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20"/>
  </p:notesMasterIdLst>
  <p:sldIdLst>
    <p:sldId id="259" r:id="rId4"/>
    <p:sldId id="261" r:id="rId5"/>
    <p:sldId id="260" r:id="rId6"/>
    <p:sldId id="270" r:id="rId7"/>
    <p:sldId id="271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2" r:id="rId17"/>
    <p:sldId id="269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1282" y="77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12/03/2017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UML feita em: www.draw.io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9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Pilha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(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dd</a:t>
            </a:r>
            <a:r>
              <a:rPr lang="pt-BR" sz="2400" dirty="0"/>
              <a:t> </a:t>
            </a:r>
            <a:r>
              <a:rPr lang="pt-BR" sz="2400" dirty="0" smtClean="0"/>
              <a:t>) {              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/</a:t>
            </a:r>
            <a:r>
              <a:rPr lang="pt-BR" sz="2400" dirty="0"/>
              <a:t>/ insere no topo da pilha (empilha)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No </a:t>
            </a:r>
            <a:r>
              <a:rPr lang="pt-BR" sz="2400" dirty="0" err="1"/>
              <a:t>newNo</a:t>
            </a:r>
            <a:r>
              <a:rPr lang="pt-BR" sz="2400" dirty="0"/>
              <a:t> = new No( </a:t>
            </a:r>
            <a:r>
              <a:rPr lang="pt-BR" sz="2400" dirty="0" err="1"/>
              <a:t>dd</a:t>
            </a:r>
            <a:r>
              <a:rPr lang="pt-BR" sz="2400" dirty="0"/>
              <a:t> 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 </a:t>
            </a:r>
            <a:r>
              <a:rPr lang="pt-BR" sz="2400" dirty="0" err="1" smtClean="0"/>
              <a:t>newNo.next</a:t>
            </a:r>
            <a:r>
              <a:rPr lang="pt-BR" sz="2400" dirty="0" smtClean="0"/>
              <a:t> </a:t>
            </a:r>
            <a:r>
              <a:rPr lang="pt-BR" sz="2400" dirty="0"/>
              <a:t>= topo;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topo = </a:t>
            </a:r>
            <a:r>
              <a:rPr lang="pt-BR" sz="2400" dirty="0" err="1"/>
              <a:t>newNo</a:t>
            </a:r>
            <a:r>
              <a:rPr lang="pt-BR" sz="2400" dirty="0" smtClean="0"/>
              <a:t>; 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Pilha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int</a:t>
            </a:r>
            <a:r>
              <a:rPr lang="pt-BR" sz="2200" dirty="0"/>
              <a:t> pop( ) </a:t>
            </a:r>
            <a:r>
              <a:rPr lang="pt-BR" sz="2200" dirty="0" smtClean="0"/>
              <a:t>{     </a:t>
            </a:r>
            <a:r>
              <a:rPr lang="pt-BR" sz="2200" dirty="0"/>
              <a:t>// remove do topo -&gt; </a:t>
            </a:r>
            <a:r>
              <a:rPr lang="pt-BR" sz="2200" dirty="0" err="1"/>
              <a:t>desempiha</a:t>
            </a:r>
            <a:endParaRPr lang="pt-BR" sz="22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 smtClean="0"/>
              <a:t>  </a:t>
            </a:r>
            <a:endParaRPr lang="pt-BR" sz="22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</a:t>
            </a:r>
            <a:r>
              <a:rPr lang="pt-BR" sz="2200" dirty="0" err="1"/>
              <a:t>if</a:t>
            </a:r>
            <a:r>
              <a:rPr lang="pt-BR" sz="2200" dirty="0"/>
              <a:t> ( </a:t>
            </a:r>
            <a:r>
              <a:rPr lang="pt-BR" sz="2200" dirty="0" err="1"/>
              <a:t>isEmpty</a:t>
            </a:r>
            <a:r>
              <a:rPr lang="pt-BR" sz="2200" dirty="0"/>
              <a:t>( ) )      //se estiver vazia retorna -1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    </a:t>
            </a:r>
            <a:r>
              <a:rPr lang="pt-BR" sz="2200" dirty="0" smtClean="0"/>
              <a:t>  </a:t>
            </a:r>
            <a:r>
              <a:rPr lang="pt-BR" sz="2200" dirty="0" err="1" smtClean="0"/>
              <a:t>return</a:t>
            </a:r>
            <a:r>
              <a:rPr lang="pt-BR" sz="2200" dirty="0" smtClean="0"/>
              <a:t> </a:t>
            </a:r>
            <a:r>
              <a:rPr lang="pt-BR" sz="2200" dirty="0"/>
              <a:t>-1;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2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No </a:t>
            </a:r>
            <a:r>
              <a:rPr lang="pt-BR" sz="2200" dirty="0" err="1"/>
              <a:t>temp</a:t>
            </a:r>
            <a:r>
              <a:rPr lang="pt-BR" sz="2200" dirty="0"/>
              <a:t> = topo;            // utilizado para retornar o dado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topo = </a:t>
            </a:r>
            <a:r>
              <a:rPr lang="pt-BR" sz="2200" dirty="0" err="1"/>
              <a:t>topo.next</a:t>
            </a:r>
            <a:r>
              <a:rPr lang="pt-BR" sz="2200" dirty="0"/>
              <a:t>;         // move o topo para o </a:t>
            </a:r>
            <a:r>
              <a:rPr lang="pt-BR" sz="2200" dirty="0" err="1"/>
              <a:t>prox</a:t>
            </a:r>
            <a:r>
              <a:rPr lang="pt-BR" sz="2200" dirty="0"/>
              <a:t> nó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            </a:t>
            </a:r>
            <a:r>
              <a:rPr lang="pt-BR" sz="2200" dirty="0" err="1"/>
              <a:t>return</a:t>
            </a:r>
            <a:r>
              <a:rPr lang="pt-BR" sz="2200" dirty="0"/>
              <a:t> </a:t>
            </a:r>
            <a:r>
              <a:rPr lang="pt-BR" sz="2200" dirty="0" err="1"/>
              <a:t>temp.dado</a:t>
            </a:r>
            <a:r>
              <a:rPr lang="pt-BR" sz="2200" dirty="0"/>
              <a:t>;          // retorna o dado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8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Pilha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display(</a:t>
            </a:r>
            <a:r>
              <a:rPr lang="pt-BR" sz="2400" dirty="0" smtClean="0"/>
              <a:t>)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isEmpty</a:t>
            </a:r>
            <a:r>
              <a:rPr lang="pt-BR" sz="2400" dirty="0"/>
              <a:t>()</a:t>
            </a:r>
            <a:r>
              <a:rPr lang="pt-BR" sz="2400" dirty="0" smtClean="0"/>
              <a:t>)             </a:t>
            </a:r>
            <a:r>
              <a:rPr lang="pt-BR" sz="2400" dirty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 ("Pilha vazia.");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No atual = topo;            // inicia do topo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while</a:t>
            </a:r>
            <a:r>
              <a:rPr lang="pt-BR" sz="2400" dirty="0"/>
              <a:t> (atual != </a:t>
            </a:r>
            <a:r>
              <a:rPr lang="pt-BR" sz="2400" dirty="0" err="1"/>
              <a:t>null</a:t>
            </a:r>
            <a:r>
              <a:rPr lang="pt-BR" sz="2400" dirty="0"/>
              <a:t>) </a:t>
            </a:r>
            <a:r>
              <a:rPr lang="pt-BR" sz="2400" dirty="0" smtClean="0"/>
              <a:t>{      </a:t>
            </a:r>
            <a:r>
              <a:rPr lang="pt-BR" sz="2400" dirty="0"/>
              <a:t>// até do final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					</a:t>
            </a:r>
            <a:r>
              <a:rPr lang="pt-BR" sz="2400" dirty="0" err="1" smtClean="0"/>
              <a:t>atual.displayNo</a:t>
            </a:r>
            <a:r>
              <a:rPr lang="pt-BR" sz="2400" dirty="0"/>
              <a:t>();        // exibe a informação </a:t>
            </a:r>
            <a:r>
              <a:rPr lang="pt-BR" sz="2400" dirty="0" err="1"/>
              <a:t>don</a:t>
            </a: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smtClean="0"/>
              <a:t>     </a:t>
            </a:r>
            <a:r>
              <a:rPr lang="pt-BR" sz="2400" dirty="0"/>
              <a:t>atual = </a:t>
            </a:r>
            <a:r>
              <a:rPr lang="pt-BR" sz="2400" dirty="0" err="1"/>
              <a:t>atual.next</a:t>
            </a:r>
            <a:r>
              <a:rPr lang="pt-BR" sz="2400" dirty="0"/>
              <a:t>;     // move para o </a:t>
            </a:r>
            <a:r>
              <a:rPr lang="pt-BR" sz="2400" dirty="0" err="1"/>
              <a:t>proximo</a:t>
            </a:r>
            <a:r>
              <a:rPr lang="pt-BR" sz="2400" dirty="0"/>
              <a:t> nó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507288" cy="3024336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[] </a:t>
            </a:r>
            <a:r>
              <a:rPr lang="pt-BR" sz="2400" dirty="0" err="1"/>
              <a:t>args</a:t>
            </a:r>
            <a:r>
              <a:rPr lang="pt-BR" sz="2400" dirty="0"/>
              <a:t>) </a:t>
            </a:r>
            <a:r>
              <a:rPr lang="pt-BR" sz="2400" dirty="0" smtClean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 smtClean="0"/>
              <a:t>        </a:t>
            </a:r>
            <a:r>
              <a:rPr lang="pt-BR" sz="2400" dirty="0"/>
              <a:t>	</a:t>
            </a:r>
            <a:r>
              <a:rPr lang="pt-BR" sz="2400" dirty="0" err="1"/>
              <a:t>PilhaDin</a:t>
            </a:r>
            <a:r>
              <a:rPr lang="pt-BR" sz="2400" dirty="0"/>
              <a:t> </a:t>
            </a:r>
            <a:r>
              <a:rPr lang="pt-BR" sz="2400" dirty="0" err="1"/>
              <a:t>pil</a:t>
            </a:r>
            <a:r>
              <a:rPr lang="pt-BR" sz="2400" dirty="0"/>
              <a:t> = new </a:t>
            </a:r>
            <a:r>
              <a:rPr lang="pt-BR" sz="2400" dirty="0" err="1"/>
              <a:t>PilhaDin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(10);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(20);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pil.push</a:t>
            </a:r>
            <a:r>
              <a:rPr lang="pt-BR" sz="2400" dirty="0"/>
              <a:t>(30);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System.out.println</a:t>
            </a:r>
            <a:r>
              <a:rPr lang="pt-BR" sz="2400" dirty="0"/>
              <a:t> ("Pilha:");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pil.display</a:t>
            </a:r>
            <a:r>
              <a:rPr lang="pt-BR" sz="2400" dirty="0"/>
              <a:t>();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pt-BR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</a:t>
            </a:r>
            <a:r>
              <a:rPr lang="pt-BR" sz="2400" dirty="0" err="1"/>
              <a:t>while</a:t>
            </a:r>
            <a:r>
              <a:rPr lang="pt-BR" sz="2400" dirty="0"/>
              <a:t> (!</a:t>
            </a:r>
            <a:r>
              <a:rPr lang="pt-BR" sz="2400" dirty="0" err="1"/>
              <a:t>pil.isEmpty</a:t>
            </a:r>
            <a:r>
              <a:rPr lang="pt-BR" sz="2400" dirty="0"/>
              <a:t>())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System.out.println</a:t>
            </a:r>
            <a:r>
              <a:rPr lang="pt-BR" sz="2400" dirty="0"/>
              <a:t> ("Desempilhando " + </a:t>
            </a:r>
            <a:r>
              <a:rPr lang="pt-BR" sz="2400" dirty="0" err="1"/>
              <a:t>pil.pop</a:t>
            </a:r>
            <a:r>
              <a:rPr lang="pt-BR" sz="2400" dirty="0"/>
              <a:t>( ) 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pt-BR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5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554" y="1268760"/>
            <a:ext cx="8229600" cy="2232248"/>
          </a:xfrm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pt-BR" dirty="0"/>
              <a:t>Modifique o TAD </a:t>
            </a:r>
            <a:r>
              <a:rPr lang="pt-BR" dirty="0" smtClean="0"/>
              <a:t>Pilha Dinâmica </a:t>
            </a:r>
            <a:r>
              <a:rPr lang="pt-BR" dirty="0"/>
              <a:t>para armazenar caracteres ao invés de números.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79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554" y="1268760"/>
            <a:ext cx="8229600" cy="2232248"/>
          </a:xfrm>
        </p:spPr>
        <p:txBody>
          <a:bodyPr/>
          <a:lstStyle/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dirty="0" smtClean="0"/>
              <a:t>2. </a:t>
            </a:r>
            <a:r>
              <a:rPr lang="pt-BR" dirty="0"/>
              <a:t>Escreva um programa </a:t>
            </a:r>
            <a:r>
              <a:rPr lang="pt-BR" dirty="0" smtClean="0"/>
              <a:t>que solicite </a:t>
            </a:r>
            <a:r>
              <a:rPr lang="pt-BR" dirty="0"/>
              <a:t>ao usuário uma sequência de caracteres sem limite de máximo de tamanho e realize as seguintes operações usando uma </a:t>
            </a:r>
            <a:r>
              <a:rPr lang="pt-BR" dirty="0" smtClean="0"/>
              <a:t>pilha dinâmica: </a:t>
            </a:r>
          </a:p>
          <a:p>
            <a:pPr marL="514350" indent="-514350">
              <a:lnSpc>
                <a:spcPct val="93000"/>
              </a:lnSpc>
              <a:buClr>
                <a:srgbClr val="000000"/>
              </a:buClr>
              <a:buSzPct val="100000"/>
              <a:buAutoNum type="alphaLcParenR"/>
            </a:pPr>
            <a:r>
              <a:rPr lang="pt-BR" dirty="0" smtClean="0"/>
              <a:t>Imprimir </a:t>
            </a:r>
            <a:r>
              <a:rPr lang="pt-BR" dirty="0"/>
              <a:t>o texto na ordem inversa; </a:t>
            </a:r>
            <a:endParaRPr lang="pt-BR" dirty="0" smtClean="0"/>
          </a:p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endParaRPr lang="pt-BR" dirty="0"/>
          </a:p>
          <a:p>
            <a:pPr marL="0" indent="0">
              <a:lnSpc>
                <a:spcPct val="93000"/>
              </a:lnSpc>
              <a:buClr>
                <a:srgbClr val="000000"/>
              </a:buClr>
              <a:buSzPct val="100000"/>
              <a:buNone/>
            </a:pPr>
            <a:r>
              <a:rPr lang="pt-BR" dirty="0" smtClean="0"/>
              <a:t>b</a:t>
            </a:r>
            <a:r>
              <a:rPr lang="pt-BR" dirty="0"/>
              <a:t>) Verificar se o texto é um palíndromo, ou seja, se a </a:t>
            </a:r>
            <a:r>
              <a:rPr lang="pt-BR" dirty="0" err="1"/>
              <a:t>string</a:t>
            </a:r>
            <a:r>
              <a:rPr lang="pt-BR" dirty="0"/>
              <a:t> é escrita da mesma maneira de frente para trás e de trás para frente. Ignore espaços e pontos.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57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dirty="0" smtClean="0"/>
              <a:t>Pilha </a:t>
            </a:r>
            <a:r>
              <a:rPr lang="pt-BR" dirty="0" smtClean="0"/>
              <a:t>Dinâmica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sz="3600" dirty="0" smtClean="0"/>
              <a:t>Prof. </a:t>
            </a:r>
            <a:r>
              <a:rPr lang="pt-BR" sz="3600" dirty="0" err="1" smtClean="0"/>
              <a:t>Msc</a:t>
            </a:r>
            <a:r>
              <a:rPr lang="pt-BR" sz="3600" dirty="0" smtClean="0"/>
              <a:t>. </a:t>
            </a:r>
            <a:r>
              <a:rPr lang="pt-BR" sz="3600" dirty="0" smtClean="0"/>
              <a:t>Marvin Ferreira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297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</a:t>
            </a:r>
            <a:r>
              <a:rPr lang="pt-BR" dirty="0" smtClean="0"/>
              <a:t>Estática </a:t>
            </a:r>
            <a:r>
              <a:rPr lang="pt-BR" dirty="0" smtClean="0"/>
              <a:t>x Pilha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</a:rPr>
              <a:t>Estática</a:t>
            </a:r>
            <a:r>
              <a:rPr lang="pt-BR" dirty="0">
                <a:solidFill>
                  <a:srgbClr val="000000"/>
                </a:solidFill>
              </a:rPr>
              <a:t>: limite de quantidade de itens determinada no momento da criação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  <a:p>
            <a:pPr lvl="1"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 smtClean="0">
                <a:solidFill>
                  <a:srgbClr val="000000"/>
                </a:solidFill>
              </a:rPr>
              <a:t>Utiliza um vetor para determinar tais limites</a:t>
            </a:r>
            <a:r>
              <a:rPr lang="pt-BR" dirty="0">
                <a:solidFill>
                  <a:srgbClr val="000000"/>
                </a:solidFill>
              </a:rPr>
              <a:t/>
            </a:r>
            <a:br>
              <a:rPr lang="pt-BR" dirty="0">
                <a:solidFill>
                  <a:srgbClr val="000000"/>
                </a:solidFill>
              </a:rPr>
            </a:br>
            <a:endParaRPr lang="pt-BR" dirty="0">
              <a:solidFill>
                <a:srgbClr val="000000"/>
              </a:solidFill>
            </a:endParaRPr>
          </a:p>
          <a:p>
            <a:pPr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Font typeface="Wingdings" charset="0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</a:rPr>
              <a:t>Dinâmica: a memória é o </a:t>
            </a:r>
            <a:r>
              <a:rPr lang="pt-BR" dirty="0" smtClean="0">
                <a:solidFill>
                  <a:srgbClr val="000000"/>
                </a:solidFill>
              </a:rPr>
              <a:t>limite</a:t>
            </a:r>
            <a:r>
              <a:rPr lang="pt-BR" dirty="0">
                <a:solidFill>
                  <a:srgbClr val="000000"/>
                </a:solidFill>
              </a:rPr>
              <a:t>!</a:t>
            </a:r>
            <a:endParaRPr lang="pt-BR" dirty="0" smtClean="0">
              <a:solidFill>
                <a:srgbClr val="000000"/>
              </a:solidFill>
            </a:endParaRPr>
          </a:p>
          <a:p>
            <a:pPr marL="457200" lvl="1" indent="0" defTabSz="449263">
              <a:lnSpc>
                <a:spcPct val="93000"/>
              </a:lnSpc>
              <a:spcBef>
                <a:spcPts val="750"/>
              </a:spcBef>
              <a:buClr>
                <a:srgbClr val="00664D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</a:rPr>
              <a:t/>
            </a:r>
            <a:br>
              <a:rPr lang="pt-BR" dirty="0">
                <a:solidFill>
                  <a:srgbClr val="000000"/>
                </a:solidFill>
              </a:rPr>
            </a:br>
            <a:endParaRPr lang="pt-BR" dirty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	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792807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 como criamos essa estrutura sem limite?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388" y="3140968"/>
            <a:ext cx="793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Através da </a:t>
            </a:r>
            <a:r>
              <a:rPr lang="pt-BR" sz="2800" b="1" dirty="0" smtClean="0"/>
              <a:t>modelagem/implementação </a:t>
            </a:r>
            <a:r>
              <a:rPr lang="pt-BR" sz="2800" b="1" dirty="0"/>
              <a:t>de estruturas capazes de </a:t>
            </a:r>
            <a:r>
              <a:rPr lang="pt-BR" sz="2800" b="1" dirty="0" smtClean="0"/>
              <a:t>se conectarem umas </a:t>
            </a:r>
            <a:r>
              <a:rPr lang="pt-BR" sz="2800" b="1" dirty="0"/>
              <a:t>as </a:t>
            </a:r>
            <a:r>
              <a:rPr lang="pt-BR" sz="2800" b="1" dirty="0" smtClean="0"/>
              <a:t>outras e de uma estrutura que possa gerenciar suas operações.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0489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Constituída através da conexão de diversos “nós” conectados uns aos outros</a:t>
            </a:r>
          </a:p>
          <a:p>
            <a:r>
              <a:rPr lang="pt-BR" dirty="0" smtClean="0"/>
              <a:t>Um nó é constituído dois atributos:</a:t>
            </a:r>
            <a:br>
              <a:rPr lang="pt-BR" dirty="0" smtClean="0"/>
            </a:br>
            <a:r>
              <a:rPr lang="pt-BR" dirty="0" smtClean="0"/>
              <a:t>- o dado contido no nó</a:t>
            </a:r>
            <a:br>
              <a:rPr lang="pt-BR" dirty="0" smtClean="0"/>
            </a:br>
            <a:r>
              <a:rPr lang="pt-BR" dirty="0" smtClean="0"/>
              <a:t>- o próximo nó que será conectado a 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Em UML: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5713636" cy="30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 como os nós ligam-se uns nos outros?</a:t>
            </a:r>
            <a:endParaRPr lang="pt-BR" dirty="0"/>
          </a:p>
        </p:txBody>
      </p:sp>
      <p:grpSp>
        <p:nvGrpSpPr>
          <p:cNvPr id="8" name="Group 7"/>
          <p:cNvGrpSpPr/>
          <p:nvPr/>
        </p:nvGrpSpPr>
        <p:grpSpPr>
          <a:xfrm>
            <a:off x="1068760" y="3284984"/>
            <a:ext cx="6762750" cy="1571625"/>
            <a:chOff x="1043608" y="3428999"/>
            <a:chExt cx="676275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3428999"/>
              <a:ext cx="6762750" cy="15716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20272" y="4029869"/>
              <a:ext cx="6767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NULL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18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Pilha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public class </a:t>
            </a:r>
            <a:r>
              <a:rPr lang="en-US" sz="2400" dirty="0" smtClean="0"/>
              <a:t>No {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int</a:t>
            </a:r>
            <a:r>
              <a:rPr lang="en-US" sz="2400" dirty="0"/>
              <a:t> dado;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No next;  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No(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dd</a:t>
            </a:r>
            <a:r>
              <a:rPr lang="en-US" sz="2400" dirty="0" smtClean="0"/>
              <a:t>) { 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dado = </a:t>
            </a:r>
            <a:r>
              <a:rPr lang="en-US" sz="2400" dirty="0" err="1"/>
              <a:t>dd</a:t>
            </a:r>
            <a:r>
              <a:rPr lang="en-US" sz="2400" dirty="0"/>
              <a:t>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next = null;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displayNo</a:t>
            </a:r>
            <a:r>
              <a:rPr lang="en-US" sz="2400" dirty="0"/>
              <a:t>(</a:t>
            </a:r>
            <a:r>
              <a:rPr lang="en-US" sz="2400" dirty="0" smtClean="0"/>
              <a:t>) </a:t>
            </a:r>
            <a:r>
              <a:rPr lang="en-US" sz="2400" dirty="0"/>
              <a:t>{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(dado);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 smtClean="0"/>
              <a:t>}</a:t>
            </a:r>
            <a:endParaRPr lang="en-US" sz="24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TAD </a:t>
            </a:r>
            <a:r>
              <a:rPr lang="en-US" dirty="0" err="1" smtClean="0"/>
              <a:t>Pilha</a:t>
            </a:r>
            <a:r>
              <a:rPr lang="en-US" dirty="0" smtClean="0"/>
              <a:t> (</a:t>
            </a:r>
            <a:r>
              <a:rPr lang="en-US" dirty="0" err="1" smtClean="0"/>
              <a:t>Classe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8229600" cy="4227512"/>
          </a:xfrm>
        </p:spPr>
        <p:txBody>
          <a:bodyPr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PilhaDin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private No </a:t>
            </a:r>
            <a:r>
              <a:rPr lang="en-US" sz="2400" dirty="0" err="1"/>
              <a:t>topo</a:t>
            </a:r>
            <a:r>
              <a:rPr lang="en-US" sz="2400" dirty="0"/>
              <a:t>; 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PilhaDin</a:t>
            </a:r>
            <a:r>
              <a:rPr lang="en-US" sz="2400" dirty="0"/>
              <a:t>(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topo</a:t>
            </a:r>
            <a:r>
              <a:rPr lang="en-US" sz="2400" dirty="0"/>
              <a:t> = null;      //</a:t>
            </a:r>
            <a:r>
              <a:rPr lang="en-US" sz="2400" dirty="0" err="1"/>
              <a:t>Pilha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           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(</a:t>
            </a:r>
            <a:r>
              <a:rPr lang="en-US" sz="2400" dirty="0" smtClean="0"/>
              <a:t>) {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 smtClean="0"/>
              <a:t>    </a:t>
            </a: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// true se 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vazia</a:t>
            </a:r>
            <a:endParaRPr lang="en-US" sz="2400" dirty="0"/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    return (</a:t>
            </a:r>
            <a:r>
              <a:rPr lang="en-US" sz="2400" dirty="0" err="1"/>
              <a:t>topo</a:t>
            </a:r>
            <a:r>
              <a:rPr lang="en-US" sz="2400" dirty="0"/>
              <a:t> == null);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dirty="0"/>
              <a:t>        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39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426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Office Theme</vt:lpstr>
      <vt:lpstr>Office Theme</vt:lpstr>
      <vt:lpstr>Pilha dinâmica</vt:lpstr>
      <vt:lpstr>Pilha Dinâmica   Prof. Msc. Marvin Ferreira mfsilva@anhembi.br</vt:lpstr>
      <vt:lpstr>Pilha Estática x Pilha Dinâmica</vt:lpstr>
      <vt:lpstr>Pilha Dinâmica </vt:lpstr>
      <vt:lpstr>Pilha Dinâmica</vt:lpstr>
      <vt:lpstr>Pilha Dinâmica</vt:lpstr>
      <vt:lpstr>Pilha Dinâmica</vt:lpstr>
      <vt:lpstr>TAD Pilha (Classe)</vt:lpstr>
      <vt:lpstr>TAD Pilha (Classe)</vt:lpstr>
      <vt:lpstr>TAD Pilha (Classe)</vt:lpstr>
      <vt:lpstr>TAD Pilha (Classe)</vt:lpstr>
      <vt:lpstr>TAD Pilha (Classe)</vt:lpstr>
      <vt:lpstr>Teste de execução</vt:lpstr>
      <vt:lpstr>Dúvidas</vt:lpstr>
      <vt:lpstr>Exercícios</vt:lpstr>
      <vt:lpstr>Exercícios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75</cp:revision>
  <dcterms:created xsi:type="dcterms:W3CDTF">2011-08-25T12:55:49Z</dcterms:created>
  <dcterms:modified xsi:type="dcterms:W3CDTF">2017-03-12T21:09:52Z</dcterms:modified>
</cp:coreProperties>
</file>