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43"/>
  </p:notesMasterIdLst>
  <p:sldIdLst>
    <p:sldId id="259" r:id="rId4"/>
    <p:sldId id="261" r:id="rId5"/>
    <p:sldId id="297" r:id="rId6"/>
    <p:sldId id="296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99" r:id="rId29"/>
    <p:sldId id="285" r:id="rId30"/>
    <p:sldId id="286" r:id="rId31"/>
    <p:sldId id="298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62" r:id="rId40"/>
    <p:sldId id="294" r:id="rId41"/>
    <p:sldId id="295" r:id="rId42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1194" y="66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27/03/2017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15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" y="1961799"/>
            <a:ext cx="8312727" cy="40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8312727" cy="52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Como a Fila </a:t>
            </a:r>
            <a:r>
              <a:rPr lang="en-US" dirty="0" err="1"/>
              <a:t>manipula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dados,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necessitaremos</a:t>
            </a:r>
            <a:r>
              <a:rPr lang="en-US" dirty="0"/>
              <a:t> de um </a:t>
            </a:r>
            <a:r>
              <a:rPr lang="en-US" b="1" dirty="0" err="1"/>
              <a:t>vetor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Além</a:t>
            </a:r>
            <a:r>
              <a:rPr lang="en-US" dirty="0"/>
              <a:t> de um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necessitamos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as </a:t>
            </a:r>
            <a:r>
              <a:rPr lang="en-US" dirty="0" err="1"/>
              <a:t>posições</a:t>
            </a:r>
            <a:r>
              <a:rPr lang="en-US" dirty="0"/>
              <a:t> de </a:t>
            </a:r>
            <a:r>
              <a:rPr lang="en-US" dirty="0" err="1"/>
              <a:t>início</a:t>
            </a:r>
            <a:r>
              <a:rPr lang="en-US" dirty="0"/>
              <a:t> e </a:t>
            </a:r>
            <a:r>
              <a:rPr lang="en-US" dirty="0" err="1"/>
              <a:t>fim</a:t>
            </a:r>
            <a:r>
              <a:rPr lang="en-US" dirty="0"/>
              <a:t> da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9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505744"/>
            <a:ext cx="8229600" cy="4227512"/>
          </a:xfrm>
        </p:spPr>
        <p:txBody>
          <a:bodyPr/>
          <a:lstStyle/>
          <a:p>
            <a:r>
              <a:rPr lang="en-US" dirty="0" err="1"/>
              <a:t>Criação</a:t>
            </a:r>
            <a:r>
              <a:rPr lang="en-US" dirty="0"/>
              <a:t> da </a:t>
            </a:r>
            <a:r>
              <a:rPr lang="en-US" dirty="0" err="1"/>
              <a:t>fila</a:t>
            </a:r>
            <a:endParaRPr lang="en-US" dirty="0"/>
          </a:p>
          <a:p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o </a:t>
            </a:r>
            <a:r>
              <a:rPr lang="en-US" dirty="0" err="1"/>
              <a:t>vetor</a:t>
            </a:r>
            <a:r>
              <a:rPr lang="en-US" dirty="0"/>
              <a:t> e </a:t>
            </a:r>
            <a:r>
              <a:rPr lang="en-US" dirty="0" err="1"/>
              <a:t>inicializar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marcadores</a:t>
            </a:r>
            <a:r>
              <a:rPr lang="en-US" dirty="0"/>
              <a:t> de </a:t>
            </a:r>
            <a:r>
              <a:rPr lang="en-US" dirty="0" err="1"/>
              <a:t>início</a:t>
            </a:r>
            <a:r>
              <a:rPr lang="en-US" dirty="0"/>
              <a:t> e </a:t>
            </a:r>
            <a:r>
              <a:rPr lang="en-US" dirty="0" err="1"/>
              <a:t>fim</a:t>
            </a:r>
            <a:r>
              <a:rPr lang="en-US" dirty="0"/>
              <a:t> da </a:t>
            </a:r>
            <a:r>
              <a:rPr lang="en-US" dirty="0" err="1"/>
              <a:t>fila</a:t>
            </a:r>
            <a:r>
              <a:rPr lang="en-US" dirty="0"/>
              <a:t>.</a:t>
            </a:r>
          </a:p>
          <a:p>
            <a:r>
              <a:rPr lang="en-US" dirty="0" err="1"/>
              <a:t>inicio</a:t>
            </a:r>
            <a:r>
              <a:rPr lang="en-US" dirty="0"/>
              <a:t> e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inicializados</a:t>
            </a:r>
            <a:r>
              <a:rPr lang="en-US" dirty="0"/>
              <a:t> com -1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fora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 de dados.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72" y="4823668"/>
            <a:ext cx="83693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 smtClean="0"/>
              <a:t>isEmpty</a:t>
            </a:r>
            <a:endParaRPr lang="en-US" b="1" dirty="0" smtClean="0"/>
          </a:p>
          <a:p>
            <a:endParaRPr lang="en-US" b="1" dirty="0"/>
          </a:p>
          <a:p>
            <a:pPr lvl="1"/>
            <a:r>
              <a:rPr lang="en-US" dirty="0" err="1" smtClean="0"/>
              <a:t>Ocorre</a:t>
            </a:r>
            <a:r>
              <a:rPr lang="en-US" dirty="0" smtClean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marcadores</a:t>
            </a:r>
            <a:r>
              <a:rPr lang="en-US" dirty="0"/>
              <a:t> de </a:t>
            </a:r>
            <a:r>
              <a:rPr lang="en-US" dirty="0" err="1"/>
              <a:t>início</a:t>
            </a:r>
            <a:r>
              <a:rPr lang="en-US" dirty="0"/>
              <a:t> e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/>
              <a:t>encontram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-</a:t>
            </a:r>
            <a:r>
              <a:rPr lang="en-US" dirty="0" smtClean="0"/>
              <a:t>1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verificar</a:t>
            </a:r>
            <a:r>
              <a:rPr lang="en-US" dirty="0"/>
              <a:t> se o </a:t>
            </a:r>
            <a:r>
              <a:rPr lang="en-US" dirty="0" err="1"/>
              <a:t>marcador</a:t>
            </a:r>
            <a:r>
              <a:rPr lang="en-US" dirty="0"/>
              <a:t> de </a:t>
            </a:r>
            <a:r>
              <a:rPr lang="en-US" dirty="0" err="1"/>
              <a:t>início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</a:t>
            </a:r>
            <a:r>
              <a:rPr lang="en-US" dirty="0" err="1"/>
              <a:t>fim</a:t>
            </a:r>
            <a:r>
              <a:rPr lang="en-US" dirty="0"/>
              <a:t> é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1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se a fila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vazia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700808"/>
            <a:ext cx="8229600" cy="3241079"/>
          </a:xfrm>
        </p:spPr>
        <p:txBody>
          <a:bodyPr/>
          <a:lstStyle/>
          <a:p>
            <a:r>
              <a:rPr lang="en-US" b="1" dirty="0" err="1" smtClean="0"/>
              <a:t>isFull</a:t>
            </a:r>
            <a:endParaRPr lang="en-US" b="1" dirty="0"/>
          </a:p>
          <a:p>
            <a:pPr lvl="1"/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posições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 smtClean="0"/>
              <a:t>preenchidas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ocorre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a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do </a:t>
            </a:r>
            <a:r>
              <a:rPr lang="en-US" dirty="0" err="1" smtClean="0"/>
              <a:t>vetor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725144"/>
            <a:ext cx="5177780" cy="18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 smtClean="0"/>
              <a:t>Enqueue</a:t>
            </a:r>
            <a:endParaRPr lang="en-US" b="1" dirty="0" smtClean="0"/>
          </a:p>
          <a:p>
            <a:endParaRPr lang="en-US" b="1" dirty="0"/>
          </a:p>
          <a:p>
            <a:pPr lvl="1"/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inserir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 no final da </a:t>
            </a:r>
            <a:r>
              <a:rPr lang="en-US" dirty="0" err="1"/>
              <a:t>fila</a:t>
            </a:r>
            <a:r>
              <a:rPr lang="en-US" dirty="0"/>
              <a:t> e </a:t>
            </a:r>
            <a:r>
              <a:rPr lang="en-US" dirty="0" err="1"/>
              <a:t>atualizar</a:t>
            </a:r>
            <a:r>
              <a:rPr lang="en-US" dirty="0"/>
              <a:t> a </a:t>
            </a:r>
            <a:r>
              <a:rPr lang="en-US" dirty="0" err="1"/>
              <a:t>posição</a:t>
            </a:r>
            <a:r>
              <a:rPr lang="en-US" dirty="0"/>
              <a:t> dos </a:t>
            </a:r>
            <a:r>
              <a:rPr lang="en-US" dirty="0" err="1"/>
              <a:t>marcadores</a:t>
            </a:r>
            <a:r>
              <a:rPr lang="en-US" dirty="0"/>
              <a:t> da </a:t>
            </a:r>
            <a:r>
              <a:rPr lang="en-US" dirty="0" err="1"/>
              <a:t>fila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situações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 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vazia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vazia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6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 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vazia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 e </a:t>
            </a:r>
            <a:r>
              <a:rPr lang="en-US" dirty="0" err="1"/>
              <a:t>inicio</a:t>
            </a:r>
            <a:r>
              <a:rPr lang="en-US" dirty="0"/>
              <a:t> e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/>
              <a:t>marcam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0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6828" y="1164852"/>
            <a:ext cx="3185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Se a </a:t>
            </a:r>
            <a:r>
              <a:rPr lang="en-US" sz="2800" dirty="0" err="1"/>
              <a:t>fila</a:t>
            </a:r>
            <a:r>
              <a:rPr lang="en-US" sz="2800" dirty="0"/>
              <a:t> </a:t>
            </a:r>
            <a:r>
              <a:rPr lang="en-US" sz="2800" dirty="0" err="1"/>
              <a:t>estiver</a:t>
            </a:r>
            <a:r>
              <a:rPr lang="en-US" sz="2800" dirty="0"/>
              <a:t> </a:t>
            </a:r>
            <a:r>
              <a:rPr lang="en-US" sz="2800" dirty="0" err="1"/>
              <a:t>vazia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92636"/>
            <a:ext cx="7164287" cy="48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 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vazia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 err="1"/>
              <a:t>verifica</a:t>
            </a:r>
            <a:r>
              <a:rPr lang="en-US" dirty="0"/>
              <a:t> se 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incrementa</a:t>
            </a:r>
            <a:r>
              <a:rPr lang="en-US" dirty="0"/>
              <a:t> o valor do </a:t>
            </a:r>
            <a:r>
              <a:rPr lang="en-US" dirty="0" err="1"/>
              <a:t>marcador</a:t>
            </a:r>
            <a:r>
              <a:rPr lang="en-US" dirty="0"/>
              <a:t> </a:t>
            </a:r>
            <a:r>
              <a:rPr lang="en-US" dirty="0" err="1"/>
              <a:t>fim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insere</a:t>
            </a:r>
            <a:r>
              <a:rPr lang="en-US" dirty="0"/>
              <a:t> o </a:t>
            </a:r>
            <a:r>
              <a:rPr lang="en-US" dirty="0" err="1"/>
              <a:t>elemento</a:t>
            </a:r>
            <a:r>
              <a:rPr lang="en-US" dirty="0"/>
              <a:t> no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marcada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5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113"/>
            <a:ext cx="8712968" cy="1143000"/>
          </a:xfrm>
        </p:spPr>
        <p:txBody>
          <a:bodyPr/>
          <a:lstStyle/>
          <a:p>
            <a:r>
              <a:rPr lang="pt-BR" dirty="0" smtClean="0"/>
              <a:t>Fila Estática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sz="3600" dirty="0" smtClean="0"/>
              <a:t>Prof. </a:t>
            </a:r>
            <a:r>
              <a:rPr lang="pt-BR" sz="3600" dirty="0" err="1" smtClean="0"/>
              <a:t>Msc</a:t>
            </a:r>
            <a:r>
              <a:rPr lang="pt-BR" sz="3600" dirty="0" smtClean="0"/>
              <a:t>. Marvin Ferreira</a:t>
            </a:r>
            <a:br>
              <a:rPr lang="pt-BR" sz="3600" dirty="0" smtClean="0"/>
            </a:br>
            <a:r>
              <a:rPr lang="pt-BR" sz="3200" dirty="0"/>
              <a:t>mfsilva@anhembi.br</a:t>
            </a:r>
          </a:p>
        </p:txBody>
      </p:sp>
    </p:spTree>
    <p:extLst>
      <p:ext uri="{BB962C8B-B14F-4D97-AF65-F5344CB8AC3E}">
        <p14:creationId xmlns:p14="http://schemas.microsoft.com/office/powerpoint/2010/main" val="26014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6828" y="1164852"/>
            <a:ext cx="3816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Se a </a:t>
            </a:r>
            <a:r>
              <a:rPr lang="en-US" sz="2800" dirty="0" err="1" smtClean="0"/>
              <a:t>fila</a:t>
            </a:r>
            <a:r>
              <a:rPr lang="en-US" sz="2800" dirty="0" smtClean="0"/>
              <a:t>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/>
              <a:t>estiver</a:t>
            </a:r>
            <a:r>
              <a:rPr lang="en-US" sz="2800" dirty="0"/>
              <a:t> </a:t>
            </a:r>
            <a:r>
              <a:rPr lang="en-US" sz="2800" dirty="0" err="1"/>
              <a:t>vazia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73532"/>
            <a:ext cx="6580088" cy="50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D</a:t>
            </a:r>
            <a:r>
              <a:rPr lang="en-US" b="1" dirty="0" err="1" smtClean="0"/>
              <a:t>equeue</a:t>
            </a:r>
            <a:endParaRPr lang="en-US" b="1" dirty="0"/>
          </a:p>
          <a:p>
            <a:pPr lvl="1"/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remover o </a:t>
            </a:r>
            <a:r>
              <a:rPr lang="en-US" dirty="0" err="1"/>
              <a:t>elemento</a:t>
            </a:r>
            <a:r>
              <a:rPr lang="en-US" dirty="0"/>
              <a:t> do </a:t>
            </a:r>
            <a:r>
              <a:rPr lang="en-US" dirty="0" err="1"/>
              <a:t>inicio</a:t>
            </a:r>
            <a:r>
              <a:rPr lang="en-US" dirty="0"/>
              <a:t> da </a:t>
            </a:r>
            <a:r>
              <a:rPr lang="en-US" dirty="0" err="1"/>
              <a:t>fila</a:t>
            </a:r>
            <a:endParaRPr lang="en-US" dirty="0"/>
          </a:p>
          <a:p>
            <a:pPr lvl="2"/>
            <a:r>
              <a:rPr lang="en-US" dirty="0" err="1"/>
              <a:t>marcado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 smtClean="0"/>
              <a:t>inicio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remoção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se 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vazia</a:t>
            </a:r>
            <a:endParaRPr lang="en-US" dirty="0"/>
          </a:p>
          <a:p>
            <a:pPr lvl="2"/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emitir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remoção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D</a:t>
            </a:r>
            <a:r>
              <a:rPr lang="en-US" b="1" dirty="0" err="1" smtClean="0"/>
              <a:t>equeue</a:t>
            </a:r>
            <a:endParaRPr lang="en-US" b="1" dirty="0"/>
          </a:p>
          <a:p>
            <a:pPr lvl="1"/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se </a:t>
            </a:r>
            <a:r>
              <a:rPr lang="en-US" dirty="0" err="1"/>
              <a:t>fim</a:t>
            </a:r>
            <a:r>
              <a:rPr lang="en-US" dirty="0"/>
              <a:t> e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marcam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(um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fila</a:t>
            </a:r>
            <a:r>
              <a:rPr lang="en-US" dirty="0"/>
              <a:t>) </a:t>
            </a:r>
          </a:p>
          <a:p>
            <a:pPr lvl="3"/>
            <a:r>
              <a:rPr lang="en-US" dirty="0"/>
              <a:t>remove-se </a:t>
            </a:r>
            <a:r>
              <a:rPr lang="en-US" dirty="0" err="1"/>
              <a:t>este</a:t>
            </a:r>
            <a:r>
              <a:rPr lang="en-US" dirty="0"/>
              <a:t> e </a:t>
            </a:r>
            <a:r>
              <a:rPr lang="en-US" dirty="0" err="1"/>
              <a:t>inicio</a:t>
            </a:r>
            <a:r>
              <a:rPr lang="en-US" dirty="0"/>
              <a:t> e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/>
              <a:t>passar</a:t>
            </a:r>
            <a:r>
              <a:rPr lang="en-US" dirty="0"/>
              <a:t> a </a:t>
            </a:r>
            <a:r>
              <a:rPr lang="en-US" dirty="0" err="1"/>
              <a:t>ter</a:t>
            </a:r>
            <a:r>
              <a:rPr lang="en-US" dirty="0"/>
              <a:t> valor -1 </a:t>
            </a:r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</a:t>
            </a:r>
            <a:r>
              <a:rPr lang="en-US" dirty="0" err="1"/>
              <a:t>incrementa</a:t>
            </a:r>
            <a:r>
              <a:rPr lang="en-US" dirty="0"/>
              <a:t> o valor da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inicio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1190" y="1156028"/>
            <a:ext cx="5514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Se a </a:t>
            </a:r>
            <a:r>
              <a:rPr lang="en-US" sz="2800" dirty="0" err="1"/>
              <a:t>fila</a:t>
            </a:r>
            <a:r>
              <a:rPr lang="en-US" sz="2800" dirty="0"/>
              <a:t> </a:t>
            </a:r>
            <a:r>
              <a:rPr lang="en-US" sz="2800" dirty="0" err="1"/>
              <a:t>possuir</a:t>
            </a:r>
            <a:r>
              <a:rPr lang="en-US" sz="2800" dirty="0"/>
              <a:t> </a:t>
            </a:r>
            <a:r>
              <a:rPr lang="en-US" sz="2800" dirty="0" err="1"/>
              <a:t>somente</a:t>
            </a:r>
            <a:r>
              <a:rPr lang="en-US" sz="2800" dirty="0"/>
              <a:t> 1 </a:t>
            </a:r>
            <a:r>
              <a:rPr lang="en-US" sz="2800" dirty="0" err="1"/>
              <a:t>elemento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93861"/>
            <a:ext cx="7308304" cy="48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1190" y="1156028"/>
            <a:ext cx="5386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Se a </a:t>
            </a:r>
            <a:r>
              <a:rPr lang="en-US" sz="2800" dirty="0" err="1"/>
              <a:t>fila</a:t>
            </a:r>
            <a:r>
              <a:rPr lang="en-US" sz="2800" dirty="0"/>
              <a:t> </a:t>
            </a:r>
            <a:r>
              <a:rPr lang="en-US" sz="2800" dirty="0" err="1"/>
              <a:t>possuir</a:t>
            </a:r>
            <a:r>
              <a:rPr lang="en-US" sz="2800" dirty="0"/>
              <a:t> </a:t>
            </a:r>
            <a:r>
              <a:rPr lang="en-US" sz="2800" dirty="0" err="1"/>
              <a:t>mais</a:t>
            </a:r>
            <a:r>
              <a:rPr lang="en-US" sz="2800" dirty="0"/>
              <a:t> de 1 </a:t>
            </a:r>
            <a:r>
              <a:rPr lang="en-US" sz="2800" dirty="0" err="1"/>
              <a:t>elemento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98798"/>
            <a:ext cx="6585496" cy="49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removidos</a:t>
            </a:r>
            <a:r>
              <a:rPr lang="en-US" dirty="0"/>
              <a:t> da </a:t>
            </a:r>
            <a:r>
              <a:rPr lang="en-US" dirty="0" err="1"/>
              <a:t>fila</a:t>
            </a:r>
            <a:r>
              <a:rPr lang="en-US" dirty="0"/>
              <a:t> as </a:t>
            </a:r>
            <a:r>
              <a:rPr lang="en-US" dirty="0" err="1"/>
              <a:t>posições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 do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 smtClean="0"/>
              <a:t>desocupadas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/>
              <a:t>Entretanto</a:t>
            </a:r>
            <a:r>
              <a:rPr lang="en-US" dirty="0"/>
              <a:t>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reaproveitadas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 smtClean="0"/>
              <a:t>inserções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mas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posições</a:t>
            </a:r>
            <a:r>
              <a:rPr lang="en-US" dirty="0"/>
              <a:t> </a:t>
            </a:r>
            <a:r>
              <a:rPr lang="en-US" dirty="0" err="1"/>
              <a:t>livres</a:t>
            </a:r>
            <a:r>
              <a:rPr lang="en-US" dirty="0"/>
              <a:t> no </a:t>
            </a:r>
            <a:r>
              <a:rPr lang="en-US" dirty="0" err="1"/>
              <a:t>início</a:t>
            </a:r>
            <a:r>
              <a:rPr lang="en-US" dirty="0"/>
              <a:t> do </a:t>
            </a:r>
            <a:r>
              <a:rPr lang="en-US" dirty="0" err="1"/>
              <a:t>vetor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Nossa interface será:</a:t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1396" y="2708920"/>
            <a:ext cx="7124980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public interface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FilaInt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{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	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enqueue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 value);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02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solidFill>
                  <a:srgbClr val="20202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20202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202020"/>
                </a:solidFill>
                <a:latin typeface="Courier New" panose="02070309020205020404" pitchFamily="49" charset="0"/>
              </a:rPr>
              <a:t>dequeue</a:t>
            </a:r>
            <a:r>
              <a:rPr lang="en-US" altLang="en-US" dirty="0" smtClean="0">
                <a:solidFill>
                  <a:srgbClr val="202020"/>
                </a:solidFill>
                <a:latin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 front(); //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ConsultarPrimeiro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0202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02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solidFill>
                  <a:srgbClr val="20202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dirty="0" smtClean="0">
                <a:solidFill>
                  <a:srgbClr val="20202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202020"/>
                </a:solidFill>
                <a:latin typeface="Courier New" panose="02070309020205020404" pitchFamily="49" charset="0"/>
              </a:rPr>
              <a:t>isEmpty</a:t>
            </a:r>
            <a:r>
              <a:rPr lang="en-US" altLang="en-US" dirty="0" smtClean="0">
                <a:solidFill>
                  <a:srgbClr val="202020"/>
                </a:solidFill>
                <a:latin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boolean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isFull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 size();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396" y="5445224"/>
            <a:ext cx="718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Não devemos </a:t>
            </a:r>
            <a:r>
              <a:rPr lang="pt-BR" b="1" smtClean="0"/>
              <a:t>nos esquecer </a:t>
            </a:r>
            <a:r>
              <a:rPr lang="pt-BR" b="1" dirty="0" smtClean="0"/>
              <a:t>que a segregação de reponsabilidade através </a:t>
            </a:r>
            <a:br>
              <a:rPr lang="pt-BR" b="1" dirty="0" smtClean="0"/>
            </a:br>
            <a:r>
              <a:rPr lang="pt-BR" b="1" dirty="0" smtClean="0"/>
              <a:t>de interface produz códigos mais concisos e coesos! ;)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792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Como resolver o </a:t>
            </a:r>
            <a:r>
              <a:rPr lang="en-US" dirty="0" err="1"/>
              <a:t>problema</a:t>
            </a:r>
            <a:r>
              <a:rPr lang="en-US" dirty="0"/>
              <a:t> dos </a:t>
            </a:r>
            <a:r>
              <a:rPr lang="en-US" dirty="0" err="1"/>
              <a:t>espaços</a:t>
            </a:r>
            <a:r>
              <a:rPr lang="en-US" dirty="0"/>
              <a:t> </a:t>
            </a:r>
            <a:r>
              <a:rPr lang="en-US" dirty="0" err="1"/>
              <a:t>livres</a:t>
            </a:r>
            <a:r>
              <a:rPr lang="en-US" dirty="0"/>
              <a:t> no </a:t>
            </a:r>
            <a:r>
              <a:rPr lang="en-US" dirty="0" err="1"/>
              <a:t>início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remoção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reorganizar</a:t>
            </a:r>
            <a:r>
              <a:rPr lang="en-US" dirty="0"/>
              <a:t> o </a:t>
            </a:r>
            <a:r>
              <a:rPr lang="en-US" dirty="0" err="1"/>
              <a:t>vetor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700808"/>
            <a:ext cx="8312727" cy="38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916907"/>
            <a:ext cx="5688632" cy="917596"/>
          </a:xfrm>
        </p:spPr>
        <p:txBody>
          <a:bodyPr/>
          <a:lstStyle/>
          <a:p>
            <a:r>
              <a:rPr lang="pt-BR" sz="6600" dirty="0" smtClean="0"/>
              <a:t>Fila Circular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219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uma Fila?</a:t>
            </a:r>
            <a:endParaRPr lang="pt-BR" dirty="0"/>
          </a:p>
        </p:txBody>
      </p:sp>
      <p:pic>
        <p:nvPicPr>
          <p:cNvPr id="1026" name="Picture 2" descr="Resultado de imagem para fila grande de pesso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5888"/>
            <a:ext cx="660860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Circular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operação</a:t>
            </a:r>
            <a:r>
              <a:rPr lang="en-US" dirty="0"/>
              <a:t> de </a:t>
            </a:r>
            <a:r>
              <a:rPr lang="en-US" dirty="0" err="1"/>
              <a:t>remoção</a:t>
            </a:r>
            <a:r>
              <a:rPr lang="en-US" dirty="0"/>
              <a:t> da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apresentada</a:t>
            </a:r>
            <a:r>
              <a:rPr lang="en-US" dirty="0"/>
              <a:t>, </a:t>
            </a:r>
            <a:r>
              <a:rPr lang="en-US" dirty="0" err="1"/>
              <a:t>necessita</a:t>
            </a:r>
            <a:r>
              <a:rPr lang="en-US" dirty="0"/>
              <a:t> </a:t>
            </a:r>
            <a:r>
              <a:rPr lang="en-US" dirty="0" err="1"/>
              <a:t>deslocar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esquerda</a:t>
            </a:r>
            <a:r>
              <a:rPr lang="en-US" dirty="0"/>
              <a:t>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da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zero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Uma </a:t>
            </a:r>
            <a:r>
              <a:rPr lang="en-US" dirty="0" err="1"/>
              <a:t>alternativa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r>
              <a:rPr lang="en-US" dirty="0"/>
              <a:t>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deslocamento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assumir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circular.</a:t>
            </a:r>
          </a:p>
        </p:txBody>
      </p:sp>
    </p:spTree>
    <p:extLst>
      <p:ext uri="{BB962C8B-B14F-4D97-AF65-F5344CB8AC3E}">
        <p14:creationId xmlns:p14="http://schemas.microsoft.com/office/powerpoint/2010/main" val="21357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Circular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3" y="1547274"/>
            <a:ext cx="7989455" cy="43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Circular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721768"/>
            <a:ext cx="8363272" cy="4227512"/>
          </a:xfrm>
        </p:spPr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fila</a:t>
            </a:r>
            <a:r>
              <a:rPr lang="en-US" dirty="0"/>
              <a:t> circular com </a:t>
            </a:r>
            <a:r>
              <a:rPr lang="en-US" dirty="0" err="1"/>
              <a:t>capacidade</a:t>
            </a:r>
            <a:r>
              <a:rPr lang="en-US" dirty="0"/>
              <a:t> de no </a:t>
            </a:r>
            <a:r>
              <a:rPr lang="en-US" dirty="0" err="1"/>
              <a:t>máximo</a:t>
            </a:r>
            <a:r>
              <a:rPr lang="en-US" dirty="0"/>
              <a:t> m </a:t>
            </a:r>
            <a:r>
              <a:rPr lang="en-US" dirty="0" err="1"/>
              <a:t>elementos</a:t>
            </a:r>
            <a:r>
              <a:rPr lang="en-US" dirty="0"/>
              <a:t>,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diferenciar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vazia</a:t>
            </a:r>
            <a:r>
              <a:rPr lang="en-US" dirty="0"/>
              <a:t> e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assumimos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qtd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incrementada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decrementada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se </a:t>
            </a:r>
            <a:r>
              <a:rPr lang="en-US" dirty="0" err="1"/>
              <a:t>retira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respectivamente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61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Circular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268760"/>
            <a:ext cx="8229600" cy="4227512"/>
          </a:xfrm>
        </p:spPr>
        <p:txBody>
          <a:bodyPr/>
          <a:lstStyle/>
          <a:p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faça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fim</a:t>
            </a:r>
            <a:r>
              <a:rPr lang="en-US" dirty="0"/>
              <a:t> = </a:t>
            </a:r>
            <a:r>
              <a:rPr lang="en-US" dirty="0" err="1"/>
              <a:t>primeiro</a:t>
            </a:r>
            <a:r>
              <a:rPr lang="en-US" dirty="0"/>
              <a:t> = </a:t>
            </a:r>
            <a:r>
              <a:rPr lang="en-US" dirty="0" err="1"/>
              <a:t>qtd</a:t>
            </a:r>
            <a:r>
              <a:rPr lang="en-US" dirty="0"/>
              <a:t> = 0. </a:t>
            </a:r>
          </a:p>
          <a:p>
            <a:r>
              <a:rPr lang="en-US" dirty="0"/>
              <a:t>Para </a:t>
            </a:r>
            <a:r>
              <a:rPr lang="en-US" dirty="0" err="1"/>
              <a:t>verificar</a:t>
            </a:r>
            <a:r>
              <a:rPr lang="en-US" dirty="0"/>
              <a:t> se 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faça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qtd</a:t>
            </a:r>
            <a:r>
              <a:rPr lang="en-US" dirty="0"/>
              <a:t> = m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. </a:t>
            </a:r>
          </a:p>
          <a:p>
            <a:r>
              <a:rPr lang="en-US" dirty="0"/>
              <a:t>Para </a:t>
            </a:r>
            <a:r>
              <a:rPr lang="en-US" dirty="0" err="1"/>
              <a:t>verifica</a:t>
            </a:r>
            <a:r>
              <a:rPr lang="en-US" dirty="0"/>
              <a:t> se 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vazia</a:t>
            </a:r>
            <a:r>
              <a:rPr lang="en-US" dirty="0"/>
              <a:t> </a:t>
            </a:r>
            <a:r>
              <a:rPr lang="en-US" dirty="0" err="1"/>
              <a:t>faça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qtd</a:t>
            </a:r>
            <a:r>
              <a:rPr lang="en-US" dirty="0"/>
              <a:t> == 0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vazia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96" y="4667076"/>
            <a:ext cx="70485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Circular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inserir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 x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faça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v</a:t>
            </a:r>
            <a:r>
              <a:rPr lang="is-IS" dirty="0"/>
              <a:t>[fim] = x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 err="1" smtClean="0"/>
              <a:t>qtd</a:t>
            </a:r>
            <a:r>
              <a:rPr lang="es-ES_tradnl" dirty="0" smtClean="0"/>
              <a:t> </a:t>
            </a:r>
            <a:r>
              <a:rPr lang="es-ES_tradnl" dirty="0"/>
              <a:t>= </a:t>
            </a:r>
            <a:r>
              <a:rPr lang="es-ES_tradnl" dirty="0" err="1"/>
              <a:t>qtd</a:t>
            </a:r>
            <a:r>
              <a:rPr lang="es-ES_tradnl" dirty="0"/>
              <a:t> + 1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fim </a:t>
            </a:r>
            <a:r>
              <a:rPr lang="pt-BR" dirty="0"/>
              <a:t>= fim + 1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Se </a:t>
            </a:r>
            <a:r>
              <a:rPr lang="pt-BR" dirty="0"/>
              <a:t>fim == m então fim =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Circular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retirar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 x da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vazia</a:t>
            </a:r>
            <a:r>
              <a:rPr lang="en-US" dirty="0"/>
              <a:t> </a:t>
            </a:r>
            <a:r>
              <a:rPr lang="en-US" dirty="0" err="1"/>
              <a:t>faça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_tradnl" dirty="0" smtClean="0"/>
              <a:t>x </a:t>
            </a:r>
            <a:r>
              <a:rPr lang="es-ES_tradnl" dirty="0"/>
              <a:t>= v[inicio]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 err="1" smtClean="0"/>
              <a:t>qtd</a:t>
            </a:r>
            <a:r>
              <a:rPr lang="es-ES_tradnl" dirty="0" smtClean="0"/>
              <a:t> </a:t>
            </a:r>
            <a:r>
              <a:rPr lang="es-ES_tradnl" dirty="0"/>
              <a:t>= </a:t>
            </a:r>
            <a:r>
              <a:rPr lang="es-ES_tradnl" dirty="0" err="1"/>
              <a:t>qtd</a:t>
            </a:r>
            <a:r>
              <a:rPr lang="es-ES_tradnl" dirty="0"/>
              <a:t> – 1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 smtClean="0"/>
              <a:t>inicio </a:t>
            </a:r>
            <a:r>
              <a:rPr lang="es-ES_tradnl" dirty="0"/>
              <a:t>= inicio + 1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 smtClean="0"/>
              <a:t>Se </a:t>
            </a:r>
            <a:r>
              <a:rPr lang="es-ES_tradnl" dirty="0"/>
              <a:t>inicio == m </a:t>
            </a:r>
            <a:r>
              <a:rPr lang="es-ES_tradnl" dirty="0" err="1"/>
              <a:t>então</a:t>
            </a:r>
            <a:r>
              <a:rPr lang="es-ES_tradnl" dirty="0"/>
              <a:t> inicio = 0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 smtClean="0"/>
              <a:t>Retorne </a:t>
            </a:r>
            <a:r>
              <a:rPr lang="es-ES_tradnl" dirty="0"/>
              <a:t>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Circular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700808"/>
            <a:ext cx="8229600" cy="4227512"/>
          </a:xfrm>
        </p:spPr>
        <p:txBody>
          <a:bodyPr/>
          <a:lstStyle/>
          <a:p>
            <a:r>
              <a:rPr lang="en-US" dirty="0"/>
              <a:t>Observe </a:t>
            </a:r>
            <a:r>
              <a:rPr lang="en-US" dirty="0" err="1"/>
              <a:t>que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fim</a:t>
            </a:r>
            <a:r>
              <a:rPr lang="en-US" dirty="0"/>
              <a:t> e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verificadas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sofrerem</a:t>
            </a:r>
            <a:r>
              <a:rPr lang="en-US" dirty="0"/>
              <a:t> o </a:t>
            </a:r>
            <a:r>
              <a:rPr lang="en-US" dirty="0" err="1"/>
              <a:t>incremento</a:t>
            </a:r>
            <a:r>
              <a:rPr lang="en-US" dirty="0"/>
              <a:t> (</a:t>
            </a:r>
            <a:r>
              <a:rPr lang="en-US" dirty="0" err="1"/>
              <a:t>linhas</a:t>
            </a:r>
            <a:r>
              <a:rPr lang="en-US" dirty="0"/>
              <a:t> 3 e 4).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evitado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operação</a:t>
            </a:r>
            <a:r>
              <a:rPr lang="en-US" dirty="0"/>
              <a:t> de </a:t>
            </a:r>
            <a:r>
              <a:rPr lang="en-US" dirty="0" err="1"/>
              <a:t>resto</a:t>
            </a:r>
            <a:r>
              <a:rPr lang="en-US" dirty="0"/>
              <a:t> de </a:t>
            </a:r>
            <a:r>
              <a:rPr lang="en-US" dirty="0" err="1"/>
              <a:t>divisão</a:t>
            </a:r>
            <a:r>
              <a:rPr lang="en-US" dirty="0"/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7" y="4272917"/>
            <a:ext cx="8312727" cy="24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Dúvidas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349685" cy="48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Modifique</a:t>
            </a:r>
            <a:r>
              <a:rPr lang="en-US" dirty="0"/>
              <a:t> o TAD Fila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invés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Escreva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possua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filas</a:t>
            </a:r>
            <a:r>
              <a:rPr lang="en-US" dirty="0"/>
              <a:t> e </a:t>
            </a:r>
            <a:r>
              <a:rPr lang="en-US" dirty="0" err="1"/>
              <a:t>verifique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dos </a:t>
            </a:r>
            <a:r>
              <a:rPr lang="en-US" dirty="0" err="1"/>
              <a:t>operadores</a:t>
            </a:r>
            <a:r>
              <a:rPr lang="en-US" dirty="0"/>
              <a:t> de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,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fila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17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700808"/>
            <a:ext cx="8229600" cy="4227512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Escreva</a:t>
            </a:r>
            <a:r>
              <a:rPr lang="en-US" dirty="0"/>
              <a:t> o TAD Fila Circular </a:t>
            </a:r>
            <a:r>
              <a:rPr lang="en-US" dirty="0" err="1"/>
              <a:t>conforme</a:t>
            </a:r>
            <a:r>
              <a:rPr lang="en-US" dirty="0"/>
              <a:t> as </a:t>
            </a:r>
            <a:r>
              <a:rPr lang="en-US" dirty="0" err="1"/>
              <a:t>explicações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Faça</a:t>
            </a:r>
            <a:r>
              <a:rPr lang="en-US" dirty="0"/>
              <a:t> o </a:t>
            </a:r>
            <a:r>
              <a:rPr lang="en-US" dirty="0" err="1"/>
              <a:t>teste</a:t>
            </a:r>
            <a:r>
              <a:rPr lang="en-US" dirty="0"/>
              <a:t> de mesa (</a:t>
            </a:r>
            <a:r>
              <a:rPr lang="en-US" dirty="0" err="1"/>
              <a:t>desenho</a:t>
            </a:r>
            <a:r>
              <a:rPr lang="en-US" dirty="0"/>
              <a:t>) </a:t>
            </a:r>
            <a:r>
              <a:rPr lang="en-US" dirty="0" err="1"/>
              <a:t>mostrando</a:t>
            </a:r>
            <a:r>
              <a:rPr lang="en-US" dirty="0"/>
              <a:t> a </a:t>
            </a:r>
            <a:r>
              <a:rPr lang="en-US" dirty="0" err="1"/>
              <a:t>situação</a:t>
            </a:r>
            <a:r>
              <a:rPr lang="en-US" dirty="0"/>
              <a:t> da Fila </a:t>
            </a:r>
            <a:r>
              <a:rPr lang="en-US" dirty="0" err="1"/>
              <a:t>para</a:t>
            </a:r>
            <a:r>
              <a:rPr lang="en-US" dirty="0"/>
              <a:t> as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Fila com 5 </a:t>
            </a:r>
            <a:r>
              <a:rPr lang="en-US" dirty="0" err="1"/>
              <a:t>elementos</a:t>
            </a:r>
            <a:endParaRPr lang="en-US" dirty="0"/>
          </a:p>
          <a:p>
            <a:pPr lvl="1"/>
            <a:r>
              <a:rPr lang="en-US" dirty="0" err="1"/>
              <a:t>Inserir</a:t>
            </a:r>
            <a:r>
              <a:rPr lang="en-US" dirty="0"/>
              <a:t> 6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Fila</a:t>
            </a:r>
          </a:p>
          <a:p>
            <a:pPr lvl="1"/>
            <a:r>
              <a:rPr lang="en-US" dirty="0"/>
              <a:t>Remover 3 </a:t>
            </a:r>
            <a:r>
              <a:rPr lang="en-US" dirty="0" err="1"/>
              <a:t>elementos</a:t>
            </a:r>
            <a:r>
              <a:rPr lang="en-US" dirty="0"/>
              <a:t> da Fila</a:t>
            </a:r>
          </a:p>
          <a:p>
            <a:pPr lvl="1"/>
            <a:r>
              <a:rPr lang="en-US" dirty="0" err="1"/>
              <a:t>Inserir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1 </a:t>
            </a:r>
            <a:r>
              <a:rPr lang="en-US" dirty="0" err="1"/>
              <a:t>elemento</a:t>
            </a:r>
            <a:r>
              <a:rPr lang="en-US" dirty="0"/>
              <a:t> da Fila</a:t>
            </a:r>
          </a:p>
          <a:p>
            <a:pPr lvl="1"/>
            <a:r>
              <a:rPr lang="en-US" dirty="0"/>
              <a:t>Remover 4 </a:t>
            </a:r>
            <a:r>
              <a:rPr lang="en-US" dirty="0" err="1"/>
              <a:t>elementos</a:t>
            </a:r>
            <a:r>
              <a:rPr lang="en-US" dirty="0"/>
              <a:t> da Fila</a:t>
            </a:r>
          </a:p>
        </p:txBody>
      </p:sp>
    </p:spTree>
    <p:extLst>
      <p:ext uri="{BB962C8B-B14F-4D97-AF65-F5344CB8AC3E}">
        <p14:creationId xmlns:p14="http://schemas.microsoft.com/office/powerpoint/2010/main" val="27246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33736"/>
            <a:ext cx="8435280" cy="4227512"/>
          </a:xfrm>
        </p:spPr>
        <p:txBody>
          <a:bodyPr/>
          <a:lstStyle/>
          <a:p>
            <a:r>
              <a:rPr lang="en-US" sz="3000" dirty="0" err="1" smtClean="0"/>
              <a:t>Conjunto</a:t>
            </a:r>
            <a:r>
              <a:rPr lang="en-US" sz="3000" dirty="0" smtClean="0"/>
              <a:t> </a:t>
            </a:r>
            <a:r>
              <a:rPr lang="en-US" sz="3000" dirty="0" err="1"/>
              <a:t>ordenado</a:t>
            </a:r>
            <a:r>
              <a:rPr lang="en-US" sz="3000" dirty="0"/>
              <a:t> de </a:t>
            </a:r>
            <a:r>
              <a:rPr lang="en-US" sz="3000" dirty="0" err="1"/>
              <a:t>itens</a:t>
            </a:r>
            <a:r>
              <a:rPr lang="en-US" sz="3000" dirty="0"/>
              <a:t> no </a:t>
            </a:r>
            <a:r>
              <a:rPr lang="en-US" sz="3000" dirty="0" err="1"/>
              <a:t>qual</a:t>
            </a:r>
            <a:r>
              <a:rPr lang="en-US" sz="3000" dirty="0"/>
              <a:t> </a:t>
            </a:r>
            <a:r>
              <a:rPr lang="en-US" sz="3000" dirty="0" err="1"/>
              <a:t>somente</a:t>
            </a:r>
            <a:r>
              <a:rPr lang="en-US" sz="3000" dirty="0"/>
              <a:t> </a:t>
            </a:r>
            <a:r>
              <a:rPr lang="en-US" sz="3000" dirty="0" err="1"/>
              <a:t>em</a:t>
            </a:r>
            <a:r>
              <a:rPr lang="en-US" sz="3000" dirty="0"/>
              <a:t> </a:t>
            </a:r>
            <a:r>
              <a:rPr lang="en-US" sz="3000" dirty="0" err="1"/>
              <a:t>uma</a:t>
            </a:r>
            <a:r>
              <a:rPr lang="en-US" sz="3000" dirty="0"/>
              <a:t> das </a:t>
            </a:r>
            <a:r>
              <a:rPr lang="en-US" sz="3000" dirty="0" err="1"/>
              <a:t>extremidades</a:t>
            </a:r>
            <a:r>
              <a:rPr lang="en-US" sz="3000" dirty="0"/>
              <a:t> </a:t>
            </a:r>
            <a:r>
              <a:rPr lang="en-US" sz="3000" dirty="0" err="1"/>
              <a:t>novos</a:t>
            </a:r>
            <a:r>
              <a:rPr lang="en-US" sz="3000" dirty="0"/>
              <a:t> </a:t>
            </a:r>
            <a:r>
              <a:rPr lang="en-US" sz="3000" dirty="0" err="1"/>
              <a:t>itens</a:t>
            </a:r>
            <a:r>
              <a:rPr lang="en-US" sz="3000" dirty="0"/>
              <a:t> </a:t>
            </a:r>
            <a:r>
              <a:rPr lang="en-US" sz="3000" dirty="0" err="1"/>
              <a:t>podem</a:t>
            </a:r>
            <a:r>
              <a:rPr lang="en-US" sz="3000" dirty="0"/>
              <a:t> </a:t>
            </a:r>
            <a:r>
              <a:rPr lang="en-US" sz="3000" dirty="0" err="1"/>
              <a:t>ser</a:t>
            </a:r>
            <a:r>
              <a:rPr lang="en-US" sz="3000" dirty="0"/>
              <a:t> </a:t>
            </a:r>
            <a:r>
              <a:rPr lang="en-US" sz="3000" dirty="0" err="1" smtClean="0"/>
              <a:t>inseridos</a:t>
            </a:r>
            <a:r>
              <a:rPr lang="en-US" sz="3000" dirty="0" smtClean="0"/>
              <a:t> </a:t>
            </a:r>
            <a:r>
              <a:rPr lang="en-US" sz="3000" dirty="0"/>
              <a:t>e </a:t>
            </a:r>
            <a:r>
              <a:rPr lang="en-US" sz="3000" dirty="0" err="1"/>
              <a:t>somente</a:t>
            </a:r>
            <a:r>
              <a:rPr lang="en-US" sz="3000" dirty="0"/>
              <a:t>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0000"/>
                </a:solidFill>
              </a:rPr>
              <a:t>OUTRA</a:t>
            </a:r>
            <a:r>
              <a:rPr lang="en-US" sz="3000" dirty="0"/>
              <a:t> </a:t>
            </a:r>
            <a:r>
              <a:rPr lang="en-US" sz="3000" dirty="0" err="1"/>
              <a:t>extremidade</a:t>
            </a:r>
            <a:r>
              <a:rPr lang="en-US" sz="3000" dirty="0"/>
              <a:t> </a:t>
            </a:r>
            <a:r>
              <a:rPr lang="en-US" sz="3000" dirty="0" err="1"/>
              <a:t>os</a:t>
            </a:r>
            <a:r>
              <a:rPr lang="en-US" sz="3000" dirty="0"/>
              <a:t> </a:t>
            </a:r>
            <a:r>
              <a:rPr lang="en-US" sz="3000" dirty="0" err="1"/>
              <a:t>itens</a:t>
            </a:r>
            <a:r>
              <a:rPr lang="en-US" sz="3000" dirty="0"/>
              <a:t> </a:t>
            </a:r>
            <a:r>
              <a:rPr lang="en-US" sz="3000" dirty="0" err="1"/>
              <a:t>podem</a:t>
            </a:r>
            <a:r>
              <a:rPr lang="en-US" sz="3000" dirty="0"/>
              <a:t> </a:t>
            </a:r>
            <a:r>
              <a:rPr lang="en-US" sz="3000" dirty="0" err="1"/>
              <a:t>ser</a:t>
            </a:r>
            <a:r>
              <a:rPr lang="en-US" sz="3000" dirty="0"/>
              <a:t> </a:t>
            </a:r>
            <a:r>
              <a:rPr lang="en-US" sz="3000" dirty="0" err="1"/>
              <a:t>removidos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>
                <a:solidFill>
                  <a:srgbClr val="FF0000"/>
                </a:solidFill>
              </a:rPr>
              <a:t>FIFO</a:t>
            </a:r>
            <a:r>
              <a:rPr lang="en-US" sz="3000" dirty="0"/>
              <a:t> – </a:t>
            </a:r>
            <a:r>
              <a:rPr lang="en-US" sz="3000" b="1" dirty="0"/>
              <a:t>First In, First Out </a:t>
            </a:r>
            <a:r>
              <a:rPr lang="en-US" sz="3000" dirty="0" smtClean="0">
                <a:sym typeface="Wingdings"/>
              </a:rPr>
              <a:t></a:t>
            </a:r>
            <a:r>
              <a:rPr lang="en-US" sz="3000" dirty="0" smtClean="0"/>
              <a:t> </a:t>
            </a:r>
            <a:r>
              <a:rPr lang="en-US" sz="3000" dirty="0"/>
              <a:t>O </a:t>
            </a:r>
            <a:r>
              <a:rPr lang="en-US" sz="3000" dirty="0" err="1"/>
              <a:t>primeiro</a:t>
            </a:r>
            <a:r>
              <a:rPr lang="en-US" sz="3000" dirty="0"/>
              <a:t> a </a:t>
            </a:r>
            <a:r>
              <a:rPr lang="en-US" sz="3000" dirty="0" err="1"/>
              <a:t>entrar</a:t>
            </a:r>
            <a:r>
              <a:rPr lang="en-US" sz="3000" dirty="0"/>
              <a:t> </a:t>
            </a:r>
            <a:r>
              <a:rPr lang="en-US" sz="3000" dirty="0" err="1"/>
              <a:t>será</a:t>
            </a:r>
            <a:r>
              <a:rPr lang="en-US" sz="3000" dirty="0"/>
              <a:t> o </a:t>
            </a:r>
            <a:r>
              <a:rPr lang="en-US" sz="3000" dirty="0" err="1"/>
              <a:t>primeiro</a:t>
            </a:r>
            <a:r>
              <a:rPr lang="en-US" sz="3000" dirty="0"/>
              <a:t> a </a:t>
            </a:r>
            <a:r>
              <a:rPr lang="en-US" sz="3000" dirty="0" err="1" smtClean="0"/>
              <a:t>sair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304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33736"/>
            <a:ext cx="8435280" cy="4227512"/>
          </a:xfrm>
        </p:spPr>
        <p:txBody>
          <a:bodyPr/>
          <a:lstStyle/>
          <a:p>
            <a:r>
              <a:rPr lang="en-US" sz="3000" dirty="0" smtClean="0">
                <a:solidFill>
                  <a:srgbClr val="FF0000"/>
                </a:solidFill>
              </a:rPr>
              <a:t>A </a:t>
            </a:r>
            <a:r>
              <a:rPr lang="en-US" sz="3000" dirty="0" err="1">
                <a:solidFill>
                  <a:srgbClr val="FF0000"/>
                </a:solidFill>
              </a:rPr>
              <a:t>extremidade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onde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os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itens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são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removidos</a:t>
            </a:r>
            <a:r>
              <a:rPr lang="en-US" sz="3000" dirty="0">
                <a:solidFill>
                  <a:srgbClr val="FF0000"/>
                </a:solidFill>
              </a:rPr>
              <a:t> é o </a:t>
            </a:r>
            <a:r>
              <a:rPr lang="en-US" sz="3000" dirty="0" err="1">
                <a:solidFill>
                  <a:srgbClr val="FF0000"/>
                </a:solidFill>
              </a:rPr>
              <a:t>começo</a:t>
            </a:r>
            <a:r>
              <a:rPr lang="en-US" sz="3000" dirty="0">
                <a:solidFill>
                  <a:srgbClr val="FF0000"/>
                </a:solidFill>
              </a:rPr>
              <a:t> da fila e a </a:t>
            </a:r>
            <a:r>
              <a:rPr lang="en-US" sz="3000" dirty="0" err="1">
                <a:solidFill>
                  <a:srgbClr val="FF0000"/>
                </a:solidFill>
              </a:rPr>
              <a:t>extremidade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onde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são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inseridos</a:t>
            </a:r>
            <a:r>
              <a:rPr lang="en-US" sz="3000" dirty="0">
                <a:solidFill>
                  <a:srgbClr val="FF0000"/>
                </a:solidFill>
              </a:rPr>
              <a:t> é o final da fila</a:t>
            </a:r>
            <a:r>
              <a:rPr lang="en-US" sz="3000" dirty="0" smtClean="0">
                <a:solidFill>
                  <a:srgbClr val="FF0000"/>
                </a:solidFill>
              </a:rPr>
              <a:t>.</a:t>
            </a:r>
          </a:p>
          <a:p>
            <a:endParaRPr lang="en-US" sz="3000" dirty="0"/>
          </a:p>
          <a:p>
            <a:r>
              <a:rPr lang="en-US" sz="3000" dirty="0" err="1"/>
              <a:t>Analogia</a:t>
            </a:r>
            <a:r>
              <a:rPr lang="en-US" sz="3000" dirty="0"/>
              <a:t> a</a:t>
            </a:r>
            <a:r>
              <a:rPr lang="en-US" sz="3000" dirty="0" smtClean="0"/>
              <a:t> </a:t>
            </a:r>
            <a:r>
              <a:rPr lang="en-US" sz="3000" dirty="0"/>
              <a:t>fila de </a:t>
            </a:r>
            <a:r>
              <a:rPr lang="en-US" sz="3000" dirty="0" err="1"/>
              <a:t>pessoas</a:t>
            </a:r>
            <a:r>
              <a:rPr lang="en-US" sz="3000" dirty="0"/>
              <a:t> </a:t>
            </a:r>
            <a:r>
              <a:rPr lang="en-US" sz="3000" dirty="0" err="1"/>
              <a:t>esperando</a:t>
            </a:r>
            <a:r>
              <a:rPr lang="en-US" sz="3000" dirty="0"/>
              <a:t> para </a:t>
            </a:r>
            <a:r>
              <a:rPr lang="en-US" sz="3000" dirty="0" err="1" smtClean="0"/>
              <a:t>serem</a:t>
            </a:r>
            <a:r>
              <a:rPr lang="en-US" sz="3000" dirty="0" smtClean="0"/>
              <a:t> </a:t>
            </a:r>
            <a:r>
              <a:rPr lang="en-US" sz="3000" dirty="0" err="1"/>
              <a:t>atendidas</a:t>
            </a:r>
            <a:r>
              <a:rPr lang="en-US" sz="3000" dirty="0"/>
              <a:t> </a:t>
            </a:r>
            <a:r>
              <a:rPr lang="en-US" sz="3000" dirty="0" err="1"/>
              <a:t>em</a:t>
            </a:r>
            <a:r>
              <a:rPr lang="en-US" sz="3000" dirty="0"/>
              <a:t> um banco.</a:t>
            </a:r>
          </a:p>
        </p:txBody>
      </p:sp>
    </p:spTree>
    <p:extLst>
      <p:ext uri="{BB962C8B-B14F-4D97-AF65-F5344CB8AC3E}">
        <p14:creationId xmlns:p14="http://schemas.microsoft.com/office/powerpoint/2010/main" val="34257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4" y="1196752"/>
            <a:ext cx="7488832" cy="50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844824"/>
            <a:ext cx="8435280" cy="1656903"/>
          </a:xfrm>
        </p:spPr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, o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tráfego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conexões</a:t>
            </a:r>
            <a:r>
              <a:rPr lang="en-US" dirty="0"/>
              <a:t> </a:t>
            </a:r>
            <a:r>
              <a:rPr lang="en-US" dirty="0" err="1"/>
              <a:t>seriais</a:t>
            </a:r>
            <a:r>
              <a:rPr lang="en-US" dirty="0"/>
              <a:t> dos </a:t>
            </a:r>
            <a:r>
              <a:rPr lang="en-US" dirty="0" err="1"/>
              <a:t>roteadores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implementado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fila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3705643"/>
            <a:ext cx="8312727" cy="17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780928"/>
            <a:ext cx="8312727" cy="3965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844824"/>
            <a:ext cx="8229600" cy="1224855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escalonamento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r>
              <a:rPr lang="en-US" dirty="0"/>
              <a:t> de um </a:t>
            </a:r>
            <a:r>
              <a:rPr lang="en-US" dirty="0" err="1"/>
              <a:t>processador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SO.</a:t>
            </a:r>
          </a:p>
        </p:txBody>
      </p:sp>
    </p:spTree>
    <p:extLst>
      <p:ext uri="{BB962C8B-B14F-4D97-AF65-F5344CB8AC3E}">
        <p14:creationId xmlns:p14="http://schemas.microsoft.com/office/powerpoint/2010/main" val="11915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Operações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340768"/>
            <a:ext cx="8820472" cy="422751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Fila </a:t>
            </a:r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Queue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 err="1"/>
              <a:t>Inserir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nqueue</a:t>
            </a:r>
            <a:endParaRPr lang="en-US" dirty="0"/>
          </a:p>
          <a:p>
            <a:r>
              <a:rPr lang="en-US" dirty="0"/>
              <a:t>Remover um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equeue</a:t>
            </a:r>
            <a:endParaRPr lang="en-US" dirty="0"/>
          </a:p>
          <a:p>
            <a:r>
              <a:rPr lang="en-US" dirty="0" err="1"/>
              <a:t>Retornar</a:t>
            </a:r>
            <a:r>
              <a:rPr lang="en-US" dirty="0"/>
              <a:t> o </a:t>
            </a:r>
            <a:r>
              <a:rPr lang="en-US" dirty="0" err="1"/>
              <a:t>elemento</a:t>
            </a:r>
            <a:r>
              <a:rPr lang="en-US" dirty="0"/>
              <a:t> de </a:t>
            </a:r>
            <a:r>
              <a:rPr lang="en-US" dirty="0" err="1" smtClean="0"/>
              <a:t>saída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ront </a:t>
            </a:r>
            <a:r>
              <a:rPr lang="en-US" dirty="0"/>
              <a:t>(peek)</a:t>
            </a:r>
          </a:p>
          <a:p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S</a:t>
            </a:r>
            <a:r>
              <a:rPr lang="en-US" dirty="0" smtClean="0"/>
              <a:t>ize</a:t>
            </a:r>
            <a:endParaRPr lang="en-US" dirty="0"/>
          </a:p>
          <a:p>
            <a:r>
              <a:rPr lang="en-US" dirty="0" smtClean="0"/>
              <a:t>Fila </a:t>
            </a:r>
            <a:r>
              <a:rPr lang="en-US" dirty="0" err="1"/>
              <a:t>vazia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sEmpty</a:t>
            </a:r>
            <a:endParaRPr lang="en-US" dirty="0"/>
          </a:p>
          <a:p>
            <a:r>
              <a:rPr lang="en-US" dirty="0"/>
              <a:t>Fila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sFull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930</Words>
  <Application>Microsoft Office PowerPoint</Application>
  <PresentationFormat>Apresentação na tela (4:3)</PresentationFormat>
  <Paragraphs>153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Wingdings</vt:lpstr>
      <vt:lpstr>Office Theme</vt:lpstr>
      <vt:lpstr>Office Theme</vt:lpstr>
      <vt:lpstr>Office Theme</vt:lpstr>
      <vt:lpstr>Fila Estática</vt:lpstr>
      <vt:lpstr>Fila Estática   Prof. Msc. Marvin Ferreira mfsilva@anhembi.br</vt:lpstr>
      <vt:lpstr>O que é uma Fila?</vt:lpstr>
      <vt:lpstr>Fila</vt:lpstr>
      <vt:lpstr>Fila</vt:lpstr>
      <vt:lpstr>Aplicações</vt:lpstr>
      <vt:lpstr>Aplicações</vt:lpstr>
      <vt:lpstr>Aplicações</vt:lpstr>
      <vt:lpstr>Operações</vt:lpstr>
      <vt:lpstr>Funcionamento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Fila Circular</vt:lpstr>
      <vt:lpstr>Fila Circular</vt:lpstr>
      <vt:lpstr>Fila Circular</vt:lpstr>
      <vt:lpstr>Fila Circular</vt:lpstr>
      <vt:lpstr>Fila Circular</vt:lpstr>
      <vt:lpstr>Fila Circular</vt:lpstr>
      <vt:lpstr>Fila Circular</vt:lpstr>
      <vt:lpstr>Fila Circular</vt:lpstr>
      <vt:lpstr>Dúvidas</vt:lpstr>
      <vt:lpstr>Exercícios</vt:lpstr>
      <vt:lpstr>Exercícios</vt:lpstr>
    </vt:vector>
  </TitlesOfParts>
  <Company>Universidade Anhembi Morumbi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Professores</cp:lastModifiedBy>
  <cp:revision>80</cp:revision>
  <dcterms:created xsi:type="dcterms:W3CDTF">2011-08-25T12:55:49Z</dcterms:created>
  <dcterms:modified xsi:type="dcterms:W3CDTF">2017-03-27T23:38:17Z</dcterms:modified>
</cp:coreProperties>
</file>