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28"/>
  </p:notesMasterIdLst>
  <p:sldIdLst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62" r:id="rId23"/>
    <p:sldId id="276" r:id="rId24"/>
    <p:sldId id="277" r:id="rId25"/>
    <p:sldId id="281" r:id="rId26"/>
    <p:sldId id="282" r:id="rId27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1506" y="66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17/04/2017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encadeada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97" y="1073600"/>
            <a:ext cx="694473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encadeada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guarde</a:t>
            </a:r>
            <a:r>
              <a:rPr lang="en-US" dirty="0"/>
              <a:t> a </a:t>
            </a:r>
            <a:r>
              <a:rPr lang="en-US" dirty="0" err="1"/>
              <a:t>referência</a:t>
            </a:r>
            <a:r>
              <a:rPr lang="en-US" dirty="0"/>
              <a:t> do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precisaremos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de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Elemento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armazenado</a:t>
            </a:r>
            <a:endParaRPr lang="en-US" dirty="0"/>
          </a:p>
          <a:p>
            <a:pPr lvl="2"/>
            <a:r>
              <a:rPr lang="en-US" dirty="0" err="1"/>
              <a:t>int</a:t>
            </a:r>
            <a:r>
              <a:rPr lang="en-US" dirty="0"/>
              <a:t>, float, String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  <a:p>
            <a:pPr lvl="1"/>
            <a:r>
              <a:rPr lang="en-US" dirty="0" err="1"/>
              <a:t>Referência</a:t>
            </a:r>
            <a:r>
              <a:rPr lang="en-US" dirty="0"/>
              <a:t> a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(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31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07814"/>
            <a:ext cx="8312727" cy="34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0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1257180"/>
            <a:ext cx="7557025" cy="56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3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93" y="1217616"/>
            <a:ext cx="7202789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8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96" y="1196752"/>
            <a:ext cx="6677097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39" y="1196752"/>
            <a:ext cx="638227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7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</p:txBody>
      </p:sp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2769195" y="5025851"/>
            <a:ext cx="365125" cy="363537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2519 h 20000"/>
              <a:gd name="T4" fmla="*/ 0 w 20000"/>
              <a:gd name="T5" fmla="*/ 362519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2931120" y="5281438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6" name="Freeform 10"/>
          <p:cNvSpPr>
            <a:spLocks noChangeAspect="1"/>
          </p:cNvSpPr>
          <p:nvPr/>
        </p:nvSpPr>
        <p:spPr bwMode="auto">
          <a:xfrm>
            <a:off x="4353520" y="5025851"/>
            <a:ext cx="365125" cy="363537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2519 h 20000"/>
              <a:gd name="T4" fmla="*/ 0 w 20000"/>
              <a:gd name="T5" fmla="*/ 362519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1"/>
          <p:cNvGrpSpPr>
            <a:grpSpLocks noChangeAspect="1"/>
          </p:cNvGrpSpPr>
          <p:nvPr/>
        </p:nvGrpSpPr>
        <p:grpSpPr bwMode="auto">
          <a:xfrm>
            <a:off x="3989982" y="5025851"/>
            <a:ext cx="363538" cy="363537"/>
            <a:chOff x="0" y="0"/>
            <a:chExt cx="20000" cy="20000"/>
          </a:xfrm>
        </p:grpSpPr>
        <p:sp>
          <p:nvSpPr>
            <p:cNvPr id="8" name="Freeform 12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spect="1" noChangeArrowheads="1"/>
            </p:cNvSpPr>
            <p:nvPr/>
          </p:nvSpPr>
          <p:spPr bwMode="auto">
            <a:xfrm>
              <a:off x="8861" y="14029"/>
              <a:ext cx="2263" cy="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sz="1400" noProof="1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 14"/>
          <p:cNvSpPr>
            <a:spLocks noChangeAspect="1"/>
          </p:cNvSpPr>
          <p:nvPr/>
        </p:nvSpPr>
        <p:spPr bwMode="auto">
          <a:xfrm>
            <a:off x="5206007" y="5024263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5"/>
          <p:cNvSpPr>
            <a:spLocks noChangeAspect="1"/>
          </p:cNvSpPr>
          <p:nvPr/>
        </p:nvSpPr>
        <p:spPr bwMode="auto">
          <a:xfrm>
            <a:off x="5571132" y="5024263"/>
            <a:ext cx="366713" cy="366713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6"/>
          <p:cNvSpPr>
            <a:spLocks noChangeAspect="1" noChangeArrowheads="1"/>
          </p:cNvSpPr>
          <p:nvPr/>
        </p:nvSpPr>
        <p:spPr bwMode="auto">
          <a:xfrm>
            <a:off x="5367932" y="5281438"/>
            <a:ext cx="41275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13" name="Freeform 17"/>
          <p:cNvSpPr>
            <a:spLocks noChangeAspect="1"/>
          </p:cNvSpPr>
          <p:nvPr/>
        </p:nvSpPr>
        <p:spPr bwMode="auto">
          <a:xfrm>
            <a:off x="6450607" y="5024263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8"/>
          <p:cNvSpPr>
            <a:spLocks noChangeAspect="1"/>
          </p:cNvSpPr>
          <p:nvPr/>
        </p:nvSpPr>
        <p:spPr bwMode="auto">
          <a:xfrm>
            <a:off x="6815732" y="5024263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spect="1" noChangeArrowheads="1"/>
          </p:cNvSpPr>
          <p:nvPr/>
        </p:nvSpPr>
        <p:spPr bwMode="auto">
          <a:xfrm>
            <a:off x="6610945" y="5281438"/>
            <a:ext cx="41275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16" name="Freeform 20"/>
          <p:cNvSpPr>
            <a:spLocks noChangeAspect="1"/>
          </p:cNvSpPr>
          <p:nvPr/>
        </p:nvSpPr>
        <p:spPr bwMode="auto">
          <a:xfrm>
            <a:off x="6449020" y="2617613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21"/>
          <p:cNvSpPr>
            <a:spLocks noChangeAspect="1"/>
          </p:cNvSpPr>
          <p:nvPr/>
        </p:nvSpPr>
        <p:spPr bwMode="auto">
          <a:xfrm>
            <a:off x="6814145" y="2617613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2"/>
          <p:cNvSpPr>
            <a:spLocks noChangeAspect="1" noChangeArrowheads="1"/>
          </p:cNvSpPr>
          <p:nvPr/>
        </p:nvSpPr>
        <p:spPr bwMode="auto">
          <a:xfrm>
            <a:off x="6610945" y="2873201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19" name="Freeform 23"/>
          <p:cNvSpPr>
            <a:spLocks noChangeAspect="1"/>
          </p:cNvSpPr>
          <p:nvPr/>
        </p:nvSpPr>
        <p:spPr bwMode="auto">
          <a:xfrm>
            <a:off x="5206007" y="2617613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24"/>
          <p:cNvSpPr>
            <a:spLocks noChangeAspect="1"/>
          </p:cNvSpPr>
          <p:nvPr/>
        </p:nvSpPr>
        <p:spPr bwMode="auto">
          <a:xfrm>
            <a:off x="5571132" y="2617613"/>
            <a:ext cx="366713" cy="365125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5"/>
          <p:cNvSpPr>
            <a:spLocks noChangeAspect="1" noChangeArrowheads="1"/>
          </p:cNvSpPr>
          <p:nvPr/>
        </p:nvSpPr>
        <p:spPr bwMode="auto">
          <a:xfrm>
            <a:off x="5367932" y="2873201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22" name="Freeform 26"/>
          <p:cNvSpPr>
            <a:spLocks noChangeAspect="1"/>
          </p:cNvSpPr>
          <p:nvPr/>
        </p:nvSpPr>
        <p:spPr bwMode="auto">
          <a:xfrm>
            <a:off x="3983632" y="2617613"/>
            <a:ext cx="366713" cy="365125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7"/>
          <p:cNvSpPr>
            <a:spLocks noChangeAspect="1" noChangeArrowheads="1"/>
          </p:cNvSpPr>
          <p:nvPr/>
        </p:nvSpPr>
        <p:spPr bwMode="auto">
          <a:xfrm>
            <a:off x="4145557" y="2873201"/>
            <a:ext cx="42863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24" name="Freeform 28"/>
          <p:cNvSpPr>
            <a:spLocks noChangeAspect="1"/>
          </p:cNvSpPr>
          <p:nvPr/>
        </p:nvSpPr>
        <p:spPr bwMode="auto">
          <a:xfrm>
            <a:off x="2770782" y="2617613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9"/>
          <p:cNvSpPr>
            <a:spLocks noChangeAspect="1" noChangeArrowheads="1"/>
          </p:cNvSpPr>
          <p:nvPr/>
        </p:nvSpPr>
        <p:spPr bwMode="auto">
          <a:xfrm>
            <a:off x="2932707" y="2873201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26" name="Freeform 30"/>
          <p:cNvSpPr>
            <a:spLocks noChangeAspect="1"/>
          </p:cNvSpPr>
          <p:nvPr/>
        </p:nvSpPr>
        <p:spPr bwMode="auto">
          <a:xfrm>
            <a:off x="2769195" y="2617613"/>
            <a:ext cx="366712" cy="365125"/>
          </a:xfrm>
          <a:custGeom>
            <a:avLst/>
            <a:gdLst>
              <a:gd name="T0" fmla="*/ 365685 w 20000"/>
              <a:gd name="T1" fmla="*/ 0 h 20000"/>
              <a:gd name="T2" fmla="*/ 365685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5685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31"/>
          <p:cNvSpPr>
            <a:spLocks noChangeAspect="1"/>
          </p:cNvSpPr>
          <p:nvPr/>
        </p:nvSpPr>
        <p:spPr bwMode="auto">
          <a:xfrm>
            <a:off x="3988395" y="2617613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32"/>
          <p:cNvSpPr>
            <a:spLocks noChangeAspect="1"/>
          </p:cNvSpPr>
          <p:nvPr/>
        </p:nvSpPr>
        <p:spPr bwMode="auto">
          <a:xfrm>
            <a:off x="5207595" y="2617613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3"/>
          <p:cNvSpPr>
            <a:spLocks noChangeAspect="1"/>
          </p:cNvSpPr>
          <p:nvPr/>
        </p:nvSpPr>
        <p:spPr bwMode="auto">
          <a:xfrm>
            <a:off x="5572720" y="2617613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34"/>
          <p:cNvSpPr>
            <a:spLocks noChangeAspect="1"/>
          </p:cNvSpPr>
          <p:nvPr/>
        </p:nvSpPr>
        <p:spPr bwMode="auto">
          <a:xfrm>
            <a:off x="6450607" y="2617613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5"/>
          <p:cNvSpPr>
            <a:spLocks noChangeAspect="1"/>
          </p:cNvSpPr>
          <p:nvPr/>
        </p:nvSpPr>
        <p:spPr bwMode="auto">
          <a:xfrm>
            <a:off x="6815732" y="2617613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6"/>
          <p:cNvSpPr>
            <a:spLocks noChangeAspect="1"/>
          </p:cNvSpPr>
          <p:nvPr/>
        </p:nvSpPr>
        <p:spPr bwMode="auto">
          <a:xfrm>
            <a:off x="6815732" y="2617613"/>
            <a:ext cx="365125" cy="366713"/>
          </a:xfrm>
          <a:custGeom>
            <a:avLst/>
            <a:gdLst>
              <a:gd name="T0" fmla="*/ 364103 w 20000"/>
              <a:gd name="T1" fmla="*/ 365686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44" y="1994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7"/>
          <p:cNvSpPr>
            <a:spLocks noChangeAspect="1"/>
          </p:cNvSpPr>
          <p:nvPr/>
        </p:nvSpPr>
        <p:spPr bwMode="auto">
          <a:xfrm>
            <a:off x="2769195" y="5024263"/>
            <a:ext cx="366712" cy="366713"/>
          </a:xfrm>
          <a:custGeom>
            <a:avLst/>
            <a:gdLst>
              <a:gd name="T0" fmla="*/ 365685 w 20000"/>
              <a:gd name="T1" fmla="*/ 0 h 20000"/>
              <a:gd name="T2" fmla="*/ 365685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5685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8"/>
          <p:cNvSpPr>
            <a:spLocks noChangeAspect="1"/>
          </p:cNvSpPr>
          <p:nvPr/>
        </p:nvSpPr>
        <p:spPr bwMode="auto">
          <a:xfrm>
            <a:off x="5207595" y="5024263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9"/>
          <p:cNvSpPr>
            <a:spLocks noChangeAspect="1"/>
          </p:cNvSpPr>
          <p:nvPr/>
        </p:nvSpPr>
        <p:spPr bwMode="auto">
          <a:xfrm>
            <a:off x="6450607" y="5024263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40"/>
          <p:cNvSpPr>
            <a:spLocks noChangeAspect="1"/>
          </p:cNvSpPr>
          <p:nvPr/>
        </p:nvSpPr>
        <p:spPr bwMode="auto">
          <a:xfrm>
            <a:off x="6815732" y="5024263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41"/>
          <p:cNvSpPr>
            <a:spLocks noChangeAspect="1"/>
          </p:cNvSpPr>
          <p:nvPr/>
        </p:nvSpPr>
        <p:spPr bwMode="auto">
          <a:xfrm>
            <a:off x="6815732" y="5024263"/>
            <a:ext cx="365125" cy="366713"/>
          </a:xfrm>
          <a:custGeom>
            <a:avLst/>
            <a:gdLst>
              <a:gd name="T0" fmla="*/ 364103 w 20000"/>
              <a:gd name="T1" fmla="*/ 365686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44" y="1994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42"/>
          <p:cNvSpPr>
            <a:spLocks noChangeAspect="1"/>
          </p:cNvSpPr>
          <p:nvPr/>
        </p:nvSpPr>
        <p:spPr bwMode="auto">
          <a:xfrm>
            <a:off x="5572720" y="5024263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43"/>
          <p:cNvSpPr>
            <a:spLocks noChangeAspect="1" noChangeArrowheads="1"/>
          </p:cNvSpPr>
          <p:nvPr/>
        </p:nvSpPr>
        <p:spPr bwMode="auto">
          <a:xfrm>
            <a:off x="5723532" y="5176663"/>
            <a:ext cx="61913" cy="61913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40" name="Freeform 44"/>
          <p:cNvSpPr>
            <a:spLocks noChangeAspect="1"/>
          </p:cNvSpPr>
          <p:nvPr/>
        </p:nvSpPr>
        <p:spPr bwMode="auto">
          <a:xfrm>
            <a:off x="5775920" y="5206826"/>
            <a:ext cx="671512" cy="1587"/>
          </a:xfrm>
          <a:custGeom>
            <a:avLst/>
            <a:gdLst>
              <a:gd name="T0" fmla="*/ 670505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45"/>
          <p:cNvSpPr>
            <a:spLocks noChangeAspect="1"/>
          </p:cNvSpPr>
          <p:nvPr/>
        </p:nvSpPr>
        <p:spPr bwMode="auto">
          <a:xfrm>
            <a:off x="3137495" y="2619201"/>
            <a:ext cx="365125" cy="361950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0937 h 20000"/>
              <a:gd name="T4" fmla="*/ 0 w 20000"/>
              <a:gd name="T5" fmla="*/ 360937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6350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46"/>
          <p:cNvSpPr>
            <a:spLocks noChangeAspect="1"/>
          </p:cNvSpPr>
          <p:nvPr/>
        </p:nvSpPr>
        <p:spPr bwMode="auto">
          <a:xfrm>
            <a:off x="3135907" y="2617613"/>
            <a:ext cx="366713" cy="365125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47"/>
          <p:cNvSpPr>
            <a:spLocks noChangeAspect="1" noChangeArrowheads="1"/>
          </p:cNvSpPr>
          <p:nvPr/>
        </p:nvSpPr>
        <p:spPr bwMode="auto">
          <a:xfrm>
            <a:off x="3288307" y="2770013"/>
            <a:ext cx="61913" cy="61913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44" name="Freeform 48"/>
          <p:cNvSpPr>
            <a:spLocks noChangeAspect="1"/>
          </p:cNvSpPr>
          <p:nvPr/>
        </p:nvSpPr>
        <p:spPr bwMode="auto">
          <a:xfrm>
            <a:off x="3315295" y="2795413"/>
            <a:ext cx="669925" cy="1588"/>
          </a:xfrm>
          <a:custGeom>
            <a:avLst/>
            <a:gdLst>
              <a:gd name="T0" fmla="*/ 668920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49"/>
          <p:cNvSpPr>
            <a:spLocks noChangeAspect="1"/>
          </p:cNvSpPr>
          <p:nvPr/>
        </p:nvSpPr>
        <p:spPr bwMode="auto">
          <a:xfrm>
            <a:off x="4353520" y="2619201"/>
            <a:ext cx="363537" cy="361950"/>
          </a:xfrm>
          <a:custGeom>
            <a:avLst/>
            <a:gdLst>
              <a:gd name="T0" fmla="*/ 362519 w 20000"/>
              <a:gd name="T1" fmla="*/ 0 h 20000"/>
              <a:gd name="T2" fmla="*/ 362519 w 20000"/>
              <a:gd name="T3" fmla="*/ 360937 h 20000"/>
              <a:gd name="T4" fmla="*/ 0 w 20000"/>
              <a:gd name="T5" fmla="*/ 360937 h 20000"/>
              <a:gd name="T6" fmla="*/ 0 w 20000"/>
              <a:gd name="T7" fmla="*/ 0 h 20000"/>
              <a:gd name="T8" fmla="*/ 362519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6350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50"/>
          <p:cNvSpPr>
            <a:spLocks noChangeAspect="1"/>
          </p:cNvSpPr>
          <p:nvPr/>
        </p:nvSpPr>
        <p:spPr bwMode="auto">
          <a:xfrm>
            <a:off x="4351932" y="2617613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51"/>
          <p:cNvSpPr>
            <a:spLocks noChangeAspect="1" noChangeArrowheads="1"/>
          </p:cNvSpPr>
          <p:nvPr/>
        </p:nvSpPr>
        <p:spPr bwMode="auto">
          <a:xfrm>
            <a:off x="4502745" y="2770013"/>
            <a:ext cx="61912" cy="61913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48" name="Freeform 52"/>
          <p:cNvSpPr>
            <a:spLocks noChangeAspect="1"/>
          </p:cNvSpPr>
          <p:nvPr/>
        </p:nvSpPr>
        <p:spPr bwMode="auto">
          <a:xfrm>
            <a:off x="4531320" y="2795413"/>
            <a:ext cx="669925" cy="1588"/>
          </a:xfrm>
          <a:custGeom>
            <a:avLst/>
            <a:gdLst>
              <a:gd name="T0" fmla="*/ 668920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53"/>
          <p:cNvSpPr>
            <a:spLocks noChangeAspect="1"/>
          </p:cNvSpPr>
          <p:nvPr/>
        </p:nvSpPr>
        <p:spPr bwMode="auto">
          <a:xfrm>
            <a:off x="4528145" y="5203651"/>
            <a:ext cx="669925" cy="1587"/>
          </a:xfrm>
          <a:custGeom>
            <a:avLst/>
            <a:gdLst>
              <a:gd name="T0" fmla="*/ 668920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0" name="Group 54"/>
          <p:cNvGrpSpPr>
            <a:grpSpLocks noChangeAspect="1"/>
          </p:cNvGrpSpPr>
          <p:nvPr/>
        </p:nvGrpSpPr>
        <p:grpSpPr bwMode="auto">
          <a:xfrm>
            <a:off x="4347170" y="5024263"/>
            <a:ext cx="366712" cy="381000"/>
            <a:chOff x="0" y="0"/>
            <a:chExt cx="20000" cy="20000"/>
          </a:xfrm>
        </p:grpSpPr>
        <p:sp>
          <p:nvSpPr>
            <p:cNvPr id="51" name="Freeform 55"/>
            <p:cNvSpPr>
              <a:spLocks noChangeAspect="1"/>
            </p:cNvSpPr>
            <p:nvPr/>
          </p:nvSpPr>
          <p:spPr bwMode="auto">
            <a:xfrm>
              <a:off x="60" y="126"/>
              <a:ext cx="19940" cy="19817"/>
            </a:xfrm>
            <a:custGeom>
              <a:avLst/>
              <a:gdLst>
                <a:gd name="T0" fmla="*/ 19884 w 20000"/>
                <a:gd name="T1" fmla="*/ 0 h 20000"/>
                <a:gd name="T2" fmla="*/ 19884 w 20000"/>
                <a:gd name="T3" fmla="*/ 19762 h 20000"/>
                <a:gd name="T4" fmla="*/ 0 w 20000"/>
                <a:gd name="T5" fmla="*/ 19762 h 20000"/>
                <a:gd name="T6" fmla="*/ 0 w 20000"/>
                <a:gd name="T7" fmla="*/ 0 h 20000"/>
                <a:gd name="T8" fmla="*/ 1988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6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57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93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54" name="Freeform 58"/>
          <p:cNvSpPr>
            <a:spLocks noChangeAspect="1"/>
          </p:cNvSpPr>
          <p:nvPr/>
        </p:nvSpPr>
        <p:spPr bwMode="auto">
          <a:xfrm>
            <a:off x="3310532" y="5203651"/>
            <a:ext cx="671513" cy="1587"/>
          </a:xfrm>
          <a:custGeom>
            <a:avLst/>
            <a:gdLst>
              <a:gd name="T0" fmla="*/ 670506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5" name="Group 59"/>
          <p:cNvGrpSpPr>
            <a:grpSpLocks noChangeAspect="1"/>
          </p:cNvGrpSpPr>
          <p:nvPr/>
        </p:nvGrpSpPr>
        <p:grpSpPr bwMode="auto">
          <a:xfrm>
            <a:off x="3132732" y="5024263"/>
            <a:ext cx="365125" cy="366713"/>
            <a:chOff x="0" y="0"/>
            <a:chExt cx="20000" cy="20000"/>
          </a:xfrm>
        </p:grpSpPr>
        <p:sp>
          <p:nvSpPr>
            <p:cNvPr id="56" name="Freeform 60"/>
            <p:cNvSpPr>
              <a:spLocks noChangeAspect="1"/>
            </p:cNvSpPr>
            <p:nvPr/>
          </p:nvSpPr>
          <p:spPr bwMode="auto">
            <a:xfrm>
              <a:off x="60" y="126"/>
              <a:ext cx="19940" cy="19817"/>
            </a:xfrm>
            <a:custGeom>
              <a:avLst/>
              <a:gdLst>
                <a:gd name="T0" fmla="*/ 19884 w 20000"/>
                <a:gd name="T1" fmla="*/ 0 h 20000"/>
                <a:gd name="T2" fmla="*/ 19884 w 20000"/>
                <a:gd name="T3" fmla="*/ 19762 h 20000"/>
                <a:gd name="T4" fmla="*/ 0 w 20000"/>
                <a:gd name="T5" fmla="*/ 19762 h 20000"/>
                <a:gd name="T6" fmla="*/ 0 w 20000"/>
                <a:gd name="T7" fmla="*/ 0 h 20000"/>
                <a:gd name="T8" fmla="*/ 1988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1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62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78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59" name="Freeform 63"/>
          <p:cNvSpPr>
            <a:spLocks noChangeAspect="1"/>
          </p:cNvSpPr>
          <p:nvPr/>
        </p:nvSpPr>
        <p:spPr bwMode="auto">
          <a:xfrm>
            <a:off x="3985220" y="5024263"/>
            <a:ext cx="365125" cy="381000"/>
          </a:xfrm>
          <a:custGeom>
            <a:avLst/>
            <a:gdLst>
              <a:gd name="T0" fmla="*/ 364103 w 20000"/>
              <a:gd name="T1" fmla="*/ 379933 h 20000"/>
              <a:gd name="T2" fmla="*/ 0 w 20000"/>
              <a:gd name="T3" fmla="*/ 379933 h 20000"/>
              <a:gd name="T4" fmla="*/ 0 w 20000"/>
              <a:gd name="T5" fmla="*/ 0 h 20000"/>
              <a:gd name="T6" fmla="*/ 364103 w 20000"/>
              <a:gd name="T7" fmla="*/ 0 h 20000"/>
              <a:gd name="T8" fmla="*/ 364103 w 20000"/>
              <a:gd name="T9" fmla="*/ 379933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19944"/>
                </a:move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lnTo>
                  <a:pt x="19944" y="19944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64"/>
          <p:cNvSpPr>
            <a:spLocks noChangeAspect="1" noChangeArrowheads="1"/>
          </p:cNvSpPr>
          <p:nvPr/>
        </p:nvSpPr>
        <p:spPr bwMode="auto">
          <a:xfrm>
            <a:off x="3591520" y="3955876"/>
            <a:ext cx="1038225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atual</a:t>
            </a:r>
          </a:p>
        </p:txBody>
      </p:sp>
      <p:sp>
        <p:nvSpPr>
          <p:cNvPr id="61" name="Rectangle 65"/>
          <p:cNvSpPr>
            <a:spLocks noChangeAspect="1" noChangeArrowheads="1"/>
          </p:cNvSpPr>
          <p:nvPr/>
        </p:nvSpPr>
        <p:spPr bwMode="auto">
          <a:xfrm>
            <a:off x="2851745" y="5151263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62" name="Rectangle 66"/>
          <p:cNvSpPr>
            <a:spLocks noChangeAspect="1" noChangeArrowheads="1"/>
          </p:cNvSpPr>
          <p:nvPr/>
        </p:nvSpPr>
        <p:spPr bwMode="auto">
          <a:xfrm>
            <a:off x="1819870" y="1598438"/>
            <a:ext cx="26828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(a)</a:t>
            </a:r>
          </a:p>
        </p:txBody>
      </p:sp>
      <p:sp>
        <p:nvSpPr>
          <p:cNvPr id="63" name="Rectangle 67"/>
          <p:cNvSpPr>
            <a:spLocks noChangeAspect="1" noChangeArrowheads="1"/>
          </p:cNvSpPr>
          <p:nvPr/>
        </p:nvSpPr>
        <p:spPr bwMode="auto">
          <a:xfrm>
            <a:off x="1819870" y="3992388"/>
            <a:ext cx="26828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64" name="Rectangle 68"/>
          <p:cNvSpPr>
            <a:spLocks noChangeAspect="1" noChangeArrowheads="1"/>
          </p:cNvSpPr>
          <p:nvPr/>
        </p:nvSpPr>
        <p:spPr bwMode="auto">
          <a:xfrm>
            <a:off x="4067770" y="5151263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5" name="Rectangle 69"/>
          <p:cNvSpPr>
            <a:spLocks noChangeAspect="1" noChangeArrowheads="1"/>
          </p:cNvSpPr>
          <p:nvPr/>
        </p:nvSpPr>
        <p:spPr bwMode="auto">
          <a:xfrm>
            <a:off x="5288557" y="5151263"/>
            <a:ext cx="201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66" name="Rectangle 70"/>
          <p:cNvSpPr>
            <a:spLocks noChangeAspect="1" noChangeArrowheads="1"/>
          </p:cNvSpPr>
          <p:nvPr/>
        </p:nvSpPr>
        <p:spPr bwMode="auto">
          <a:xfrm>
            <a:off x="6531570" y="5151263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5</a:t>
            </a:r>
          </a:p>
        </p:txBody>
      </p:sp>
      <p:grpSp>
        <p:nvGrpSpPr>
          <p:cNvPr id="67" name="Group 71"/>
          <p:cNvGrpSpPr>
            <a:grpSpLocks noChangeAspect="1"/>
          </p:cNvGrpSpPr>
          <p:nvPr/>
        </p:nvGrpSpPr>
        <p:grpSpPr bwMode="auto">
          <a:xfrm>
            <a:off x="2851745" y="2617613"/>
            <a:ext cx="3963987" cy="365125"/>
            <a:chOff x="3" y="0"/>
            <a:chExt cx="19997" cy="20000"/>
          </a:xfrm>
        </p:grpSpPr>
        <p:sp>
          <p:nvSpPr>
            <p:cNvPr id="68" name="Freeform 72"/>
            <p:cNvSpPr>
              <a:spLocks noChangeAspect="1"/>
            </p:cNvSpPr>
            <p:nvPr/>
          </p:nvSpPr>
          <p:spPr bwMode="auto">
            <a:xfrm>
              <a:off x="18157" y="0"/>
              <a:ext cx="1843" cy="20000"/>
            </a:xfrm>
            <a:custGeom>
              <a:avLst/>
              <a:gdLst>
                <a:gd name="T0" fmla="*/ 1838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838 w 20000"/>
                <a:gd name="T7" fmla="*/ 0 h 20000"/>
                <a:gd name="T8" fmla="*/ 1838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3"/>
            <p:cNvSpPr>
              <a:spLocks noChangeAspect="1"/>
            </p:cNvSpPr>
            <p:nvPr/>
          </p:nvSpPr>
          <p:spPr bwMode="auto">
            <a:xfrm>
              <a:off x="18157" y="0"/>
              <a:ext cx="1843" cy="20000"/>
            </a:xfrm>
            <a:custGeom>
              <a:avLst/>
              <a:gdLst>
                <a:gd name="T0" fmla="*/ 1838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838 w 20000"/>
                <a:gd name="T7" fmla="*/ 0 h 20000"/>
                <a:gd name="T8" fmla="*/ 1838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74"/>
            <p:cNvSpPr>
              <a:spLocks noChangeAspect="1" noChangeArrowheads="1"/>
            </p:cNvSpPr>
            <p:nvPr/>
          </p:nvSpPr>
          <p:spPr bwMode="auto">
            <a:xfrm>
              <a:off x="3" y="6892"/>
              <a:ext cx="1014" cy="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449263">
                <a:lnSpc>
                  <a:spcPct val="80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sz="1400" noProof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71" name="Rectangle 75"/>
            <p:cNvSpPr>
              <a:spLocks noChangeAspect="1" noChangeArrowheads="1"/>
            </p:cNvSpPr>
            <p:nvPr/>
          </p:nvSpPr>
          <p:spPr bwMode="auto">
            <a:xfrm>
              <a:off x="6136" y="6892"/>
              <a:ext cx="1014" cy="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449263">
                <a:lnSpc>
                  <a:spcPct val="80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sz="1400" noProof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2" name="Rectangle 76"/>
            <p:cNvSpPr>
              <a:spLocks noChangeAspect="1" noChangeArrowheads="1"/>
            </p:cNvSpPr>
            <p:nvPr/>
          </p:nvSpPr>
          <p:spPr bwMode="auto">
            <a:xfrm>
              <a:off x="12300" y="6892"/>
              <a:ext cx="1014" cy="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449263">
                <a:lnSpc>
                  <a:spcPct val="80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sz="1400" noProof="1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73" name="Rectangle 77"/>
            <p:cNvSpPr>
              <a:spLocks noChangeAspect="1" noChangeArrowheads="1"/>
            </p:cNvSpPr>
            <p:nvPr/>
          </p:nvSpPr>
          <p:spPr bwMode="auto">
            <a:xfrm>
              <a:off x="18572" y="6892"/>
              <a:ext cx="1014" cy="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449263">
                <a:lnSpc>
                  <a:spcPct val="80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sz="1400" noProof="1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74" name="Oval 78"/>
          <p:cNvSpPr>
            <a:spLocks noChangeAspect="1" noChangeArrowheads="1"/>
          </p:cNvSpPr>
          <p:nvPr/>
        </p:nvSpPr>
        <p:spPr bwMode="auto">
          <a:xfrm>
            <a:off x="5723532" y="2770013"/>
            <a:ext cx="61913" cy="61913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75" name="Freeform 79"/>
          <p:cNvSpPr>
            <a:spLocks noChangeAspect="1"/>
          </p:cNvSpPr>
          <p:nvPr/>
        </p:nvSpPr>
        <p:spPr bwMode="auto">
          <a:xfrm rot="16200000">
            <a:off x="6113264" y="2464419"/>
            <a:ext cx="1588" cy="669925"/>
          </a:xfrm>
          <a:custGeom>
            <a:avLst/>
            <a:gdLst>
              <a:gd name="T0" fmla="*/ 0 w 20000"/>
              <a:gd name="T1" fmla="*/ 66892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7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6" name="Group 80"/>
          <p:cNvGrpSpPr>
            <a:grpSpLocks noChangeAspect="1"/>
          </p:cNvGrpSpPr>
          <p:nvPr/>
        </p:nvGrpSpPr>
        <p:grpSpPr bwMode="auto">
          <a:xfrm>
            <a:off x="4020145" y="4170188"/>
            <a:ext cx="1414462" cy="842963"/>
            <a:chOff x="0" y="0"/>
            <a:chExt cx="20000" cy="20000"/>
          </a:xfrm>
        </p:grpSpPr>
        <p:sp>
          <p:nvSpPr>
            <p:cNvPr id="77" name="Freeform 81"/>
            <p:cNvSpPr>
              <a:spLocks noChangeAspect="1"/>
            </p:cNvSpPr>
            <p:nvPr/>
          </p:nvSpPr>
          <p:spPr bwMode="auto">
            <a:xfrm>
              <a:off x="2876" y="4048"/>
              <a:ext cx="17124" cy="15952"/>
            </a:xfrm>
            <a:custGeom>
              <a:avLst/>
              <a:gdLst>
                <a:gd name="T0" fmla="*/ 17109 w 20000"/>
                <a:gd name="T1" fmla="*/ 15928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3" y="199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ysDot"/>
              <a:round/>
              <a:headEnd type="triangle" w="med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" name="Group 82"/>
            <p:cNvGrpSpPr>
              <a:grpSpLocks noChangeAspect="1"/>
            </p:cNvGrpSpPr>
            <p:nvPr/>
          </p:nvGrpSpPr>
          <p:grpSpPr bwMode="auto">
            <a:xfrm>
              <a:off x="0" y="0"/>
              <a:ext cx="5168" cy="8672"/>
              <a:chOff x="0" y="0"/>
              <a:chExt cx="20000" cy="20000"/>
            </a:xfrm>
          </p:grpSpPr>
          <p:sp>
            <p:nvSpPr>
              <p:cNvPr id="79" name="Freeform 83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Oval 85"/>
              <p:cNvSpPr>
                <a:spLocks noChangeAspect="1" noChangeArrowheads="1"/>
              </p:cNvSpPr>
              <p:nvPr/>
            </p:nvSpPr>
            <p:spPr bwMode="auto">
              <a:xfrm>
                <a:off x="8286" y="8337"/>
                <a:ext cx="3382" cy="3383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pt-BR" sz="1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2" name="Group 86"/>
          <p:cNvGrpSpPr>
            <a:grpSpLocks noChangeAspect="1"/>
          </p:cNvGrpSpPr>
          <p:nvPr/>
        </p:nvGrpSpPr>
        <p:grpSpPr bwMode="auto">
          <a:xfrm>
            <a:off x="2051645" y="5640213"/>
            <a:ext cx="366712" cy="365125"/>
            <a:chOff x="0" y="0"/>
            <a:chExt cx="20000" cy="20000"/>
          </a:xfrm>
        </p:grpSpPr>
        <p:sp>
          <p:nvSpPr>
            <p:cNvPr id="83" name="Freeform 87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8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Oval 89"/>
            <p:cNvSpPr>
              <a:spLocks noChangeAspect="1" noChangeArrowheads="1"/>
            </p:cNvSpPr>
            <p:nvPr/>
          </p:nvSpPr>
          <p:spPr bwMode="auto">
            <a:xfrm>
              <a:off x="8272" y="8337"/>
              <a:ext cx="3381" cy="338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86" name="Freeform 90"/>
          <p:cNvSpPr>
            <a:spLocks noChangeAspect="1"/>
          </p:cNvSpPr>
          <p:nvPr/>
        </p:nvSpPr>
        <p:spPr bwMode="auto">
          <a:xfrm rot="16200000">
            <a:off x="2243733" y="5192538"/>
            <a:ext cx="588962" cy="630237"/>
          </a:xfrm>
          <a:custGeom>
            <a:avLst/>
            <a:gdLst>
              <a:gd name="T0" fmla="*/ 587961 w 20000"/>
              <a:gd name="T1" fmla="*/ 629229 h 20000"/>
              <a:gd name="T2" fmla="*/ 587961 w 20000"/>
              <a:gd name="T3" fmla="*/ 0 h 20000"/>
              <a:gd name="T4" fmla="*/ 0 w 20000"/>
              <a:gd name="T5" fmla="*/ 0 h 20000"/>
              <a:gd name="T6" fmla="*/ 0 60000 65536"/>
              <a:gd name="T7" fmla="*/ 0 60000 65536"/>
              <a:gd name="T8" fmla="*/ 0 60000 65536"/>
              <a:gd name="T9" fmla="*/ 0 w 20000"/>
              <a:gd name="T10" fmla="*/ 0 h 20000"/>
              <a:gd name="T11" fmla="*/ 20000 w 20000"/>
              <a:gd name="T12" fmla="*/ 20000 h 2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00" h="20000">
                <a:moveTo>
                  <a:pt x="19966" y="19968"/>
                </a:moveTo>
                <a:lnTo>
                  <a:pt x="19966" y="0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ysDot"/>
            <a:round/>
            <a:headEnd type="triangle" w="med" len="sm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" name="Group 94"/>
          <p:cNvGrpSpPr>
            <a:grpSpLocks noChangeAspect="1"/>
          </p:cNvGrpSpPr>
          <p:nvPr/>
        </p:nvGrpSpPr>
        <p:grpSpPr bwMode="auto">
          <a:xfrm>
            <a:off x="6277570" y="1771476"/>
            <a:ext cx="365125" cy="366712"/>
            <a:chOff x="0" y="0"/>
            <a:chExt cx="20000" cy="20000"/>
          </a:xfrm>
        </p:grpSpPr>
        <p:sp>
          <p:nvSpPr>
            <p:cNvPr id="88" name="Freeform 95"/>
            <p:cNvSpPr>
              <a:spLocks noChangeAspect="1"/>
            </p:cNvSpPr>
            <p:nvPr/>
          </p:nvSpPr>
          <p:spPr bwMode="auto">
            <a:xfrm>
              <a:off x="0" y="0"/>
              <a:ext cx="19835" cy="19943"/>
            </a:xfrm>
            <a:custGeom>
              <a:avLst/>
              <a:gdLst>
                <a:gd name="T0" fmla="*/ 19779 w 20000"/>
                <a:gd name="T1" fmla="*/ 19887 h 20000"/>
                <a:gd name="T2" fmla="*/ 0 w 20000"/>
                <a:gd name="T3" fmla="*/ 19887 h 20000"/>
                <a:gd name="T4" fmla="*/ 0 w 20000"/>
                <a:gd name="T5" fmla="*/ 0 h 20000"/>
                <a:gd name="T6" fmla="*/ 19779 w 20000"/>
                <a:gd name="T7" fmla="*/ 0 h 20000"/>
                <a:gd name="T8" fmla="*/ 19779 w 20000"/>
                <a:gd name="T9" fmla="*/ 19887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96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97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93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91" name="Rectangle 98"/>
          <p:cNvSpPr>
            <a:spLocks noChangeAspect="1" noChangeArrowheads="1"/>
          </p:cNvSpPr>
          <p:nvPr/>
        </p:nvSpPr>
        <p:spPr bwMode="auto">
          <a:xfrm>
            <a:off x="5939432" y="1598438"/>
            <a:ext cx="103981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lastNode</a:t>
            </a:r>
          </a:p>
        </p:txBody>
      </p:sp>
      <p:grpSp>
        <p:nvGrpSpPr>
          <p:cNvPr id="92" name="Group 101"/>
          <p:cNvGrpSpPr>
            <a:grpSpLocks noChangeAspect="1"/>
          </p:cNvGrpSpPr>
          <p:nvPr/>
        </p:nvGrpSpPr>
        <p:grpSpPr bwMode="auto">
          <a:xfrm>
            <a:off x="6277570" y="4176538"/>
            <a:ext cx="365125" cy="366713"/>
            <a:chOff x="0" y="0"/>
            <a:chExt cx="20000" cy="20000"/>
          </a:xfrm>
        </p:grpSpPr>
        <p:sp>
          <p:nvSpPr>
            <p:cNvPr id="93" name="Freeform 102"/>
            <p:cNvSpPr>
              <a:spLocks noChangeAspect="1"/>
            </p:cNvSpPr>
            <p:nvPr/>
          </p:nvSpPr>
          <p:spPr bwMode="auto">
            <a:xfrm>
              <a:off x="0" y="46"/>
              <a:ext cx="19835" cy="19954"/>
            </a:xfrm>
            <a:custGeom>
              <a:avLst/>
              <a:gdLst>
                <a:gd name="T0" fmla="*/ 19779 w 20000"/>
                <a:gd name="T1" fmla="*/ 19898 h 20000"/>
                <a:gd name="T2" fmla="*/ 0 w 20000"/>
                <a:gd name="T3" fmla="*/ 19898 h 20000"/>
                <a:gd name="T4" fmla="*/ 0 w 20000"/>
                <a:gd name="T5" fmla="*/ 0 h 20000"/>
                <a:gd name="T6" fmla="*/ 19779 w 20000"/>
                <a:gd name="T7" fmla="*/ 0 h 20000"/>
                <a:gd name="T8" fmla="*/ 19779 w 20000"/>
                <a:gd name="T9" fmla="*/ 1989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03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104"/>
            <p:cNvSpPr>
              <a:spLocks noChangeAspect="1" noChangeArrowheads="1"/>
            </p:cNvSpPr>
            <p:nvPr/>
          </p:nvSpPr>
          <p:spPr bwMode="auto">
            <a:xfrm>
              <a:off x="8282" y="8326"/>
              <a:ext cx="3392" cy="3395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96" name="Rectangle 105"/>
          <p:cNvSpPr>
            <a:spLocks noChangeAspect="1" noChangeArrowheads="1"/>
          </p:cNvSpPr>
          <p:nvPr/>
        </p:nvSpPr>
        <p:spPr bwMode="auto">
          <a:xfrm>
            <a:off x="5939432" y="4003501"/>
            <a:ext cx="10398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lastNode</a:t>
            </a:r>
          </a:p>
        </p:txBody>
      </p:sp>
      <p:grpSp>
        <p:nvGrpSpPr>
          <p:cNvPr id="97" name="Group 109"/>
          <p:cNvGrpSpPr>
            <a:grpSpLocks noChangeAspect="1"/>
          </p:cNvGrpSpPr>
          <p:nvPr/>
        </p:nvGrpSpPr>
        <p:grpSpPr bwMode="auto">
          <a:xfrm>
            <a:off x="2596157" y="1777826"/>
            <a:ext cx="365125" cy="366712"/>
            <a:chOff x="1" y="0"/>
            <a:chExt cx="19999" cy="20000"/>
          </a:xfrm>
        </p:grpSpPr>
        <p:sp>
          <p:nvSpPr>
            <p:cNvPr id="98" name="Freeform 110"/>
            <p:cNvSpPr>
              <a:spLocks noChangeAspect="1"/>
            </p:cNvSpPr>
            <p:nvPr/>
          </p:nvSpPr>
          <p:spPr bwMode="auto">
            <a:xfrm>
              <a:off x="28" y="46"/>
              <a:ext cx="19853" cy="19954"/>
            </a:xfrm>
            <a:custGeom>
              <a:avLst/>
              <a:gdLst>
                <a:gd name="T0" fmla="*/ 19797 w 20000"/>
                <a:gd name="T1" fmla="*/ 19898 h 20000"/>
                <a:gd name="T2" fmla="*/ 0 w 20000"/>
                <a:gd name="T3" fmla="*/ 19898 h 20000"/>
                <a:gd name="T4" fmla="*/ 0 w 20000"/>
                <a:gd name="T5" fmla="*/ 0 h 20000"/>
                <a:gd name="T6" fmla="*/ 19797 w 20000"/>
                <a:gd name="T7" fmla="*/ 0 h 20000"/>
                <a:gd name="T8" fmla="*/ 19797 w 20000"/>
                <a:gd name="T9" fmla="*/ 1989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1"/>
            <p:cNvSpPr>
              <a:spLocks noChangeAspect="1"/>
            </p:cNvSpPr>
            <p:nvPr/>
          </p:nvSpPr>
          <p:spPr bwMode="auto">
            <a:xfrm>
              <a:off x="1" y="0"/>
              <a:ext cx="19999" cy="20000"/>
            </a:xfrm>
            <a:custGeom>
              <a:avLst/>
              <a:gdLst>
                <a:gd name="T0" fmla="*/ 19943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3 w 20000"/>
                <a:gd name="T7" fmla="*/ 0 h 20000"/>
                <a:gd name="T8" fmla="*/ 19943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112"/>
            <p:cNvSpPr>
              <a:spLocks noChangeAspect="1" noChangeArrowheads="1"/>
            </p:cNvSpPr>
            <p:nvPr/>
          </p:nvSpPr>
          <p:spPr bwMode="auto">
            <a:xfrm>
              <a:off x="8254" y="8326"/>
              <a:ext cx="3399" cy="3394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101" name="Rectangle 113"/>
          <p:cNvSpPr>
            <a:spLocks noChangeAspect="1" noChangeArrowheads="1"/>
          </p:cNvSpPr>
          <p:nvPr/>
        </p:nvSpPr>
        <p:spPr bwMode="auto">
          <a:xfrm>
            <a:off x="2258020" y="1598438"/>
            <a:ext cx="1038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firstNode</a:t>
            </a:r>
          </a:p>
        </p:txBody>
      </p:sp>
      <p:sp>
        <p:nvSpPr>
          <p:cNvPr id="102" name="Rectangle 114"/>
          <p:cNvSpPr>
            <a:spLocks noChangeAspect="1" noChangeArrowheads="1"/>
          </p:cNvSpPr>
          <p:nvPr/>
        </p:nvSpPr>
        <p:spPr bwMode="auto">
          <a:xfrm>
            <a:off x="1715095" y="6084713"/>
            <a:ext cx="16621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removeItem</a:t>
            </a:r>
          </a:p>
        </p:txBody>
      </p:sp>
      <p:sp>
        <p:nvSpPr>
          <p:cNvPr id="103" name="Freeform 108"/>
          <p:cNvSpPr>
            <a:spLocks noChangeAspect="1"/>
          </p:cNvSpPr>
          <p:nvPr/>
        </p:nvSpPr>
        <p:spPr bwMode="auto">
          <a:xfrm rot="16200000">
            <a:off x="2446138" y="2292970"/>
            <a:ext cx="669925" cy="1588"/>
          </a:xfrm>
          <a:custGeom>
            <a:avLst/>
            <a:gdLst>
              <a:gd name="T0" fmla="*/ 0 w 20000"/>
              <a:gd name="T1" fmla="*/ 0 h 20000"/>
              <a:gd name="T2" fmla="*/ 66892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1997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" name="Freeform 93"/>
          <p:cNvSpPr>
            <a:spLocks noChangeAspect="1"/>
          </p:cNvSpPr>
          <p:nvPr/>
        </p:nvSpPr>
        <p:spPr bwMode="auto">
          <a:xfrm rot="16200000">
            <a:off x="6127551" y="2286620"/>
            <a:ext cx="669925" cy="1587"/>
          </a:xfrm>
          <a:custGeom>
            <a:avLst/>
            <a:gdLst>
              <a:gd name="T0" fmla="*/ 0 w 20000"/>
              <a:gd name="T1" fmla="*/ 0 h 20000"/>
              <a:gd name="T2" fmla="*/ 66892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1997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" name="Freeform 100"/>
          <p:cNvSpPr>
            <a:spLocks noChangeAspect="1"/>
          </p:cNvSpPr>
          <p:nvPr/>
        </p:nvSpPr>
        <p:spPr bwMode="auto">
          <a:xfrm rot="16200000">
            <a:off x="6127551" y="4691682"/>
            <a:ext cx="669925" cy="1587"/>
          </a:xfrm>
          <a:custGeom>
            <a:avLst/>
            <a:gdLst>
              <a:gd name="T0" fmla="*/ 0 w 20000"/>
              <a:gd name="T1" fmla="*/ 0 h 20000"/>
              <a:gd name="T2" fmla="*/ 66892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1997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1519832" y="6435551"/>
            <a:ext cx="593248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000">
                <a:cs typeface="Lucida Sans Unicode" charset="0"/>
              </a:rPr>
              <a:t>Representação gráfica p/procurar valor 11 na Lista</a:t>
            </a:r>
          </a:p>
        </p:txBody>
      </p:sp>
    </p:spTree>
    <p:extLst>
      <p:ext uri="{BB962C8B-B14F-4D97-AF65-F5344CB8AC3E}">
        <p14:creationId xmlns:p14="http://schemas.microsoft.com/office/powerpoint/2010/main" val="221765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</p:txBody>
      </p:sp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2678113" y="4984205"/>
            <a:ext cx="365125" cy="363537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2519 h 20000"/>
              <a:gd name="T4" fmla="*/ 0 w 20000"/>
              <a:gd name="T5" fmla="*/ 362519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2840038" y="5239792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6" name="Freeform 10"/>
          <p:cNvSpPr>
            <a:spLocks noChangeAspect="1"/>
          </p:cNvSpPr>
          <p:nvPr/>
        </p:nvSpPr>
        <p:spPr bwMode="auto">
          <a:xfrm>
            <a:off x="4262438" y="4984205"/>
            <a:ext cx="365125" cy="363537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2519 h 20000"/>
              <a:gd name="T4" fmla="*/ 0 w 20000"/>
              <a:gd name="T5" fmla="*/ 362519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1"/>
          <p:cNvGrpSpPr>
            <a:grpSpLocks noChangeAspect="1"/>
          </p:cNvGrpSpPr>
          <p:nvPr/>
        </p:nvGrpSpPr>
        <p:grpSpPr bwMode="auto">
          <a:xfrm>
            <a:off x="3898900" y="4984205"/>
            <a:ext cx="363538" cy="363537"/>
            <a:chOff x="0" y="0"/>
            <a:chExt cx="20000" cy="20000"/>
          </a:xfrm>
        </p:grpSpPr>
        <p:sp>
          <p:nvSpPr>
            <p:cNvPr id="8" name="Freeform 12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spect="1" noChangeArrowheads="1"/>
            </p:cNvSpPr>
            <p:nvPr/>
          </p:nvSpPr>
          <p:spPr bwMode="auto">
            <a:xfrm>
              <a:off x="8861" y="14029"/>
              <a:ext cx="2263" cy="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sz="1400" noProof="1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 14"/>
          <p:cNvSpPr>
            <a:spLocks noChangeAspect="1"/>
          </p:cNvSpPr>
          <p:nvPr/>
        </p:nvSpPr>
        <p:spPr bwMode="auto">
          <a:xfrm>
            <a:off x="5114925" y="4982617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5"/>
          <p:cNvSpPr>
            <a:spLocks noChangeAspect="1"/>
          </p:cNvSpPr>
          <p:nvPr/>
        </p:nvSpPr>
        <p:spPr bwMode="auto">
          <a:xfrm>
            <a:off x="5480050" y="4982617"/>
            <a:ext cx="366713" cy="366713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6"/>
          <p:cNvSpPr>
            <a:spLocks noChangeAspect="1" noChangeArrowheads="1"/>
          </p:cNvSpPr>
          <p:nvPr/>
        </p:nvSpPr>
        <p:spPr bwMode="auto">
          <a:xfrm>
            <a:off x="5276850" y="5239792"/>
            <a:ext cx="41275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13" name="Freeform 17"/>
          <p:cNvSpPr>
            <a:spLocks noChangeAspect="1"/>
          </p:cNvSpPr>
          <p:nvPr/>
        </p:nvSpPr>
        <p:spPr bwMode="auto">
          <a:xfrm>
            <a:off x="6359525" y="4982617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8"/>
          <p:cNvSpPr>
            <a:spLocks noChangeAspect="1"/>
          </p:cNvSpPr>
          <p:nvPr/>
        </p:nvSpPr>
        <p:spPr bwMode="auto">
          <a:xfrm>
            <a:off x="6724650" y="4982617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spect="1" noChangeArrowheads="1"/>
          </p:cNvSpPr>
          <p:nvPr/>
        </p:nvSpPr>
        <p:spPr bwMode="auto">
          <a:xfrm>
            <a:off x="6519863" y="5239792"/>
            <a:ext cx="41275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16" name="Freeform 20"/>
          <p:cNvSpPr>
            <a:spLocks noChangeAspect="1"/>
          </p:cNvSpPr>
          <p:nvPr/>
        </p:nvSpPr>
        <p:spPr bwMode="auto">
          <a:xfrm>
            <a:off x="6357938" y="2575967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21"/>
          <p:cNvSpPr>
            <a:spLocks noChangeAspect="1"/>
          </p:cNvSpPr>
          <p:nvPr/>
        </p:nvSpPr>
        <p:spPr bwMode="auto">
          <a:xfrm>
            <a:off x="6723063" y="2575967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2"/>
          <p:cNvSpPr>
            <a:spLocks noChangeAspect="1" noChangeArrowheads="1"/>
          </p:cNvSpPr>
          <p:nvPr/>
        </p:nvSpPr>
        <p:spPr bwMode="auto">
          <a:xfrm>
            <a:off x="6519863" y="2831555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19" name="Freeform 23"/>
          <p:cNvSpPr>
            <a:spLocks noChangeAspect="1"/>
          </p:cNvSpPr>
          <p:nvPr/>
        </p:nvSpPr>
        <p:spPr bwMode="auto">
          <a:xfrm>
            <a:off x="5114925" y="2575967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24"/>
          <p:cNvSpPr>
            <a:spLocks noChangeAspect="1"/>
          </p:cNvSpPr>
          <p:nvPr/>
        </p:nvSpPr>
        <p:spPr bwMode="auto">
          <a:xfrm>
            <a:off x="5480050" y="2575967"/>
            <a:ext cx="366713" cy="365125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5"/>
          <p:cNvSpPr>
            <a:spLocks noChangeAspect="1" noChangeArrowheads="1"/>
          </p:cNvSpPr>
          <p:nvPr/>
        </p:nvSpPr>
        <p:spPr bwMode="auto">
          <a:xfrm>
            <a:off x="5276850" y="2831555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22" name="Freeform 26"/>
          <p:cNvSpPr>
            <a:spLocks noChangeAspect="1"/>
          </p:cNvSpPr>
          <p:nvPr/>
        </p:nvSpPr>
        <p:spPr bwMode="auto">
          <a:xfrm>
            <a:off x="3892550" y="2575967"/>
            <a:ext cx="366713" cy="365125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7"/>
          <p:cNvSpPr>
            <a:spLocks noChangeAspect="1" noChangeArrowheads="1"/>
          </p:cNvSpPr>
          <p:nvPr/>
        </p:nvSpPr>
        <p:spPr bwMode="auto">
          <a:xfrm>
            <a:off x="4054475" y="2831555"/>
            <a:ext cx="42863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24" name="Freeform 28"/>
          <p:cNvSpPr>
            <a:spLocks noChangeAspect="1"/>
          </p:cNvSpPr>
          <p:nvPr/>
        </p:nvSpPr>
        <p:spPr bwMode="auto">
          <a:xfrm>
            <a:off x="2679700" y="2575967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9"/>
          <p:cNvSpPr>
            <a:spLocks noChangeAspect="1" noChangeArrowheads="1"/>
          </p:cNvSpPr>
          <p:nvPr/>
        </p:nvSpPr>
        <p:spPr bwMode="auto">
          <a:xfrm>
            <a:off x="2841625" y="2831555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26" name="Freeform 30"/>
          <p:cNvSpPr>
            <a:spLocks noChangeAspect="1"/>
          </p:cNvSpPr>
          <p:nvPr/>
        </p:nvSpPr>
        <p:spPr bwMode="auto">
          <a:xfrm>
            <a:off x="2678113" y="2575967"/>
            <a:ext cx="366712" cy="365125"/>
          </a:xfrm>
          <a:custGeom>
            <a:avLst/>
            <a:gdLst>
              <a:gd name="T0" fmla="*/ 365685 w 20000"/>
              <a:gd name="T1" fmla="*/ 0 h 20000"/>
              <a:gd name="T2" fmla="*/ 365685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5685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31"/>
          <p:cNvSpPr>
            <a:spLocks noChangeAspect="1"/>
          </p:cNvSpPr>
          <p:nvPr/>
        </p:nvSpPr>
        <p:spPr bwMode="auto">
          <a:xfrm>
            <a:off x="3897313" y="2575967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32"/>
          <p:cNvSpPr>
            <a:spLocks noChangeAspect="1"/>
          </p:cNvSpPr>
          <p:nvPr/>
        </p:nvSpPr>
        <p:spPr bwMode="auto">
          <a:xfrm>
            <a:off x="5116513" y="2575967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3"/>
          <p:cNvSpPr>
            <a:spLocks noChangeAspect="1"/>
          </p:cNvSpPr>
          <p:nvPr/>
        </p:nvSpPr>
        <p:spPr bwMode="auto">
          <a:xfrm>
            <a:off x="5481638" y="2575967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34"/>
          <p:cNvSpPr>
            <a:spLocks noChangeAspect="1"/>
          </p:cNvSpPr>
          <p:nvPr/>
        </p:nvSpPr>
        <p:spPr bwMode="auto">
          <a:xfrm>
            <a:off x="6359525" y="2575967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5"/>
          <p:cNvSpPr>
            <a:spLocks noChangeAspect="1"/>
          </p:cNvSpPr>
          <p:nvPr/>
        </p:nvSpPr>
        <p:spPr bwMode="auto">
          <a:xfrm>
            <a:off x="6724650" y="2575967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6"/>
          <p:cNvSpPr>
            <a:spLocks noChangeAspect="1"/>
          </p:cNvSpPr>
          <p:nvPr/>
        </p:nvSpPr>
        <p:spPr bwMode="auto">
          <a:xfrm>
            <a:off x="6724650" y="2575967"/>
            <a:ext cx="365125" cy="366713"/>
          </a:xfrm>
          <a:custGeom>
            <a:avLst/>
            <a:gdLst>
              <a:gd name="T0" fmla="*/ 364103 w 20000"/>
              <a:gd name="T1" fmla="*/ 365686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44" y="1994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7"/>
          <p:cNvSpPr>
            <a:spLocks noChangeAspect="1"/>
          </p:cNvSpPr>
          <p:nvPr/>
        </p:nvSpPr>
        <p:spPr bwMode="auto">
          <a:xfrm>
            <a:off x="2678113" y="4982617"/>
            <a:ext cx="366712" cy="366713"/>
          </a:xfrm>
          <a:custGeom>
            <a:avLst/>
            <a:gdLst>
              <a:gd name="T0" fmla="*/ 365685 w 20000"/>
              <a:gd name="T1" fmla="*/ 0 h 20000"/>
              <a:gd name="T2" fmla="*/ 365685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5685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8"/>
          <p:cNvSpPr>
            <a:spLocks noChangeAspect="1"/>
          </p:cNvSpPr>
          <p:nvPr/>
        </p:nvSpPr>
        <p:spPr bwMode="auto">
          <a:xfrm>
            <a:off x="5116513" y="4982617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9"/>
          <p:cNvSpPr>
            <a:spLocks noChangeAspect="1"/>
          </p:cNvSpPr>
          <p:nvPr/>
        </p:nvSpPr>
        <p:spPr bwMode="auto">
          <a:xfrm>
            <a:off x="6359525" y="4982617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40"/>
          <p:cNvSpPr>
            <a:spLocks noChangeAspect="1"/>
          </p:cNvSpPr>
          <p:nvPr/>
        </p:nvSpPr>
        <p:spPr bwMode="auto">
          <a:xfrm>
            <a:off x="6724650" y="4982617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41"/>
          <p:cNvSpPr>
            <a:spLocks noChangeAspect="1"/>
          </p:cNvSpPr>
          <p:nvPr/>
        </p:nvSpPr>
        <p:spPr bwMode="auto">
          <a:xfrm>
            <a:off x="6724650" y="4982617"/>
            <a:ext cx="365125" cy="366713"/>
          </a:xfrm>
          <a:custGeom>
            <a:avLst/>
            <a:gdLst>
              <a:gd name="T0" fmla="*/ 364103 w 20000"/>
              <a:gd name="T1" fmla="*/ 365686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44" y="1994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42"/>
          <p:cNvSpPr>
            <a:spLocks noChangeAspect="1"/>
          </p:cNvSpPr>
          <p:nvPr/>
        </p:nvSpPr>
        <p:spPr bwMode="auto">
          <a:xfrm>
            <a:off x="5481638" y="4982617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43"/>
          <p:cNvSpPr>
            <a:spLocks noChangeAspect="1" noChangeArrowheads="1"/>
          </p:cNvSpPr>
          <p:nvPr/>
        </p:nvSpPr>
        <p:spPr bwMode="auto">
          <a:xfrm>
            <a:off x="5632450" y="5135017"/>
            <a:ext cx="61913" cy="61913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40" name="Freeform 44"/>
          <p:cNvSpPr>
            <a:spLocks noChangeAspect="1"/>
          </p:cNvSpPr>
          <p:nvPr/>
        </p:nvSpPr>
        <p:spPr bwMode="auto">
          <a:xfrm>
            <a:off x="5684838" y="5165180"/>
            <a:ext cx="671512" cy="1587"/>
          </a:xfrm>
          <a:custGeom>
            <a:avLst/>
            <a:gdLst>
              <a:gd name="T0" fmla="*/ 670505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45"/>
          <p:cNvSpPr>
            <a:spLocks noChangeAspect="1"/>
          </p:cNvSpPr>
          <p:nvPr/>
        </p:nvSpPr>
        <p:spPr bwMode="auto">
          <a:xfrm>
            <a:off x="3046413" y="2577555"/>
            <a:ext cx="365125" cy="361950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0937 h 20000"/>
              <a:gd name="T4" fmla="*/ 0 w 20000"/>
              <a:gd name="T5" fmla="*/ 360937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6350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46"/>
          <p:cNvSpPr>
            <a:spLocks noChangeAspect="1"/>
          </p:cNvSpPr>
          <p:nvPr/>
        </p:nvSpPr>
        <p:spPr bwMode="auto">
          <a:xfrm>
            <a:off x="3044825" y="2575967"/>
            <a:ext cx="366713" cy="365125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47"/>
          <p:cNvSpPr>
            <a:spLocks noChangeAspect="1" noChangeArrowheads="1"/>
          </p:cNvSpPr>
          <p:nvPr/>
        </p:nvSpPr>
        <p:spPr bwMode="auto">
          <a:xfrm>
            <a:off x="3197225" y="2728367"/>
            <a:ext cx="61913" cy="61913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44" name="Freeform 48"/>
          <p:cNvSpPr>
            <a:spLocks noChangeAspect="1"/>
          </p:cNvSpPr>
          <p:nvPr/>
        </p:nvSpPr>
        <p:spPr bwMode="auto">
          <a:xfrm>
            <a:off x="3224213" y="2753767"/>
            <a:ext cx="669925" cy="1588"/>
          </a:xfrm>
          <a:custGeom>
            <a:avLst/>
            <a:gdLst>
              <a:gd name="T0" fmla="*/ 668920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49"/>
          <p:cNvSpPr>
            <a:spLocks noChangeAspect="1"/>
          </p:cNvSpPr>
          <p:nvPr/>
        </p:nvSpPr>
        <p:spPr bwMode="auto">
          <a:xfrm>
            <a:off x="4262438" y="2577555"/>
            <a:ext cx="363537" cy="361950"/>
          </a:xfrm>
          <a:custGeom>
            <a:avLst/>
            <a:gdLst>
              <a:gd name="T0" fmla="*/ 362519 w 20000"/>
              <a:gd name="T1" fmla="*/ 0 h 20000"/>
              <a:gd name="T2" fmla="*/ 362519 w 20000"/>
              <a:gd name="T3" fmla="*/ 360937 h 20000"/>
              <a:gd name="T4" fmla="*/ 0 w 20000"/>
              <a:gd name="T5" fmla="*/ 360937 h 20000"/>
              <a:gd name="T6" fmla="*/ 0 w 20000"/>
              <a:gd name="T7" fmla="*/ 0 h 20000"/>
              <a:gd name="T8" fmla="*/ 362519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6350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50"/>
          <p:cNvSpPr>
            <a:spLocks noChangeAspect="1"/>
          </p:cNvSpPr>
          <p:nvPr/>
        </p:nvSpPr>
        <p:spPr bwMode="auto">
          <a:xfrm>
            <a:off x="4260850" y="2575967"/>
            <a:ext cx="365125" cy="365125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4103 h 20000"/>
              <a:gd name="T4" fmla="*/ 0 w 20000"/>
              <a:gd name="T5" fmla="*/ 364103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51"/>
          <p:cNvSpPr>
            <a:spLocks noChangeAspect="1" noChangeArrowheads="1"/>
          </p:cNvSpPr>
          <p:nvPr/>
        </p:nvSpPr>
        <p:spPr bwMode="auto">
          <a:xfrm>
            <a:off x="4411663" y="2728367"/>
            <a:ext cx="61912" cy="61913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48" name="Freeform 52"/>
          <p:cNvSpPr>
            <a:spLocks noChangeAspect="1"/>
          </p:cNvSpPr>
          <p:nvPr/>
        </p:nvSpPr>
        <p:spPr bwMode="auto">
          <a:xfrm>
            <a:off x="4440238" y="2753767"/>
            <a:ext cx="669925" cy="1588"/>
          </a:xfrm>
          <a:custGeom>
            <a:avLst/>
            <a:gdLst>
              <a:gd name="T0" fmla="*/ 668920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53"/>
          <p:cNvSpPr>
            <a:spLocks noChangeAspect="1"/>
          </p:cNvSpPr>
          <p:nvPr/>
        </p:nvSpPr>
        <p:spPr bwMode="auto">
          <a:xfrm>
            <a:off x="4437063" y="5162005"/>
            <a:ext cx="669925" cy="1587"/>
          </a:xfrm>
          <a:custGeom>
            <a:avLst/>
            <a:gdLst>
              <a:gd name="T0" fmla="*/ 668920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0" name="Group 54"/>
          <p:cNvGrpSpPr>
            <a:grpSpLocks noChangeAspect="1"/>
          </p:cNvGrpSpPr>
          <p:nvPr/>
        </p:nvGrpSpPr>
        <p:grpSpPr bwMode="auto">
          <a:xfrm>
            <a:off x="4256088" y="4982617"/>
            <a:ext cx="366712" cy="381000"/>
            <a:chOff x="0" y="0"/>
            <a:chExt cx="20000" cy="20000"/>
          </a:xfrm>
        </p:grpSpPr>
        <p:sp>
          <p:nvSpPr>
            <p:cNvPr id="51" name="Freeform 55"/>
            <p:cNvSpPr>
              <a:spLocks noChangeAspect="1"/>
            </p:cNvSpPr>
            <p:nvPr/>
          </p:nvSpPr>
          <p:spPr bwMode="auto">
            <a:xfrm>
              <a:off x="60" y="126"/>
              <a:ext cx="19940" cy="19817"/>
            </a:xfrm>
            <a:custGeom>
              <a:avLst/>
              <a:gdLst>
                <a:gd name="T0" fmla="*/ 19884 w 20000"/>
                <a:gd name="T1" fmla="*/ 0 h 20000"/>
                <a:gd name="T2" fmla="*/ 19884 w 20000"/>
                <a:gd name="T3" fmla="*/ 19762 h 20000"/>
                <a:gd name="T4" fmla="*/ 0 w 20000"/>
                <a:gd name="T5" fmla="*/ 19762 h 20000"/>
                <a:gd name="T6" fmla="*/ 0 w 20000"/>
                <a:gd name="T7" fmla="*/ 0 h 20000"/>
                <a:gd name="T8" fmla="*/ 1988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6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57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93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54" name="Freeform 58"/>
          <p:cNvSpPr>
            <a:spLocks noChangeAspect="1"/>
          </p:cNvSpPr>
          <p:nvPr/>
        </p:nvSpPr>
        <p:spPr bwMode="auto">
          <a:xfrm>
            <a:off x="3219450" y="5162005"/>
            <a:ext cx="671513" cy="1587"/>
          </a:xfrm>
          <a:custGeom>
            <a:avLst/>
            <a:gdLst>
              <a:gd name="T0" fmla="*/ 670506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5" name="Group 59"/>
          <p:cNvGrpSpPr>
            <a:grpSpLocks noChangeAspect="1"/>
          </p:cNvGrpSpPr>
          <p:nvPr/>
        </p:nvGrpSpPr>
        <p:grpSpPr bwMode="auto">
          <a:xfrm>
            <a:off x="3041650" y="4982617"/>
            <a:ext cx="365125" cy="366713"/>
            <a:chOff x="0" y="0"/>
            <a:chExt cx="20000" cy="20000"/>
          </a:xfrm>
        </p:grpSpPr>
        <p:sp>
          <p:nvSpPr>
            <p:cNvPr id="56" name="Freeform 60"/>
            <p:cNvSpPr>
              <a:spLocks noChangeAspect="1"/>
            </p:cNvSpPr>
            <p:nvPr/>
          </p:nvSpPr>
          <p:spPr bwMode="auto">
            <a:xfrm>
              <a:off x="60" y="126"/>
              <a:ext cx="19940" cy="19817"/>
            </a:xfrm>
            <a:custGeom>
              <a:avLst/>
              <a:gdLst>
                <a:gd name="T0" fmla="*/ 19884 w 20000"/>
                <a:gd name="T1" fmla="*/ 0 h 20000"/>
                <a:gd name="T2" fmla="*/ 19884 w 20000"/>
                <a:gd name="T3" fmla="*/ 19762 h 20000"/>
                <a:gd name="T4" fmla="*/ 0 w 20000"/>
                <a:gd name="T5" fmla="*/ 19762 h 20000"/>
                <a:gd name="T6" fmla="*/ 0 w 20000"/>
                <a:gd name="T7" fmla="*/ 0 h 20000"/>
                <a:gd name="T8" fmla="*/ 1988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1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62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78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59" name="Freeform 63"/>
          <p:cNvSpPr>
            <a:spLocks noChangeAspect="1"/>
          </p:cNvSpPr>
          <p:nvPr/>
        </p:nvSpPr>
        <p:spPr bwMode="auto">
          <a:xfrm>
            <a:off x="3894138" y="4982617"/>
            <a:ext cx="365125" cy="381000"/>
          </a:xfrm>
          <a:custGeom>
            <a:avLst/>
            <a:gdLst>
              <a:gd name="T0" fmla="*/ 364103 w 20000"/>
              <a:gd name="T1" fmla="*/ 379933 h 20000"/>
              <a:gd name="T2" fmla="*/ 0 w 20000"/>
              <a:gd name="T3" fmla="*/ 379933 h 20000"/>
              <a:gd name="T4" fmla="*/ 0 w 20000"/>
              <a:gd name="T5" fmla="*/ 0 h 20000"/>
              <a:gd name="T6" fmla="*/ 364103 w 20000"/>
              <a:gd name="T7" fmla="*/ 0 h 20000"/>
              <a:gd name="T8" fmla="*/ 364103 w 20000"/>
              <a:gd name="T9" fmla="*/ 379933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19944"/>
                </a:move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lnTo>
                  <a:pt x="19944" y="19944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64"/>
          <p:cNvSpPr>
            <a:spLocks noChangeAspect="1" noChangeArrowheads="1"/>
          </p:cNvSpPr>
          <p:nvPr/>
        </p:nvSpPr>
        <p:spPr bwMode="auto">
          <a:xfrm>
            <a:off x="3929063" y="3842792"/>
            <a:ext cx="1038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atual</a:t>
            </a:r>
          </a:p>
        </p:txBody>
      </p:sp>
      <p:sp>
        <p:nvSpPr>
          <p:cNvPr id="61" name="Rectangle 65"/>
          <p:cNvSpPr>
            <a:spLocks noChangeAspect="1" noChangeArrowheads="1"/>
          </p:cNvSpPr>
          <p:nvPr/>
        </p:nvSpPr>
        <p:spPr bwMode="auto">
          <a:xfrm>
            <a:off x="2760663" y="5109617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62" name="Rectangle 66"/>
          <p:cNvSpPr>
            <a:spLocks noChangeAspect="1" noChangeArrowheads="1"/>
          </p:cNvSpPr>
          <p:nvPr/>
        </p:nvSpPr>
        <p:spPr bwMode="auto">
          <a:xfrm>
            <a:off x="1728788" y="1556792"/>
            <a:ext cx="26828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(a)</a:t>
            </a:r>
          </a:p>
        </p:txBody>
      </p:sp>
      <p:sp>
        <p:nvSpPr>
          <p:cNvPr id="63" name="Rectangle 67"/>
          <p:cNvSpPr>
            <a:spLocks noChangeAspect="1" noChangeArrowheads="1"/>
          </p:cNvSpPr>
          <p:nvPr/>
        </p:nvSpPr>
        <p:spPr bwMode="auto">
          <a:xfrm>
            <a:off x="1728788" y="3950742"/>
            <a:ext cx="26828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64" name="Rectangle 68"/>
          <p:cNvSpPr>
            <a:spLocks noChangeAspect="1" noChangeArrowheads="1"/>
          </p:cNvSpPr>
          <p:nvPr/>
        </p:nvSpPr>
        <p:spPr bwMode="auto">
          <a:xfrm>
            <a:off x="3976688" y="5109617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5" name="Rectangle 69"/>
          <p:cNvSpPr>
            <a:spLocks noChangeAspect="1" noChangeArrowheads="1"/>
          </p:cNvSpPr>
          <p:nvPr/>
        </p:nvSpPr>
        <p:spPr bwMode="auto">
          <a:xfrm>
            <a:off x="5197475" y="5109617"/>
            <a:ext cx="2016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66" name="Rectangle 70"/>
          <p:cNvSpPr>
            <a:spLocks noChangeAspect="1" noChangeArrowheads="1"/>
          </p:cNvSpPr>
          <p:nvPr/>
        </p:nvSpPr>
        <p:spPr bwMode="auto">
          <a:xfrm>
            <a:off x="6440488" y="5109617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5</a:t>
            </a:r>
          </a:p>
        </p:txBody>
      </p:sp>
      <p:grpSp>
        <p:nvGrpSpPr>
          <p:cNvPr id="67" name="Group 71"/>
          <p:cNvGrpSpPr>
            <a:grpSpLocks noChangeAspect="1"/>
          </p:cNvGrpSpPr>
          <p:nvPr/>
        </p:nvGrpSpPr>
        <p:grpSpPr bwMode="auto">
          <a:xfrm>
            <a:off x="2760663" y="2575967"/>
            <a:ext cx="3963987" cy="365125"/>
            <a:chOff x="3" y="0"/>
            <a:chExt cx="19997" cy="20000"/>
          </a:xfrm>
        </p:grpSpPr>
        <p:sp>
          <p:nvSpPr>
            <p:cNvPr id="68" name="Freeform 72"/>
            <p:cNvSpPr>
              <a:spLocks noChangeAspect="1"/>
            </p:cNvSpPr>
            <p:nvPr/>
          </p:nvSpPr>
          <p:spPr bwMode="auto">
            <a:xfrm>
              <a:off x="18157" y="0"/>
              <a:ext cx="1843" cy="20000"/>
            </a:xfrm>
            <a:custGeom>
              <a:avLst/>
              <a:gdLst>
                <a:gd name="T0" fmla="*/ 1838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838 w 20000"/>
                <a:gd name="T7" fmla="*/ 0 h 20000"/>
                <a:gd name="T8" fmla="*/ 1838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3"/>
            <p:cNvSpPr>
              <a:spLocks noChangeAspect="1"/>
            </p:cNvSpPr>
            <p:nvPr/>
          </p:nvSpPr>
          <p:spPr bwMode="auto">
            <a:xfrm>
              <a:off x="18157" y="0"/>
              <a:ext cx="1843" cy="20000"/>
            </a:xfrm>
            <a:custGeom>
              <a:avLst/>
              <a:gdLst>
                <a:gd name="T0" fmla="*/ 1838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838 w 20000"/>
                <a:gd name="T7" fmla="*/ 0 h 20000"/>
                <a:gd name="T8" fmla="*/ 1838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74"/>
            <p:cNvSpPr>
              <a:spLocks noChangeAspect="1" noChangeArrowheads="1"/>
            </p:cNvSpPr>
            <p:nvPr/>
          </p:nvSpPr>
          <p:spPr bwMode="auto">
            <a:xfrm>
              <a:off x="3" y="6892"/>
              <a:ext cx="1014" cy="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449263">
                <a:lnSpc>
                  <a:spcPct val="80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sz="1400" noProof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71" name="Rectangle 75"/>
            <p:cNvSpPr>
              <a:spLocks noChangeAspect="1" noChangeArrowheads="1"/>
            </p:cNvSpPr>
            <p:nvPr/>
          </p:nvSpPr>
          <p:spPr bwMode="auto">
            <a:xfrm>
              <a:off x="6136" y="6892"/>
              <a:ext cx="1014" cy="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449263">
                <a:lnSpc>
                  <a:spcPct val="80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sz="1400" noProof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2" name="Rectangle 76"/>
            <p:cNvSpPr>
              <a:spLocks noChangeAspect="1" noChangeArrowheads="1"/>
            </p:cNvSpPr>
            <p:nvPr/>
          </p:nvSpPr>
          <p:spPr bwMode="auto">
            <a:xfrm>
              <a:off x="12300" y="6892"/>
              <a:ext cx="1014" cy="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449263">
                <a:lnSpc>
                  <a:spcPct val="80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sz="1400" noProof="1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73" name="Rectangle 77"/>
            <p:cNvSpPr>
              <a:spLocks noChangeAspect="1" noChangeArrowheads="1"/>
            </p:cNvSpPr>
            <p:nvPr/>
          </p:nvSpPr>
          <p:spPr bwMode="auto">
            <a:xfrm>
              <a:off x="18572" y="6892"/>
              <a:ext cx="1014" cy="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defTabSz="449263">
                <a:lnSpc>
                  <a:spcPct val="80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sz="1400" noProof="1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74" name="Oval 78"/>
          <p:cNvSpPr>
            <a:spLocks noChangeAspect="1" noChangeArrowheads="1"/>
          </p:cNvSpPr>
          <p:nvPr/>
        </p:nvSpPr>
        <p:spPr bwMode="auto">
          <a:xfrm>
            <a:off x="5632450" y="2728367"/>
            <a:ext cx="61913" cy="61913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75" name="Freeform 79"/>
          <p:cNvSpPr>
            <a:spLocks noChangeAspect="1"/>
          </p:cNvSpPr>
          <p:nvPr/>
        </p:nvSpPr>
        <p:spPr bwMode="auto">
          <a:xfrm rot="16200000">
            <a:off x="6022182" y="2422773"/>
            <a:ext cx="1588" cy="669925"/>
          </a:xfrm>
          <a:custGeom>
            <a:avLst/>
            <a:gdLst>
              <a:gd name="T0" fmla="*/ 0 w 20000"/>
              <a:gd name="T1" fmla="*/ 66892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1997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6" name="Group 80"/>
          <p:cNvGrpSpPr>
            <a:grpSpLocks noChangeAspect="1"/>
          </p:cNvGrpSpPr>
          <p:nvPr/>
        </p:nvGrpSpPr>
        <p:grpSpPr bwMode="auto">
          <a:xfrm>
            <a:off x="4143375" y="4057105"/>
            <a:ext cx="1414463" cy="842962"/>
            <a:chOff x="0" y="0"/>
            <a:chExt cx="20000" cy="20000"/>
          </a:xfrm>
        </p:grpSpPr>
        <p:sp>
          <p:nvSpPr>
            <p:cNvPr id="77" name="Freeform 81"/>
            <p:cNvSpPr>
              <a:spLocks noChangeAspect="1"/>
            </p:cNvSpPr>
            <p:nvPr/>
          </p:nvSpPr>
          <p:spPr bwMode="auto">
            <a:xfrm>
              <a:off x="2876" y="4048"/>
              <a:ext cx="17124" cy="15952"/>
            </a:xfrm>
            <a:custGeom>
              <a:avLst/>
              <a:gdLst>
                <a:gd name="T0" fmla="*/ 17109 w 20000"/>
                <a:gd name="T1" fmla="*/ 15928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3" y="199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ysDot"/>
              <a:round/>
              <a:headEnd type="triangle" w="med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" name="Group 82"/>
            <p:cNvGrpSpPr>
              <a:grpSpLocks noChangeAspect="1"/>
            </p:cNvGrpSpPr>
            <p:nvPr/>
          </p:nvGrpSpPr>
          <p:grpSpPr bwMode="auto">
            <a:xfrm>
              <a:off x="0" y="0"/>
              <a:ext cx="5168" cy="8672"/>
              <a:chOff x="0" y="0"/>
              <a:chExt cx="20000" cy="20000"/>
            </a:xfrm>
          </p:grpSpPr>
          <p:sp>
            <p:nvSpPr>
              <p:cNvPr id="79" name="Freeform 83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Oval 85"/>
              <p:cNvSpPr>
                <a:spLocks noChangeAspect="1" noChangeArrowheads="1"/>
              </p:cNvSpPr>
              <p:nvPr/>
            </p:nvSpPr>
            <p:spPr bwMode="auto">
              <a:xfrm>
                <a:off x="8286" y="8337"/>
                <a:ext cx="3382" cy="3383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pt-BR" sz="1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2" name="Group 86"/>
          <p:cNvGrpSpPr>
            <a:grpSpLocks noChangeAspect="1"/>
          </p:cNvGrpSpPr>
          <p:nvPr/>
        </p:nvGrpSpPr>
        <p:grpSpPr bwMode="auto">
          <a:xfrm>
            <a:off x="1960563" y="5598567"/>
            <a:ext cx="366712" cy="365125"/>
            <a:chOff x="0" y="0"/>
            <a:chExt cx="20000" cy="20000"/>
          </a:xfrm>
        </p:grpSpPr>
        <p:sp>
          <p:nvSpPr>
            <p:cNvPr id="83" name="Freeform 87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8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Oval 89"/>
            <p:cNvSpPr>
              <a:spLocks noChangeAspect="1" noChangeArrowheads="1"/>
            </p:cNvSpPr>
            <p:nvPr/>
          </p:nvSpPr>
          <p:spPr bwMode="auto">
            <a:xfrm>
              <a:off x="8272" y="8337"/>
              <a:ext cx="3381" cy="338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86" name="Freeform 90"/>
          <p:cNvSpPr>
            <a:spLocks noChangeAspect="1"/>
          </p:cNvSpPr>
          <p:nvPr/>
        </p:nvSpPr>
        <p:spPr bwMode="auto">
          <a:xfrm rot="16200000">
            <a:off x="2152651" y="5150892"/>
            <a:ext cx="588962" cy="630237"/>
          </a:xfrm>
          <a:custGeom>
            <a:avLst/>
            <a:gdLst>
              <a:gd name="T0" fmla="*/ 587961 w 20000"/>
              <a:gd name="T1" fmla="*/ 629229 h 20000"/>
              <a:gd name="T2" fmla="*/ 587961 w 20000"/>
              <a:gd name="T3" fmla="*/ 0 h 20000"/>
              <a:gd name="T4" fmla="*/ 0 w 20000"/>
              <a:gd name="T5" fmla="*/ 0 h 20000"/>
              <a:gd name="T6" fmla="*/ 0 60000 65536"/>
              <a:gd name="T7" fmla="*/ 0 60000 65536"/>
              <a:gd name="T8" fmla="*/ 0 60000 65536"/>
              <a:gd name="T9" fmla="*/ 0 w 20000"/>
              <a:gd name="T10" fmla="*/ 0 h 20000"/>
              <a:gd name="T11" fmla="*/ 20000 w 20000"/>
              <a:gd name="T12" fmla="*/ 20000 h 2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00" h="20000">
                <a:moveTo>
                  <a:pt x="19966" y="19968"/>
                </a:moveTo>
                <a:lnTo>
                  <a:pt x="19966" y="0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ysDot"/>
            <a:round/>
            <a:headEnd type="triangle" w="med" len="sm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" name="Group 94"/>
          <p:cNvGrpSpPr>
            <a:grpSpLocks noChangeAspect="1"/>
          </p:cNvGrpSpPr>
          <p:nvPr/>
        </p:nvGrpSpPr>
        <p:grpSpPr bwMode="auto">
          <a:xfrm>
            <a:off x="6186488" y="1729830"/>
            <a:ext cx="365125" cy="366712"/>
            <a:chOff x="0" y="0"/>
            <a:chExt cx="20000" cy="20000"/>
          </a:xfrm>
        </p:grpSpPr>
        <p:sp>
          <p:nvSpPr>
            <p:cNvPr id="88" name="Freeform 95"/>
            <p:cNvSpPr>
              <a:spLocks noChangeAspect="1"/>
            </p:cNvSpPr>
            <p:nvPr/>
          </p:nvSpPr>
          <p:spPr bwMode="auto">
            <a:xfrm>
              <a:off x="0" y="0"/>
              <a:ext cx="19835" cy="19943"/>
            </a:xfrm>
            <a:custGeom>
              <a:avLst/>
              <a:gdLst>
                <a:gd name="T0" fmla="*/ 19779 w 20000"/>
                <a:gd name="T1" fmla="*/ 19887 h 20000"/>
                <a:gd name="T2" fmla="*/ 0 w 20000"/>
                <a:gd name="T3" fmla="*/ 19887 h 20000"/>
                <a:gd name="T4" fmla="*/ 0 w 20000"/>
                <a:gd name="T5" fmla="*/ 0 h 20000"/>
                <a:gd name="T6" fmla="*/ 19779 w 20000"/>
                <a:gd name="T7" fmla="*/ 0 h 20000"/>
                <a:gd name="T8" fmla="*/ 19779 w 20000"/>
                <a:gd name="T9" fmla="*/ 19887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96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97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93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91" name="Rectangle 98"/>
          <p:cNvSpPr>
            <a:spLocks noChangeAspect="1" noChangeArrowheads="1"/>
          </p:cNvSpPr>
          <p:nvPr/>
        </p:nvSpPr>
        <p:spPr bwMode="auto">
          <a:xfrm>
            <a:off x="5848350" y="1556792"/>
            <a:ext cx="103981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lastNode</a:t>
            </a:r>
          </a:p>
        </p:txBody>
      </p:sp>
      <p:grpSp>
        <p:nvGrpSpPr>
          <p:cNvPr id="92" name="Group 101"/>
          <p:cNvGrpSpPr>
            <a:grpSpLocks noChangeAspect="1"/>
          </p:cNvGrpSpPr>
          <p:nvPr/>
        </p:nvGrpSpPr>
        <p:grpSpPr bwMode="auto">
          <a:xfrm>
            <a:off x="6186488" y="4134892"/>
            <a:ext cx="365125" cy="366713"/>
            <a:chOff x="0" y="0"/>
            <a:chExt cx="20000" cy="20000"/>
          </a:xfrm>
        </p:grpSpPr>
        <p:sp>
          <p:nvSpPr>
            <p:cNvPr id="93" name="Freeform 102"/>
            <p:cNvSpPr>
              <a:spLocks noChangeAspect="1"/>
            </p:cNvSpPr>
            <p:nvPr/>
          </p:nvSpPr>
          <p:spPr bwMode="auto">
            <a:xfrm>
              <a:off x="0" y="46"/>
              <a:ext cx="19835" cy="19954"/>
            </a:xfrm>
            <a:custGeom>
              <a:avLst/>
              <a:gdLst>
                <a:gd name="T0" fmla="*/ 19779 w 20000"/>
                <a:gd name="T1" fmla="*/ 19898 h 20000"/>
                <a:gd name="T2" fmla="*/ 0 w 20000"/>
                <a:gd name="T3" fmla="*/ 19898 h 20000"/>
                <a:gd name="T4" fmla="*/ 0 w 20000"/>
                <a:gd name="T5" fmla="*/ 0 h 20000"/>
                <a:gd name="T6" fmla="*/ 19779 w 20000"/>
                <a:gd name="T7" fmla="*/ 0 h 20000"/>
                <a:gd name="T8" fmla="*/ 19779 w 20000"/>
                <a:gd name="T9" fmla="*/ 1989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03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104"/>
            <p:cNvSpPr>
              <a:spLocks noChangeAspect="1" noChangeArrowheads="1"/>
            </p:cNvSpPr>
            <p:nvPr/>
          </p:nvSpPr>
          <p:spPr bwMode="auto">
            <a:xfrm>
              <a:off x="8282" y="8326"/>
              <a:ext cx="3392" cy="3395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96" name="Rectangle 105"/>
          <p:cNvSpPr>
            <a:spLocks noChangeAspect="1" noChangeArrowheads="1"/>
          </p:cNvSpPr>
          <p:nvPr/>
        </p:nvSpPr>
        <p:spPr bwMode="auto">
          <a:xfrm>
            <a:off x="5848350" y="3961855"/>
            <a:ext cx="10398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lastNode</a:t>
            </a:r>
          </a:p>
        </p:txBody>
      </p:sp>
      <p:grpSp>
        <p:nvGrpSpPr>
          <p:cNvPr id="97" name="Group 109"/>
          <p:cNvGrpSpPr>
            <a:grpSpLocks noChangeAspect="1"/>
          </p:cNvGrpSpPr>
          <p:nvPr/>
        </p:nvGrpSpPr>
        <p:grpSpPr bwMode="auto">
          <a:xfrm>
            <a:off x="2505075" y="1736180"/>
            <a:ext cx="365125" cy="366712"/>
            <a:chOff x="1" y="0"/>
            <a:chExt cx="19999" cy="20000"/>
          </a:xfrm>
        </p:grpSpPr>
        <p:sp>
          <p:nvSpPr>
            <p:cNvPr id="98" name="Freeform 110"/>
            <p:cNvSpPr>
              <a:spLocks noChangeAspect="1"/>
            </p:cNvSpPr>
            <p:nvPr/>
          </p:nvSpPr>
          <p:spPr bwMode="auto">
            <a:xfrm>
              <a:off x="28" y="46"/>
              <a:ext cx="19853" cy="19954"/>
            </a:xfrm>
            <a:custGeom>
              <a:avLst/>
              <a:gdLst>
                <a:gd name="T0" fmla="*/ 19797 w 20000"/>
                <a:gd name="T1" fmla="*/ 19898 h 20000"/>
                <a:gd name="T2" fmla="*/ 0 w 20000"/>
                <a:gd name="T3" fmla="*/ 19898 h 20000"/>
                <a:gd name="T4" fmla="*/ 0 w 20000"/>
                <a:gd name="T5" fmla="*/ 0 h 20000"/>
                <a:gd name="T6" fmla="*/ 19797 w 20000"/>
                <a:gd name="T7" fmla="*/ 0 h 20000"/>
                <a:gd name="T8" fmla="*/ 19797 w 20000"/>
                <a:gd name="T9" fmla="*/ 1989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1"/>
            <p:cNvSpPr>
              <a:spLocks noChangeAspect="1"/>
            </p:cNvSpPr>
            <p:nvPr/>
          </p:nvSpPr>
          <p:spPr bwMode="auto">
            <a:xfrm>
              <a:off x="1" y="0"/>
              <a:ext cx="19999" cy="20000"/>
            </a:xfrm>
            <a:custGeom>
              <a:avLst/>
              <a:gdLst>
                <a:gd name="T0" fmla="*/ 19943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3 w 20000"/>
                <a:gd name="T7" fmla="*/ 0 h 20000"/>
                <a:gd name="T8" fmla="*/ 19943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112"/>
            <p:cNvSpPr>
              <a:spLocks noChangeAspect="1" noChangeArrowheads="1"/>
            </p:cNvSpPr>
            <p:nvPr/>
          </p:nvSpPr>
          <p:spPr bwMode="auto">
            <a:xfrm>
              <a:off x="8254" y="8326"/>
              <a:ext cx="3399" cy="3394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101" name="Rectangle 113"/>
          <p:cNvSpPr>
            <a:spLocks noChangeAspect="1" noChangeArrowheads="1"/>
          </p:cNvSpPr>
          <p:nvPr/>
        </p:nvSpPr>
        <p:spPr bwMode="auto">
          <a:xfrm>
            <a:off x="2166938" y="1556792"/>
            <a:ext cx="1038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firstNode</a:t>
            </a:r>
          </a:p>
        </p:txBody>
      </p:sp>
      <p:sp>
        <p:nvSpPr>
          <p:cNvPr id="102" name="Rectangle 114"/>
          <p:cNvSpPr>
            <a:spLocks noChangeAspect="1" noChangeArrowheads="1"/>
          </p:cNvSpPr>
          <p:nvPr/>
        </p:nvSpPr>
        <p:spPr bwMode="auto">
          <a:xfrm>
            <a:off x="1624013" y="6043067"/>
            <a:ext cx="16621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removeItem</a:t>
            </a:r>
          </a:p>
        </p:txBody>
      </p:sp>
      <p:sp>
        <p:nvSpPr>
          <p:cNvPr id="103" name="Freeform 108"/>
          <p:cNvSpPr>
            <a:spLocks noChangeAspect="1"/>
          </p:cNvSpPr>
          <p:nvPr/>
        </p:nvSpPr>
        <p:spPr bwMode="auto">
          <a:xfrm rot="16200000">
            <a:off x="2355056" y="2251324"/>
            <a:ext cx="669925" cy="1588"/>
          </a:xfrm>
          <a:custGeom>
            <a:avLst/>
            <a:gdLst>
              <a:gd name="T0" fmla="*/ 0 w 20000"/>
              <a:gd name="T1" fmla="*/ 0 h 20000"/>
              <a:gd name="T2" fmla="*/ 66892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1997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" name="Freeform 93"/>
          <p:cNvSpPr>
            <a:spLocks noChangeAspect="1"/>
          </p:cNvSpPr>
          <p:nvPr/>
        </p:nvSpPr>
        <p:spPr bwMode="auto">
          <a:xfrm rot="16200000">
            <a:off x="6036469" y="2244974"/>
            <a:ext cx="669925" cy="1587"/>
          </a:xfrm>
          <a:custGeom>
            <a:avLst/>
            <a:gdLst>
              <a:gd name="T0" fmla="*/ 0 w 20000"/>
              <a:gd name="T1" fmla="*/ 0 h 20000"/>
              <a:gd name="T2" fmla="*/ 66892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1997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" name="Freeform 100"/>
          <p:cNvSpPr>
            <a:spLocks noChangeAspect="1"/>
          </p:cNvSpPr>
          <p:nvPr/>
        </p:nvSpPr>
        <p:spPr bwMode="auto">
          <a:xfrm rot="16200000">
            <a:off x="6036469" y="4650036"/>
            <a:ext cx="669925" cy="1587"/>
          </a:xfrm>
          <a:custGeom>
            <a:avLst/>
            <a:gdLst>
              <a:gd name="T0" fmla="*/ 0 w 20000"/>
              <a:gd name="T1" fmla="*/ 0 h 20000"/>
              <a:gd name="T2" fmla="*/ 66892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1997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1428750" y="6393905"/>
            <a:ext cx="57054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000">
                <a:cs typeface="Lucida Sans Unicode" charset="0"/>
              </a:rPr>
              <a:t>Representação gráfica remover valor 11 na Lista</a:t>
            </a:r>
          </a:p>
        </p:txBody>
      </p:sp>
      <p:grpSp>
        <p:nvGrpSpPr>
          <p:cNvPr id="107" name="Group 80"/>
          <p:cNvGrpSpPr>
            <a:grpSpLocks noChangeAspect="1"/>
          </p:cNvGrpSpPr>
          <p:nvPr/>
        </p:nvGrpSpPr>
        <p:grpSpPr bwMode="auto">
          <a:xfrm>
            <a:off x="2857500" y="4057105"/>
            <a:ext cx="1414463" cy="842962"/>
            <a:chOff x="0" y="0"/>
            <a:chExt cx="20000" cy="20000"/>
          </a:xfrm>
        </p:grpSpPr>
        <p:sp>
          <p:nvSpPr>
            <p:cNvPr id="108" name="Freeform 81"/>
            <p:cNvSpPr>
              <a:spLocks noChangeAspect="1"/>
            </p:cNvSpPr>
            <p:nvPr/>
          </p:nvSpPr>
          <p:spPr bwMode="auto">
            <a:xfrm>
              <a:off x="2876" y="4048"/>
              <a:ext cx="17124" cy="15952"/>
            </a:xfrm>
            <a:custGeom>
              <a:avLst/>
              <a:gdLst>
                <a:gd name="T0" fmla="*/ 17109 w 20000"/>
                <a:gd name="T1" fmla="*/ 15928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3" y="199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ysDot"/>
              <a:round/>
              <a:headEnd type="triangle" w="med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" name="Group 82"/>
            <p:cNvGrpSpPr>
              <a:grpSpLocks noChangeAspect="1"/>
            </p:cNvGrpSpPr>
            <p:nvPr/>
          </p:nvGrpSpPr>
          <p:grpSpPr bwMode="auto">
            <a:xfrm>
              <a:off x="0" y="0"/>
              <a:ext cx="5168" cy="8672"/>
              <a:chOff x="0" y="0"/>
              <a:chExt cx="20000" cy="20000"/>
            </a:xfrm>
          </p:grpSpPr>
          <p:sp>
            <p:nvSpPr>
              <p:cNvPr id="110" name="Freeform 83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8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Oval 85"/>
              <p:cNvSpPr>
                <a:spLocks noChangeAspect="1" noChangeArrowheads="1"/>
              </p:cNvSpPr>
              <p:nvPr/>
            </p:nvSpPr>
            <p:spPr bwMode="auto">
              <a:xfrm>
                <a:off x="8286" y="8337"/>
                <a:ext cx="3382" cy="3383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pt-BR" sz="1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3" name="Rectangle 64"/>
          <p:cNvSpPr>
            <a:spLocks noChangeAspect="1" noChangeArrowheads="1"/>
          </p:cNvSpPr>
          <p:nvPr/>
        </p:nvSpPr>
        <p:spPr bwMode="auto">
          <a:xfrm>
            <a:off x="2571750" y="3842792"/>
            <a:ext cx="1038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anterior</a:t>
            </a:r>
          </a:p>
        </p:txBody>
      </p:sp>
    </p:spTree>
    <p:extLst>
      <p:ext uri="{BB962C8B-B14F-4D97-AF65-F5344CB8AC3E}">
        <p14:creationId xmlns:p14="http://schemas.microsoft.com/office/powerpoint/2010/main" val="100198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</p:txBody>
      </p:sp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2697163" y="2302222"/>
            <a:ext cx="365125" cy="363538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2520 h 20000"/>
              <a:gd name="T4" fmla="*/ 0 w 20000"/>
              <a:gd name="T5" fmla="*/ 362520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2859088" y="2557810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6" name="Freeform 10"/>
          <p:cNvSpPr>
            <a:spLocks noChangeAspect="1"/>
          </p:cNvSpPr>
          <p:nvPr/>
        </p:nvSpPr>
        <p:spPr bwMode="auto">
          <a:xfrm>
            <a:off x="4281488" y="2302222"/>
            <a:ext cx="365125" cy="363538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2520 h 20000"/>
              <a:gd name="T4" fmla="*/ 0 w 20000"/>
              <a:gd name="T5" fmla="*/ 362520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1"/>
          <p:cNvGrpSpPr>
            <a:grpSpLocks noChangeAspect="1"/>
          </p:cNvGrpSpPr>
          <p:nvPr/>
        </p:nvGrpSpPr>
        <p:grpSpPr bwMode="auto">
          <a:xfrm>
            <a:off x="3917950" y="2302222"/>
            <a:ext cx="363538" cy="363538"/>
            <a:chOff x="0" y="0"/>
            <a:chExt cx="20000" cy="20000"/>
          </a:xfrm>
        </p:grpSpPr>
        <p:sp>
          <p:nvSpPr>
            <p:cNvPr id="8" name="Freeform 12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spect="1" noChangeArrowheads="1"/>
            </p:cNvSpPr>
            <p:nvPr/>
          </p:nvSpPr>
          <p:spPr bwMode="auto">
            <a:xfrm>
              <a:off x="8861" y="14029"/>
              <a:ext cx="2263" cy="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sz="1400" noProof="1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 14"/>
          <p:cNvSpPr>
            <a:spLocks noChangeAspect="1"/>
          </p:cNvSpPr>
          <p:nvPr/>
        </p:nvSpPr>
        <p:spPr bwMode="auto">
          <a:xfrm>
            <a:off x="5133975" y="2300635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5 h 20000"/>
              <a:gd name="T4" fmla="*/ 0 w 20000"/>
              <a:gd name="T5" fmla="*/ 365685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5"/>
          <p:cNvSpPr>
            <a:spLocks noChangeAspect="1"/>
          </p:cNvSpPr>
          <p:nvPr/>
        </p:nvSpPr>
        <p:spPr bwMode="auto">
          <a:xfrm>
            <a:off x="5499100" y="2300635"/>
            <a:ext cx="366713" cy="366713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5685 h 20000"/>
              <a:gd name="T4" fmla="*/ 0 w 20000"/>
              <a:gd name="T5" fmla="*/ 365685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6"/>
          <p:cNvSpPr>
            <a:spLocks noChangeAspect="1" noChangeArrowheads="1"/>
          </p:cNvSpPr>
          <p:nvPr/>
        </p:nvSpPr>
        <p:spPr bwMode="auto">
          <a:xfrm>
            <a:off x="5295900" y="2557810"/>
            <a:ext cx="41275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13" name="Freeform 17"/>
          <p:cNvSpPr>
            <a:spLocks noChangeAspect="1"/>
          </p:cNvSpPr>
          <p:nvPr/>
        </p:nvSpPr>
        <p:spPr bwMode="auto">
          <a:xfrm>
            <a:off x="6378575" y="2300635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5 h 20000"/>
              <a:gd name="T4" fmla="*/ 0 w 20000"/>
              <a:gd name="T5" fmla="*/ 365685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8"/>
          <p:cNvSpPr>
            <a:spLocks noChangeAspect="1"/>
          </p:cNvSpPr>
          <p:nvPr/>
        </p:nvSpPr>
        <p:spPr bwMode="auto">
          <a:xfrm>
            <a:off x="6743700" y="2300635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5 h 20000"/>
              <a:gd name="T4" fmla="*/ 0 w 20000"/>
              <a:gd name="T5" fmla="*/ 365685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spect="1" noChangeArrowheads="1"/>
          </p:cNvSpPr>
          <p:nvPr/>
        </p:nvSpPr>
        <p:spPr bwMode="auto">
          <a:xfrm>
            <a:off x="6538913" y="2557810"/>
            <a:ext cx="41275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16" name="Freeform 37"/>
          <p:cNvSpPr>
            <a:spLocks noChangeAspect="1"/>
          </p:cNvSpPr>
          <p:nvPr/>
        </p:nvSpPr>
        <p:spPr bwMode="auto">
          <a:xfrm>
            <a:off x="2697163" y="2300635"/>
            <a:ext cx="366713" cy="366713"/>
          </a:xfrm>
          <a:custGeom>
            <a:avLst/>
            <a:gdLst>
              <a:gd name="T0" fmla="*/ 365685 w 20000"/>
              <a:gd name="T1" fmla="*/ 0 h 20000"/>
              <a:gd name="T2" fmla="*/ 365685 w 20000"/>
              <a:gd name="T3" fmla="*/ 365685 h 20000"/>
              <a:gd name="T4" fmla="*/ 0 w 20000"/>
              <a:gd name="T5" fmla="*/ 365685 h 20000"/>
              <a:gd name="T6" fmla="*/ 0 w 20000"/>
              <a:gd name="T7" fmla="*/ 0 h 20000"/>
              <a:gd name="T8" fmla="*/ 365685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38"/>
          <p:cNvSpPr>
            <a:spLocks noChangeAspect="1"/>
          </p:cNvSpPr>
          <p:nvPr/>
        </p:nvSpPr>
        <p:spPr bwMode="auto">
          <a:xfrm>
            <a:off x="5135563" y="2300635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5 h 20000"/>
              <a:gd name="T4" fmla="*/ 0 w 20000"/>
              <a:gd name="T5" fmla="*/ 365685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39"/>
          <p:cNvSpPr>
            <a:spLocks noChangeAspect="1"/>
          </p:cNvSpPr>
          <p:nvPr/>
        </p:nvSpPr>
        <p:spPr bwMode="auto">
          <a:xfrm>
            <a:off x="6378575" y="2300635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5 h 20000"/>
              <a:gd name="T4" fmla="*/ 0 w 20000"/>
              <a:gd name="T5" fmla="*/ 365685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40"/>
          <p:cNvSpPr>
            <a:spLocks noChangeAspect="1"/>
          </p:cNvSpPr>
          <p:nvPr/>
        </p:nvSpPr>
        <p:spPr bwMode="auto">
          <a:xfrm>
            <a:off x="6743700" y="2300635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5 h 20000"/>
              <a:gd name="T4" fmla="*/ 0 w 20000"/>
              <a:gd name="T5" fmla="*/ 365685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41"/>
          <p:cNvSpPr>
            <a:spLocks noChangeAspect="1"/>
          </p:cNvSpPr>
          <p:nvPr/>
        </p:nvSpPr>
        <p:spPr bwMode="auto">
          <a:xfrm>
            <a:off x="6743700" y="2300635"/>
            <a:ext cx="365125" cy="366713"/>
          </a:xfrm>
          <a:custGeom>
            <a:avLst/>
            <a:gdLst>
              <a:gd name="T0" fmla="*/ 364103 w 20000"/>
              <a:gd name="T1" fmla="*/ 365685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44" y="1994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42"/>
          <p:cNvSpPr>
            <a:spLocks noChangeAspect="1"/>
          </p:cNvSpPr>
          <p:nvPr/>
        </p:nvSpPr>
        <p:spPr bwMode="auto">
          <a:xfrm>
            <a:off x="5500688" y="2300635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5 h 20000"/>
              <a:gd name="T4" fmla="*/ 0 w 20000"/>
              <a:gd name="T5" fmla="*/ 365685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43"/>
          <p:cNvSpPr>
            <a:spLocks noChangeAspect="1" noChangeArrowheads="1"/>
          </p:cNvSpPr>
          <p:nvPr/>
        </p:nvSpPr>
        <p:spPr bwMode="auto">
          <a:xfrm>
            <a:off x="5651499" y="2453035"/>
            <a:ext cx="61914" cy="61912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23" name="Freeform 44"/>
          <p:cNvSpPr>
            <a:spLocks noChangeAspect="1"/>
          </p:cNvSpPr>
          <p:nvPr/>
        </p:nvSpPr>
        <p:spPr bwMode="auto">
          <a:xfrm>
            <a:off x="5703888" y="2483197"/>
            <a:ext cx="671512" cy="1588"/>
          </a:xfrm>
          <a:custGeom>
            <a:avLst/>
            <a:gdLst>
              <a:gd name="T0" fmla="*/ 670505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53"/>
          <p:cNvSpPr>
            <a:spLocks noChangeAspect="1"/>
          </p:cNvSpPr>
          <p:nvPr/>
        </p:nvSpPr>
        <p:spPr bwMode="auto">
          <a:xfrm>
            <a:off x="4456113" y="2480022"/>
            <a:ext cx="669925" cy="1588"/>
          </a:xfrm>
          <a:custGeom>
            <a:avLst/>
            <a:gdLst>
              <a:gd name="T0" fmla="*/ 668920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54"/>
          <p:cNvGrpSpPr>
            <a:grpSpLocks noChangeAspect="1"/>
          </p:cNvGrpSpPr>
          <p:nvPr/>
        </p:nvGrpSpPr>
        <p:grpSpPr bwMode="auto">
          <a:xfrm>
            <a:off x="4275138" y="2300635"/>
            <a:ext cx="366713" cy="381000"/>
            <a:chOff x="0" y="0"/>
            <a:chExt cx="20000" cy="20000"/>
          </a:xfrm>
        </p:grpSpPr>
        <p:sp>
          <p:nvSpPr>
            <p:cNvPr id="26" name="Freeform 55"/>
            <p:cNvSpPr>
              <a:spLocks noChangeAspect="1"/>
            </p:cNvSpPr>
            <p:nvPr/>
          </p:nvSpPr>
          <p:spPr bwMode="auto">
            <a:xfrm>
              <a:off x="60" y="126"/>
              <a:ext cx="19940" cy="19817"/>
            </a:xfrm>
            <a:custGeom>
              <a:avLst/>
              <a:gdLst>
                <a:gd name="T0" fmla="*/ 19884 w 20000"/>
                <a:gd name="T1" fmla="*/ 0 h 20000"/>
                <a:gd name="T2" fmla="*/ 19884 w 20000"/>
                <a:gd name="T3" fmla="*/ 19762 h 20000"/>
                <a:gd name="T4" fmla="*/ 0 w 20000"/>
                <a:gd name="T5" fmla="*/ 19762 h 20000"/>
                <a:gd name="T6" fmla="*/ 0 w 20000"/>
                <a:gd name="T7" fmla="*/ 0 h 20000"/>
                <a:gd name="T8" fmla="*/ 1988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57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93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29" name="Freeform 58"/>
          <p:cNvSpPr>
            <a:spLocks noChangeAspect="1"/>
          </p:cNvSpPr>
          <p:nvPr/>
        </p:nvSpPr>
        <p:spPr bwMode="auto">
          <a:xfrm>
            <a:off x="3238500" y="2480022"/>
            <a:ext cx="671513" cy="1588"/>
          </a:xfrm>
          <a:custGeom>
            <a:avLst/>
            <a:gdLst>
              <a:gd name="T0" fmla="*/ 670506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59"/>
          <p:cNvGrpSpPr>
            <a:grpSpLocks noChangeAspect="1"/>
          </p:cNvGrpSpPr>
          <p:nvPr/>
        </p:nvGrpSpPr>
        <p:grpSpPr bwMode="auto">
          <a:xfrm>
            <a:off x="3060700" y="2300635"/>
            <a:ext cx="365125" cy="366713"/>
            <a:chOff x="0" y="0"/>
            <a:chExt cx="20000" cy="20000"/>
          </a:xfrm>
        </p:grpSpPr>
        <p:sp>
          <p:nvSpPr>
            <p:cNvPr id="31" name="Freeform 60"/>
            <p:cNvSpPr>
              <a:spLocks noChangeAspect="1"/>
            </p:cNvSpPr>
            <p:nvPr/>
          </p:nvSpPr>
          <p:spPr bwMode="auto">
            <a:xfrm>
              <a:off x="60" y="126"/>
              <a:ext cx="19940" cy="19817"/>
            </a:xfrm>
            <a:custGeom>
              <a:avLst/>
              <a:gdLst>
                <a:gd name="T0" fmla="*/ 19884 w 20000"/>
                <a:gd name="T1" fmla="*/ 0 h 20000"/>
                <a:gd name="T2" fmla="*/ 19884 w 20000"/>
                <a:gd name="T3" fmla="*/ 19762 h 20000"/>
                <a:gd name="T4" fmla="*/ 0 w 20000"/>
                <a:gd name="T5" fmla="*/ 19762 h 20000"/>
                <a:gd name="T6" fmla="*/ 0 w 20000"/>
                <a:gd name="T7" fmla="*/ 0 h 20000"/>
                <a:gd name="T8" fmla="*/ 1988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61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62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78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34" name="Freeform 63"/>
          <p:cNvSpPr>
            <a:spLocks noChangeAspect="1"/>
          </p:cNvSpPr>
          <p:nvPr/>
        </p:nvSpPr>
        <p:spPr bwMode="auto">
          <a:xfrm>
            <a:off x="3913188" y="2300635"/>
            <a:ext cx="365125" cy="381000"/>
          </a:xfrm>
          <a:custGeom>
            <a:avLst/>
            <a:gdLst>
              <a:gd name="T0" fmla="*/ 364103 w 20000"/>
              <a:gd name="T1" fmla="*/ 379933 h 20000"/>
              <a:gd name="T2" fmla="*/ 0 w 20000"/>
              <a:gd name="T3" fmla="*/ 379933 h 20000"/>
              <a:gd name="T4" fmla="*/ 0 w 20000"/>
              <a:gd name="T5" fmla="*/ 0 h 20000"/>
              <a:gd name="T6" fmla="*/ 364103 w 20000"/>
              <a:gd name="T7" fmla="*/ 0 h 20000"/>
              <a:gd name="T8" fmla="*/ 364103 w 20000"/>
              <a:gd name="T9" fmla="*/ 379933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19944"/>
                </a:move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lnTo>
                  <a:pt x="19944" y="19944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4"/>
          <p:cNvSpPr>
            <a:spLocks noChangeAspect="1" noChangeArrowheads="1"/>
          </p:cNvSpPr>
          <p:nvPr/>
        </p:nvSpPr>
        <p:spPr bwMode="auto">
          <a:xfrm>
            <a:off x="3821807" y="1183605"/>
            <a:ext cx="1038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atual</a:t>
            </a:r>
          </a:p>
        </p:txBody>
      </p:sp>
      <p:sp>
        <p:nvSpPr>
          <p:cNvPr id="36" name="Rectangle 65"/>
          <p:cNvSpPr>
            <a:spLocks noChangeAspect="1" noChangeArrowheads="1"/>
          </p:cNvSpPr>
          <p:nvPr/>
        </p:nvSpPr>
        <p:spPr bwMode="auto">
          <a:xfrm>
            <a:off x="2779713" y="2427635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37" name="Rectangle 67"/>
          <p:cNvSpPr>
            <a:spLocks noChangeAspect="1" noChangeArrowheads="1"/>
          </p:cNvSpPr>
          <p:nvPr/>
        </p:nvSpPr>
        <p:spPr bwMode="auto">
          <a:xfrm>
            <a:off x="1747838" y="1268760"/>
            <a:ext cx="26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38" name="Rectangle 68"/>
          <p:cNvSpPr>
            <a:spLocks noChangeAspect="1" noChangeArrowheads="1"/>
          </p:cNvSpPr>
          <p:nvPr/>
        </p:nvSpPr>
        <p:spPr bwMode="auto">
          <a:xfrm>
            <a:off x="3995738" y="2427635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9" name="Rectangle 69"/>
          <p:cNvSpPr>
            <a:spLocks noChangeAspect="1" noChangeArrowheads="1"/>
          </p:cNvSpPr>
          <p:nvPr/>
        </p:nvSpPr>
        <p:spPr bwMode="auto">
          <a:xfrm>
            <a:off x="5216524" y="2427635"/>
            <a:ext cx="201614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40" name="Rectangle 70"/>
          <p:cNvSpPr>
            <a:spLocks noChangeAspect="1" noChangeArrowheads="1"/>
          </p:cNvSpPr>
          <p:nvPr/>
        </p:nvSpPr>
        <p:spPr bwMode="auto">
          <a:xfrm>
            <a:off x="6459538" y="2427635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5</a:t>
            </a:r>
          </a:p>
        </p:txBody>
      </p:sp>
      <p:grpSp>
        <p:nvGrpSpPr>
          <p:cNvPr id="41" name="Group 80"/>
          <p:cNvGrpSpPr>
            <a:grpSpLocks noChangeAspect="1"/>
          </p:cNvGrpSpPr>
          <p:nvPr/>
        </p:nvGrpSpPr>
        <p:grpSpPr bwMode="auto">
          <a:xfrm>
            <a:off x="4162425" y="1375122"/>
            <a:ext cx="1414463" cy="842963"/>
            <a:chOff x="0" y="0"/>
            <a:chExt cx="20000" cy="20000"/>
          </a:xfrm>
        </p:grpSpPr>
        <p:sp>
          <p:nvSpPr>
            <p:cNvPr id="42" name="Freeform 81"/>
            <p:cNvSpPr>
              <a:spLocks noChangeAspect="1"/>
            </p:cNvSpPr>
            <p:nvPr/>
          </p:nvSpPr>
          <p:spPr bwMode="auto">
            <a:xfrm>
              <a:off x="2876" y="4048"/>
              <a:ext cx="17124" cy="15952"/>
            </a:xfrm>
            <a:custGeom>
              <a:avLst/>
              <a:gdLst>
                <a:gd name="T0" fmla="*/ 17109 w 20000"/>
                <a:gd name="T1" fmla="*/ 15928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3" y="199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ysDot"/>
              <a:round/>
              <a:headEnd type="triangle" w="med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0" y="0"/>
              <a:ext cx="5168" cy="8672"/>
              <a:chOff x="0" y="0"/>
              <a:chExt cx="20000" cy="20000"/>
            </a:xfrm>
          </p:grpSpPr>
          <p:sp>
            <p:nvSpPr>
              <p:cNvPr id="44" name="Freeform 83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8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Oval 85"/>
              <p:cNvSpPr>
                <a:spLocks noChangeAspect="1" noChangeArrowheads="1"/>
              </p:cNvSpPr>
              <p:nvPr/>
            </p:nvSpPr>
            <p:spPr bwMode="auto">
              <a:xfrm>
                <a:off x="8286" y="8337"/>
                <a:ext cx="3382" cy="3383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pt-BR" sz="1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7" name="Group 86"/>
          <p:cNvGrpSpPr>
            <a:grpSpLocks noChangeAspect="1"/>
          </p:cNvGrpSpPr>
          <p:nvPr/>
        </p:nvGrpSpPr>
        <p:grpSpPr bwMode="auto">
          <a:xfrm>
            <a:off x="1979613" y="2916585"/>
            <a:ext cx="366713" cy="365125"/>
            <a:chOff x="0" y="0"/>
            <a:chExt cx="20000" cy="20000"/>
          </a:xfrm>
        </p:grpSpPr>
        <p:sp>
          <p:nvSpPr>
            <p:cNvPr id="48" name="Freeform 87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8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89"/>
            <p:cNvSpPr>
              <a:spLocks noChangeAspect="1" noChangeArrowheads="1"/>
            </p:cNvSpPr>
            <p:nvPr/>
          </p:nvSpPr>
          <p:spPr bwMode="auto">
            <a:xfrm>
              <a:off x="8272" y="8337"/>
              <a:ext cx="3381" cy="338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51" name="Freeform 90"/>
          <p:cNvSpPr>
            <a:spLocks noChangeAspect="1"/>
          </p:cNvSpPr>
          <p:nvPr/>
        </p:nvSpPr>
        <p:spPr bwMode="auto">
          <a:xfrm rot="16200000">
            <a:off x="2171700" y="2468910"/>
            <a:ext cx="588963" cy="630237"/>
          </a:xfrm>
          <a:custGeom>
            <a:avLst/>
            <a:gdLst>
              <a:gd name="T0" fmla="*/ 587962 w 20000"/>
              <a:gd name="T1" fmla="*/ 629229 h 20000"/>
              <a:gd name="T2" fmla="*/ 587962 w 20000"/>
              <a:gd name="T3" fmla="*/ 0 h 20000"/>
              <a:gd name="T4" fmla="*/ 0 w 20000"/>
              <a:gd name="T5" fmla="*/ 0 h 20000"/>
              <a:gd name="T6" fmla="*/ 0 60000 65536"/>
              <a:gd name="T7" fmla="*/ 0 60000 65536"/>
              <a:gd name="T8" fmla="*/ 0 60000 65536"/>
              <a:gd name="T9" fmla="*/ 0 w 20000"/>
              <a:gd name="T10" fmla="*/ 0 h 20000"/>
              <a:gd name="T11" fmla="*/ 20000 w 20000"/>
              <a:gd name="T12" fmla="*/ 20000 h 2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00" h="20000">
                <a:moveTo>
                  <a:pt x="19966" y="19968"/>
                </a:moveTo>
                <a:lnTo>
                  <a:pt x="19966" y="0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ysDot"/>
            <a:round/>
            <a:headEnd type="triangle" w="med" len="sm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" name="Group 101"/>
          <p:cNvGrpSpPr>
            <a:grpSpLocks noChangeAspect="1"/>
          </p:cNvGrpSpPr>
          <p:nvPr/>
        </p:nvGrpSpPr>
        <p:grpSpPr bwMode="auto">
          <a:xfrm>
            <a:off x="6205538" y="1452910"/>
            <a:ext cx="365125" cy="366713"/>
            <a:chOff x="0" y="0"/>
            <a:chExt cx="20000" cy="20000"/>
          </a:xfrm>
        </p:grpSpPr>
        <p:sp>
          <p:nvSpPr>
            <p:cNvPr id="53" name="Freeform 102"/>
            <p:cNvSpPr>
              <a:spLocks noChangeAspect="1"/>
            </p:cNvSpPr>
            <p:nvPr/>
          </p:nvSpPr>
          <p:spPr bwMode="auto">
            <a:xfrm>
              <a:off x="0" y="46"/>
              <a:ext cx="19835" cy="19954"/>
            </a:xfrm>
            <a:custGeom>
              <a:avLst/>
              <a:gdLst>
                <a:gd name="T0" fmla="*/ 19779 w 20000"/>
                <a:gd name="T1" fmla="*/ 19898 h 20000"/>
                <a:gd name="T2" fmla="*/ 0 w 20000"/>
                <a:gd name="T3" fmla="*/ 19898 h 20000"/>
                <a:gd name="T4" fmla="*/ 0 w 20000"/>
                <a:gd name="T5" fmla="*/ 0 h 20000"/>
                <a:gd name="T6" fmla="*/ 19779 w 20000"/>
                <a:gd name="T7" fmla="*/ 0 h 20000"/>
                <a:gd name="T8" fmla="*/ 19779 w 20000"/>
                <a:gd name="T9" fmla="*/ 1989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03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104"/>
            <p:cNvSpPr>
              <a:spLocks noChangeAspect="1" noChangeArrowheads="1"/>
            </p:cNvSpPr>
            <p:nvPr/>
          </p:nvSpPr>
          <p:spPr bwMode="auto">
            <a:xfrm>
              <a:off x="8282" y="8326"/>
              <a:ext cx="3392" cy="3395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56" name="Rectangle 105"/>
          <p:cNvSpPr>
            <a:spLocks noChangeAspect="1" noChangeArrowheads="1"/>
          </p:cNvSpPr>
          <p:nvPr/>
        </p:nvSpPr>
        <p:spPr bwMode="auto">
          <a:xfrm>
            <a:off x="5867399" y="1279872"/>
            <a:ext cx="1039814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lastNode</a:t>
            </a:r>
          </a:p>
        </p:txBody>
      </p:sp>
      <p:sp>
        <p:nvSpPr>
          <p:cNvPr id="57" name="Rectangle 114"/>
          <p:cNvSpPr>
            <a:spLocks noChangeAspect="1" noChangeArrowheads="1"/>
          </p:cNvSpPr>
          <p:nvPr/>
        </p:nvSpPr>
        <p:spPr bwMode="auto">
          <a:xfrm>
            <a:off x="1643063" y="3361085"/>
            <a:ext cx="16621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removeItem</a:t>
            </a:r>
          </a:p>
        </p:txBody>
      </p:sp>
      <p:sp>
        <p:nvSpPr>
          <p:cNvPr id="58" name="Freeform 100"/>
          <p:cNvSpPr>
            <a:spLocks noChangeAspect="1"/>
          </p:cNvSpPr>
          <p:nvPr/>
        </p:nvSpPr>
        <p:spPr bwMode="auto">
          <a:xfrm rot="16200000">
            <a:off x="6055519" y="1968054"/>
            <a:ext cx="669925" cy="1587"/>
          </a:xfrm>
          <a:custGeom>
            <a:avLst/>
            <a:gdLst>
              <a:gd name="T0" fmla="*/ 0 w 20000"/>
              <a:gd name="T1" fmla="*/ 0 h 20000"/>
              <a:gd name="T2" fmla="*/ 66892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1997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1428750" y="6497985"/>
            <a:ext cx="57054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000">
                <a:cs typeface="Lucida Sans Unicode" charset="0"/>
              </a:rPr>
              <a:t>Representação gráfica remover valor 11 na Lista</a:t>
            </a:r>
          </a:p>
        </p:txBody>
      </p:sp>
      <p:grpSp>
        <p:nvGrpSpPr>
          <p:cNvPr id="60" name="Group 80"/>
          <p:cNvGrpSpPr>
            <a:grpSpLocks noChangeAspect="1"/>
          </p:cNvGrpSpPr>
          <p:nvPr/>
        </p:nvGrpSpPr>
        <p:grpSpPr bwMode="auto">
          <a:xfrm>
            <a:off x="2876550" y="1375122"/>
            <a:ext cx="1414463" cy="842963"/>
            <a:chOff x="0" y="0"/>
            <a:chExt cx="20000" cy="20000"/>
          </a:xfrm>
        </p:grpSpPr>
        <p:sp>
          <p:nvSpPr>
            <p:cNvPr id="61" name="Freeform 81"/>
            <p:cNvSpPr>
              <a:spLocks noChangeAspect="1"/>
            </p:cNvSpPr>
            <p:nvPr/>
          </p:nvSpPr>
          <p:spPr bwMode="auto">
            <a:xfrm>
              <a:off x="2876" y="4048"/>
              <a:ext cx="17124" cy="15952"/>
            </a:xfrm>
            <a:custGeom>
              <a:avLst/>
              <a:gdLst>
                <a:gd name="T0" fmla="*/ 17109 w 20000"/>
                <a:gd name="T1" fmla="*/ 15928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3" y="199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ysDot"/>
              <a:round/>
              <a:headEnd type="triangle" w="med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" name="Group 82"/>
            <p:cNvGrpSpPr>
              <a:grpSpLocks noChangeAspect="1"/>
            </p:cNvGrpSpPr>
            <p:nvPr/>
          </p:nvGrpSpPr>
          <p:grpSpPr bwMode="auto">
            <a:xfrm>
              <a:off x="0" y="0"/>
              <a:ext cx="5168" cy="8672"/>
              <a:chOff x="0" y="0"/>
              <a:chExt cx="20000" cy="20000"/>
            </a:xfrm>
          </p:grpSpPr>
          <p:sp>
            <p:nvSpPr>
              <p:cNvPr id="63" name="Freeform 83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85"/>
              <p:cNvSpPr>
                <a:spLocks noChangeAspect="1" noChangeArrowheads="1"/>
              </p:cNvSpPr>
              <p:nvPr/>
            </p:nvSpPr>
            <p:spPr bwMode="auto">
              <a:xfrm>
                <a:off x="8286" y="8337"/>
                <a:ext cx="3382" cy="3383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pt-BR" sz="1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6" name="Rectangle 64"/>
          <p:cNvSpPr>
            <a:spLocks noChangeAspect="1" noChangeArrowheads="1"/>
          </p:cNvSpPr>
          <p:nvPr/>
        </p:nvSpPr>
        <p:spPr bwMode="auto">
          <a:xfrm>
            <a:off x="2590800" y="1183605"/>
            <a:ext cx="1038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anterior</a:t>
            </a:r>
          </a:p>
        </p:txBody>
      </p:sp>
      <p:sp>
        <p:nvSpPr>
          <p:cNvPr id="67" name="Freeform 8"/>
          <p:cNvSpPr>
            <a:spLocks noChangeAspect="1"/>
          </p:cNvSpPr>
          <p:nvPr/>
        </p:nvSpPr>
        <p:spPr bwMode="auto">
          <a:xfrm>
            <a:off x="2660650" y="5066060"/>
            <a:ext cx="365125" cy="363537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2519 h 20000"/>
              <a:gd name="T4" fmla="*/ 0 w 20000"/>
              <a:gd name="T5" fmla="*/ 362519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Rectangle 9"/>
          <p:cNvSpPr>
            <a:spLocks noChangeAspect="1" noChangeArrowheads="1"/>
          </p:cNvSpPr>
          <p:nvPr/>
        </p:nvSpPr>
        <p:spPr bwMode="auto">
          <a:xfrm>
            <a:off x="2822575" y="5321647"/>
            <a:ext cx="41275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69" name="Freeform 10"/>
          <p:cNvSpPr>
            <a:spLocks noChangeAspect="1"/>
          </p:cNvSpPr>
          <p:nvPr/>
        </p:nvSpPr>
        <p:spPr bwMode="auto">
          <a:xfrm>
            <a:off x="4244975" y="5066060"/>
            <a:ext cx="365125" cy="363537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2519 h 20000"/>
              <a:gd name="T4" fmla="*/ 0 w 20000"/>
              <a:gd name="T5" fmla="*/ 362519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0" name="Group 11"/>
          <p:cNvGrpSpPr>
            <a:grpSpLocks noChangeAspect="1"/>
          </p:cNvGrpSpPr>
          <p:nvPr/>
        </p:nvGrpSpPr>
        <p:grpSpPr bwMode="auto">
          <a:xfrm>
            <a:off x="3881438" y="5066060"/>
            <a:ext cx="363537" cy="363537"/>
            <a:chOff x="0" y="0"/>
            <a:chExt cx="20000" cy="20000"/>
          </a:xfrm>
        </p:grpSpPr>
        <p:sp>
          <p:nvSpPr>
            <p:cNvPr id="71" name="Freeform 12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13"/>
            <p:cNvSpPr>
              <a:spLocks noChangeAspect="1" noChangeArrowheads="1"/>
            </p:cNvSpPr>
            <p:nvPr/>
          </p:nvSpPr>
          <p:spPr bwMode="auto">
            <a:xfrm>
              <a:off x="8861" y="14029"/>
              <a:ext cx="2263" cy="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sz="1400" noProof="1">
                <a:solidFill>
                  <a:schemeClr val="bg1"/>
                </a:solidFill>
              </a:endParaRPr>
            </a:p>
          </p:txBody>
        </p:sp>
      </p:grpSp>
      <p:sp>
        <p:nvSpPr>
          <p:cNvPr id="73" name="Freeform 14"/>
          <p:cNvSpPr>
            <a:spLocks noChangeAspect="1"/>
          </p:cNvSpPr>
          <p:nvPr/>
        </p:nvSpPr>
        <p:spPr bwMode="auto">
          <a:xfrm>
            <a:off x="5097463" y="5064472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15"/>
          <p:cNvSpPr>
            <a:spLocks noChangeAspect="1"/>
          </p:cNvSpPr>
          <p:nvPr/>
        </p:nvSpPr>
        <p:spPr bwMode="auto">
          <a:xfrm>
            <a:off x="5462588" y="5064472"/>
            <a:ext cx="366713" cy="366713"/>
          </a:xfrm>
          <a:custGeom>
            <a:avLst/>
            <a:gdLst>
              <a:gd name="T0" fmla="*/ 365685 w 20000"/>
              <a:gd name="T1" fmla="*/ 0 h 20000"/>
              <a:gd name="T2" fmla="*/ 365685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5685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16"/>
          <p:cNvSpPr>
            <a:spLocks noChangeAspect="1" noChangeArrowheads="1"/>
          </p:cNvSpPr>
          <p:nvPr/>
        </p:nvSpPr>
        <p:spPr bwMode="auto">
          <a:xfrm>
            <a:off x="5259388" y="5321647"/>
            <a:ext cx="41275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76" name="Freeform 17"/>
          <p:cNvSpPr>
            <a:spLocks noChangeAspect="1"/>
          </p:cNvSpPr>
          <p:nvPr/>
        </p:nvSpPr>
        <p:spPr bwMode="auto">
          <a:xfrm>
            <a:off x="6342063" y="5064472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Freeform 18"/>
          <p:cNvSpPr>
            <a:spLocks noChangeAspect="1"/>
          </p:cNvSpPr>
          <p:nvPr/>
        </p:nvSpPr>
        <p:spPr bwMode="auto">
          <a:xfrm>
            <a:off x="6707188" y="5064472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solidFill>
            <a:srgbClr val="4DB3E6"/>
          </a:solidFill>
          <a:ln w="3175" cap="flat">
            <a:solidFill>
              <a:srgbClr val="4DB3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" name="Rectangle 19"/>
          <p:cNvSpPr>
            <a:spLocks noChangeAspect="1" noChangeArrowheads="1"/>
          </p:cNvSpPr>
          <p:nvPr/>
        </p:nvSpPr>
        <p:spPr bwMode="auto">
          <a:xfrm>
            <a:off x="6502400" y="5321647"/>
            <a:ext cx="41275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sz="1400" noProof="1">
              <a:solidFill>
                <a:schemeClr val="bg1"/>
              </a:solidFill>
            </a:endParaRPr>
          </a:p>
        </p:txBody>
      </p:sp>
      <p:sp>
        <p:nvSpPr>
          <p:cNvPr id="79" name="Freeform 37"/>
          <p:cNvSpPr>
            <a:spLocks noChangeAspect="1"/>
          </p:cNvSpPr>
          <p:nvPr/>
        </p:nvSpPr>
        <p:spPr bwMode="auto">
          <a:xfrm>
            <a:off x="2660650" y="5064472"/>
            <a:ext cx="366713" cy="366713"/>
          </a:xfrm>
          <a:custGeom>
            <a:avLst/>
            <a:gdLst>
              <a:gd name="T0" fmla="*/ 365686 w 20000"/>
              <a:gd name="T1" fmla="*/ 0 h 20000"/>
              <a:gd name="T2" fmla="*/ 365686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568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38"/>
          <p:cNvSpPr>
            <a:spLocks noChangeAspect="1"/>
          </p:cNvSpPr>
          <p:nvPr/>
        </p:nvSpPr>
        <p:spPr bwMode="auto">
          <a:xfrm>
            <a:off x="5099050" y="5064472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39"/>
          <p:cNvSpPr>
            <a:spLocks noChangeAspect="1"/>
          </p:cNvSpPr>
          <p:nvPr/>
        </p:nvSpPr>
        <p:spPr bwMode="auto">
          <a:xfrm>
            <a:off x="6342063" y="5064472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40"/>
          <p:cNvSpPr>
            <a:spLocks noChangeAspect="1"/>
          </p:cNvSpPr>
          <p:nvPr/>
        </p:nvSpPr>
        <p:spPr bwMode="auto">
          <a:xfrm>
            <a:off x="6707188" y="5064472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41"/>
          <p:cNvSpPr>
            <a:spLocks noChangeAspect="1"/>
          </p:cNvSpPr>
          <p:nvPr/>
        </p:nvSpPr>
        <p:spPr bwMode="auto">
          <a:xfrm>
            <a:off x="6707188" y="5064472"/>
            <a:ext cx="365125" cy="366713"/>
          </a:xfrm>
          <a:custGeom>
            <a:avLst/>
            <a:gdLst>
              <a:gd name="T0" fmla="*/ 364103 w 20000"/>
              <a:gd name="T1" fmla="*/ 365686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44" y="1994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42"/>
          <p:cNvSpPr>
            <a:spLocks noChangeAspect="1"/>
          </p:cNvSpPr>
          <p:nvPr/>
        </p:nvSpPr>
        <p:spPr bwMode="auto">
          <a:xfrm>
            <a:off x="5464175" y="5064472"/>
            <a:ext cx="365125" cy="366713"/>
          </a:xfrm>
          <a:custGeom>
            <a:avLst/>
            <a:gdLst>
              <a:gd name="T0" fmla="*/ 364103 w 20000"/>
              <a:gd name="T1" fmla="*/ 0 h 20000"/>
              <a:gd name="T2" fmla="*/ 364103 w 20000"/>
              <a:gd name="T3" fmla="*/ 365686 h 20000"/>
              <a:gd name="T4" fmla="*/ 0 w 20000"/>
              <a:gd name="T5" fmla="*/ 365686 h 20000"/>
              <a:gd name="T6" fmla="*/ 0 w 20000"/>
              <a:gd name="T7" fmla="*/ 0 h 20000"/>
              <a:gd name="T8" fmla="*/ 36410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Oval 43"/>
          <p:cNvSpPr>
            <a:spLocks noChangeAspect="1" noChangeArrowheads="1"/>
          </p:cNvSpPr>
          <p:nvPr/>
        </p:nvSpPr>
        <p:spPr bwMode="auto">
          <a:xfrm>
            <a:off x="5614988" y="5216871"/>
            <a:ext cx="61912" cy="61914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86" name="Freeform 44"/>
          <p:cNvSpPr>
            <a:spLocks noChangeAspect="1"/>
          </p:cNvSpPr>
          <p:nvPr/>
        </p:nvSpPr>
        <p:spPr bwMode="auto">
          <a:xfrm>
            <a:off x="5667375" y="5247035"/>
            <a:ext cx="671513" cy="1587"/>
          </a:xfrm>
          <a:custGeom>
            <a:avLst/>
            <a:gdLst>
              <a:gd name="T0" fmla="*/ 670506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7" name="Group 54"/>
          <p:cNvGrpSpPr>
            <a:grpSpLocks noChangeAspect="1"/>
          </p:cNvGrpSpPr>
          <p:nvPr/>
        </p:nvGrpSpPr>
        <p:grpSpPr bwMode="auto">
          <a:xfrm>
            <a:off x="4238625" y="5064472"/>
            <a:ext cx="366713" cy="381000"/>
            <a:chOff x="0" y="0"/>
            <a:chExt cx="20000" cy="20000"/>
          </a:xfrm>
        </p:grpSpPr>
        <p:sp>
          <p:nvSpPr>
            <p:cNvPr id="88" name="Freeform 55"/>
            <p:cNvSpPr>
              <a:spLocks noChangeAspect="1"/>
            </p:cNvSpPr>
            <p:nvPr/>
          </p:nvSpPr>
          <p:spPr bwMode="auto">
            <a:xfrm>
              <a:off x="60" y="126"/>
              <a:ext cx="19940" cy="19817"/>
            </a:xfrm>
            <a:custGeom>
              <a:avLst/>
              <a:gdLst>
                <a:gd name="T0" fmla="*/ 19884 w 20000"/>
                <a:gd name="T1" fmla="*/ 0 h 20000"/>
                <a:gd name="T2" fmla="*/ 19884 w 20000"/>
                <a:gd name="T3" fmla="*/ 19762 h 20000"/>
                <a:gd name="T4" fmla="*/ 0 w 20000"/>
                <a:gd name="T5" fmla="*/ 19762 h 20000"/>
                <a:gd name="T6" fmla="*/ 0 w 20000"/>
                <a:gd name="T7" fmla="*/ 0 h 20000"/>
                <a:gd name="T8" fmla="*/ 1988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56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57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93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91" name="Freeform 58"/>
          <p:cNvSpPr>
            <a:spLocks noChangeAspect="1"/>
          </p:cNvSpPr>
          <p:nvPr/>
        </p:nvSpPr>
        <p:spPr bwMode="auto">
          <a:xfrm>
            <a:off x="3201988" y="5243860"/>
            <a:ext cx="671512" cy="1587"/>
          </a:xfrm>
          <a:custGeom>
            <a:avLst/>
            <a:gdLst>
              <a:gd name="T0" fmla="*/ 670505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2" name="Group 59"/>
          <p:cNvGrpSpPr>
            <a:grpSpLocks noChangeAspect="1"/>
          </p:cNvGrpSpPr>
          <p:nvPr/>
        </p:nvGrpSpPr>
        <p:grpSpPr bwMode="auto">
          <a:xfrm>
            <a:off x="3024188" y="5064472"/>
            <a:ext cx="365125" cy="366713"/>
            <a:chOff x="0" y="0"/>
            <a:chExt cx="20000" cy="20000"/>
          </a:xfrm>
        </p:grpSpPr>
        <p:sp>
          <p:nvSpPr>
            <p:cNvPr id="93" name="Freeform 60"/>
            <p:cNvSpPr>
              <a:spLocks noChangeAspect="1"/>
            </p:cNvSpPr>
            <p:nvPr/>
          </p:nvSpPr>
          <p:spPr bwMode="auto">
            <a:xfrm>
              <a:off x="60" y="126"/>
              <a:ext cx="19940" cy="19817"/>
            </a:xfrm>
            <a:custGeom>
              <a:avLst/>
              <a:gdLst>
                <a:gd name="T0" fmla="*/ 19884 w 20000"/>
                <a:gd name="T1" fmla="*/ 0 h 20000"/>
                <a:gd name="T2" fmla="*/ 19884 w 20000"/>
                <a:gd name="T3" fmla="*/ 19762 h 20000"/>
                <a:gd name="T4" fmla="*/ 0 w 20000"/>
                <a:gd name="T5" fmla="*/ 19762 h 20000"/>
                <a:gd name="T6" fmla="*/ 0 w 20000"/>
                <a:gd name="T7" fmla="*/ 0 h 20000"/>
                <a:gd name="T8" fmla="*/ 1988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1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0 h 20000"/>
                <a:gd name="T2" fmla="*/ 19944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62"/>
            <p:cNvSpPr>
              <a:spLocks noChangeAspect="1" noChangeArrowheads="1"/>
            </p:cNvSpPr>
            <p:nvPr/>
          </p:nvSpPr>
          <p:spPr bwMode="auto">
            <a:xfrm>
              <a:off x="8281" y="8332"/>
              <a:ext cx="3378" cy="339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96" name="Freeform 63"/>
          <p:cNvSpPr>
            <a:spLocks noChangeAspect="1"/>
          </p:cNvSpPr>
          <p:nvPr/>
        </p:nvSpPr>
        <p:spPr bwMode="auto">
          <a:xfrm>
            <a:off x="3876675" y="5064472"/>
            <a:ext cx="365125" cy="381000"/>
          </a:xfrm>
          <a:custGeom>
            <a:avLst/>
            <a:gdLst>
              <a:gd name="T0" fmla="*/ 364103 w 20000"/>
              <a:gd name="T1" fmla="*/ 379933 h 20000"/>
              <a:gd name="T2" fmla="*/ 0 w 20000"/>
              <a:gd name="T3" fmla="*/ 379933 h 20000"/>
              <a:gd name="T4" fmla="*/ 0 w 20000"/>
              <a:gd name="T5" fmla="*/ 0 h 20000"/>
              <a:gd name="T6" fmla="*/ 364103 w 20000"/>
              <a:gd name="T7" fmla="*/ 0 h 20000"/>
              <a:gd name="T8" fmla="*/ 364103 w 20000"/>
              <a:gd name="T9" fmla="*/ 379933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44" y="19944"/>
                </a:move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lnTo>
                  <a:pt x="19944" y="19944"/>
                </a:lnTo>
                <a:close/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64"/>
          <p:cNvSpPr>
            <a:spLocks noChangeAspect="1" noChangeArrowheads="1"/>
          </p:cNvSpPr>
          <p:nvPr/>
        </p:nvSpPr>
        <p:spPr bwMode="auto">
          <a:xfrm>
            <a:off x="3911600" y="3924647"/>
            <a:ext cx="1038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atual</a:t>
            </a:r>
          </a:p>
        </p:txBody>
      </p:sp>
      <p:sp>
        <p:nvSpPr>
          <p:cNvPr id="98" name="Rectangle 65"/>
          <p:cNvSpPr>
            <a:spLocks noChangeAspect="1" noChangeArrowheads="1"/>
          </p:cNvSpPr>
          <p:nvPr/>
        </p:nvSpPr>
        <p:spPr bwMode="auto">
          <a:xfrm>
            <a:off x="2743199" y="5191472"/>
            <a:ext cx="201614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99" name="Rectangle 67"/>
          <p:cNvSpPr>
            <a:spLocks noChangeAspect="1" noChangeArrowheads="1"/>
          </p:cNvSpPr>
          <p:nvPr/>
        </p:nvSpPr>
        <p:spPr bwMode="auto">
          <a:xfrm>
            <a:off x="1711325" y="4032597"/>
            <a:ext cx="2682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(c)</a:t>
            </a:r>
          </a:p>
        </p:txBody>
      </p:sp>
      <p:sp>
        <p:nvSpPr>
          <p:cNvPr id="100" name="Rectangle 68"/>
          <p:cNvSpPr>
            <a:spLocks noChangeAspect="1" noChangeArrowheads="1"/>
          </p:cNvSpPr>
          <p:nvPr/>
        </p:nvSpPr>
        <p:spPr bwMode="auto">
          <a:xfrm>
            <a:off x="3959224" y="5191472"/>
            <a:ext cx="201614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1" name="Rectangle 69"/>
          <p:cNvSpPr>
            <a:spLocks noChangeAspect="1" noChangeArrowheads="1"/>
          </p:cNvSpPr>
          <p:nvPr/>
        </p:nvSpPr>
        <p:spPr bwMode="auto">
          <a:xfrm>
            <a:off x="5180013" y="5191472"/>
            <a:ext cx="2016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2" name="Rectangle 70"/>
          <p:cNvSpPr>
            <a:spLocks noChangeAspect="1" noChangeArrowheads="1"/>
          </p:cNvSpPr>
          <p:nvPr/>
        </p:nvSpPr>
        <p:spPr bwMode="auto">
          <a:xfrm>
            <a:off x="6423024" y="5191472"/>
            <a:ext cx="201614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</a:rPr>
              <a:t>5</a:t>
            </a:r>
          </a:p>
        </p:txBody>
      </p:sp>
      <p:grpSp>
        <p:nvGrpSpPr>
          <p:cNvPr id="103" name="Group 80"/>
          <p:cNvGrpSpPr>
            <a:grpSpLocks noChangeAspect="1"/>
          </p:cNvGrpSpPr>
          <p:nvPr/>
        </p:nvGrpSpPr>
        <p:grpSpPr bwMode="auto">
          <a:xfrm>
            <a:off x="4125913" y="4138960"/>
            <a:ext cx="1414463" cy="842962"/>
            <a:chOff x="0" y="0"/>
            <a:chExt cx="20000" cy="20000"/>
          </a:xfrm>
        </p:grpSpPr>
        <p:sp>
          <p:nvSpPr>
            <p:cNvPr id="104" name="Freeform 81"/>
            <p:cNvSpPr>
              <a:spLocks noChangeAspect="1"/>
            </p:cNvSpPr>
            <p:nvPr/>
          </p:nvSpPr>
          <p:spPr bwMode="auto">
            <a:xfrm>
              <a:off x="2876" y="4048"/>
              <a:ext cx="17124" cy="15952"/>
            </a:xfrm>
            <a:custGeom>
              <a:avLst/>
              <a:gdLst>
                <a:gd name="T0" fmla="*/ 17109 w 20000"/>
                <a:gd name="T1" fmla="*/ 15928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3" y="199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ysDot"/>
              <a:round/>
              <a:headEnd type="triangle" w="med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" name="Group 82"/>
            <p:cNvGrpSpPr>
              <a:grpSpLocks noChangeAspect="1"/>
            </p:cNvGrpSpPr>
            <p:nvPr/>
          </p:nvGrpSpPr>
          <p:grpSpPr bwMode="auto">
            <a:xfrm>
              <a:off x="0" y="0"/>
              <a:ext cx="5168" cy="8672"/>
              <a:chOff x="0" y="0"/>
              <a:chExt cx="20000" cy="20000"/>
            </a:xfrm>
          </p:grpSpPr>
          <p:sp>
            <p:nvSpPr>
              <p:cNvPr id="106" name="Freeform 83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8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Oval 85"/>
              <p:cNvSpPr>
                <a:spLocks noChangeAspect="1" noChangeArrowheads="1"/>
              </p:cNvSpPr>
              <p:nvPr/>
            </p:nvSpPr>
            <p:spPr bwMode="auto">
              <a:xfrm>
                <a:off x="8286" y="8337"/>
                <a:ext cx="3382" cy="3383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pt-BR" sz="1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9" name="Group 86"/>
          <p:cNvGrpSpPr>
            <a:grpSpLocks noChangeAspect="1"/>
          </p:cNvGrpSpPr>
          <p:nvPr/>
        </p:nvGrpSpPr>
        <p:grpSpPr bwMode="auto">
          <a:xfrm>
            <a:off x="1943100" y="5680422"/>
            <a:ext cx="366713" cy="365125"/>
            <a:chOff x="0" y="0"/>
            <a:chExt cx="20000" cy="20000"/>
          </a:xfrm>
        </p:grpSpPr>
        <p:sp>
          <p:nvSpPr>
            <p:cNvPr id="110" name="Freeform 87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3175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88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89"/>
            <p:cNvSpPr>
              <a:spLocks noChangeAspect="1" noChangeArrowheads="1"/>
            </p:cNvSpPr>
            <p:nvPr/>
          </p:nvSpPr>
          <p:spPr bwMode="auto">
            <a:xfrm>
              <a:off x="8272" y="8337"/>
              <a:ext cx="3381" cy="338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01"/>
          <p:cNvGrpSpPr>
            <a:grpSpLocks noChangeAspect="1"/>
          </p:cNvGrpSpPr>
          <p:nvPr/>
        </p:nvGrpSpPr>
        <p:grpSpPr bwMode="auto">
          <a:xfrm>
            <a:off x="6169025" y="4216747"/>
            <a:ext cx="365125" cy="366713"/>
            <a:chOff x="0" y="0"/>
            <a:chExt cx="20000" cy="20000"/>
          </a:xfrm>
        </p:grpSpPr>
        <p:sp>
          <p:nvSpPr>
            <p:cNvPr id="114" name="Freeform 102"/>
            <p:cNvSpPr>
              <a:spLocks noChangeAspect="1"/>
            </p:cNvSpPr>
            <p:nvPr/>
          </p:nvSpPr>
          <p:spPr bwMode="auto">
            <a:xfrm>
              <a:off x="0" y="46"/>
              <a:ext cx="19835" cy="19954"/>
            </a:xfrm>
            <a:custGeom>
              <a:avLst/>
              <a:gdLst>
                <a:gd name="T0" fmla="*/ 19779 w 20000"/>
                <a:gd name="T1" fmla="*/ 19898 h 20000"/>
                <a:gd name="T2" fmla="*/ 0 w 20000"/>
                <a:gd name="T3" fmla="*/ 19898 h 20000"/>
                <a:gd name="T4" fmla="*/ 0 w 20000"/>
                <a:gd name="T5" fmla="*/ 0 h 20000"/>
                <a:gd name="T6" fmla="*/ 19779 w 20000"/>
                <a:gd name="T7" fmla="*/ 0 h 20000"/>
                <a:gd name="T8" fmla="*/ 19779 w 20000"/>
                <a:gd name="T9" fmla="*/ 1989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solidFill>
              <a:srgbClr val="4DB3E6"/>
            </a:solidFill>
            <a:ln w="6350" cap="flat">
              <a:solidFill>
                <a:srgbClr val="4DB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3"/>
            <p:cNvSpPr>
              <a:spLocks noChangeAspect="1"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44 w 20000"/>
                <a:gd name="T1" fmla="*/ 19944 h 20000"/>
                <a:gd name="T2" fmla="*/ 0 w 20000"/>
                <a:gd name="T3" fmla="*/ 19944 h 20000"/>
                <a:gd name="T4" fmla="*/ 0 w 20000"/>
                <a:gd name="T5" fmla="*/ 0 h 20000"/>
                <a:gd name="T6" fmla="*/ 19944 w 20000"/>
                <a:gd name="T7" fmla="*/ 0 h 20000"/>
                <a:gd name="T8" fmla="*/ 19944 w 20000"/>
                <a:gd name="T9" fmla="*/ 1994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44" y="19944"/>
                  </a:move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lnTo>
                    <a:pt x="19944" y="1994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104"/>
            <p:cNvSpPr>
              <a:spLocks noChangeAspect="1" noChangeArrowheads="1"/>
            </p:cNvSpPr>
            <p:nvPr/>
          </p:nvSpPr>
          <p:spPr bwMode="auto">
            <a:xfrm>
              <a:off x="8282" y="8326"/>
              <a:ext cx="3392" cy="3395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Rectangle 105"/>
          <p:cNvSpPr>
            <a:spLocks noChangeAspect="1" noChangeArrowheads="1"/>
          </p:cNvSpPr>
          <p:nvPr/>
        </p:nvSpPr>
        <p:spPr bwMode="auto">
          <a:xfrm>
            <a:off x="5830888" y="4043710"/>
            <a:ext cx="10398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lastNode</a:t>
            </a:r>
          </a:p>
        </p:txBody>
      </p:sp>
      <p:sp>
        <p:nvSpPr>
          <p:cNvPr id="118" name="Rectangle 114"/>
          <p:cNvSpPr>
            <a:spLocks noChangeAspect="1" noChangeArrowheads="1"/>
          </p:cNvSpPr>
          <p:nvPr/>
        </p:nvSpPr>
        <p:spPr bwMode="auto">
          <a:xfrm>
            <a:off x="1606550" y="6124922"/>
            <a:ext cx="16621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removeItem</a:t>
            </a:r>
          </a:p>
        </p:txBody>
      </p:sp>
      <p:sp>
        <p:nvSpPr>
          <p:cNvPr id="119" name="Freeform 100"/>
          <p:cNvSpPr>
            <a:spLocks noChangeAspect="1"/>
          </p:cNvSpPr>
          <p:nvPr/>
        </p:nvSpPr>
        <p:spPr bwMode="auto">
          <a:xfrm rot="16200000">
            <a:off x="6019006" y="4731891"/>
            <a:ext cx="669925" cy="1588"/>
          </a:xfrm>
          <a:custGeom>
            <a:avLst/>
            <a:gdLst>
              <a:gd name="T0" fmla="*/ 0 w 20000"/>
              <a:gd name="T1" fmla="*/ 0 h 20000"/>
              <a:gd name="T2" fmla="*/ 66892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19970" y="0"/>
                </a:lnTo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0" name="Group 80"/>
          <p:cNvGrpSpPr>
            <a:grpSpLocks noChangeAspect="1"/>
          </p:cNvGrpSpPr>
          <p:nvPr/>
        </p:nvGrpSpPr>
        <p:grpSpPr bwMode="auto">
          <a:xfrm>
            <a:off x="2840038" y="4138960"/>
            <a:ext cx="1414463" cy="842962"/>
            <a:chOff x="0" y="0"/>
            <a:chExt cx="20000" cy="20000"/>
          </a:xfrm>
        </p:grpSpPr>
        <p:sp>
          <p:nvSpPr>
            <p:cNvPr id="121" name="Freeform 81"/>
            <p:cNvSpPr>
              <a:spLocks noChangeAspect="1"/>
            </p:cNvSpPr>
            <p:nvPr/>
          </p:nvSpPr>
          <p:spPr bwMode="auto">
            <a:xfrm>
              <a:off x="2876" y="4048"/>
              <a:ext cx="17124" cy="15952"/>
            </a:xfrm>
            <a:custGeom>
              <a:avLst/>
              <a:gdLst>
                <a:gd name="T0" fmla="*/ 17109 w 20000"/>
                <a:gd name="T1" fmla="*/ 15928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3" y="199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ysDot"/>
              <a:round/>
              <a:headEnd type="triangle" w="med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82"/>
            <p:cNvGrpSpPr>
              <a:grpSpLocks noChangeAspect="1"/>
            </p:cNvGrpSpPr>
            <p:nvPr/>
          </p:nvGrpSpPr>
          <p:grpSpPr bwMode="auto">
            <a:xfrm>
              <a:off x="0" y="0"/>
              <a:ext cx="5168" cy="8672"/>
              <a:chOff x="0" y="0"/>
              <a:chExt cx="20000" cy="20000"/>
            </a:xfrm>
          </p:grpSpPr>
          <p:sp>
            <p:nvSpPr>
              <p:cNvPr id="123" name="Freeform 83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8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44" y="0"/>
                    </a:moveTo>
                    <a:lnTo>
                      <a:pt x="19944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4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Oval 85"/>
              <p:cNvSpPr>
                <a:spLocks noChangeAspect="1" noChangeArrowheads="1"/>
              </p:cNvSpPr>
              <p:nvPr/>
            </p:nvSpPr>
            <p:spPr bwMode="auto">
              <a:xfrm>
                <a:off x="8286" y="8337"/>
                <a:ext cx="3382" cy="3383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pt-BR" sz="1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6" name="Rectangle 64"/>
          <p:cNvSpPr>
            <a:spLocks noChangeAspect="1" noChangeArrowheads="1"/>
          </p:cNvSpPr>
          <p:nvPr/>
        </p:nvSpPr>
        <p:spPr bwMode="auto">
          <a:xfrm>
            <a:off x="2554288" y="3924647"/>
            <a:ext cx="1038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49263">
              <a:lnSpc>
                <a:spcPct val="80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sz="1400" noProof="1">
                <a:solidFill>
                  <a:srgbClr val="000000"/>
                </a:solidFill>
                <a:latin typeface="Lucida Console" charset="0"/>
              </a:rPr>
              <a:t>anterior</a:t>
            </a:r>
          </a:p>
        </p:txBody>
      </p:sp>
      <p:sp>
        <p:nvSpPr>
          <p:cNvPr id="127" name="Freeform 44"/>
          <p:cNvSpPr>
            <a:spLocks noChangeAspect="1"/>
          </p:cNvSpPr>
          <p:nvPr/>
        </p:nvSpPr>
        <p:spPr bwMode="auto">
          <a:xfrm rot="20859648">
            <a:off x="4341813" y="5231160"/>
            <a:ext cx="2249487" cy="574675"/>
          </a:xfrm>
          <a:custGeom>
            <a:avLst/>
            <a:gdLst>
              <a:gd name="T0" fmla="*/ 75528082 w 67022"/>
              <a:gd name="T1" fmla="*/ 39102 h 7249600"/>
              <a:gd name="T2" fmla="*/ 65692357 w 67022"/>
              <a:gd name="T3" fmla="*/ 45600 h 7249600"/>
              <a:gd name="T4" fmla="*/ 20338555 w 67022"/>
              <a:gd name="T5" fmla="*/ 38772 h 7249600"/>
              <a:gd name="T6" fmla="*/ 2950257 w 67022"/>
              <a:gd name="T7" fmla="*/ 28250 h 7249600"/>
              <a:gd name="T8" fmla="*/ 2636977 w 67022"/>
              <a:gd name="T9" fmla="*/ 0 h 7249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022" h="7249600">
                <a:moveTo>
                  <a:pt x="67022" y="6216476"/>
                </a:moveTo>
                <a:cubicBezTo>
                  <a:pt x="64113" y="6560851"/>
                  <a:pt x="61203" y="6905225"/>
                  <a:pt x="58294" y="7249600"/>
                </a:cubicBezTo>
                <a:lnTo>
                  <a:pt x="18048" y="6164037"/>
                </a:lnTo>
                <a:cubicBezTo>
                  <a:pt x="11569" y="5876499"/>
                  <a:pt x="5236" y="5518589"/>
                  <a:pt x="2618" y="4491250"/>
                </a:cubicBezTo>
                <a:cubicBezTo>
                  <a:pt x="0" y="3463911"/>
                  <a:pt x="6854" y="290472"/>
                  <a:pt x="2340" y="0"/>
                </a:cubicBezTo>
              </a:path>
            </a:pathLst>
          </a:custGeom>
          <a:solidFill>
            <a:schemeClr val="bg1"/>
          </a:solidFill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128"/>
          <p:cNvSpPr>
            <a:spLocks noChangeShapeType="1"/>
          </p:cNvSpPr>
          <p:nvPr/>
        </p:nvSpPr>
        <p:spPr bwMode="auto">
          <a:xfrm>
            <a:off x="2339975" y="5891560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29"/>
          <p:cNvSpPr>
            <a:spLocks noChangeShapeType="1"/>
          </p:cNvSpPr>
          <p:nvPr/>
        </p:nvSpPr>
        <p:spPr bwMode="auto">
          <a:xfrm flipV="1">
            <a:off x="5508625" y="545976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dirty="0"/>
              <a:t>Lista encadeada</a:t>
            </a: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r>
              <a:rPr lang="pt-BR" sz="3600" dirty="0"/>
              <a:t>Prof. </a:t>
            </a:r>
            <a:r>
              <a:rPr lang="pt-BR" sz="3600" dirty="0" err="1"/>
              <a:t>Msc</a:t>
            </a:r>
            <a:r>
              <a:rPr lang="pt-BR" sz="3600" dirty="0"/>
              <a:t>. Marvin Ferreira</a:t>
            </a:r>
            <a:br>
              <a:rPr lang="pt-BR" sz="3600" dirty="0"/>
            </a:br>
            <a:r>
              <a:rPr lang="pt-BR" sz="3200" dirty="0"/>
              <a:t>mfsilva@anhembi.br</a:t>
            </a:r>
          </a:p>
        </p:txBody>
      </p:sp>
    </p:spTree>
    <p:extLst>
      <p:ext uri="{BB962C8B-B14F-4D97-AF65-F5344CB8AC3E}">
        <p14:creationId xmlns:p14="http://schemas.microsoft.com/office/powerpoint/2010/main" val="125198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0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28800"/>
            <a:ext cx="8229600" cy="4227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(main)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Modifique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estudada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aula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armazene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inteiros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Acrescente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verifique</a:t>
            </a:r>
            <a:r>
              <a:rPr lang="en-US" dirty="0"/>
              <a:t> se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informado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armazenado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.  public </a:t>
            </a:r>
            <a:r>
              <a:rPr lang="en-US" dirty="0" err="1"/>
              <a:t>boolean</a:t>
            </a:r>
            <a:r>
              <a:rPr lang="en-US" dirty="0"/>
              <a:t> find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997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Implemente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a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recebida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.  </a:t>
            </a:r>
            <a:r>
              <a:rPr lang="en-US" sz="3000" dirty="0"/>
              <a:t>public void </a:t>
            </a:r>
            <a:r>
              <a:rPr lang="en-US" sz="3000" dirty="0" err="1"/>
              <a:t>une</a:t>
            </a:r>
            <a:r>
              <a:rPr lang="en-US" sz="3000" dirty="0"/>
              <a:t> (</a:t>
            </a:r>
            <a:r>
              <a:rPr lang="en-US" sz="3000" dirty="0" err="1"/>
              <a:t>MinhaListaDinamica</a:t>
            </a:r>
            <a:r>
              <a:rPr lang="en-US" sz="3000" dirty="0"/>
              <a:t> </a:t>
            </a:r>
            <a:r>
              <a:rPr lang="en-US" sz="3000" dirty="0" err="1"/>
              <a:t>lista</a:t>
            </a:r>
            <a:r>
              <a:rPr lang="en-US" sz="3000" dirty="0"/>
              <a:t>);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800" dirty="0">
              <a:latin typeface="Arial" charset="0"/>
              <a:cs typeface="Arial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>
                <a:latin typeface="Arial" charset="0"/>
                <a:cs typeface="Arial" charset="0"/>
              </a:rPr>
              <a:t>Como </a:t>
            </a:r>
            <a:r>
              <a:rPr lang="en-US" sz="2800" dirty="0" err="1">
                <a:latin typeface="Arial" charset="0"/>
                <a:cs typeface="Arial" charset="0"/>
              </a:rPr>
              <a:t>implementar</a:t>
            </a:r>
            <a:r>
              <a:rPr lang="en-US" sz="2800" dirty="0">
                <a:latin typeface="Arial" charset="0"/>
                <a:cs typeface="Arial" charset="0"/>
              </a:rPr>
              <a:t> um </a:t>
            </a:r>
            <a:r>
              <a:rPr lang="en-US" sz="2800" dirty="0" err="1">
                <a:latin typeface="Arial" charset="0"/>
                <a:cs typeface="Arial" charset="0"/>
              </a:rPr>
              <a:t>método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que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insira</a:t>
            </a:r>
            <a:r>
              <a:rPr lang="en-US" sz="2800" dirty="0">
                <a:latin typeface="Arial" charset="0"/>
                <a:cs typeface="Arial" charset="0"/>
              </a:rPr>
              <a:t> um </a:t>
            </a:r>
            <a:r>
              <a:rPr lang="en-US" sz="2800" dirty="0" err="1">
                <a:latin typeface="Arial" charset="0"/>
                <a:cs typeface="Arial" charset="0"/>
              </a:rPr>
              <a:t>elemento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em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qualquer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posição</a:t>
            </a:r>
            <a:r>
              <a:rPr lang="en-US" sz="2800" dirty="0">
                <a:latin typeface="Arial" charset="0"/>
                <a:cs typeface="Arial" charset="0"/>
              </a:rPr>
              <a:t>?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800" dirty="0">
              <a:latin typeface="Arial" charset="0"/>
              <a:cs typeface="Arial" charset="0"/>
            </a:endParaRPr>
          </a:p>
          <a:p>
            <a:pPr marL="914400" lvl="1" indent="-514350"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public </a:t>
            </a:r>
            <a:r>
              <a:rPr lang="en-US" sz="2400" dirty="0" err="1">
                <a:latin typeface="Arial" charset="0"/>
                <a:cs typeface="Arial" charset="0"/>
              </a:rPr>
              <a:t>boolean</a:t>
            </a:r>
            <a:r>
              <a:rPr lang="en-US" sz="2400" dirty="0">
                <a:latin typeface="Arial" charset="0"/>
                <a:cs typeface="Arial" charset="0"/>
              </a:rPr>
              <a:t> insert(</a:t>
            </a:r>
            <a:r>
              <a:rPr lang="en-US" sz="2400" dirty="0" err="1">
                <a:latin typeface="Arial" charset="0"/>
                <a:cs typeface="Arial" charset="0"/>
              </a:rPr>
              <a:t>int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pos</a:t>
            </a:r>
            <a:r>
              <a:rPr lang="en-US" sz="2400" dirty="0">
                <a:latin typeface="Arial" charset="0"/>
                <a:cs typeface="Arial" charset="0"/>
              </a:rPr>
              <a:t>, </a:t>
            </a:r>
            <a:r>
              <a:rPr lang="en-US" sz="2400" dirty="0" err="1">
                <a:latin typeface="Arial" charset="0"/>
                <a:cs typeface="Arial" charset="0"/>
              </a:rPr>
              <a:t>int</a:t>
            </a:r>
            <a:r>
              <a:rPr lang="en-US" sz="2400" dirty="0">
                <a:latin typeface="Arial" charset="0"/>
                <a:cs typeface="Arial" charset="0"/>
              </a:rPr>
              <a:t> valor);</a:t>
            </a:r>
          </a:p>
          <a:p>
            <a:pPr marL="914400" lvl="1" indent="-514350">
              <a:buFont typeface="+mj-lt"/>
              <a:buAutoNum type="arabicPeriod" startAt="4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8948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1289720"/>
            <a:ext cx="8640960" cy="4227512"/>
          </a:xfrm>
        </p:spPr>
        <p:txBody>
          <a:bodyPr/>
          <a:lstStyle/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Font typeface="+mj-lt"/>
              <a:buAutoNum type="arabicPeriod" startAt="7"/>
            </a:pPr>
            <a:r>
              <a:rPr lang="pt-BR" dirty="0"/>
              <a:t>Implementar as operações apresentadas na aula e testá-las na classe Principal.</a:t>
            </a:r>
          </a:p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Font typeface="+mj-lt"/>
              <a:buAutoNum type="arabicPeriod" startAt="7"/>
            </a:pPr>
            <a:endParaRPr lang="pt-BR" dirty="0"/>
          </a:p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Font typeface="+mj-lt"/>
              <a:buAutoNum type="arabicPeriod" startAt="7"/>
            </a:pPr>
            <a:r>
              <a:rPr lang="pt-BR" dirty="0"/>
              <a:t>Para esta Lista, acrescente os seguintes métodos:</a:t>
            </a: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dirty="0"/>
              <a:t>que conte quantos nós existem na Lista em um determinado momento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count</a:t>
            </a:r>
            <a:r>
              <a:rPr lang="pt-BR" dirty="0"/>
              <a:t>() )</a:t>
            </a: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remova</a:t>
            </a:r>
            <a:r>
              <a:rPr lang="en-US" dirty="0"/>
              <a:t> o k-</a:t>
            </a:r>
            <a:r>
              <a:rPr lang="en-US" dirty="0" err="1"/>
              <a:t>ésimo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. O valor k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fornecido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removeAt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 )</a:t>
            </a: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encontre</a:t>
            </a:r>
            <a:r>
              <a:rPr lang="en-US" dirty="0"/>
              <a:t> o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254834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pt-BR" dirty="0"/>
              <a:t>Escreva uma classe </a:t>
            </a:r>
            <a:r>
              <a:rPr lang="pt-BR" dirty="0" err="1"/>
              <a:t>ListaOrd</a:t>
            </a:r>
            <a:r>
              <a:rPr lang="pt-BR" dirty="0"/>
              <a:t> que insere itens em uma lista de forma sempre Ordenada. Os itens ficam em ordem crescente. Nesta lista existirão os métodos de impressão, </a:t>
            </a:r>
            <a:r>
              <a:rPr lang="pt-BR" dirty="0" err="1"/>
              <a:t>isEmpty</a:t>
            </a:r>
            <a:r>
              <a:rPr lang="pt-BR" dirty="0"/>
              <a:t> e de remoção presentes na lista anterior.</a:t>
            </a:r>
          </a:p>
        </p:txBody>
      </p:sp>
    </p:spTree>
    <p:extLst>
      <p:ext uri="{BB962C8B-B14F-4D97-AF65-F5344CB8AC3E}">
        <p14:creationId xmlns:p14="http://schemas.microsoft.com/office/powerpoint/2010/main" val="40759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com </a:t>
            </a:r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sequencial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 err="1"/>
              <a:t>Vamos</a:t>
            </a:r>
            <a:r>
              <a:rPr lang="en-US" sz="3000" dirty="0"/>
              <a:t> </a:t>
            </a:r>
            <a:r>
              <a:rPr lang="en-US" sz="3000" dirty="0" err="1"/>
              <a:t>considerar</a:t>
            </a:r>
            <a:r>
              <a:rPr lang="en-US" sz="3000" dirty="0"/>
              <a:t> o </a:t>
            </a:r>
            <a:r>
              <a:rPr lang="en-US" sz="3000" dirty="0" err="1"/>
              <a:t>problema</a:t>
            </a:r>
            <a:r>
              <a:rPr lang="en-US" sz="3000" dirty="0"/>
              <a:t> de </a:t>
            </a:r>
            <a:r>
              <a:rPr lang="en-US" sz="3000" dirty="0" err="1"/>
              <a:t>automatização</a:t>
            </a:r>
            <a:r>
              <a:rPr lang="en-US" sz="3000" dirty="0"/>
              <a:t> de um </a:t>
            </a:r>
            <a:r>
              <a:rPr lang="en-US" sz="3000" dirty="0" err="1"/>
              <a:t>sistema</a:t>
            </a:r>
            <a:r>
              <a:rPr lang="en-US" sz="3000" dirty="0"/>
              <a:t> </a:t>
            </a:r>
            <a:r>
              <a:rPr lang="en-US" sz="3000" dirty="0" err="1"/>
              <a:t>bibliotecário</a:t>
            </a:r>
            <a:r>
              <a:rPr lang="en-US" sz="3000" dirty="0"/>
              <a:t>:</a:t>
            </a:r>
          </a:p>
          <a:p>
            <a:pPr lvl="1"/>
            <a:r>
              <a:rPr lang="en-US" sz="2600" dirty="0" err="1"/>
              <a:t>todos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livros</a:t>
            </a:r>
            <a:r>
              <a:rPr lang="en-US" sz="2600" dirty="0"/>
              <a:t> </a:t>
            </a:r>
            <a:r>
              <a:rPr lang="en-US" sz="2600" dirty="0" err="1"/>
              <a:t>devem</a:t>
            </a:r>
            <a:r>
              <a:rPr lang="en-US" sz="2600" dirty="0"/>
              <a:t> </a:t>
            </a:r>
            <a:r>
              <a:rPr lang="en-US" sz="2600" dirty="0" err="1"/>
              <a:t>ser</a:t>
            </a:r>
            <a:r>
              <a:rPr lang="en-US" sz="2600" dirty="0"/>
              <a:t> </a:t>
            </a:r>
            <a:r>
              <a:rPr lang="en-US" sz="2600" dirty="0" err="1"/>
              <a:t>cadastrados</a:t>
            </a:r>
            <a:r>
              <a:rPr lang="en-US" sz="2600" dirty="0"/>
              <a:t>;</a:t>
            </a:r>
          </a:p>
          <a:p>
            <a:pPr lvl="1"/>
            <a:r>
              <a:rPr lang="en-US" sz="2600" dirty="0"/>
              <a:t>o </a:t>
            </a:r>
            <a:r>
              <a:rPr lang="en-US" sz="2600" dirty="0" err="1"/>
              <a:t>sistema</a:t>
            </a:r>
            <a:r>
              <a:rPr lang="en-US" sz="2600" dirty="0"/>
              <a:t> </a:t>
            </a:r>
            <a:r>
              <a:rPr lang="en-US" sz="2600" dirty="0" err="1"/>
              <a:t>deve</a:t>
            </a:r>
            <a:r>
              <a:rPr lang="en-US" sz="2600" dirty="0"/>
              <a:t> </a:t>
            </a:r>
            <a:r>
              <a:rPr lang="en-US" sz="2600" dirty="0" err="1"/>
              <a:t>informar</a:t>
            </a:r>
            <a:r>
              <a:rPr lang="en-US" sz="2600" dirty="0"/>
              <a:t> se um </a:t>
            </a:r>
            <a:r>
              <a:rPr lang="en-US" sz="2600" dirty="0" err="1"/>
              <a:t>determinado</a:t>
            </a:r>
            <a:r>
              <a:rPr lang="en-US" sz="2600" dirty="0"/>
              <a:t> </a:t>
            </a:r>
            <a:r>
              <a:rPr lang="en-US" sz="2600" dirty="0" err="1"/>
              <a:t>livro</a:t>
            </a:r>
            <a:r>
              <a:rPr lang="en-US" sz="2600" dirty="0"/>
              <a:t> </a:t>
            </a:r>
            <a:r>
              <a:rPr lang="en-US" sz="2600" dirty="0" err="1"/>
              <a:t>está</a:t>
            </a:r>
            <a:r>
              <a:rPr lang="en-US" sz="2600" dirty="0"/>
              <a:t> </a:t>
            </a:r>
            <a:r>
              <a:rPr lang="en-US" sz="2600" dirty="0" err="1"/>
              <a:t>ou</a:t>
            </a:r>
            <a:r>
              <a:rPr lang="en-US" sz="2600" dirty="0"/>
              <a:t>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nas</a:t>
            </a:r>
            <a:r>
              <a:rPr lang="en-US" sz="2600" dirty="0"/>
              <a:t> </a:t>
            </a:r>
            <a:r>
              <a:rPr lang="en-US" sz="2600" dirty="0" err="1"/>
              <a:t>estantes</a:t>
            </a:r>
            <a:r>
              <a:rPr lang="en-US" sz="2600" dirty="0"/>
              <a:t>;</a:t>
            </a:r>
          </a:p>
          <a:p>
            <a:pPr lvl="1"/>
            <a:r>
              <a:rPr lang="en-US" sz="2600" dirty="0" err="1"/>
              <a:t>caso</a:t>
            </a:r>
            <a:r>
              <a:rPr lang="en-US" sz="2600" dirty="0"/>
              <a:t> o </a:t>
            </a:r>
            <a:r>
              <a:rPr lang="en-US" sz="2600" dirty="0" err="1"/>
              <a:t>livro</a:t>
            </a:r>
            <a:r>
              <a:rPr lang="en-US" sz="2600" dirty="0"/>
              <a:t>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esteja</a:t>
            </a:r>
            <a:r>
              <a:rPr lang="en-US" sz="2600" dirty="0"/>
              <a:t> </a:t>
            </a:r>
            <a:r>
              <a:rPr lang="en-US" sz="2600" dirty="0" err="1"/>
              <a:t>disponível</a:t>
            </a:r>
            <a:r>
              <a:rPr lang="en-US" sz="2600" dirty="0"/>
              <a:t>, o </a:t>
            </a:r>
            <a:r>
              <a:rPr lang="en-US" sz="2600" dirty="0" err="1"/>
              <a:t>usuário</a:t>
            </a:r>
            <a:r>
              <a:rPr lang="en-US" sz="2600" dirty="0"/>
              <a:t> </a:t>
            </a:r>
            <a:r>
              <a:rPr lang="en-US" sz="2600" dirty="0" err="1"/>
              <a:t>poderá</a:t>
            </a:r>
            <a:r>
              <a:rPr lang="en-US" sz="2600" dirty="0"/>
              <a:t> </a:t>
            </a:r>
            <a:r>
              <a:rPr lang="en-US" sz="2600" dirty="0" err="1"/>
              <a:t>aguardar</a:t>
            </a:r>
            <a:r>
              <a:rPr lang="en-US" sz="2600" dirty="0"/>
              <a:t> </a:t>
            </a:r>
            <a:r>
              <a:rPr lang="en-US" sz="2600" dirty="0" err="1"/>
              <a:t>pela</a:t>
            </a:r>
            <a:r>
              <a:rPr lang="en-US" sz="2600" dirty="0"/>
              <a:t> </a:t>
            </a:r>
            <a:r>
              <a:rPr lang="en-US" sz="2600" dirty="0" err="1"/>
              <a:t>liberação</a:t>
            </a:r>
            <a:r>
              <a:rPr lang="en-US" sz="2600" dirty="0"/>
              <a:t> do </a:t>
            </a:r>
            <a:r>
              <a:rPr lang="en-US" sz="2600" dirty="0" err="1"/>
              <a:t>livro</a:t>
            </a:r>
            <a:r>
              <a:rPr lang="en-US" sz="2600" dirty="0"/>
              <a:t> </a:t>
            </a:r>
            <a:r>
              <a:rPr lang="en-US" sz="2600" dirty="0" err="1"/>
              <a:t>entrando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fila</a:t>
            </a:r>
            <a:r>
              <a:rPr lang="en-US" sz="2600" dirty="0"/>
              <a:t> de </a:t>
            </a:r>
            <a:r>
              <a:rPr lang="en-US" sz="2600" dirty="0" err="1"/>
              <a:t>espera</a:t>
            </a:r>
            <a:r>
              <a:rPr lang="en-US" sz="2600" dirty="0"/>
              <a:t>; e</a:t>
            </a:r>
          </a:p>
          <a:p>
            <a:pPr lvl="1"/>
            <a:r>
              <a:rPr lang="en-US" sz="2600" dirty="0" err="1"/>
              <a:t>quando</a:t>
            </a:r>
            <a:r>
              <a:rPr lang="en-US" sz="2600" dirty="0"/>
              <a:t> o </a:t>
            </a:r>
            <a:r>
              <a:rPr lang="en-US" sz="2600" dirty="0" err="1"/>
              <a:t>livro</a:t>
            </a:r>
            <a:r>
              <a:rPr lang="en-US" sz="2600" dirty="0"/>
              <a:t> for </a:t>
            </a:r>
            <a:r>
              <a:rPr lang="en-US" sz="2600" dirty="0" err="1"/>
              <a:t>devolvido</a:t>
            </a:r>
            <a:r>
              <a:rPr lang="en-US" sz="2600" dirty="0"/>
              <a:t> e </a:t>
            </a:r>
            <a:r>
              <a:rPr lang="en-US" sz="2600" dirty="0" err="1"/>
              <a:t>liberado</a:t>
            </a:r>
            <a:r>
              <a:rPr lang="en-US" sz="2600" dirty="0"/>
              <a:t>, o </a:t>
            </a:r>
            <a:r>
              <a:rPr lang="en-US" sz="2600" dirty="0" err="1"/>
              <a:t>primeiro</a:t>
            </a:r>
            <a:r>
              <a:rPr lang="en-US" sz="2600" dirty="0"/>
              <a:t> da </a:t>
            </a:r>
            <a:r>
              <a:rPr lang="en-US" sz="2600" dirty="0" err="1"/>
              <a:t>fila</a:t>
            </a:r>
            <a:r>
              <a:rPr lang="en-US" sz="2600" dirty="0"/>
              <a:t> </a:t>
            </a:r>
            <a:r>
              <a:rPr lang="en-US" sz="2600" dirty="0" err="1"/>
              <a:t>deve</a:t>
            </a:r>
            <a:r>
              <a:rPr lang="en-US" sz="2600" dirty="0"/>
              <a:t> </a:t>
            </a:r>
            <a:r>
              <a:rPr lang="en-US" sz="2600" dirty="0" err="1"/>
              <a:t>ser</a:t>
            </a:r>
            <a:r>
              <a:rPr lang="en-US" sz="2600" dirty="0"/>
              <a:t> </a:t>
            </a:r>
            <a:r>
              <a:rPr lang="en-US" sz="2600" dirty="0" err="1"/>
              <a:t>contatado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</a:t>
            </a:r>
            <a:r>
              <a:rPr lang="en-US" sz="2600" dirty="0" err="1"/>
              <a:t>vir</a:t>
            </a:r>
            <a:r>
              <a:rPr lang="en-US" sz="2600" dirty="0"/>
              <a:t> </a:t>
            </a:r>
            <a:r>
              <a:rPr lang="en-US" sz="2600" dirty="0" err="1"/>
              <a:t>buscá</a:t>
            </a:r>
            <a:r>
              <a:rPr lang="en-US" sz="2600" dirty="0"/>
              <a:t>-lo.</a:t>
            </a:r>
            <a:endParaRPr lang="pt-BR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com </a:t>
            </a:r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sequencial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Alguns</a:t>
            </a:r>
            <a:r>
              <a:rPr lang="en-US" dirty="0"/>
              <a:t> dados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biblioteca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possui</a:t>
            </a:r>
            <a:r>
              <a:rPr lang="en-US" dirty="0"/>
              <a:t> 70.000 </a:t>
            </a:r>
            <a:r>
              <a:rPr lang="en-US" dirty="0" err="1"/>
              <a:t>livros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fila</a:t>
            </a:r>
            <a:r>
              <a:rPr lang="en-US" dirty="0"/>
              <a:t> de </a:t>
            </a:r>
            <a:r>
              <a:rPr lang="en-US" dirty="0" err="1"/>
              <a:t>espera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livro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1000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dos </a:t>
            </a:r>
            <a:r>
              <a:rPr lang="en-US" dirty="0" err="1"/>
              <a:t>livro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; e</a:t>
            </a:r>
          </a:p>
          <a:p>
            <a:pPr lvl="1"/>
            <a:r>
              <a:rPr lang="en-US" dirty="0" err="1"/>
              <a:t>até</a:t>
            </a:r>
            <a:r>
              <a:rPr lang="en-US" dirty="0"/>
              <a:t> 30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de um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livro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55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79296" cy="917596"/>
          </a:xfrm>
        </p:spPr>
        <p:txBody>
          <a:bodyPr/>
          <a:lstStyle/>
          <a:p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Sequencial</a:t>
            </a:r>
            <a:r>
              <a:rPr lang="en-US" dirty="0"/>
              <a:t> x </a:t>
            </a:r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Encadeada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1340768"/>
            <a:ext cx="8892480" cy="4227512"/>
          </a:xfrm>
        </p:spPr>
        <p:txBody>
          <a:bodyPr/>
          <a:lstStyle/>
          <a:p>
            <a:r>
              <a:rPr lang="en-US" sz="3000" dirty="0" err="1"/>
              <a:t>Nas</a:t>
            </a:r>
            <a:r>
              <a:rPr lang="en-US" sz="3000" dirty="0"/>
              <a:t> </a:t>
            </a:r>
            <a:r>
              <a:rPr lang="en-US" sz="3000" dirty="0" err="1"/>
              <a:t>estruturas</a:t>
            </a:r>
            <a:r>
              <a:rPr lang="en-US" sz="3000" dirty="0"/>
              <a:t> de dados </a:t>
            </a:r>
            <a:r>
              <a:rPr lang="en-US" sz="3000" dirty="0" err="1"/>
              <a:t>que</a:t>
            </a:r>
            <a:r>
              <a:rPr lang="en-US" sz="3000" dirty="0"/>
              <a:t> </a:t>
            </a:r>
            <a:r>
              <a:rPr lang="en-US" sz="3000" dirty="0" err="1"/>
              <a:t>estudamos</a:t>
            </a:r>
            <a:r>
              <a:rPr lang="en-US" sz="3000" dirty="0"/>
              <a:t> </a:t>
            </a:r>
            <a:r>
              <a:rPr lang="en-US" sz="3000" dirty="0" err="1"/>
              <a:t>até</a:t>
            </a:r>
            <a:r>
              <a:rPr lang="en-US" sz="3000" dirty="0"/>
              <a:t> agora </a:t>
            </a:r>
            <a:r>
              <a:rPr lang="en-US" sz="3000" dirty="0" err="1"/>
              <a:t>estamos</a:t>
            </a:r>
            <a:r>
              <a:rPr lang="en-US" sz="3000" dirty="0"/>
              <a:t> </a:t>
            </a:r>
            <a:r>
              <a:rPr lang="en-US" sz="3000" dirty="0" err="1"/>
              <a:t>armazenamos</a:t>
            </a:r>
            <a:r>
              <a:rPr lang="en-US" sz="3000" dirty="0"/>
              <a:t> dados </a:t>
            </a:r>
            <a:r>
              <a:rPr lang="en-US" sz="3000" dirty="0" err="1"/>
              <a:t>em</a:t>
            </a:r>
            <a:r>
              <a:rPr lang="en-US" sz="3000" dirty="0"/>
              <a:t> um </a:t>
            </a:r>
            <a:r>
              <a:rPr lang="en-US" sz="3000" dirty="0" err="1"/>
              <a:t>vetor</a:t>
            </a:r>
            <a:r>
              <a:rPr lang="en-US" sz="3000" dirty="0"/>
              <a:t> </a:t>
            </a:r>
            <a:r>
              <a:rPr lang="en-US" sz="3000" dirty="0" err="1"/>
              <a:t>criado</a:t>
            </a:r>
            <a:r>
              <a:rPr lang="en-US" sz="3000" dirty="0"/>
              <a:t> </a:t>
            </a:r>
            <a:r>
              <a:rPr lang="en-US" sz="3000" dirty="0" err="1"/>
              <a:t>pelo</a:t>
            </a:r>
            <a:r>
              <a:rPr lang="en-US" sz="3000" dirty="0"/>
              <a:t> </a:t>
            </a:r>
            <a:r>
              <a:rPr lang="en-US" sz="3000" dirty="0" err="1"/>
              <a:t>construtor</a:t>
            </a:r>
            <a:endParaRPr lang="en-US" sz="3000" dirty="0"/>
          </a:p>
          <a:p>
            <a:pPr lvl="1"/>
            <a:r>
              <a:rPr lang="en-US" dirty="0" err="1"/>
              <a:t>Mantinha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original </a:t>
            </a:r>
            <a:r>
              <a:rPr lang="en-US" dirty="0" err="1"/>
              <a:t>até</a:t>
            </a:r>
            <a:r>
              <a:rPr lang="en-US" dirty="0"/>
              <a:t> o final da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programa</a:t>
            </a:r>
            <a:endParaRPr lang="en-US" dirty="0"/>
          </a:p>
          <a:p>
            <a:pPr lvl="1"/>
            <a:r>
              <a:rPr lang="en-US" dirty="0"/>
              <a:t>se o </a:t>
            </a:r>
            <a:r>
              <a:rPr lang="en-US" dirty="0" err="1"/>
              <a:t>espaço</a:t>
            </a:r>
            <a:r>
              <a:rPr lang="en-US" dirty="0"/>
              <a:t> era </a:t>
            </a:r>
            <a:r>
              <a:rPr lang="en-US" dirty="0" err="1"/>
              <a:t>insuficiente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isFull</a:t>
            </a:r>
            <a:r>
              <a:rPr lang="en-US" dirty="0"/>
              <a:t>()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verdadeiro</a:t>
            </a:r>
            <a:endParaRPr lang="en-US" dirty="0"/>
          </a:p>
          <a:p>
            <a:pPr lvl="2"/>
            <a:r>
              <a:rPr lang="en-US" dirty="0" err="1"/>
              <a:t>Impossível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dados</a:t>
            </a:r>
          </a:p>
          <a:p>
            <a:pPr lvl="1"/>
            <a:r>
              <a:rPr lang="en-US" dirty="0"/>
              <a:t>Se o </a:t>
            </a:r>
            <a:r>
              <a:rPr lang="en-US" dirty="0" err="1"/>
              <a:t>espaço</a:t>
            </a:r>
            <a:r>
              <a:rPr lang="en-US" dirty="0"/>
              <a:t> era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Desperdício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pPr lvl="2"/>
            <a:r>
              <a:rPr lang="en-US" dirty="0" err="1"/>
              <a:t>Posições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(</a:t>
            </a:r>
            <a:r>
              <a:rPr lang="en-US" dirty="0" err="1"/>
              <a:t>posições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poderiam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outros </a:t>
            </a:r>
            <a:r>
              <a:rPr lang="en-US" dirty="0" err="1"/>
              <a:t>programas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Sequencial</a:t>
            </a:r>
            <a:r>
              <a:rPr lang="en-US" dirty="0"/>
              <a:t> x </a:t>
            </a:r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Encadeada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33855"/>
              </p:ext>
            </p:extLst>
          </p:nvPr>
        </p:nvGraphicFramePr>
        <p:xfrm>
          <a:off x="467544" y="1700808"/>
          <a:ext cx="8435280" cy="431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Alocação</a:t>
                      </a:r>
                      <a:r>
                        <a:rPr lang="en-US" sz="1800" b="1" i="1" u="non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u="non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Sequencial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Alocação</a:t>
                      </a:r>
                      <a:r>
                        <a:rPr lang="en-US" sz="1800" b="1" i="1" u="non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u="non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Encadeada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alocados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sequência</a:t>
                      </a:r>
                      <a:endParaRPr lang="en-US" sz="1800" i="1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Sequência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física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estão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necessariamente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posições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memórias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adjacentes</a:t>
                      </a:r>
                      <a:endParaRPr lang="en-US" sz="1800" i="1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Sequência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lógica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1800" i="1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i="1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“virtual”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68" y="3429000"/>
            <a:ext cx="19431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32" y="3429000"/>
            <a:ext cx="4454724" cy="229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6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17596"/>
          </a:xfrm>
        </p:spPr>
        <p:txBody>
          <a:bodyPr/>
          <a:lstStyle/>
          <a:p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encadeada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80728"/>
            <a:ext cx="8579296" cy="4227512"/>
          </a:xfrm>
        </p:spPr>
        <p:txBody>
          <a:bodyPr/>
          <a:lstStyle/>
          <a:p>
            <a:r>
              <a:rPr lang="en-US" dirty="0" err="1"/>
              <a:t>Alocar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necessário</a:t>
            </a:r>
            <a:endParaRPr lang="en-US" dirty="0"/>
          </a:p>
          <a:p>
            <a:r>
              <a:rPr lang="en-US" dirty="0" err="1"/>
              <a:t>Utiliza</a:t>
            </a:r>
            <a:r>
              <a:rPr lang="en-US" dirty="0"/>
              <a:t>-se </a:t>
            </a:r>
            <a:r>
              <a:rPr lang="en-US" dirty="0" err="1"/>
              <a:t>exatamente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necessária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houver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endParaRPr lang="en-US" dirty="0"/>
          </a:p>
          <a:p>
            <a:pPr lvl="1"/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alocar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</a:p>
          <a:p>
            <a:r>
              <a:rPr lang="en-US" dirty="0" err="1"/>
              <a:t>Elimina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isFull</a:t>
            </a:r>
            <a:r>
              <a:rPr lang="en-US" dirty="0"/>
              <a:t>()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de dados</a:t>
            </a:r>
          </a:p>
          <a:p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memória</a:t>
            </a:r>
            <a:endParaRPr lang="en-US" dirty="0"/>
          </a:p>
          <a:p>
            <a:pPr lvl="1"/>
            <a:r>
              <a:rPr lang="en-US" dirty="0" err="1"/>
              <a:t>Alocação</a:t>
            </a:r>
            <a:r>
              <a:rPr lang="en-US" dirty="0"/>
              <a:t>, </a:t>
            </a:r>
            <a:r>
              <a:rPr lang="en-US" dirty="0" err="1"/>
              <a:t>encadeamento</a:t>
            </a:r>
            <a:r>
              <a:rPr lang="en-US" dirty="0"/>
              <a:t> e </a:t>
            </a:r>
            <a:r>
              <a:rPr lang="en-US" dirty="0" err="1"/>
              <a:t>liberação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encadeada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84784"/>
            <a:ext cx="8435280" cy="4227512"/>
          </a:xfrm>
        </p:spPr>
        <p:txBody>
          <a:bodyPr/>
          <a:lstStyle/>
          <a:p>
            <a:r>
              <a:rPr lang="en-US" dirty="0" err="1"/>
              <a:t>Conjunto</a:t>
            </a:r>
            <a:r>
              <a:rPr lang="en-US" dirty="0"/>
              <a:t> linear de </a:t>
            </a:r>
            <a:r>
              <a:rPr lang="en-US" dirty="0" err="1"/>
              <a:t>objetos</a:t>
            </a:r>
            <a:r>
              <a:rPr lang="en-US" dirty="0"/>
              <a:t> auto-</a:t>
            </a:r>
            <a:r>
              <a:rPr lang="en-US" dirty="0" err="1"/>
              <a:t>referenciáveis</a:t>
            </a:r>
            <a:r>
              <a:rPr lang="en-US" dirty="0"/>
              <a:t> (</a:t>
            </a:r>
            <a:r>
              <a:rPr lang="en-US" dirty="0" err="1"/>
              <a:t>nós</a:t>
            </a:r>
            <a:r>
              <a:rPr lang="en-US" dirty="0"/>
              <a:t>)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informação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armazenada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indicação</a:t>
            </a:r>
            <a:r>
              <a:rPr lang="en-US" dirty="0"/>
              <a:t> do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da </a:t>
            </a:r>
            <a:r>
              <a:rPr lang="en-US" dirty="0" err="1"/>
              <a:t>lista</a:t>
            </a:r>
            <a:endParaRPr lang="en-US" dirty="0"/>
          </a:p>
          <a:p>
            <a:r>
              <a:rPr lang="en-US" dirty="0"/>
              <a:t> São </a:t>
            </a:r>
            <a:r>
              <a:rPr lang="en-US" dirty="0" err="1"/>
              <a:t>conectados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links de </a:t>
            </a:r>
            <a:r>
              <a:rPr lang="en-US" dirty="0" err="1"/>
              <a:t>referência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, a </a:t>
            </a:r>
            <a:r>
              <a:rPr lang="en-US" dirty="0" err="1"/>
              <a:t>princípio</a:t>
            </a:r>
            <a:r>
              <a:rPr lang="en-US" dirty="0"/>
              <a:t>, </a:t>
            </a:r>
            <a:r>
              <a:rPr lang="en-US" dirty="0" err="1"/>
              <a:t>inseridos</a:t>
            </a:r>
            <a:r>
              <a:rPr lang="en-US" dirty="0"/>
              <a:t> e </a:t>
            </a:r>
            <a:r>
              <a:rPr lang="en-US" dirty="0" err="1"/>
              <a:t>removidos</a:t>
            </a:r>
            <a:r>
              <a:rPr lang="en-US" dirty="0"/>
              <a:t>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  <a:p>
            <a:r>
              <a:rPr lang="en-US" dirty="0"/>
              <a:t> 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marca</a:t>
            </a:r>
            <a:r>
              <a:rPr lang="en-US" dirty="0"/>
              <a:t> o </a:t>
            </a:r>
            <a:r>
              <a:rPr lang="en-US" dirty="0" err="1"/>
              <a:t>fim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 com “null”</a:t>
            </a:r>
          </a:p>
        </p:txBody>
      </p:sp>
    </p:spTree>
    <p:extLst>
      <p:ext uri="{BB962C8B-B14F-4D97-AF65-F5344CB8AC3E}">
        <p14:creationId xmlns:p14="http://schemas.microsoft.com/office/powerpoint/2010/main" val="423321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Alocação</a:t>
            </a:r>
            <a:r>
              <a:rPr lang="en-US" dirty="0"/>
              <a:t> </a:t>
            </a:r>
            <a:r>
              <a:rPr lang="en-US" dirty="0" err="1"/>
              <a:t>encadeada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060848"/>
            <a:ext cx="8312727" cy="30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695</Words>
  <Application>Microsoft Office PowerPoint</Application>
  <PresentationFormat>Apresentação na tela (4:3)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Lucida Console</vt:lpstr>
      <vt:lpstr>Lucida Sans Unicode</vt:lpstr>
      <vt:lpstr>Office Theme</vt:lpstr>
      <vt:lpstr>Office Theme</vt:lpstr>
      <vt:lpstr>Office Theme</vt:lpstr>
      <vt:lpstr>Lista encadeada</vt:lpstr>
      <vt:lpstr>Lista encadeada   Prof. Msc. Marvin Ferreira mfsilva@anhembi.br</vt:lpstr>
      <vt:lpstr>Problema com alocação sequencial de memória</vt:lpstr>
      <vt:lpstr>Problema com alocação sequencial de memória</vt:lpstr>
      <vt:lpstr>Alocação Sequencial x Alocação Encadeada</vt:lpstr>
      <vt:lpstr>Alocação Sequencial x Alocação Encadeada</vt:lpstr>
      <vt:lpstr>Alocação encadeada</vt:lpstr>
      <vt:lpstr>Alocação encadeada</vt:lpstr>
      <vt:lpstr>Alocação encadeada</vt:lpstr>
      <vt:lpstr>Alocação encadeada</vt:lpstr>
      <vt:lpstr>Alocação encadeada</vt:lpstr>
      <vt:lpstr>Representação gráfica</vt:lpstr>
      <vt:lpstr>Representação gráfica</vt:lpstr>
      <vt:lpstr>Representação gráfica</vt:lpstr>
      <vt:lpstr>Representação gráfica</vt:lpstr>
      <vt:lpstr>Representação gráfica</vt:lpstr>
      <vt:lpstr>Representação gráfica</vt:lpstr>
      <vt:lpstr>Representação gráfica</vt:lpstr>
      <vt:lpstr>Representação gráfica</vt:lpstr>
      <vt:lpstr>Dúvidas</vt:lpstr>
      <vt:lpstr>Exercícios</vt:lpstr>
      <vt:lpstr>Exercícios</vt:lpstr>
      <vt:lpstr>Exercícios</vt:lpstr>
      <vt:lpstr>Exercícios</vt:lpstr>
    </vt:vector>
  </TitlesOfParts>
  <Company>Universidade Anhembi Morumbi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 da Silva</cp:lastModifiedBy>
  <cp:revision>69</cp:revision>
  <dcterms:created xsi:type="dcterms:W3CDTF">2011-08-25T12:55:49Z</dcterms:created>
  <dcterms:modified xsi:type="dcterms:W3CDTF">2017-04-17T18:30:23Z</dcterms:modified>
</cp:coreProperties>
</file>