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51"/>
  </p:notesMasterIdLst>
  <p:sldIdLst>
    <p:sldId id="259" r:id="rId4"/>
    <p:sldId id="261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10" r:id="rId16"/>
    <p:sldId id="273" r:id="rId17"/>
    <p:sldId id="283" r:id="rId18"/>
    <p:sldId id="284" r:id="rId19"/>
    <p:sldId id="285" r:id="rId20"/>
    <p:sldId id="286" r:id="rId21"/>
    <p:sldId id="287" r:id="rId22"/>
    <p:sldId id="311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9" r:id="rId31"/>
    <p:sldId id="282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266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272" r:id="rId49"/>
    <p:sldId id="262" r:id="rId50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09" autoAdjust="0"/>
  </p:normalViewPr>
  <p:slideViewPr>
    <p:cSldViewPr snapToObjects="1">
      <p:cViewPr varScale="1">
        <p:scale>
          <a:sx n="78" d="100"/>
          <a:sy n="78" d="100"/>
        </p:scale>
        <p:origin x="1594" y="58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23/04/2017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8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9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4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Lista  Circular, Ordenada e Duplamente Encadeada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520" y="1988840"/>
            <a:ext cx="8892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insereInicio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//insere no início da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// lista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vazia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fim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novoNo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o fim e o início da lista são o novo nó.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a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lista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já possui elementos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o novo nó aponta para o antigo início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o nó final aponta para o novo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39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0833" y="1844824"/>
            <a:ext cx="8820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removeInicio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 //elimina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primiro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item da lista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("Lista Vazia!");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aponta para o primeiro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== fim) // 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só tem um elemento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fim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del.prox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// atualiza o início da lista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82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5366" y="1988840"/>
            <a:ext cx="88086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exibeLista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"Lista vazia\n"; //teste de lista vazia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"Lista Encadeada: ";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 nodo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i=0; i &lt;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" "+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nodo.valor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"\n";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80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Exercícios – Lista Circular</a:t>
            </a:r>
            <a:endParaRPr lang="pt-B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Implemente e teste a lista circular</a:t>
            </a:r>
          </a:p>
        </p:txBody>
      </p:sp>
    </p:spTree>
    <p:extLst>
      <p:ext uri="{BB962C8B-B14F-4D97-AF65-F5344CB8AC3E}">
        <p14:creationId xmlns:p14="http://schemas.microsoft.com/office/powerpoint/2010/main" val="270377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04864"/>
            <a:ext cx="9083352" cy="1440879"/>
          </a:xfrm>
          <a:prstGeom prst="rect">
            <a:avLst/>
          </a:prstGeom>
        </p:spPr>
        <p:txBody>
          <a:bodyPr/>
          <a:lstStyle/>
          <a:p>
            <a:r>
              <a:rPr lang="pt-BR" sz="3600" b="0" dirty="0" smtClean="0"/>
              <a:t>Lista ordenada </a:t>
            </a:r>
            <a:r>
              <a:rPr lang="pt-BR" sz="3600" b="0" dirty="0" smtClean="0"/>
              <a:t>estática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370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</a:t>
            </a:r>
            <a:r>
              <a:rPr lang="pt-BR" dirty="0" smtClean="0"/>
              <a:t>Ordenada Estática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2261" y="1556792"/>
            <a:ext cx="8229600" cy="4227512"/>
          </a:xfrm>
        </p:spPr>
        <p:txBody>
          <a:bodyPr/>
          <a:lstStyle/>
          <a:p>
            <a:r>
              <a:rPr lang="pt-BR" sz="2800" dirty="0" smtClean="0"/>
              <a:t>Mesma estrutura que utilizamos para a lista estática com algumas restrições</a:t>
            </a:r>
          </a:p>
          <a:p>
            <a:pPr lvl="1"/>
            <a:r>
              <a:rPr lang="pt-BR" sz="2000" dirty="0" smtClean="0"/>
              <a:t>Todos os elementos são posicionados no vetor em ordem de crescimento ou decrescimento</a:t>
            </a:r>
          </a:p>
          <a:p>
            <a:pPr lvl="1"/>
            <a:r>
              <a:rPr lang="pt-BR" sz="2000" dirty="0" smtClean="0"/>
              <a:t>Esta ordem deve respeitar relações de grandeza numérica, lexicográfica ou qual seja a relação de ordem desejada</a:t>
            </a:r>
          </a:p>
          <a:p>
            <a:pPr lvl="1"/>
            <a:endParaRPr lang="pt-BR" sz="2000" dirty="0" smtClean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463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</a:t>
            </a:r>
            <a:r>
              <a:rPr lang="pt-BR" dirty="0" smtClean="0"/>
              <a:t>Ordenada Estática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2261" y="1556792"/>
            <a:ext cx="8229600" cy="4227512"/>
          </a:xfrm>
        </p:spPr>
        <p:txBody>
          <a:bodyPr/>
          <a:lstStyle/>
          <a:p>
            <a:pPr marL="400050"/>
            <a:r>
              <a:rPr lang="pt-BR" sz="2400" dirty="0" smtClean="0"/>
              <a:t>A única mudança necessária é no método de inserção que deve manter a ordem entre os elementos da lista</a:t>
            </a:r>
          </a:p>
          <a:p>
            <a:pPr marL="400050"/>
            <a:endParaRPr lang="pt-BR" sz="2400" dirty="0" smtClean="0"/>
          </a:p>
          <a:p>
            <a:pPr marL="400050"/>
            <a:r>
              <a:rPr lang="pt-BR" sz="2400" dirty="0" smtClean="0"/>
              <a:t>Ao inserirmos um elemento, caso a lista não seja vazia OU o elemento que iremos inserir não seja o último devemos buscar a posição que ele será inserido e movermos todos os itens maiores que o elemento inserido uma casa para a direita</a:t>
            </a:r>
            <a:endParaRPr lang="pt-BR" sz="2400" dirty="0"/>
          </a:p>
          <a:p>
            <a:pPr marL="400050"/>
            <a:endParaRPr lang="pt-BR" sz="2400" dirty="0" smtClean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95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Ordenada Estática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229600" cy="4227512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bool</a:t>
            </a:r>
            <a:r>
              <a:rPr lang="pt-BR" sz="1800" dirty="0" smtClean="0"/>
              <a:t> inserir(</a:t>
            </a:r>
            <a:r>
              <a:rPr lang="pt-BR" sz="1800" dirty="0" err="1" smtClean="0"/>
              <a:t>int</a:t>
            </a:r>
            <a:r>
              <a:rPr lang="pt-BR" sz="1800" dirty="0" smtClean="0"/>
              <a:t> valor){</a:t>
            </a:r>
          </a:p>
          <a:p>
            <a:pPr marL="0" indent="0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if</a:t>
            </a:r>
            <a:r>
              <a:rPr lang="pt-BR" sz="1800" dirty="0" smtClean="0"/>
              <a:t>(</a:t>
            </a:r>
            <a:r>
              <a:rPr lang="pt-BR" sz="1800" dirty="0" err="1" smtClean="0"/>
              <a:t>this.isFull</a:t>
            </a:r>
            <a:r>
              <a:rPr lang="pt-BR" sz="1800" dirty="0" smtClean="0"/>
              <a:t>()){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false;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}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err="1" smtClean="0"/>
              <a:t>else</a:t>
            </a:r>
            <a:r>
              <a:rPr lang="pt-BR" sz="1800" dirty="0" smtClean="0"/>
              <a:t>{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dirty="0"/>
              <a:t> </a:t>
            </a:r>
            <a:r>
              <a:rPr lang="pt-BR" sz="1800" dirty="0" err="1"/>
              <a:t>if</a:t>
            </a:r>
            <a:r>
              <a:rPr lang="pt-BR" sz="1800" dirty="0"/>
              <a:t>(</a:t>
            </a:r>
            <a:r>
              <a:rPr lang="pt-BR" sz="1800" dirty="0" err="1"/>
              <a:t>this.isEmpty</a:t>
            </a:r>
            <a:r>
              <a:rPr lang="pt-BR" sz="1800" dirty="0"/>
              <a:t>()){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smtClean="0"/>
              <a:t>	</a:t>
            </a:r>
            <a:r>
              <a:rPr lang="pt-BR" sz="1800" dirty="0" err="1" smtClean="0"/>
              <a:t>this.inicio</a:t>
            </a:r>
            <a:r>
              <a:rPr lang="pt-BR" sz="1800" dirty="0" smtClean="0"/>
              <a:t> </a:t>
            </a:r>
            <a:r>
              <a:rPr lang="pt-BR" sz="1800" dirty="0"/>
              <a:t>= 0;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smtClean="0"/>
              <a:t>	</a:t>
            </a:r>
            <a:r>
              <a:rPr lang="pt-BR" sz="1800" dirty="0" err="1" smtClean="0"/>
              <a:t>this.fim</a:t>
            </a:r>
            <a:r>
              <a:rPr lang="pt-BR" sz="1800" dirty="0" smtClean="0"/>
              <a:t> </a:t>
            </a:r>
            <a:r>
              <a:rPr lang="pt-BR" sz="1800" dirty="0"/>
              <a:t>= 0;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smtClean="0"/>
              <a:t>	</a:t>
            </a:r>
            <a:r>
              <a:rPr lang="pt-BR" sz="1800" dirty="0" err="1" smtClean="0"/>
              <a:t>this.vetor</a:t>
            </a:r>
            <a:r>
              <a:rPr lang="pt-BR" sz="1800" dirty="0" smtClean="0"/>
              <a:t>[0</a:t>
            </a:r>
            <a:r>
              <a:rPr lang="pt-BR" sz="1800" dirty="0"/>
              <a:t>] = valor;</a:t>
            </a:r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smtClean="0"/>
              <a:t>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 err="1"/>
              <a:t>true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	}</a:t>
            </a:r>
          </a:p>
          <a:p>
            <a:pPr marL="0" indent="0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else</a:t>
            </a:r>
            <a:r>
              <a:rPr lang="pt-BR" sz="1800" dirty="0"/>
              <a:t>{</a:t>
            </a:r>
          </a:p>
          <a:p>
            <a:pPr marL="0" indent="0">
              <a:buNone/>
            </a:pPr>
            <a:r>
              <a:rPr lang="pt-BR" sz="1800" dirty="0"/>
              <a:t>			</a:t>
            </a:r>
            <a:r>
              <a:rPr lang="pt-BR" sz="1800" dirty="0" err="1"/>
              <a:t>bool</a:t>
            </a:r>
            <a:r>
              <a:rPr lang="pt-BR" sz="1800" dirty="0"/>
              <a:t> </a:t>
            </a:r>
            <a:r>
              <a:rPr lang="pt-BR" sz="1800" dirty="0" err="1"/>
              <a:t>encontrouMaior</a:t>
            </a:r>
            <a:r>
              <a:rPr lang="pt-BR" sz="1800" dirty="0"/>
              <a:t> = false; </a:t>
            </a: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/>
              <a:t>i = 0;</a:t>
            </a:r>
          </a:p>
          <a:p>
            <a:pPr marL="0" indent="0">
              <a:buNone/>
            </a:pPr>
            <a:r>
              <a:rPr lang="pt-BR" sz="1800" dirty="0"/>
              <a:t>			</a:t>
            </a:r>
            <a:r>
              <a:rPr lang="pt-BR" sz="1800" dirty="0" err="1"/>
              <a:t>while</a:t>
            </a:r>
            <a:r>
              <a:rPr lang="pt-BR" sz="1800" dirty="0"/>
              <a:t>(!</a:t>
            </a:r>
            <a:r>
              <a:rPr lang="pt-BR" sz="1800" dirty="0" err="1"/>
              <a:t>encontrouMaior</a:t>
            </a:r>
            <a:r>
              <a:rPr lang="pt-BR" sz="1800" dirty="0"/>
              <a:t> &amp;&amp; i &lt; </a:t>
            </a:r>
            <a:r>
              <a:rPr lang="pt-BR" sz="1800" dirty="0" err="1"/>
              <a:t>this.size</a:t>
            </a:r>
            <a:r>
              <a:rPr lang="pt-BR" sz="1800" dirty="0"/>
              <a:t>()){</a:t>
            </a:r>
          </a:p>
          <a:p>
            <a:pPr marL="0" indent="0">
              <a:buNone/>
            </a:pPr>
            <a:r>
              <a:rPr lang="pt-BR" sz="1800" dirty="0"/>
              <a:t>				</a:t>
            </a:r>
            <a:r>
              <a:rPr lang="pt-BR" sz="1800" dirty="0" err="1"/>
              <a:t>if</a:t>
            </a:r>
            <a:r>
              <a:rPr lang="pt-BR" sz="1800" dirty="0"/>
              <a:t>(</a:t>
            </a:r>
            <a:r>
              <a:rPr lang="pt-BR" sz="1800" dirty="0" err="1"/>
              <a:t>this.vetor</a:t>
            </a:r>
            <a:r>
              <a:rPr lang="pt-BR" sz="1800" dirty="0"/>
              <a:t>[i] </a:t>
            </a:r>
            <a:r>
              <a:rPr lang="pt-BR" sz="1800" dirty="0" smtClean="0"/>
              <a:t>&gt;= </a:t>
            </a:r>
            <a:r>
              <a:rPr lang="pt-BR" sz="1800" dirty="0"/>
              <a:t>valor) encontrou = </a:t>
            </a:r>
            <a:r>
              <a:rPr lang="pt-BR" sz="1800" dirty="0" err="1"/>
              <a:t>true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/>
              <a:t>				</a:t>
            </a:r>
            <a:r>
              <a:rPr lang="pt-BR" sz="1800" dirty="0" err="1"/>
              <a:t>else</a:t>
            </a:r>
            <a:r>
              <a:rPr lang="pt-BR" sz="1800" dirty="0"/>
              <a:t> i++;</a:t>
            </a:r>
          </a:p>
          <a:p>
            <a:pPr marL="0" indent="0">
              <a:buNone/>
            </a:pPr>
            <a:r>
              <a:rPr lang="pt-BR" sz="1800" dirty="0"/>
              <a:t>			}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	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4353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Ordenada Estática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229600" cy="4227512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(!</a:t>
            </a:r>
            <a:r>
              <a:rPr lang="pt-BR" sz="2000" dirty="0" err="1" smtClean="0"/>
              <a:t>encontrouMaior</a:t>
            </a:r>
            <a:r>
              <a:rPr lang="pt-BR" sz="2000" dirty="0" smtClean="0"/>
              <a:t>){</a:t>
            </a:r>
          </a:p>
          <a:p>
            <a:pPr marL="0" indent="0">
              <a:buNone/>
            </a:pPr>
            <a:r>
              <a:rPr lang="pt-BR" sz="2000" dirty="0" smtClean="0"/>
              <a:t>				</a:t>
            </a:r>
            <a:r>
              <a:rPr lang="pt-BR" sz="2000" dirty="0" err="1" smtClean="0"/>
              <a:t>this.fim</a:t>
            </a:r>
            <a:r>
              <a:rPr lang="pt-BR" sz="2000" dirty="0" smtClean="0"/>
              <a:t>++; </a:t>
            </a:r>
            <a:r>
              <a:rPr lang="pt-BR" sz="2000" dirty="0" err="1" smtClean="0"/>
              <a:t>this.tamanho</a:t>
            </a:r>
            <a:r>
              <a:rPr lang="pt-BR" sz="2000" dirty="0" smtClean="0"/>
              <a:t>++;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	</a:t>
            </a:r>
            <a:r>
              <a:rPr lang="pt-BR" sz="2000" dirty="0" err="1" smtClean="0"/>
              <a:t>this.vetor</a:t>
            </a:r>
            <a:r>
              <a:rPr lang="pt-BR" sz="2000" dirty="0" smtClean="0"/>
              <a:t>[fim] = valor;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true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 smtClean="0"/>
              <a:t>			}</a:t>
            </a:r>
          </a:p>
          <a:p>
            <a:pPr marL="0" indent="0"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else</a:t>
            </a: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 smtClean="0"/>
              <a:t>				for(</a:t>
            </a:r>
            <a:r>
              <a:rPr lang="pt-BR" sz="2000" dirty="0" err="1" smtClean="0"/>
              <a:t>int</a:t>
            </a:r>
            <a:r>
              <a:rPr lang="pt-BR" sz="2000" dirty="0" smtClean="0"/>
              <a:t> j = </a:t>
            </a:r>
            <a:r>
              <a:rPr lang="pt-BR" sz="2000" dirty="0" err="1" smtClean="0"/>
              <a:t>this.fim</a:t>
            </a:r>
            <a:r>
              <a:rPr lang="pt-BR" sz="2000" dirty="0" smtClean="0"/>
              <a:t>; j &gt;= i; j--){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		</a:t>
            </a:r>
            <a:r>
              <a:rPr lang="pt-BR" sz="2000" dirty="0" err="1" smtClean="0"/>
              <a:t>this.vetor</a:t>
            </a:r>
            <a:r>
              <a:rPr lang="pt-BR" sz="2000" dirty="0" smtClean="0"/>
              <a:t>[j+1] = </a:t>
            </a:r>
            <a:r>
              <a:rPr lang="pt-BR" sz="2000" dirty="0" err="1" smtClean="0"/>
              <a:t>this.vetor</a:t>
            </a:r>
            <a:r>
              <a:rPr lang="pt-BR" sz="2000" dirty="0" smtClean="0"/>
              <a:t>[j];</a:t>
            </a:r>
            <a:r>
              <a:rPr lang="pt-BR" sz="2000" dirty="0"/>
              <a:t>	</a:t>
            </a:r>
            <a:r>
              <a:rPr lang="pt-BR" sz="2000" dirty="0" smtClean="0"/>
              <a:t>				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	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	</a:t>
            </a:r>
            <a:r>
              <a:rPr lang="pt-BR" sz="2000" dirty="0" err="1" smtClean="0"/>
              <a:t>this.vetor</a:t>
            </a:r>
            <a:r>
              <a:rPr lang="pt-BR" sz="2000" dirty="0" smtClean="0"/>
              <a:t>[i] = valor;</a:t>
            </a:r>
          </a:p>
          <a:p>
            <a:pPr marL="0" indent="0">
              <a:buNone/>
            </a:pPr>
            <a:r>
              <a:rPr lang="pt-BR" sz="2000" dirty="0" smtClean="0"/>
              <a:t>	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true</a:t>
            </a:r>
            <a:r>
              <a:rPr lang="pt-BR" sz="2000" dirty="0" smtClean="0"/>
              <a:t>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			}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		}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	}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3781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72816"/>
            <a:ext cx="8229600" cy="4227512"/>
          </a:xfrm>
        </p:spPr>
        <p:txBody>
          <a:bodyPr/>
          <a:lstStyle/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sz="2800" dirty="0" smtClean="0"/>
              <a:t>Modificar a lista estática que possuem para uma lista estática de inteiros ordenada</a:t>
            </a:r>
            <a:endParaRPr lang="pt-BR" sz="2400" dirty="0"/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sz="2400" dirty="0" smtClean="0"/>
              <a:t>Faça um teste colocando 10 valores aleatórios e imprima a lista ao final para validar a ordenação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362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344613"/>
            <a:ext cx="8712968" cy="1143000"/>
          </a:xfrm>
        </p:spPr>
        <p:txBody>
          <a:bodyPr/>
          <a:lstStyle/>
          <a:p>
            <a:r>
              <a:rPr lang="pt-BR" b="0" dirty="0"/>
              <a:t>Lista  Circular, Ordenada e Duplamente Encadeada</a:t>
            </a:r>
            <a:r>
              <a:rPr lang="pt-BR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Marvin Ferreira</a:t>
            </a:r>
            <a:br>
              <a:rPr lang="pt-BR" sz="3600" dirty="0" smtClean="0"/>
            </a:br>
            <a:r>
              <a:rPr lang="pt-BR" sz="36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0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z="3600" b="0" dirty="0" smtClean="0"/>
              <a:t>Lista ordenada </a:t>
            </a:r>
            <a:r>
              <a:rPr lang="pt-BR" sz="3600" b="0" dirty="0" smtClean="0"/>
              <a:t>dinâmica (encadeada)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63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</a:t>
            </a:r>
            <a:r>
              <a:rPr lang="pt-BR" dirty="0" smtClean="0"/>
              <a:t>Ordenada Encadeada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2261" y="1556792"/>
            <a:ext cx="8229600" cy="4227512"/>
          </a:xfrm>
        </p:spPr>
        <p:txBody>
          <a:bodyPr/>
          <a:lstStyle/>
          <a:p>
            <a:r>
              <a:rPr lang="pt-BR" sz="2800" dirty="0" smtClean="0"/>
              <a:t>Os itens são </a:t>
            </a:r>
            <a:r>
              <a:rPr lang="pt-BR" sz="2800" b="1" dirty="0" smtClean="0"/>
              <a:t>ordenados</a:t>
            </a:r>
            <a:r>
              <a:rPr lang="pt-BR" sz="2800" dirty="0" smtClean="0"/>
              <a:t> de acordo com a ordem do valor-chave</a:t>
            </a:r>
          </a:p>
          <a:p>
            <a:endParaRPr lang="pt-BR" sz="2800" dirty="0" smtClean="0"/>
          </a:p>
          <a:p>
            <a:r>
              <a:rPr lang="pt-BR" sz="2800" dirty="0" smtClean="0"/>
              <a:t>Vantagens da lista ordenada sobre o vetor ordenado:</a:t>
            </a:r>
          </a:p>
          <a:p>
            <a:pPr lvl="1"/>
            <a:r>
              <a:rPr lang="pt-BR" sz="2400" dirty="0" smtClean="0"/>
              <a:t>Velocidade de inserção, pois os elementos não precisam ser movidos</a:t>
            </a:r>
          </a:p>
          <a:p>
            <a:pPr lvl="1"/>
            <a:r>
              <a:rPr lang="pt-BR" sz="2400" dirty="0" smtClean="0"/>
              <a:t>Possibilidade de expansão para preencher a memória disponível.</a:t>
            </a:r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121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</a:t>
            </a:r>
            <a:r>
              <a:rPr lang="pt-BR" dirty="0" smtClean="0"/>
              <a:t>Ordenada Encadeada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667944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sz="2400" dirty="0"/>
          </a:p>
        </p:txBody>
      </p:sp>
      <p:sp>
        <p:nvSpPr>
          <p:cNvPr id="15" name="Retângulo 14"/>
          <p:cNvSpPr/>
          <p:nvPr/>
        </p:nvSpPr>
        <p:spPr>
          <a:xfrm>
            <a:off x="2532040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3396136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54</a:t>
            </a:r>
            <a:endParaRPr lang="pt-BR" sz="2400" dirty="0"/>
          </a:p>
        </p:txBody>
      </p:sp>
      <p:sp>
        <p:nvSpPr>
          <p:cNvPr id="17" name="Retângulo 16"/>
          <p:cNvSpPr/>
          <p:nvPr/>
        </p:nvSpPr>
        <p:spPr>
          <a:xfrm>
            <a:off x="4260232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90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5124328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144</a:t>
            </a:r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988424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146</a:t>
            </a:r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6852520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193</a:t>
            </a:r>
            <a:endParaRPr lang="pt-BR" sz="2400" dirty="0"/>
          </a:p>
        </p:txBody>
      </p:sp>
      <p:sp>
        <p:nvSpPr>
          <p:cNvPr id="21" name="Retângulo 20"/>
          <p:cNvSpPr/>
          <p:nvPr/>
        </p:nvSpPr>
        <p:spPr>
          <a:xfrm>
            <a:off x="1667944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224</a:t>
            </a:r>
            <a:endParaRPr lang="pt-BR" sz="2400" dirty="0"/>
          </a:p>
        </p:txBody>
      </p:sp>
      <p:sp>
        <p:nvSpPr>
          <p:cNvPr id="22" name="Retângulo 21"/>
          <p:cNvSpPr/>
          <p:nvPr/>
        </p:nvSpPr>
        <p:spPr>
          <a:xfrm>
            <a:off x="2532040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234</a:t>
            </a:r>
            <a:endParaRPr lang="pt-BR" sz="2400" dirty="0"/>
          </a:p>
        </p:txBody>
      </p:sp>
      <p:sp>
        <p:nvSpPr>
          <p:cNvPr id="23" name="Retângulo 22"/>
          <p:cNvSpPr/>
          <p:nvPr/>
        </p:nvSpPr>
        <p:spPr>
          <a:xfrm>
            <a:off x="3396136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279</a:t>
            </a:r>
            <a:endParaRPr lang="pt-BR" sz="2400" dirty="0"/>
          </a:p>
        </p:txBody>
      </p:sp>
      <p:sp>
        <p:nvSpPr>
          <p:cNvPr id="24" name="Retângulo 23"/>
          <p:cNvSpPr/>
          <p:nvPr/>
        </p:nvSpPr>
        <p:spPr>
          <a:xfrm>
            <a:off x="4260232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341</a:t>
            </a:r>
            <a:endParaRPr lang="pt-BR" sz="2400" dirty="0"/>
          </a:p>
        </p:txBody>
      </p:sp>
      <p:sp>
        <p:nvSpPr>
          <p:cNvPr id="25" name="Retângulo 24"/>
          <p:cNvSpPr/>
          <p:nvPr/>
        </p:nvSpPr>
        <p:spPr>
          <a:xfrm>
            <a:off x="5124328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369</a:t>
            </a:r>
            <a:endParaRPr lang="pt-BR" sz="2400" dirty="0"/>
          </a:p>
        </p:txBody>
      </p:sp>
      <p:sp>
        <p:nvSpPr>
          <p:cNvPr id="26" name="Retângulo 25"/>
          <p:cNvSpPr/>
          <p:nvPr/>
        </p:nvSpPr>
        <p:spPr>
          <a:xfrm>
            <a:off x="5988424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437</a:t>
            </a:r>
            <a:endParaRPr lang="pt-BR" sz="2400" dirty="0"/>
          </a:p>
        </p:txBody>
      </p:sp>
      <p:sp>
        <p:nvSpPr>
          <p:cNvPr id="27" name="Retângulo 26"/>
          <p:cNvSpPr/>
          <p:nvPr/>
        </p:nvSpPr>
        <p:spPr>
          <a:xfrm>
            <a:off x="6852520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515</a:t>
            </a:r>
            <a:endParaRPr lang="pt-BR" sz="2400" dirty="0"/>
          </a:p>
        </p:txBody>
      </p:sp>
      <p:sp>
        <p:nvSpPr>
          <p:cNvPr id="28" name="Retângulo 27"/>
          <p:cNvSpPr/>
          <p:nvPr/>
        </p:nvSpPr>
        <p:spPr>
          <a:xfrm>
            <a:off x="1675162" y="501317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594</a:t>
            </a:r>
            <a:endParaRPr lang="pt-BR" sz="2400" dirty="0"/>
          </a:p>
        </p:txBody>
      </p:sp>
      <p:sp>
        <p:nvSpPr>
          <p:cNvPr id="29" name="Retângulo 28"/>
          <p:cNvSpPr/>
          <p:nvPr/>
        </p:nvSpPr>
        <p:spPr>
          <a:xfrm>
            <a:off x="2539258" y="501317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624</a:t>
            </a:r>
            <a:endParaRPr lang="pt-BR" sz="2400" dirty="0"/>
          </a:p>
        </p:txBody>
      </p:sp>
      <p:sp>
        <p:nvSpPr>
          <p:cNvPr id="30" name="Retângulo 29"/>
          <p:cNvSpPr/>
          <p:nvPr/>
        </p:nvSpPr>
        <p:spPr>
          <a:xfrm>
            <a:off x="3403354" y="501317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691</a:t>
            </a:r>
            <a:endParaRPr lang="pt-BR" sz="2400" dirty="0"/>
          </a:p>
        </p:txBody>
      </p:sp>
      <p:sp>
        <p:nvSpPr>
          <p:cNvPr id="31" name="Retângulo 30"/>
          <p:cNvSpPr/>
          <p:nvPr/>
        </p:nvSpPr>
        <p:spPr>
          <a:xfrm>
            <a:off x="4267450" y="501317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732</a:t>
            </a:r>
            <a:endParaRPr lang="pt-BR" sz="2400" dirty="0"/>
          </a:p>
        </p:txBody>
      </p:sp>
      <p:sp>
        <p:nvSpPr>
          <p:cNvPr id="32" name="Retângulo 31"/>
          <p:cNvSpPr/>
          <p:nvPr/>
        </p:nvSpPr>
        <p:spPr>
          <a:xfrm>
            <a:off x="5131546" y="501317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757</a:t>
            </a:r>
            <a:endParaRPr lang="pt-BR" sz="2400" dirty="0"/>
          </a:p>
        </p:txBody>
      </p:sp>
      <p:sp>
        <p:nvSpPr>
          <p:cNvPr id="33" name="Retângulo 32"/>
          <p:cNvSpPr/>
          <p:nvPr/>
        </p:nvSpPr>
        <p:spPr>
          <a:xfrm>
            <a:off x="5995642" y="501317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864</a:t>
            </a:r>
            <a:endParaRPr lang="pt-BR" sz="2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244008" y="27089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2244008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3108104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3972200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836296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5700392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6564488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H="1">
            <a:off x="1667944" y="2708920"/>
            <a:ext cx="5760640" cy="1154756"/>
          </a:xfrm>
          <a:prstGeom prst="bentConnector5">
            <a:avLst>
              <a:gd name="adj1" fmla="val -3968"/>
              <a:gd name="adj2" fmla="val 50000"/>
              <a:gd name="adj3" fmla="val 103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2244008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3108104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972200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4836296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5700392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564488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angulado 63"/>
          <p:cNvCxnSpPr/>
          <p:nvPr/>
        </p:nvCxnSpPr>
        <p:spPr>
          <a:xfrm flipH="1">
            <a:off x="1667944" y="3863676"/>
            <a:ext cx="5760640" cy="1360352"/>
          </a:xfrm>
          <a:prstGeom prst="bentConnector5">
            <a:avLst>
              <a:gd name="adj1" fmla="val -3968"/>
              <a:gd name="adj2" fmla="val 50000"/>
              <a:gd name="adj3" fmla="val 103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2251226" y="51931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3115322" y="51931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3979418" y="51931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4843514" y="51931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5707610" y="51931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Item em uma Lista Ordenada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700808"/>
            <a:ext cx="8229600" cy="4227512"/>
          </a:xfrm>
        </p:spPr>
        <p:txBody>
          <a:bodyPr/>
          <a:lstStyle/>
          <a:p>
            <a:r>
              <a:rPr lang="pt-BR" sz="2800" dirty="0" smtClean="0"/>
              <a:t>Percorrer a lista até encontrar o local onde o item será inserido: antes do primeiro item com maior valor;</a:t>
            </a:r>
          </a:p>
          <a:p>
            <a:r>
              <a:rPr lang="pt-BR" sz="2800" dirty="0" smtClean="0"/>
              <a:t>Se o item for inserido:</a:t>
            </a:r>
          </a:p>
          <a:p>
            <a:pPr lvl="1"/>
            <a:r>
              <a:rPr lang="pt-BR" sz="2400" b="1" i="1" dirty="0" smtClean="0"/>
              <a:t>no meio da lista</a:t>
            </a:r>
            <a:r>
              <a:rPr lang="pt-BR" sz="2400" dirty="0" smtClean="0"/>
              <a:t>: alterar a referência no novo nó para apontar para o próximo nó e alterar a referência no nó anterior para apontar para o novo nó.</a:t>
            </a:r>
          </a:p>
          <a:p>
            <a:pPr lvl="1"/>
            <a:r>
              <a:rPr lang="pt-BR" sz="2400" b="1" i="1" dirty="0" smtClean="0"/>
              <a:t>no início</a:t>
            </a:r>
            <a:r>
              <a:rPr lang="pt-BR" sz="2400" dirty="0" smtClean="0"/>
              <a:t>: alterar a referência do novo item para apontar para o primeiro item.</a:t>
            </a:r>
          </a:p>
          <a:p>
            <a:pPr lvl="1"/>
            <a:r>
              <a:rPr lang="pt-BR" sz="2400" b="1" i="1" dirty="0" smtClean="0"/>
              <a:t>no final</a:t>
            </a:r>
            <a:r>
              <a:rPr lang="pt-BR" sz="2400" dirty="0" smtClean="0"/>
              <a:t>: alterar a referência do último para apontar para o novo item.</a:t>
            </a:r>
          </a:p>
        </p:txBody>
      </p:sp>
    </p:spTree>
    <p:extLst>
      <p:ext uri="{BB962C8B-B14F-4D97-AF65-F5344CB8AC3E}">
        <p14:creationId xmlns:p14="http://schemas.microsoft.com/office/powerpoint/2010/main" val="37650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</a:t>
            </a:r>
            <a:r>
              <a:rPr lang="pt-BR" dirty="0" smtClean="0"/>
              <a:t>Item </a:t>
            </a:r>
            <a:r>
              <a:rPr lang="pt-BR" dirty="0"/>
              <a:t>em uma </a:t>
            </a:r>
            <a:r>
              <a:rPr lang="pt-BR" dirty="0" smtClean="0"/>
              <a:t>Lista </a:t>
            </a:r>
            <a:r>
              <a:rPr lang="pt-BR" dirty="0"/>
              <a:t>O</a:t>
            </a:r>
            <a:r>
              <a:rPr lang="pt-BR" dirty="0" smtClean="0"/>
              <a:t>rdenada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67944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532040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3396136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54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260232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90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5124328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144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5988424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146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6852520" y="25289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193</a:t>
            </a:r>
            <a:endParaRPr lang="pt-BR" sz="2400" dirty="0"/>
          </a:p>
        </p:txBody>
      </p:sp>
      <p:sp>
        <p:nvSpPr>
          <p:cNvPr id="12" name="Retângulo 11"/>
          <p:cNvSpPr/>
          <p:nvPr/>
        </p:nvSpPr>
        <p:spPr>
          <a:xfrm>
            <a:off x="1667944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224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2532040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234</a:t>
            </a:r>
            <a:endParaRPr lang="pt-BR" sz="2400" dirty="0"/>
          </a:p>
        </p:txBody>
      </p:sp>
      <p:sp>
        <p:nvSpPr>
          <p:cNvPr id="14" name="Retângulo 13"/>
          <p:cNvSpPr/>
          <p:nvPr/>
        </p:nvSpPr>
        <p:spPr>
          <a:xfrm>
            <a:off x="3396136" y="3683656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279</a:t>
            </a:r>
            <a:endParaRPr lang="pt-BR" sz="2400" dirty="0"/>
          </a:p>
        </p:txBody>
      </p:sp>
      <p:sp>
        <p:nvSpPr>
          <p:cNvPr id="15" name="Retângulo 14"/>
          <p:cNvSpPr/>
          <p:nvPr/>
        </p:nvSpPr>
        <p:spPr>
          <a:xfrm>
            <a:off x="4692280" y="36784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341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5556376" y="36784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369</a:t>
            </a:r>
            <a:endParaRPr lang="pt-BR" sz="2400" dirty="0"/>
          </a:p>
        </p:txBody>
      </p:sp>
      <p:sp>
        <p:nvSpPr>
          <p:cNvPr id="17" name="Retângulo 16"/>
          <p:cNvSpPr/>
          <p:nvPr/>
        </p:nvSpPr>
        <p:spPr>
          <a:xfrm>
            <a:off x="6420472" y="36784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437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7284568" y="3678400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515</a:t>
            </a:r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1675162" y="5175545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594</a:t>
            </a:r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2539258" y="5175545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624</a:t>
            </a:r>
            <a:endParaRPr lang="pt-BR" sz="2400" dirty="0"/>
          </a:p>
        </p:txBody>
      </p:sp>
      <p:sp>
        <p:nvSpPr>
          <p:cNvPr id="21" name="Retângulo 20"/>
          <p:cNvSpPr/>
          <p:nvPr/>
        </p:nvSpPr>
        <p:spPr>
          <a:xfrm>
            <a:off x="3403354" y="5175545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691</a:t>
            </a:r>
            <a:endParaRPr lang="pt-BR" sz="2400" dirty="0"/>
          </a:p>
        </p:txBody>
      </p:sp>
      <p:sp>
        <p:nvSpPr>
          <p:cNvPr id="22" name="Retângulo 21"/>
          <p:cNvSpPr/>
          <p:nvPr/>
        </p:nvSpPr>
        <p:spPr>
          <a:xfrm>
            <a:off x="4267450" y="5175545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732</a:t>
            </a:r>
            <a:endParaRPr lang="pt-BR" sz="2400" dirty="0"/>
          </a:p>
        </p:txBody>
      </p:sp>
      <p:sp>
        <p:nvSpPr>
          <p:cNvPr id="23" name="Retângulo 22"/>
          <p:cNvSpPr/>
          <p:nvPr/>
        </p:nvSpPr>
        <p:spPr>
          <a:xfrm>
            <a:off x="5131546" y="5175545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757</a:t>
            </a:r>
            <a:endParaRPr lang="pt-BR" sz="2400" dirty="0"/>
          </a:p>
        </p:txBody>
      </p:sp>
      <p:sp>
        <p:nvSpPr>
          <p:cNvPr id="24" name="Retângulo 23"/>
          <p:cNvSpPr/>
          <p:nvPr/>
        </p:nvSpPr>
        <p:spPr>
          <a:xfrm>
            <a:off x="5995642" y="5175545"/>
            <a:ext cx="57606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864</a:t>
            </a:r>
            <a:endParaRPr lang="pt-BR" sz="2400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244008" y="27089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2244008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108104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972200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4836296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700392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64488" y="27089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do 31"/>
          <p:cNvCxnSpPr/>
          <p:nvPr/>
        </p:nvCxnSpPr>
        <p:spPr>
          <a:xfrm flipH="1">
            <a:off x="1667944" y="2708920"/>
            <a:ext cx="5760640" cy="1154756"/>
          </a:xfrm>
          <a:prstGeom prst="bentConnector5">
            <a:avLst>
              <a:gd name="adj1" fmla="val -3968"/>
              <a:gd name="adj2" fmla="val 50000"/>
              <a:gd name="adj3" fmla="val 103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2244008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08104" y="386367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5268344" y="38584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6132440" y="38584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6996536" y="385842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18" idx="3"/>
            <a:endCxn id="19" idx="1"/>
          </p:cNvCxnSpPr>
          <p:nvPr/>
        </p:nvCxnSpPr>
        <p:spPr>
          <a:xfrm flipH="1">
            <a:off x="1675162" y="3858420"/>
            <a:ext cx="6185470" cy="1497145"/>
          </a:xfrm>
          <a:prstGeom prst="bentConnector5">
            <a:avLst>
              <a:gd name="adj1" fmla="val -3696"/>
              <a:gd name="adj2" fmla="val 50000"/>
              <a:gd name="adj3" fmla="val 1036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2251226" y="535556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3115322" y="535556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3979418" y="535556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4843514" y="535556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5707610" y="535556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841104" y="4155512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300</a:t>
            </a:r>
            <a:endParaRPr lang="pt-BR" sz="2400" dirty="0"/>
          </a:p>
        </p:txBody>
      </p:sp>
      <p:cxnSp>
        <p:nvCxnSpPr>
          <p:cNvPr id="47" name="Conector angulado 46"/>
          <p:cNvCxnSpPr>
            <a:stCxn id="14" idx="3"/>
            <a:endCxn id="45" idx="1"/>
          </p:cNvCxnSpPr>
          <p:nvPr/>
        </p:nvCxnSpPr>
        <p:spPr>
          <a:xfrm flipH="1">
            <a:off x="3841104" y="3863676"/>
            <a:ext cx="131096" cy="471856"/>
          </a:xfrm>
          <a:prstGeom prst="bentConnector5">
            <a:avLst>
              <a:gd name="adj1" fmla="val -174376"/>
              <a:gd name="adj2" fmla="val 50000"/>
              <a:gd name="adj3" fmla="val 274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45" idx="3"/>
            <a:endCxn id="15" idx="1"/>
          </p:cNvCxnSpPr>
          <p:nvPr/>
        </p:nvCxnSpPr>
        <p:spPr>
          <a:xfrm flipV="1">
            <a:off x="4417168" y="3858420"/>
            <a:ext cx="275112" cy="477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</a:t>
            </a:r>
            <a:r>
              <a:rPr lang="pt-BR" dirty="0" smtClean="0"/>
              <a:t>Item </a:t>
            </a:r>
            <a:r>
              <a:rPr lang="pt-BR" dirty="0"/>
              <a:t>em uma </a:t>
            </a:r>
            <a:r>
              <a:rPr lang="pt-BR" dirty="0" smtClean="0"/>
              <a:t>Lista Ordenada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628800"/>
            <a:ext cx="8686800" cy="45148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inserir(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//insere na lista em ordem crescente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//pesquisar a posição do elemento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 atual = inicio,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(atual !=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atual.valor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atual;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atual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// insere no inicio da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inicio;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inicio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      //insere à frente de um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atual;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481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Remover Item em uma Lista Ordenada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628800"/>
            <a:ext cx="8892480" cy="45148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remover(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//elimina 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primeiro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da lista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(inicio ==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//teste de lista vazia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("Lista Vazia!");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//pesquisar a posição do elemento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inicio,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del.valor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 se 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existir removê-lo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inicio) // a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lista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só tem um elemento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inicio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//remove numa posição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intermediária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740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Eficiência das Listas Encadeadas Ordenadas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Inserção e eliminação de itens arbitrários na lista encadeada ordenada requer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O(n) </a:t>
            </a:r>
            <a:r>
              <a:rPr lang="pt-BR" dirty="0" smtClean="0"/>
              <a:t>comparações </a:t>
            </a:r>
            <a:r>
              <a:rPr lang="pt-BR" dirty="0" smtClean="0"/>
              <a:t>(n/2 </a:t>
            </a:r>
            <a:r>
              <a:rPr lang="pt-BR" dirty="0" smtClean="0"/>
              <a:t>em média).</a:t>
            </a:r>
          </a:p>
          <a:p>
            <a:endParaRPr lang="pt-BR" dirty="0" smtClean="0"/>
          </a:p>
          <a:p>
            <a:r>
              <a:rPr lang="pt-BR" dirty="0" smtClean="0"/>
              <a:t>O valor mínimo pode ser encontrado ou eliminado em tempo O(1).</a:t>
            </a:r>
          </a:p>
        </p:txBody>
      </p:sp>
    </p:spTree>
    <p:extLst>
      <p:ext uri="{BB962C8B-B14F-4D97-AF65-F5344CB8AC3E}">
        <p14:creationId xmlns:p14="http://schemas.microsoft.com/office/powerpoint/2010/main" val="30638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Exercícios – Lista Encadeada Ordenada</a:t>
            </a:r>
            <a:endParaRPr lang="pt-B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Implementar uma lista de valores do tipo </a:t>
            </a:r>
            <a:r>
              <a:rPr lang="pt-BR" dirty="0" err="1" smtClean="0"/>
              <a:t>string</a:t>
            </a:r>
            <a:r>
              <a:rPr lang="pt-BR" dirty="0" smtClean="0"/>
              <a:t> que sejam ordenados em ordem alfabética (Aline, Arthur, Breno, Bruno,...)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573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b="0" dirty="0" smtClean="0"/>
              <a:t>Lista duplamente encadeada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Lista Circular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76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649760"/>
            <a:ext cx="8507288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 Conjunto linear de objetos auto-referenciáveis (nós</a:t>
            </a:r>
            <a:r>
              <a:rPr lang="pt-BR" dirty="0" smtClean="0"/>
              <a:t>)</a:t>
            </a:r>
            <a:endParaRPr lang="pt-BR" dirty="0"/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 São conectados por links de </a:t>
            </a:r>
            <a:r>
              <a:rPr lang="pt-BR" dirty="0" smtClean="0"/>
              <a:t>referência</a:t>
            </a:r>
            <a:endParaRPr lang="pt-BR" dirty="0"/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 Os nós podem ser inseridos e removidos de qualquer lugar na </a:t>
            </a:r>
            <a:r>
              <a:rPr lang="pt-BR" dirty="0" smtClean="0"/>
              <a:t>lista</a:t>
            </a:r>
            <a:endParaRPr lang="pt-BR" dirty="0"/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 O último nó marca o fim da lista com o seu </a:t>
            </a:r>
            <a:r>
              <a:rPr lang="pt-BR" dirty="0" err="1"/>
              <a:t>prox</a:t>
            </a:r>
            <a:r>
              <a:rPr lang="pt-BR" dirty="0"/>
              <a:t> apontando para “</a:t>
            </a:r>
            <a:r>
              <a:rPr lang="pt-BR" dirty="0" err="1"/>
              <a:t>null</a:t>
            </a:r>
            <a:r>
              <a:rPr lang="pt-BR" dirty="0" smtClean="0"/>
              <a:t>”</a:t>
            </a:r>
            <a:endParaRPr lang="pt-BR" dirty="0"/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o </a:t>
            </a:r>
            <a:r>
              <a:rPr lang="en-US" dirty="0" err="1"/>
              <a:t>início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 com o </a:t>
            </a:r>
            <a:r>
              <a:rPr lang="en-US" dirty="0" err="1"/>
              <a:t>seu</a:t>
            </a:r>
            <a:r>
              <a:rPr lang="en-US" dirty="0"/>
              <a:t> ant </a:t>
            </a:r>
            <a:r>
              <a:rPr lang="en-US" dirty="0" err="1"/>
              <a:t>aponando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null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46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</a:t>
            </a:r>
            <a:r>
              <a:rPr lang="pt-BR" dirty="0" smtClean="0"/>
              <a:t>Duplamente Encadeada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1682" y="3592513"/>
            <a:ext cx="1422400" cy="508000"/>
          </a:xfrm>
          <a:prstGeom prst="roundRect">
            <a:avLst>
              <a:gd name="adj" fmla="val 31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43882" y="3579813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961482" y="3592513"/>
            <a:ext cx="1422400" cy="508000"/>
          </a:xfrm>
          <a:prstGeom prst="roundRect">
            <a:avLst>
              <a:gd name="adj" fmla="val 31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091782" y="3579813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95282" y="3592513"/>
            <a:ext cx="1422400" cy="508000"/>
          </a:xfrm>
          <a:prstGeom prst="roundRect">
            <a:avLst>
              <a:gd name="adj" fmla="val 310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806532" y="3598863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81982" y="3884613"/>
            <a:ext cx="10668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67982" y="3884613"/>
            <a:ext cx="990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768182" y="3884613"/>
            <a:ext cx="9144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142707" y="3502025"/>
            <a:ext cx="527050" cy="641350"/>
          </a:xfrm>
          <a:prstGeom prst="roundRect">
            <a:avLst>
              <a:gd name="adj" fmla="val 30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/>
              <a:t>...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69119" y="3198813"/>
            <a:ext cx="83264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dirty="0"/>
              <a:t>ant               </a:t>
            </a:r>
            <a:r>
              <a:rPr lang="en-GB" dirty="0" err="1"/>
              <a:t>prox</a:t>
            </a:r>
            <a:r>
              <a:rPr lang="en-GB" dirty="0"/>
              <a:t>         ant             </a:t>
            </a:r>
            <a:r>
              <a:rPr lang="en-GB" dirty="0" err="1"/>
              <a:t>prox</a:t>
            </a:r>
            <a:r>
              <a:rPr lang="en-GB" dirty="0"/>
              <a:t>                               ant               </a:t>
            </a:r>
            <a:r>
              <a:rPr lang="en-GB" dirty="0" err="1"/>
              <a:t>prox</a:t>
            </a:r>
            <a:endParaRPr lang="en-GB" dirty="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29482" y="3713163"/>
            <a:ext cx="75247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b="1"/>
              <a:t>    info                            info                                                    info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88369" y="3694113"/>
            <a:ext cx="7810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436269" y="3713163"/>
            <a:ext cx="7810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845969" y="3713163"/>
            <a:ext cx="7810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064419" y="3598863"/>
            <a:ext cx="1588" cy="5143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253582" y="3579813"/>
            <a:ext cx="1587" cy="5334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949282" y="3598863"/>
            <a:ext cx="1587" cy="49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135857" y="2860675"/>
            <a:ext cx="171450" cy="5905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983457" y="2632075"/>
            <a:ext cx="381000" cy="228600"/>
          </a:xfrm>
          <a:prstGeom prst="roundRect">
            <a:avLst>
              <a:gd name="adj" fmla="val 694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8158957" y="3776663"/>
            <a:ext cx="228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8387557" y="3776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8189119" y="4113213"/>
            <a:ext cx="4572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8265319" y="4189413"/>
            <a:ext cx="3048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8341519" y="4265613"/>
            <a:ext cx="1524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569119" y="3884613"/>
            <a:ext cx="228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569119" y="3884613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370682" y="4221163"/>
            <a:ext cx="4572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446882" y="4297363"/>
            <a:ext cx="3048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523082" y="4373563"/>
            <a:ext cx="1524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Duplamente 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1592301"/>
            <a:ext cx="8892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Listadupla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 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// Construtor da Classe No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valor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 inicio;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 fim;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Listadupla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// Construtor da Classe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Listadupla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inicio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fim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394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Duplamente 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1916832"/>
            <a:ext cx="88924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Verifica se a lista está vazia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inicio ==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Busca um elemento na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(No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inicio; no !=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no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no.valor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38009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Duplamente 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2060848"/>
            <a:ext cx="8892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// Insere do lado direito da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lista (fim da lista)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insertRightSide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new No(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inicio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fim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novelNo.ant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fim;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fim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567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Duplamente 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1916832"/>
            <a:ext cx="88924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Remove do lado direito da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lista (fim da lista)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removeRightSide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("Lista vazia!");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(inicio == fim) { // apenas um elemento na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inicio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fim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fim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fim.ant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22978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Duplamente 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1916832"/>
            <a:ext cx="8892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Exibe a lista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("Nenhum elemento na lista para ser exibido!");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("Tamanho da lista: "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(No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inicio; no !=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no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no.prox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no.valor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", 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3881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Exercícios – Lista Duplamente Encadeada</a:t>
            </a:r>
            <a:endParaRPr lang="pt-B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Implementar a lista duplamente encadeada e testa-la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 os métodos de remoção e inserção em qualquer posição*</a:t>
            </a:r>
          </a:p>
        </p:txBody>
      </p:sp>
    </p:spTree>
    <p:extLst>
      <p:ext uri="{BB962C8B-B14F-4D97-AF65-F5344CB8AC3E}">
        <p14:creationId xmlns:p14="http://schemas.microsoft.com/office/powerpoint/2010/main" val="3771339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sz="4000" b="0" dirty="0" smtClean="0"/>
              <a:t>Lista circular</a:t>
            </a:r>
            <a:br>
              <a:rPr lang="pt-BR" sz="4000" b="0" dirty="0" smtClean="0"/>
            </a:br>
            <a:r>
              <a:rPr lang="pt-BR" sz="4000" b="0" dirty="0" smtClean="0"/>
              <a:t>duplamente encadeada</a:t>
            </a:r>
            <a:br>
              <a:rPr lang="pt-BR" sz="4000" b="0" dirty="0" smtClean="0"/>
            </a:br>
            <a:r>
              <a:rPr lang="pt-BR" sz="4000" b="0" dirty="0" smtClean="0"/>
              <a:t> </a:t>
            </a:r>
            <a:br>
              <a:rPr lang="pt-BR" sz="4000" b="0" dirty="0" smtClean="0"/>
            </a:br>
            <a:endParaRPr lang="pt-BR" sz="2800" b="0" dirty="0"/>
          </a:p>
        </p:txBody>
      </p:sp>
    </p:spTree>
    <p:extLst>
      <p:ext uri="{BB962C8B-B14F-4D97-AF65-F5344CB8AC3E}">
        <p14:creationId xmlns:p14="http://schemas.microsoft.com/office/powerpoint/2010/main" val="10340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 Duplamente Encadeada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7819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6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3.static.flickr.com/2563/4037338410_9b2cc851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8654"/>
            <a:ext cx="4912009" cy="65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Remoção</a:t>
            </a:r>
            <a:endParaRPr lang="en-US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403350" y="2159595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>
              <a:solidFill>
                <a:srgbClr val="000000"/>
              </a:solidFill>
              <a:latin typeface="Trebuchet MS" charset="0"/>
            </a:endParaRPr>
          </a:p>
        </p:txBody>
      </p:sp>
      <p:cxnSp>
        <p:nvCxnSpPr>
          <p:cNvPr id="45" name="AutoShape 10"/>
          <p:cNvCxnSpPr>
            <a:cxnSpLocks noChangeShapeType="1"/>
          </p:cNvCxnSpPr>
          <p:nvPr/>
        </p:nvCxnSpPr>
        <p:spPr bwMode="auto">
          <a:xfrm flipV="1">
            <a:off x="3708400" y="4069358"/>
            <a:ext cx="258763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" name="Group 114"/>
          <p:cNvGrpSpPr>
            <a:grpSpLocks/>
          </p:cNvGrpSpPr>
          <p:nvPr/>
        </p:nvGrpSpPr>
        <p:grpSpPr bwMode="auto">
          <a:xfrm>
            <a:off x="2855913" y="3489920"/>
            <a:ext cx="503237" cy="504825"/>
            <a:chOff x="3289" y="889"/>
            <a:chExt cx="317" cy="318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3289" y="88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 sz="1200">
                  <a:solidFill>
                    <a:srgbClr val="000000"/>
                  </a:solidFill>
                  <a:latin typeface="Trebuchet MS" charset="0"/>
                </a:rPr>
                <a:t>L</a:t>
              </a:r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 flipV="1">
            <a:off x="4970463" y="4069358"/>
            <a:ext cx="258762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3359150" y="4007445"/>
            <a:ext cx="436563" cy="376238"/>
            <a:chOff x="4195" y="3067"/>
            <a:chExt cx="275" cy="237"/>
          </a:xfrm>
        </p:grpSpPr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A</a:t>
              </a:r>
            </a:p>
          </p:txBody>
        </p:sp>
      </p:grpSp>
      <p:cxnSp>
        <p:nvCxnSpPr>
          <p:cNvPr id="53" name="AutoShape 25"/>
          <p:cNvCxnSpPr>
            <a:cxnSpLocks noChangeShapeType="1"/>
          </p:cNvCxnSpPr>
          <p:nvPr/>
        </p:nvCxnSpPr>
        <p:spPr bwMode="auto">
          <a:xfrm flipV="1">
            <a:off x="4357688" y="4069358"/>
            <a:ext cx="258762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" name="Group 26"/>
          <p:cNvGrpSpPr>
            <a:grpSpLocks/>
          </p:cNvGrpSpPr>
          <p:nvPr/>
        </p:nvGrpSpPr>
        <p:grpSpPr bwMode="auto">
          <a:xfrm>
            <a:off x="3983038" y="3997920"/>
            <a:ext cx="436562" cy="376238"/>
            <a:chOff x="4195" y="3067"/>
            <a:chExt cx="275" cy="237"/>
          </a:xfrm>
        </p:grpSpPr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B</a:t>
              </a: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4616450" y="3997920"/>
            <a:ext cx="436563" cy="376238"/>
            <a:chOff x="4195" y="3067"/>
            <a:chExt cx="275" cy="237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C</a:t>
              </a:r>
            </a:p>
          </p:txBody>
        </p:sp>
      </p:grpSp>
      <p:grpSp>
        <p:nvGrpSpPr>
          <p:cNvPr id="60" name="Group 32"/>
          <p:cNvGrpSpPr>
            <a:grpSpLocks/>
          </p:cNvGrpSpPr>
          <p:nvPr/>
        </p:nvGrpSpPr>
        <p:grpSpPr bwMode="auto">
          <a:xfrm>
            <a:off x="5232400" y="3994745"/>
            <a:ext cx="436563" cy="376238"/>
            <a:chOff x="4195" y="3067"/>
            <a:chExt cx="275" cy="237"/>
          </a:xfrm>
        </p:grpSpPr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D</a:t>
              </a:r>
            </a:p>
          </p:txBody>
        </p:sp>
      </p:grpSp>
      <p:sp>
        <p:nvSpPr>
          <p:cNvPr id="63" name="Text Box 86"/>
          <p:cNvSpPr txBox="1">
            <a:spLocks noChangeArrowheads="1"/>
          </p:cNvSpPr>
          <p:nvPr/>
        </p:nvSpPr>
        <p:spPr bwMode="auto">
          <a:xfrm>
            <a:off x="4487863" y="4790083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en-GB">
                <a:solidFill>
                  <a:srgbClr val="000000"/>
                </a:solidFill>
                <a:latin typeface="Trebuchet MS" charset="0"/>
              </a:rPr>
              <a:t>Achou?</a:t>
            </a:r>
          </a:p>
        </p:txBody>
      </p:sp>
      <p:sp>
        <p:nvSpPr>
          <p:cNvPr id="64" name="Text Box 87"/>
          <p:cNvSpPr txBox="1">
            <a:spLocks noChangeArrowheads="1"/>
          </p:cNvSpPr>
          <p:nvPr/>
        </p:nvSpPr>
        <p:spPr bwMode="auto">
          <a:xfrm>
            <a:off x="4630738" y="529332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65" name="Rectangle 88"/>
          <p:cNvSpPr>
            <a:spLocks noChangeArrowheads="1"/>
          </p:cNvSpPr>
          <p:nvPr/>
        </p:nvSpPr>
        <p:spPr bwMode="auto">
          <a:xfrm>
            <a:off x="4846638" y="5148858"/>
            <a:ext cx="936625" cy="433387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4846638" y="5221883"/>
            <a:ext cx="992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pt-BR" sz="1200">
                <a:solidFill>
                  <a:srgbClr val="FF3300"/>
                </a:solidFill>
                <a:latin typeface="Trebuchet MS" charset="0"/>
              </a:rPr>
              <a:t>Verdadeiro</a:t>
            </a:r>
          </a:p>
        </p:txBody>
      </p:sp>
      <p:sp>
        <p:nvSpPr>
          <p:cNvPr id="67" name="Rectangle 95"/>
          <p:cNvSpPr>
            <a:spLocks noChangeArrowheads="1"/>
          </p:cNvSpPr>
          <p:nvPr/>
        </p:nvSpPr>
        <p:spPr bwMode="auto">
          <a:xfrm>
            <a:off x="3190875" y="5221883"/>
            <a:ext cx="5032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68" name="Text Box 97"/>
          <p:cNvSpPr txBox="1">
            <a:spLocks noChangeArrowheads="1"/>
          </p:cNvSpPr>
          <p:nvPr/>
        </p:nvSpPr>
        <p:spPr bwMode="auto">
          <a:xfrm>
            <a:off x="3119438" y="486152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/>
              <a:t>X</a:t>
            </a:r>
          </a:p>
        </p:txBody>
      </p:sp>
      <p:sp>
        <p:nvSpPr>
          <p:cNvPr id="69" name="Text Box 98"/>
          <p:cNvSpPr txBox="1">
            <a:spLocks noChangeArrowheads="1"/>
          </p:cNvSpPr>
          <p:nvPr/>
        </p:nvSpPr>
        <p:spPr bwMode="auto">
          <a:xfrm>
            <a:off x="3262313" y="5221883"/>
            <a:ext cx="3603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solidFill>
                  <a:schemeClr val="accent2"/>
                </a:solidFill>
                <a:latin typeface="Trebuchet MS" charset="0"/>
              </a:rPr>
              <a:t>A</a:t>
            </a:r>
          </a:p>
        </p:txBody>
      </p:sp>
      <p:grpSp>
        <p:nvGrpSpPr>
          <p:cNvPr id="70" name="Group 108"/>
          <p:cNvGrpSpPr>
            <a:grpSpLocks/>
          </p:cNvGrpSpPr>
          <p:nvPr/>
        </p:nvGrpSpPr>
        <p:grpSpPr bwMode="auto">
          <a:xfrm>
            <a:off x="3935413" y="2700933"/>
            <a:ext cx="287337" cy="792162"/>
            <a:chOff x="3878" y="1071"/>
            <a:chExt cx="178" cy="273"/>
          </a:xfrm>
        </p:grpSpPr>
        <p:sp>
          <p:nvSpPr>
            <p:cNvPr id="71" name="Line 109"/>
            <p:cNvSpPr>
              <a:spLocks noChangeShapeType="1"/>
            </p:cNvSpPr>
            <p:nvPr/>
          </p:nvSpPr>
          <p:spPr bwMode="auto">
            <a:xfrm>
              <a:off x="3878" y="11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72" name="Text Box 110"/>
            <p:cNvSpPr txBox="1">
              <a:spLocks noChangeArrowheads="1"/>
            </p:cNvSpPr>
            <p:nvPr/>
          </p:nvSpPr>
          <p:spPr bwMode="auto">
            <a:xfrm>
              <a:off x="3878" y="1071"/>
              <a:ext cx="1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pt-BR" sz="1600"/>
                <a:t>p</a:t>
              </a:r>
            </a:p>
          </p:txBody>
        </p:sp>
      </p:grpSp>
      <p:sp>
        <p:nvSpPr>
          <p:cNvPr id="73" name="Text Box 113"/>
          <p:cNvSpPr txBox="1">
            <a:spLocks noChangeArrowheads="1"/>
          </p:cNvSpPr>
          <p:nvPr/>
        </p:nvSpPr>
        <p:spPr bwMode="auto">
          <a:xfrm>
            <a:off x="428625" y="1700808"/>
            <a:ext cx="74168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400" b="1" i="1" dirty="0" err="1">
                <a:solidFill>
                  <a:srgbClr val="000000"/>
                </a:solidFill>
              </a:rPr>
              <a:t>Caso</a:t>
            </a:r>
            <a:r>
              <a:rPr lang="en-GB" sz="2400" b="1" i="1" dirty="0">
                <a:solidFill>
                  <a:srgbClr val="000000"/>
                </a:solidFill>
              </a:rPr>
              <a:t> A</a:t>
            </a:r>
            <a:r>
              <a:rPr lang="en-GB" sz="2400" i="1" dirty="0">
                <a:solidFill>
                  <a:srgbClr val="000000"/>
                </a:solidFill>
              </a:rPr>
              <a:t>: </a:t>
            </a:r>
            <a:r>
              <a:rPr lang="pt-BR" sz="2400" i="1" dirty="0">
                <a:solidFill>
                  <a:srgbClr val="000000"/>
                </a:solidFill>
              </a:rPr>
              <a:t>Remover o elemento que está no primeiro nó da lista, sendo que a lista possui vários elementos;</a:t>
            </a:r>
          </a:p>
        </p:txBody>
      </p:sp>
      <p:cxnSp>
        <p:nvCxnSpPr>
          <p:cNvPr id="74" name="AutoShape 115"/>
          <p:cNvCxnSpPr>
            <a:cxnSpLocks noChangeShapeType="1"/>
          </p:cNvCxnSpPr>
          <p:nvPr/>
        </p:nvCxnSpPr>
        <p:spPr bwMode="auto">
          <a:xfrm flipH="1">
            <a:off x="3983038" y="4182070"/>
            <a:ext cx="1685925" cy="4763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75" name="AutoShape 116"/>
          <p:cNvCxnSpPr>
            <a:cxnSpLocks noChangeShapeType="1"/>
          </p:cNvCxnSpPr>
          <p:nvPr/>
        </p:nvCxnSpPr>
        <p:spPr bwMode="auto">
          <a:xfrm flipH="1">
            <a:off x="3983038" y="4182070"/>
            <a:ext cx="1685925" cy="4763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76" name="AutoShape 117"/>
          <p:cNvCxnSpPr>
            <a:cxnSpLocks noChangeShapeType="1"/>
            <a:stCxn id="67" idx="3"/>
            <a:endCxn id="67" idx="1"/>
          </p:cNvCxnSpPr>
          <p:nvPr/>
        </p:nvCxnSpPr>
        <p:spPr bwMode="auto">
          <a:xfrm flipH="1">
            <a:off x="3190875" y="5402858"/>
            <a:ext cx="503238" cy="1587"/>
          </a:xfrm>
          <a:prstGeom prst="bentConnector5">
            <a:avLst>
              <a:gd name="adj1" fmla="val -45111"/>
              <a:gd name="adj2" fmla="val -25800009"/>
              <a:gd name="adj3" fmla="val 14542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14:hiddenLine>
            </a:ext>
          </a:extLst>
        </p:spPr>
      </p:cxnSp>
      <p:cxnSp>
        <p:nvCxnSpPr>
          <p:cNvPr id="77" name="AutoShape 119"/>
          <p:cNvCxnSpPr>
            <a:cxnSpLocks noChangeShapeType="1"/>
          </p:cNvCxnSpPr>
          <p:nvPr/>
        </p:nvCxnSpPr>
        <p:spPr bwMode="auto">
          <a:xfrm flipH="1">
            <a:off x="3333750" y="4069358"/>
            <a:ext cx="2309813" cy="14287"/>
          </a:xfrm>
          <a:prstGeom prst="bentConnector5">
            <a:avLst>
              <a:gd name="adj1" fmla="val -9829"/>
              <a:gd name="adj2" fmla="val 3000000"/>
              <a:gd name="adj3" fmla="val 10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20"/>
          <p:cNvCxnSpPr>
            <a:cxnSpLocks noChangeShapeType="1"/>
          </p:cNvCxnSpPr>
          <p:nvPr/>
        </p:nvCxnSpPr>
        <p:spPr bwMode="auto">
          <a:xfrm flipH="1">
            <a:off x="3362325" y="4270970"/>
            <a:ext cx="2309813" cy="14288"/>
          </a:xfrm>
          <a:prstGeom prst="bentConnector5">
            <a:avLst>
              <a:gd name="adj1" fmla="val -5981"/>
              <a:gd name="adj2" fmla="val 3000000"/>
              <a:gd name="adj3" fmla="val 112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21"/>
          <p:cNvCxnSpPr>
            <a:cxnSpLocks noChangeShapeType="1"/>
          </p:cNvCxnSpPr>
          <p:nvPr/>
        </p:nvCxnSpPr>
        <p:spPr bwMode="auto">
          <a:xfrm flipV="1">
            <a:off x="3798888" y="4282083"/>
            <a:ext cx="173037" cy="3175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22"/>
          <p:cNvCxnSpPr>
            <a:cxnSpLocks noChangeShapeType="1"/>
          </p:cNvCxnSpPr>
          <p:nvPr/>
        </p:nvCxnSpPr>
        <p:spPr bwMode="auto">
          <a:xfrm flipV="1">
            <a:off x="5051425" y="4280495"/>
            <a:ext cx="173038" cy="6350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23"/>
          <p:cNvCxnSpPr>
            <a:cxnSpLocks noChangeShapeType="1"/>
          </p:cNvCxnSpPr>
          <p:nvPr/>
        </p:nvCxnSpPr>
        <p:spPr bwMode="auto">
          <a:xfrm flipV="1">
            <a:off x="4414838" y="4285258"/>
            <a:ext cx="182562" cy="1587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7"/>
          <p:cNvCxnSpPr>
            <a:cxnSpLocks noChangeShapeType="1"/>
          </p:cNvCxnSpPr>
          <p:nvPr/>
        </p:nvCxnSpPr>
        <p:spPr bwMode="auto">
          <a:xfrm>
            <a:off x="3983038" y="4263033"/>
            <a:ext cx="1641475" cy="106362"/>
          </a:xfrm>
          <a:prstGeom prst="bentConnector4">
            <a:avLst>
              <a:gd name="adj1" fmla="val -9866"/>
              <a:gd name="adj2" fmla="val 314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28"/>
          <p:cNvCxnSpPr>
            <a:cxnSpLocks noChangeShapeType="1"/>
          </p:cNvCxnSpPr>
          <p:nvPr/>
        </p:nvCxnSpPr>
        <p:spPr bwMode="auto">
          <a:xfrm rot="16200000" flipH="1" flipV="1">
            <a:off x="4723607" y="3254176"/>
            <a:ext cx="160338" cy="1641475"/>
          </a:xfrm>
          <a:prstGeom prst="bentConnector4">
            <a:avLst>
              <a:gd name="adj1" fmla="val -75250"/>
              <a:gd name="adj2" fmla="val 1093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96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4201 0.073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37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07222 -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Remoção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03350" y="2147093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>
              <a:solidFill>
                <a:srgbClr val="000000"/>
              </a:solidFill>
              <a:latin typeface="Trebuchet MS" charset="0"/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 flipV="1">
            <a:off x="3708400" y="4199731"/>
            <a:ext cx="258763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2855913" y="3620293"/>
            <a:ext cx="503237" cy="504825"/>
            <a:chOff x="3289" y="889"/>
            <a:chExt cx="317" cy="318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289" y="88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 sz="1200">
                  <a:solidFill>
                    <a:srgbClr val="000000"/>
                  </a:solidFill>
                  <a:latin typeface="Trebuchet MS" charset="0"/>
                </a:rPr>
                <a:t>L</a:t>
              </a: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" name="AutoShape 21"/>
          <p:cNvCxnSpPr>
            <a:cxnSpLocks noChangeShapeType="1"/>
          </p:cNvCxnSpPr>
          <p:nvPr/>
        </p:nvCxnSpPr>
        <p:spPr bwMode="auto">
          <a:xfrm flipV="1">
            <a:off x="4970463" y="4199731"/>
            <a:ext cx="258762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359150" y="4137818"/>
            <a:ext cx="436563" cy="376238"/>
            <a:chOff x="4195" y="3067"/>
            <a:chExt cx="275" cy="237"/>
          </a:xfrm>
        </p:grpSpPr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A</a:t>
              </a:r>
            </a:p>
          </p:txBody>
        </p:sp>
      </p:grpSp>
      <p:cxnSp>
        <p:nvCxnSpPr>
          <p:cNvPr id="13" name="AutoShape 25"/>
          <p:cNvCxnSpPr>
            <a:cxnSpLocks noChangeShapeType="1"/>
          </p:cNvCxnSpPr>
          <p:nvPr/>
        </p:nvCxnSpPr>
        <p:spPr bwMode="auto">
          <a:xfrm flipV="1">
            <a:off x="4357688" y="4199731"/>
            <a:ext cx="258762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3983038" y="4128293"/>
            <a:ext cx="436562" cy="376238"/>
            <a:chOff x="4195" y="3067"/>
            <a:chExt cx="275" cy="237"/>
          </a:xfrm>
        </p:grpSpPr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B</a:t>
              </a: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4616450" y="4128293"/>
            <a:ext cx="436563" cy="376238"/>
            <a:chOff x="4195" y="3067"/>
            <a:chExt cx="275" cy="237"/>
          </a:xfrm>
        </p:grpSpPr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C</a:t>
              </a:r>
            </a:p>
          </p:txBody>
        </p:sp>
      </p:grp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5232400" y="4125118"/>
            <a:ext cx="436563" cy="376238"/>
            <a:chOff x="4195" y="3067"/>
            <a:chExt cx="275" cy="237"/>
          </a:xfrm>
        </p:grpSpPr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D</a:t>
              </a:r>
            </a:p>
          </p:txBody>
        </p:sp>
      </p:grp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4487863" y="4920456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en-GB">
                <a:solidFill>
                  <a:srgbClr val="000000"/>
                </a:solidFill>
                <a:latin typeface="Trebuchet MS" charset="0"/>
              </a:rPr>
              <a:t>Achou?</a:t>
            </a:r>
          </a:p>
        </p:txBody>
      </p:sp>
      <p:sp>
        <p:nvSpPr>
          <p:cNvPr id="24" name="Text Box 87"/>
          <p:cNvSpPr txBox="1">
            <a:spLocks noChangeArrowheads="1"/>
          </p:cNvSpPr>
          <p:nvPr/>
        </p:nvSpPr>
        <p:spPr bwMode="auto">
          <a:xfrm>
            <a:off x="4630738" y="5423693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5" name="Rectangle 88"/>
          <p:cNvSpPr>
            <a:spLocks noChangeArrowheads="1"/>
          </p:cNvSpPr>
          <p:nvPr/>
        </p:nvSpPr>
        <p:spPr bwMode="auto">
          <a:xfrm>
            <a:off x="4846638" y="5279231"/>
            <a:ext cx="936625" cy="433387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6" name="Text Box 89"/>
          <p:cNvSpPr txBox="1">
            <a:spLocks noChangeArrowheads="1"/>
          </p:cNvSpPr>
          <p:nvPr/>
        </p:nvSpPr>
        <p:spPr bwMode="auto">
          <a:xfrm>
            <a:off x="4846638" y="5352256"/>
            <a:ext cx="992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pt-BR" sz="1200">
                <a:solidFill>
                  <a:srgbClr val="FF3300"/>
                </a:solidFill>
                <a:latin typeface="Trebuchet MS" charset="0"/>
              </a:rPr>
              <a:t>Verdadeiro</a:t>
            </a:r>
          </a:p>
        </p:txBody>
      </p:sp>
      <p:sp>
        <p:nvSpPr>
          <p:cNvPr id="27" name="Rectangle 95"/>
          <p:cNvSpPr>
            <a:spLocks noChangeArrowheads="1"/>
          </p:cNvSpPr>
          <p:nvPr/>
        </p:nvSpPr>
        <p:spPr bwMode="auto">
          <a:xfrm>
            <a:off x="3190875" y="5352256"/>
            <a:ext cx="5032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8" name="Text Box 97"/>
          <p:cNvSpPr txBox="1">
            <a:spLocks noChangeArrowheads="1"/>
          </p:cNvSpPr>
          <p:nvPr/>
        </p:nvSpPr>
        <p:spPr bwMode="auto">
          <a:xfrm>
            <a:off x="3119438" y="4991893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/>
              <a:t>X</a:t>
            </a:r>
          </a:p>
        </p:txBody>
      </p:sp>
      <p:sp>
        <p:nvSpPr>
          <p:cNvPr id="29" name="Text Box 98"/>
          <p:cNvSpPr txBox="1">
            <a:spLocks noChangeArrowheads="1"/>
          </p:cNvSpPr>
          <p:nvPr/>
        </p:nvSpPr>
        <p:spPr bwMode="auto">
          <a:xfrm>
            <a:off x="3262313" y="5352256"/>
            <a:ext cx="3603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solidFill>
                  <a:schemeClr val="accent2"/>
                </a:solidFill>
                <a:latin typeface="Trebuchet MS" charset="0"/>
              </a:rPr>
              <a:t>C</a:t>
            </a:r>
          </a:p>
        </p:txBody>
      </p: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3935413" y="2831306"/>
            <a:ext cx="287337" cy="792162"/>
            <a:chOff x="3878" y="1071"/>
            <a:chExt cx="178" cy="273"/>
          </a:xfrm>
        </p:grpSpPr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3878" y="11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2" name="Text Box 110"/>
            <p:cNvSpPr txBox="1">
              <a:spLocks noChangeArrowheads="1"/>
            </p:cNvSpPr>
            <p:nvPr/>
          </p:nvSpPr>
          <p:spPr bwMode="auto">
            <a:xfrm>
              <a:off x="3878" y="1071"/>
              <a:ext cx="1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pt-BR" sz="1600"/>
                <a:t>p</a:t>
              </a:r>
            </a:p>
          </p:txBody>
        </p:sp>
      </p:grpSp>
      <p:sp>
        <p:nvSpPr>
          <p:cNvPr id="33" name="Text Box 113"/>
          <p:cNvSpPr txBox="1">
            <a:spLocks noChangeArrowheads="1"/>
          </p:cNvSpPr>
          <p:nvPr/>
        </p:nvSpPr>
        <p:spPr bwMode="auto">
          <a:xfrm>
            <a:off x="428625" y="1688306"/>
            <a:ext cx="7416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400" b="1" i="1">
                <a:solidFill>
                  <a:srgbClr val="000000"/>
                </a:solidFill>
              </a:rPr>
              <a:t>Caso B</a:t>
            </a:r>
            <a:r>
              <a:rPr lang="en-GB" sz="2400" i="1">
                <a:solidFill>
                  <a:srgbClr val="000000"/>
                </a:solidFill>
              </a:rPr>
              <a:t>: </a:t>
            </a:r>
            <a:r>
              <a:rPr lang="pt-BR" sz="2400" i="1">
                <a:solidFill>
                  <a:srgbClr val="000000"/>
                </a:solidFill>
              </a:rPr>
              <a:t>Remover o elemento que está no meio da lista, sendo que a lista possui vários elementos;</a:t>
            </a:r>
          </a:p>
        </p:txBody>
      </p:sp>
      <p:cxnSp>
        <p:nvCxnSpPr>
          <p:cNvPr id="34" name="AutoShape 115"/>
          <p:cNvCxnSpPr>
            <a:cxnSpLocks noChangeShapeType="1"/>
          </p:cNvCxnSpPr>
          <p:nvPr/>
        </p:nvCxnSpPr>
        <p:spPr bwMode="auto">
          <a:xfrm flipH="1">
            <a:off x="3983038" y="4312443"/>
            <a:ext cx="1685925" cy="4763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35" name="AutoShape 116"/>
          <p:cNvCxnSpPr>
            <a:cxnSpLocks noChangeShapeType="1"/>
          </p:cNvCxnSpPr>
          <p:nvPr/>
        </p:nvCxnSpPr>
        <p:spPr bwMode="auto">
          <a:xfrm flipH="1">
            <a:off x="3983038" y="4312443"/>
            <a:ext cx="1685925" cy="4763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36" name="AutoShape 117"/>
          <p:cNvCxnSpPr>
            <a:cxnSpLocks noChangeShapeType="1"/>
            <a:stCxn id="27" idx="3"/>
            <a:endCxn id="27" idx="1"/>
          </p:cNvCxnSpPr>
          <p:nvPr/>
        </p:nvCxnSpPr>
        <p:spPr bwMode="auto">
          <a:xfrm flipH="1">
            <a:off x="3190875" y="5533231"/>
            <a:ext cx="503238" cy="1587"/>
          </a:xfrm>
          <a:prstGeom prst="bentConnector5">
            <a:avLst>
              <a:gd name="adj1" fmla="val -45111"/>
              <a:gd name="adj2" fmla="val -25800009"/>
              <a:gd name="adj3" fmla="val 14542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14:hiddenLine>
            </a:ext>
          </a:extLst>
        </p:spPr>
      </p:cxnSp>
      <p:cxnSp>
        <p:nvCxnSpPr>
          <p:cNvPr id="37" name="AutoShape 119"/>
          <p:cNvCxnSpPr>
            <a:cxnSpLocks noChangeShapeType="1"/>
          </p:cNvCxnSpPr>
          <p:nvPr/>
        </p:nvCxnSpPr>
        <p:spPr bwMode="auto">
          <a:xfrm flipH="1">
            <a:off x="3333750" y="4199731"/>
            <a:ext cx="2309813" cy="14287"/>
          </a:xfrm>
          <a:prstGeom prst="bentConnector5">
            <a:avLst>
              <a:gd name="adj1" fmla="val -9829"/>
              <a:gd name="adj2" fmla="val 3000000"/>
              <a:gd name="adj3" fmla="val 10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0"/>
          <p:cNvCxnSpPr>
            <a:cxnSpLocks noChangeShapeType="1"/>
          </p:cNvCxnSpPr>
          <p:nvPr/>
        </p:nvCxnSpPr>
        <p:spPr bwMode="auto">
          <a:xfrm flipH="1">
            <a:off x="3362325" y="4401343"/>
            <a:ext cx="2309813" cy="14288"/>
          </a:xfrm>
          <a:prstGeom prst="bentConnector5">
            <a:avLst>
              <a:gd name="adj1" fmla="val -5981"/>
              <a:gd name="adj2" fmla="val 3000000"/>
              <a:gd name="adj3" fmla="val 112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1"/>
          <p:cNvCxnSpPr>
            <a:cxnSpLocks noChangeShapeType="1"/>
          </p:cNvCxnSpPr>
          <p:nvPr/>
        </p:nvCxnSpPr>
        <p:spPr bwMode="auto">
          <a:xfrm flipV="1">
            <a:off x="3798888" y="4412456"/>
            <a:ext cx="173037" cy="3175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2"/>
          <p:cNvCxnSpPr>
            <a:cxnSpLocks noChangeShapeType="1"/>
          </p:cNvCxnSpPr>
          <p:nvPr/>
        </p:nvCxnSpPr>
        <p:spPr bwMode="auto">
          <a:xfrm flipV="1">
            <a:off x="5051425" y="4410868"/>
            <a:ext cx="173038" cy="6350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23"/>
          <p:cNvCxnSpPr>
            <a:cxnSpLocks noChangeShapeType="1"/>
          </p:cNvCxnSpPr>
          <p:nvPr/>
        </p:nvCxnSpPr>
        <p:spPr bwMode="auto">
          <a:xfrm flipV="1">
            <a:off x="4414838" y="4415631"/>
            <a:ext cx="182562" cy="1587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30"/>
          <p:cNvCxnSpPr>
            <a:cxnSpLocks noChangeShapeType="1"/>
          </p:cNvCxnSpPr>
          <p:nvPr/>
        </p:nvCxnSpPr>
        <p:spPr bwMode="auto">
          <a:xfrm>
            <a:off x="4414838" y="4415631"/>
            <a:ext cx="781050" cy="1587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31"/>
          <p:cNvCxnSpPr>
            <a:cxnSpLocks noChangeShapeType="1"/>
          </p:cNvCxnSpPr>
          <p:nvPr/>
        </p:nvCxnSpPr>
        <p:spPr bwMode="auto">
          <a:xfrm flipV="1">
            <a:off x="4448175" y="4199731"/>
            <a:ext cx="785813" cy="1587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259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4201 0.07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01 0.07384 L 0.02899 0.073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9 0.07384 L 0.09722 0.073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Remoção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03350" y="1929358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>
              <a:solidFill>
                <a:srgbClr val="000000"/>
              </a:solidFill>
              <a:latin typeface="Trebuchet MS" charset="0"/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 flipV="1">
            <a:off x="3781425" y="3767683"/>
            <a:ext cx="258763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2928938" y="3188246"/>
            <a:ext cx="503237" cy="504825"/>
            <a:chOff x="3289" y="889"/>
            <a:chExt cx="317" cy="318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289" y="88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 sz="1200">
                  <a:solidFill>
                    <a:srgbClr val="000000"/>
                  </a:solidFill>
                  <a:latin typeface="Trebuchet MS" charset="0"/>
                </a:rPr>
                <a:t>L</a:t>
              </a: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" name="AutoShape 21"/>
          <p:cNvCxnSpPr>
            <a:cxnSpLocks noChangeShapeType="1"/>
          </p:cNvCxnSpPr>
          <p:nvPr/>
        </p:nvCxnSpPr>
        <p:spPr bwMode="auto">
          <a:xfrm flipV="1">
            <a:off x="5043488" y="3767683"/>
            <a:ext cx="258762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432175" y="3705771"/>
            <a:ext cx="436563" cy="376237"/>
            <a:chOff x="4195" y="3067"/>
            <a:chExt cx="275" cy="237"/>
          </a:xfrm>
        </p:grpSpPr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A</a:t>
              </a:r>
            </a:p>
          </p:txBody>
        </p:sp>
      </p:grpSp>
      <p:cxnSp>
        <p:nvCxnSpPr>
          <p:cNvPr id="13" name="AutoShape 25"/>
          <p:cNvCxnSpPr>
            <a:cxnSpLocks noChangeShapeType="1"/>
          </p:cNvCxnSpPr>
          <p:nvPr/>
        </p:nvCxnSpPr>
        <p:spPr bwMode="auto">
          <a:xfrm flipV="1">
            <a:off x="4430713" y="3767683"/>
            <a:ext cx="258762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4056063" y="3696246"/>
            <a:ext cx="436562" cy="376237"/>
            <a:chOff x="4195" y="3067"/>
            <a:chExt cx="275" cy="237"/>
          </a:xfrm>
        </p:grpSpPr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B</a:t>
              </a: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4689475" y="3696246"/>
            <a:ext cx="436563" cy="376237"/>
            <a:chOff x="4195" y="3067"/>
            <a:chExt cx="275" cy="237"/>
          </a:xfrm>
        </p:grpSpPr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C</a:t>
              </a:r>
            </a:p>
          </p:txBody>
        </p:sp>
      </p:grp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5305425" y="3693071"/>
            <a:ext cx="436563" cy="376237"/>
            <a:chOff x="4195" y="3067"/>
            <a:chExt cx="275" cy="237"/>
          </a:xfrm>
        </p:grpSpPr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D</a:t>
              </a:r>
            </a:p>
          </p:txBody>
        </p:sp>
      </p:grp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4560888" y="4488408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en-GB">
                <a:solidFill>
                  <a:srgbClr val="000000"/>
                </a:solidFill>
                <a:latin typeface="Trebuchet MS" charset="0"/>
              </a:rPr>
              <a:t>Achou?</a:t>
            </a:r>
          </a:p>
        </p:txBody>
      </p:sp>
      <p:sp>
        <p:nvSpPr>
          <p:cNvPr id="24" name="Text Box 87"/>
          <p:cNvSpPr txBox="1">
            <a:spLocks noChangeArrowheads="1"/>
          </p:cNvSpPr>
          <p:nvPr/>
        </p:nvSpPr>
        <p:spPr bwMode="auto">
          <a:xfrm>
            <a:off x="4703763" y="4991646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5" name="Rectangle 88"/>
          <p:cNvSpPr>
            <a:spLocks noChangeArrowheads="1"/>
          </p:cNvSpPr>
          <p:nvPr/>
        </p:nvSpPr>
        <p:spPr bwMode="auto">
          <a:xfrm>
            <a:off x="4919663" y="4847183"/>
            <a:ext cx="936625" cy="433388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6" name="Text Box 89"/>
          <p:cNvSpPr txBox="1">
            <a:spLocks noChangeArrowheads="1"/>
          </p:cNvSpPr>
          <p:nvPr/>
        </p:nvSpPr>
        <p:spPr bwMode="auto">
          <a:xfrm>
            <a:off x="4919663" y="4920208"/>
            <a:ext cx="992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pt-BR" sz="1200">
                <a:solidFill>
                  <a:srgbClr val="FF3300"/>
                </a:solidFill>
                <a:latin typeface="Trebuchet MS" charset="0"/>
              </a:rPr>
              <a:t>Falso</a:t>
            </a:r>
          </a:p>
        </p:txBody>
      </p:sp>
      <p:sp>
        <p:nvSpPr>
          <p:cNvPr id="27" name="Rectangle 95"/>
          <p:cNvSpPr>
            <a:spLocks noChangeArrowheads="1"/>
          </p:cNvSpPr>
          <p:nvPr/>
        </p:nvSpPr>
        <p:spPr bwMode="auto">
          <a:xfrm>
            <a:off x="3263900" y="4920208"/>
            <a:ext cx="5032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8" name="Text Box 97"/>
          <p:cNvSpPr txBox="1">
            <a:spLocks noChangeArrowheads="1"/>
          </p:cNvSpPr>
          <p:nvPr/>
        </p:nvSpPr>
        <p:spPr bwMode="auto">
          <a:xfrm>
            <a:off x="3192463" y="4559846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/>
              <a:t>X</a:t>
            </a:r>
          </a:p>
        </p:txBody>
      </p:sp>
      <p:sp>
        <p:nvSpPr>
          <p:cNvPr id="29" name="Text Box 98"/>
          <p:cNvSpPr txBox="1">
            <a:spLocks noChangeArrowheads="1"/>
          </p:cNvSpPr>
          <p:nvPr/>
        </p:nvSpPr>
        <p:spPr bwMode="auto">
          <a:xfrm>
            <a:off x="3335338" y="4920208"/>
            <a:ext cx="3603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solidFill>
                  <a:schemeClr val="accent2"/>
                </a:solidFill>
                <a:latin typeface="Trebuchet MS" charset="0"/>
              </a:rPr>
              <a:t>Z</a:t>
            </a:r>
          </a:p>
        </p:txBody>
      </p: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4008438" y="2399258"/>
            <a:ext cx="287337" cy="792163"/>
            <a:chOff x="3878" y="1071"/>
            <a:chExt cx="178" cy="273"/>
          </a:xfrm>
        </p:grpSpPr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3878" y="11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2" name="Text Box 110"/>
            <p:cNvSpPr txBox="1">
              <a:spLocks noChangeArrowheads="1"/>
            </p:cNvSpPr>
            <p:nvPr/>
          </p:nvSpPr>
          <p:spPr bwMode="auto">
            <a:xfrm>
              <a:off x="3878" y="1071"/>
              <a:ext cx="1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pt-BR" sz="1600"/>
                <a:t>p</a:t>
              </a:r>
            </a:p>
          </p:txBody>
        </p:sp>
      </p:grpSp>
      <p:sp>
        <p:nvSpPr>
          <p:cNvPr id="33" name="Text Box 113"/>
          <p:cNvSpPr txBox="1">
            <a:spLocks noChangeArrowheads="1"/>
          </p:cNvSpPr>
          <p:nvPr/>
        </p:nvSpPr>
        <p:spPr bwMode="auto">
          <a:xfrm>
            <a:off x="468313" y="1581696"/>
            <a:ext cx="7416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400" b="1" i="1">
                <a:solidFill>
                  <a:srgbClr val="000000"/>
                </a:solidFill>
              </a:rPr>
              <a:t>Caso C</a:t>
            </a:r>
            <a:r>
              <a:rPr lang="en-GB" sz="2400" i="1">
                <a:solidFill>
                  <a:srgbClr val="000000"/>
                </a:solidFill>
              </a:rPr>
              <a:t>: </a:t>
            </a:r>
            <a:r>
              <a:rPr lang="pt-BR" sz="2400" i="1">
                <a:solidFill>
                  <a:srgbClr val="000000"/>
                </a:solidFill>
              </a:rPr>
              <a:t>Tentar remover elemento que não está na lista.</a:t>
            </a:r>
          </a:p>
        </p:txBody>
      </p:sp>
      <p:cxnSp>
        <p:nvCxnSpPr>
          <p:cNvPr id="34" name="AutoShape 115"/>
          <p:cNvCxnSpPr>
            <a:cxnSpLocks noChangeShapeType="1"/>
          </p:cNvCxnSpPr>
          <p:nvPr/>
        </p:nvCxnSpPr>
        <p:spPr bwMode="auto">
          <a:xfrm flipH="1">
            <a:off x="4056063" y="3880396"/>
            <a:ext cx="1685925" cy="4762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35" name="AutoShape 116"/>
          <p:cNvCxnSpPr>
            <a:cxnSpLocks noChangeShapeType="1"/>
          </p:cNvCxnSpPr>
          <p:nvPr/>
        </p:nvCxnSpPr>
        <p:spPr bwMode="auto">
          <a:xfrm flipH="1">
            <a:off x="4056063" y="3880396"/>
            <a:ext cx="1685925" cy="4762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36" name="AutoShape 117"/>
          <p:cNvCxnSpPr>
            <a:cxnSpLocks noChangeShapeType="1"/>
            <a:stCxn id="27" idx="3"/>
            <a:endCxn id="27" idx="1"/>
          </p:cNvCxnSpPr>
          <p:nvPr/>
        </p:nvCxnSpPr>
        <p:spPr bwMode="auto">
          <a:xfrm flipH="1">
            <a:off x="3263900" y="5101183"/>
            <a:ext cx="503238" cy="1588"/>
          </a:xfrm>
          <a:prstGeom prst="bentConnector5">
            <a:avLst>
              <a:gd name="adj1" fmla="val -45111"/>
              <a:gd name="adj2" fmla="val -25800009"/>
              <a:gd name="adj3" fmla="val 14542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14:hiddenLine>
            </a:ext>
          </a:extLst>
        </p:spPr>
      </p:cxnSp>
      <p:cxnSp>
        <p:nvCxnSpPr>
          <p:cNvPr id="37" name="AutoShape 119"/>
          <p:cNvCxnSpPr>
            <a:cxnSpLocks noChangeShapeType="1"/>
          </p:cNvCxnSpPr>
          <p:nvPr/>
        </p:nvCxnSpPr>
        <p:spPr bwMode="auto">
          <a:xfrm flipH="1">
            <a:off x="3406775" y="3767683"/>
            <a:ext cx="2309813" cy="14288"/>
          </a:xfrm>
          <a:prstGeom prst="bentConnector5">
            <a:avLst>
              <a:gd name="adj1" fmla="val -9829"/>
              <a:gd name="adj2" fmla="val 3000000"/>
              <a:gd name="adj3" fmla="val 10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0"/>
          <p:cNvCxnSpPr>
            <a:cxnSpLocks noChangeShapeType="1"/>
          </p:cNvCxnSpPr>
          <p:nvPr/>
        </p:nvCxnSpPr>
        <p:spPr bwMode="auto">
          <a:xfrm flipH="1">
            <a:off x="3435350" y="3969296"/>
            <a:ext cx="2309813" cy="14287"/>
          </a:xfrm>
          <a:prstGeom prst="bentConnector5">
            <a:avLst>
              <a:gd name="adj1" fmla="val -5981"/>
              <a:gd name="adj2" fmla="val 3000000"/>
              <a:gd name="adj3" fmla="val 112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1"/>
          <p:cNvCxnSpPr>
            <a:cxnSpLocks noChangeShapeType="1"/>
          </p:cNvCxnSpPr>
          <p:nvPr/>
        </p:nvCxnSpPr>
        <p:spPr bwMode="auto">
          <a:xfrm flipV="1">
            <a:off x="3871913" y="3980408"/>
            <a:ext cx="173037" cy="3175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2"/>
          <p:cNvCxnSpPr>
            <a:cxnSpLocks noChangeShapeType="1"/>
          </p:cNvCxnSpPr>
          <p:nvPr/>
        </p:nvCxnSpPr>
        <p:spPr bwMode="auto">
          <a:xfrm flipV="1">
            <a:off x="5124450" y="3978821"/>
            <a:ext cx="173038" cy="6350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23"/>
          <p:cNvCxnSpPr>
            <a:cxnSpLocks noChangeShapeType="1"/>
          </p:cNvCxnSpPr>
          <p:nvPr/>
        </p:nvCxnSpPr>
        <p:spPr bwMode="auto">
          <a:xfrm flipV="1">
            <a:off x="4487863" y="3983583"/>
            <a:ext cx="182562" cy="1588"/>
          </a:xfrm>
          <a:prstGeom prst="straightConnector1">
            <a:avLst/>
          </a:prstGeom>
          <a:noFill/>
          <a:ln w="9398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113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4201 0.07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01 0.07384 L 0.02899 0.073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9 0.07384 L 0.09722 0.073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22 0.07384 L 0.17066 0.073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Remoção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03350" y="2317526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3143250" y="3692301"/>
            <a:ext cx="503238" cy="504825"/>
            <a:chOff x="3289" y="889"/>
            <a:chExt cx="317" cy="318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3289" y="88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 sz="1200">
                  <a:solidFill>
                    <a:srgbClr val="000000"/>
                  </a:solidFill>
                  <a:latin typeface="Trebuchet MS" charset="0"/>
                </a:rPr>
                <a:t>L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646488" y="4209826"/>
            <a:ext cx="436562" cy="376238"/>
            <a:chOff x="4195" y="3067"/>
            <a:chExt cx="275" cy="237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413" y="3067"/>
              <a:ext cx="57" cy="236"/>
            </a:xfrm>
            <a:prstGeom prst="rect">
              <a:avLst/>
            </a:prstGeom>
            <a:solidFill>
              <a:schemeClr val="bg1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195" y="3067"/>
              <a:ext cx="229" cy="237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>
                  <a:solidFill>
                    <a:srgbClr val="000000"/>
                  </a:solidFill>
                  <a:latin typeface="Trebuchet MS" charset="0"/>
                </a:rPr>
                <a:t>A</a:t>
              </a:r>
            </a:p>
          </p:txBody>
        </p:sp>
      </p:grp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4775200" y="4992464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en-GB">
                <a:solidFill>
                  <a:srgbClr val="000000"/>
                </a:solidFill>
                <a:latin typeface="Trebuchet MS" charset="0"/>
              </a:rPr>
              <a:t>Achou?</a:t>
            </a:r>
          </a:p>
        </p:txBody>
      </p:sp>
      <p:sp>
        <p:nvSpPr>
          <p:cNvPr id="12" name="Text Box 87"/>
          <p:cNvSpPr txBox="1">
            <a:spLocks noChangeArrowheads="1"/>
          </p:cNvSpPr>
          <p:nvPr/>
        </p:nvSpPr>
        <p:spPr bwMode="auto">
          <a:xfrm>
            <a:off x="4918075" y="5495701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13" name="Rectangle 88"/>
          <p:cNvSpPr>
            <a:spLocks noChangeArrowheads="1"/>
          </p:cNvSpPr>
          <p:nvPr/>
        </p:nvSpPr>
        <p:spPr bwMode="auto">
          <a:xfrm>
            <a:off x="5133975" y="5351239"/>
            <a:ext cx="936625" cy="433387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ext Box 89"/>
          <p:cNvSpPr txBox="1">
            <a:spLocks noChangeArrowheads="1"/>
          </p:cNvSpPr>
          <p:nvPr/>
        </p:nvSpPr>
        <p:spPr bwMode="auto">
          <a:xfrm>
            <a:off x="5133975" y="5424264"/>
            <a:ext cx="992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pt-BR" sz="1200">
                <a:solidFill>
                  <a:srgbClr val="FF3300"/>
                </a:solidFill>
                <a:latin typeface="Trebuchet MS" charset="0"/>
              </a:rPr>
              <a:t>Verdadeiro</a:t>
            </a:r>
          </a:p>
        </p:txBody>
      </p:sp>
      <p:sp>
        <p:nvSpPr>
          <p:cNvPr id="15" name="Rectangle 95"/>
          <p:cNvSpPr>
            <a:spLocks noChangeArrowheads="1"/>
          </p:cNvSpPr>
          <p:nvPr/>
        </p:nvSpPr>
        <p:spPr bwMode="auto">
          <a:xfrm>
            <a:off x="3478213" y="5424264"/>
            <a:ext cx="5032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Text Box 97"/>
          <p:cNvSpPr txBox="1">
            <a:spLocks noChangeArrowheads="1"/>
          </p:cNvSpPr>
          <p:nvPr/>
        </p:nvSpPr>
        <p:spPr bwMode="auto">
          <a:xfrm>
            <a:off x="3406775" y="5063901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/>
              <a:t>X</a:t>
            </a:r>
          </a:p>
        </p:txBody>
      </p:sp>
      <p:sp>
        <p:nvSpPr>
          <p:cNvPr id="17" name="Text Box 98"/>
          <p:cNvSpPr txBox="1">
            <a:spLocks noChangeArrowheads="1"/>
          </p:cNvSpPr>
          <p:nvPr/>
        </p:nvSpPr>
        <p:spPr bwMode="auto">
          <a:xfrm>
            <a:off x="3549650" y="5424264"/>
            <a:ext cx="3603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solidFill>
                  <a:schemeClr val="accent2"/>
                </a:solidFill>
                <a:latin typeface="Trebuchet MS" charset="0"/>
              </a:rPr>
              <a:t>A</a:t>
            </a:r>
          </a:p>
        </p:txBody>
      </p:sp>
      <p:grpSp>
        <p:nvGrpSpPr>
          <p:cNvPr id="18" name="Group 108"/>
          <p:cNvGrpSpPr>
            <a:grpSpLocks/>
          </p:cNvGrpSpPr>
          <p:nvPr/>
        </p:nvGrpSpPr>
        <p:grpSpPr bwMode="auto">
          <a:xfrm>
            <a:off x="4222750" y="2903314"/>
            <a:ext cx="287338" cy="792162"/>
            <a:chOff x="3878" y="1071"/>
            <a:chExt cx="178" cy="273"/>
          </a:xfrm>
        </p:grpSpPr>
        <p:sp>
          <p:nvSpPr>
            <p:cNvPr id="19" name="Line 109"/>
            <p:cNvSpPr>
              <a:spLocks noChangeShapeType="1"/>
            </p:cNvSpPr>
            <p:nvPr/>
          </p:nvSpPr>
          <p:spPr bwMode="auto">
            <a:xfrm>
              <a:off x="3878" y="11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20" name="Text Box 110"/>
            <p:cNvSpPr txBox="1">
              <a:spLocks noChangeArrowheads="1"/>
            </p:cNvSpPr>
            <p:nvPr/>
          </p:nvSpPr>
          <p:spPr bwMode="auto">
            <a:xfrm>
              <a:off x="3878" y="1071"/>
              <a:ext cx="1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pt-BR" sz="1600"/>
                <a:t>p</a:t>
              </a:r>
            </a:p>
          </p:txBody>
        </p:sp>
      </p:grpSp>
      <p:sp>
        <p:nvSpPr>
          <p:cNvPr id="21" name="Text Box 113"/>
          <p:cNvSpPr txBox="1">
            <a:spLocks noChangeArrowheads="1"/>
          </p:cNvSpPr>
          <p:nvPr/>
        </p:nvSpPr>
        <p:spPr bwMode="auto">
          <a:xfrm>
            <a:off x="468313" y="1885726"/>
            <a:ext cx="7416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400" b="1" i="1" dirty="0" err="1">
                <a:solidFill>
                  <a:srgbClr val="000000"/>
                </a:solidFill>
              </a:rPr>
              <a:t>Caso</a:t>
            </a:r>
            <a:r>
              <a:rPr lang="en-GB" sz="2400" b="1" i="1" dirty="0">
                <a:solidFill>
                  <a:srgbClr val="000000"/>
                </a:solidFill>
              </a:rPr>
              <a:t> D</a:t>
            </a:r>
            <a:r>
              <a:rPr lang="en-GB" sz="2400" i="1" dirty="0">
                <a:solidFill>
                  <a:srgbClr val="000000"/>
                </a:solidFill>
              </a:rPr>
              <a:t>: </a:t>
            </a:r>
            <a:r>
              <a:rPr lang="pt-BR" sz="2400" i="1" dirty="0">
                <a:solidFill>
                  <a:srgbClr val="000000"/>
                </a:solidFill>
              </a:rPr>
              <a:t>Remover o elemento único na lista.</a:t>
            </a:r>
          </a:p>
        </p:txBody>
      </p:sp>
      <p:cxnSp>
        <p:nvCxnSpPr>
          <p:cNvPr id="22" name="AutoShape 115"/>
          <p:cNvCxnSpPr>
            <a:cxnSpLocks noChangeShapeType="1"/>
          </p:cNvCxnSpPr>
          <p:nvPr/>
        </p:nvCxnSpPr>
        <p:spPr bwMode="auto">
          <a:xfrm flipH="1">
            <a:off x="4270375" y="4384451"/>
            <a:ext cx="1685925" cy="4763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23" name="AutoShape 116"/>
          <p:cNvCxnSpPr>
            <a:cxnSpLocks noChangeShapeType="1"/>
          </p:cNvCxnSpPr>
          <p:nvPr/>
        </p:nvCxnSpPr>
        <p:spPr bwMode="auto">
          <a:xfrm flipH="1">
            <a:off x="4270375" y="4384451"/>
            <a:ext cx="1685925" cy="4763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24" name="AutoShape 117"/>
          <p:cNvCxnSpPr>
            <a:cxnSpLocks noChangeShapeType="1"/>
            <a:stCxn id="15" idx="3"/>
            <a:endCxn id="15" idx="1"/>
          </p:cNvCxnSpPr>
          <p:nvPr/>
        </p:nvCxnSpPr>
        <p:spPr bwMode="auto">
          <a:xfrm flipH="1">
            <a:off x="3478213" y="5605239"/>
            <a:ext cx="503237" cy="1587"/>
          </a:xfrm>
          <a:prstGeom prst="bentConnector5">
            <a:avLst>
              <a:gd name="adj1" fmla="val -45111"/>
              <a:gd name="adj2" fmla="val -25800009"/>
              <a:gd name="adj3" fmla="val 14542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14:hiddenLine>
            </a:ext>
          </a:extLst>
        </p:spPr>
      </p:cxnSp>
      <p:cxnSp>
        <p:nvCxnSpPr>
          <p:cNvPr id="25" name="AutoShape 119"/>
          <p:cNvCxnSpPr>
            <a:cxnSpLocks noChangeShapeType="1"/>
            <a:stCxn id="28" idx="3"/>
          </p:cNvCxnSpPr>
          <p:nvPr/>
        </p:nvCxnSpPr>
        <p:spPr bwMode="auto">
          <a:xfrm flipH="1">
            <a:off x="3621088" y="4271739"/>
            <a:ext cx="504825" cy="14287"/>
          </a:xfrm>
          <a:prstGeom prst="bentConnector5">
            <a:avLst>
              <a:gd name="adj1" fmla="val -80505"/>
              <a:gd name="adj2" fmla="val 4366667"/>
              <a:gd name="adj3" fmla="val 168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0"/>
          <p:cNvCxnSpPr>
            <a:cxnSpLocks noChangeShapeType="1"/>
            <a:stCxn id="27" idx="3"/>
          </p:cNvCxnSpPr>
          <p:nvPr/>
        </p:nvCxnSpPr>
        <p:spPr bwMode="auto">
          <a:xfrm flipH="1">
            <a:off x="3578225" y="4487639"/>
            <a:ext cx="547688" cy="1587"/>
          </a:xfrm>
          <a:prstGeom prst="bentConnector5">
            <a:avLst>
              <a:gd name="adj1" fmla="val -41449"/>
              <a:gd name="adj2" fmla="val 18900009"/>
              <a:gd name="adj3" fmla="val 13304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054475" y="4416201"/>
            <a:ext cx="714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8" name="Rectangle 134"/>
          <p:cNvSpPr>
            <a:spLocks noChangeArrowheads="1"/>
          </p:cNvSpPr>
          <p:nvPr/>
        </p:nvSpPr>
        <p:spPr bwMode="auto">
          <a:xfrm>
            <a:off x="4054475" y="4200301"/>
            <a:ext cx="714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29" name="Group 135"/>
          <p:cNvGrpSpPr>
            <a:grpSpLocks/>
          </p:cNvGrpSpPr>
          <p:nvPr/>
        </p:nvGrpSpPr>
        <p:grpSpPr bwMode="auto">
          <a:xfrm>
            <a:off x="4918075" y="4271739"/>
            <a:ext cx="360363" cy="230187"/>
            <a:chOff x="3198" y="2840"/>
            <a:chExt cx="227" cy="136"/>
          </a:xfrm>
        </p:grpSpPr>
        <p:sp>
          <p:nvSpPr>
            <p:cNvPr id="30" name="Line 136"/>
            <p:cNvSpPr>
              <a:spLocks noChangeShapeType="1"/>
            </p:cNvSpPr>
            <p:nvPr/>
          </p:nvSpPr>
          <p:spPr bwMode="auto">
            <a:xfrm>
              <a:off x="3198" y="284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37"/>
            <p:cNvSpPr>
              <a:spLocks noChangeShapeType="1"/>
            </p:cNvSpPr>
            <p:nvPr/>
          </p:nvSpPr>
          <p:spPr bwMode="auto">
            <a:xfrm>
              <a:off x="3243" y="288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38"/>
            <p:cNvSpPr>
              <a:spLocks noChangeShapeType="1"/>
            </p:cNvSpPr>
            <p:nvPr/>
          </p:nvSpPr>
          <p:spPr bwMode="auto">
            <a:xfrm>
              <a:off x="3264" y="2937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39"/>
            <p:cNvSpPr>
              <a:spLocks noChangeShapeType="1"/>
            </p:cNvSpPr>
            <p:nvPr/>
          </p:nvSpPr>
          <p:spPr bwMode="auto">
            <a:xfrm>
              <a:off x="3288" y="2976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2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4201 0.07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16667 -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Remoção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03350" y="2183482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3000375" y="3404270"/>
            <a:ext cx="503238" cy="504825"/>
            <a:chOff x="3289" y="889"/>
            <a:chExt cx="317" cy="318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3289" y="88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rebuchet MS" charset="0"/>
                <a:buNone/>
              </a:pPr>
              <a:r>
                <a:rPr lang="en-GB" sz="1200">
                  <a:solidFill>
                    <a:srgbClr val="000000"/>
                  </a:solidFill>
                  <a:latin typeface="Trebuchet MS" charset="0"/>
                </a:rPr>
                <a:t>L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 Box 86"/>
          <p:cNvSpPr txBox="1">
            <a:spLocks noChangeArrowheads="1"/>
          </p:cNvSpPr>
          <p:nvPr/>
        </p:nvSpPr>
        <p:spPr bwMode="auto">
          <a:xfrm>
            <a:off x="4632325" y="4704432"/>
            <a:ext cx="158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en-GB">
                <a:solidFill>
                  <a:srgbClr val="000000"/>
                </a:solidFill>
                <a:latin typeface="Trebuchet MS" charset="0"/>
              </a:rPr>
              <a:t>Achou?</a:t>
            </a:r>
          </a:p>
        </p:txBody>
      </p:sp>
      <p:sp>
        <p:nvSpPr>
          <p:cNvPr id="9" name="Text Box 87"/>
          <p:cNvSpPr txBox="1">
            <a:spLocks noChangeArrowheads="1"/>
          </p:cNvSpPr>
          <p:nvPr/>
        </p:nvSpPr>
        <p:spPr bwMode="auto">
          <a:xfrm>
            <a:off x="4775200" y="5207670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endParaRPr lang="pt-BR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4991100" y="5063207"/>
            <a:ext cx="936625" cy="433388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Text Box 89"/>
          <p:cNvSpPr txBox="1">
            <a:spLocks noChangeArrowheads="1"/>
          </p:cNvSpPr>
          <p:nvPr/>
        </p:nvSpPr>
        <p:spPr bwMode="auto">
          <a:xfrm>
            <a:off x="4991100" y="5136232"/>
            <a:ext cx="992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rebuchet MS" charset="0"/>
              <a:buNone/>
            </a:pPr>
            <a:r>
              <a:rPr lang="pt-BR" sz="1200">
                <a:solidFill>
                  <a:srgbClr val="FF3300"/>
                </a:solidFill>
                <a:latin typeface="Trebuchet MS" charset="0"/>
              </a:rPr>
              <a:t>Falso</a:t>
            </a:r>
          </a:p>
        </p:txBody>
      </p:sp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3335338" y="5136232"/>
            <a:ext cx="5032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ext Box 97"/>
          <p:cNvSpPr txBox="1">
            <a:spLocks noChangeArrowheads="1"/>
          </p:cNvSpPr>
          <p:nvPr/>
        </p:nvSpPr>
        <p:spPr bwMode="auto">
          <a:xfrm>
            <a:off x="3263900" y="4775870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/>
              <a:t>X</a:t>
            </a:r>
          </a:p>
        </p:txBody>
      </p:sp>
      <p:sp>
        <p:nvSpPr>
          <p:cNvPr id="14" name="Text Box 98"/>
          <p:cNvSpPr txBox="1">
            <a:spLocks noChangeArrowheads="1"/>
          </p:cNvSpPr>
          <p:nvPr/>
        </p:nvSpPr>
        <p:spPr bwMode="auto">
          <a:xfrm>
            <a:off x="3406775" y="5136232"/>
            <a:ext cx="3603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000">
                <a:solidFill>
                  <a:schemeClr val="accent2"/>
                </a:solidFill>
                <a:latin typeface="Trebuchet MS" charset="0"/>
              </a:rPr>
              <a:t>A</a:t>
            </a:r>
          </a:p>
        </p:txBody>
      </p: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4079875" y="2615282"/>
            <a:ext cx="287338" cy="792163"/>
            <a:chOff x="3878" y="1071"/>
            <a:chExt cx="178" cy="273"/>
          </a:xfrm>
        </p:grpSpPr>
        <p:sp>
          <p:nvSpPr>
            <p:cNvPr id="16" name="Line 109"/>
            <p:cNvSpPr>
              <a:spLocks noChangeShapeType="1"/>
            </p:cNvSpPr>
            <p:nvPr/>
          </p:nvSpPr>
          <p:spPr bwMode="auto">
            <a:xfrm>
              <a:off x="3878" y="11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7" name="Text Box 110"/>
            <p:cNvSpPr txBox="1">
              <a:spLocks noChangeArrowheads="1"/>
            </p:cNvSpPr>
            <p:nvPr/>
          </p:nvSpPr>
          <p:spPr bwMode="auto">
            <a:xfrm>
              <a:off x="3878" y="1071"/>
              <a:ext cx="1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defTabSz="449263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pt-BR" sz="1600"/>
                <a:t>p</a:t>
              </a:r>
            </a:p>
          </p:txBody>
        </p:sp>
      </p:grpSp>
      <p:sp>
        <p:nvSpPr>
          <p:cNvPr id="18" name="Text Box 113"/>
          <p:cNvSpPr txBox="1">
            <a:spLocks noChangeArrowheads="1"/>
          </p:cNvSpPr>
          <p:nvPr/>
        </p:nvSpPr>
        <p:spPr bwMode="auto">
          <a:xfrm>
            <a:off x="468313" y="1764382"/>
            <a:ext cx="7416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defTabSz="4492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400" b="1" i="1" dirty="0" err="1">
                <a:solidFill>
                  <a:srgbClr val="000000"/>
                </a:solidFill>
              </a:rPr>
              <a:t>Caso</a:t>
            </a:r>
            <a:r>
              <a:rPr lang="en-GB" sz="2400" b="1" i="1" dirty="0">
                <a:solidFill>
                  <a:srgbClr val="000000"/>
                </a:solidFill>
              </a:rPr>
              <a:t> E</a:t>
            </a:r>
            <a:r>
              <a:rPr lang="en-GB" sz="2400" i="1" dirty="0">
                <a:solidFill>
                  <a:srgbClr val="000000"/>
                </a:solidFill>
              </a:rPr>
              <a:t>: </a:t>
            </a:r>
            <a:r>
              <a:rPr lang="pt-BR" sz="2400" i="1" dirty="0">
                <a:solidFill>
                  <a:srgbClr val="000000"/>
                </a:solidFill>
              </a:rPr>
              <a:t>Tentar remover o elemento e a lista vazia.</a:t>
            </a:r>
          </a:p>
        </p:txBody>
      </p:sp>
      <p:cxnSp>
        <p:nvCxnSpPr>
          <p:cNvPr id="19" name="AutoShape 115"/>
          <p:cNvCxnSpPr>
            <a:cxnSpLocks noChangeShapeType="1"/>
          </p:cNvCxnSpPr>
          <p:nvPr/>
        </p:nvCxnSpPr>
        <p:spPr bwMode="auto">
          <a:xfrm flipH="1">
            <a:off x="4127500" y="4096420"/>
            <a:ext cx="1685925" cy="4762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20" name="AutoShape 116"/>
          <p:cNvCxnSpPr>
            <a:cxnSpLocks noChangeShapeType="1"/>
          </p:cNvCxnSpPr>
          <p:nvPr/>
        </p:nvCxnSpPr>
        <p:spPr bwMode="auto">
          <a:xfrm flipH="1">
            <a:off x="4127500" y="4096420"/>
            <a:ext cx="1685925" cy="4762"/>
          </a:xfrm>
          <a:prstGeom prst="bentConnector5">
            <a:avLst>
              <a:gd name="adj1" fmla="val -13463"/>
              <a:gd name="adj2" fmla="val 8800005"/>
              <a:gd name="adj3" fmla="val 1135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21" name="AutoShape 117"/>
          <p:cNvCxnSpPr>
            <a:cxnSpLocks noChangeShapeType="1"/>
            <a:stCxn id="12" idx="3"/>
            <a:endCxn id="12" idx="1"/>
          </p:cNvCxnSpPr>
          <p:nvPr/>
        </p:nvCxnSpPr>
        <p:spPr bwMode="auto">
          <a:xfrm flipH="1">
            <a:off x="3335338" y="5317207"/>
            <a:ext cx="503237" cy="1588"/>
          </a:xfrm>
          <a:prstGeom prst="bentConnector5">
            <a:avLst>
              <a:gd name="adj1" fmla="val -45111"/>
              <a:gd name="adj2" fmla="val -25800009"/>
              <a:gd name="adj3" fmla="val 14542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14:hiddenLine>
            </a:ext>
          </a:extLst>
        </p:spPr>
      </p:cxn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3911600" y="4128170"/>
            <a:ext cx="714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Rectangle 134"/>
          <p:cNvSpPr>
            <a:spLocks noChangeArrowheads="1"/>
          </p:cNvSpPr>
          <p:nvPr/>
        </p:nvSpPr>
        <p:spPr bwMode="auto">
          <a:xfrm>
            <a:off x="3911600" y="3912270"/>
            <a:ext cx="714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3335338" y="3983707"/>
            <a:ext cx="360362" cy="230188"/>
            <a:chOff x="3198" y="2840"/>
            <a:chExt cx="227" cy="136"/>
          </a:xfrm>
        </p:grpSpPr>
        <p:sp>
          <p:nvSpPr>
            <p:cNvPr id="25" name="Line 136"/>
            <p:cNvSpPr>
              <a:spLocks noChangeShapeType="1"/>
            </p:cNvSpPr>
            <p:nvPr/>
          </p:nvSpPr>
          <p:spPr bwMode="auto">
            <a:xfrm>
              <a:off x="3198" y="284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7"/>
            <p:cNvSpPr>
              <a:spLocks noChangeShapeType="1"/>
            </p:cNvSpPr>
            <p:nvPr/>
          </p:nvSpPr>
          <p:spPr bwMode="auto">
            <a:xfrm>
              <a:off x="3243" y="288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8"/>
            <p:cNvSpPr>
              <a:spLocks noChangeShapeType="1"/>
            </p:cNvSpPr>
            <p:nvPr/>
          </p:nvSpPr>
          <p:spPr bwMode="auto">
            <a:xfrm>
              <a:off x="3264" y="2937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9"/>
            <p:cNvSpPr>
              <a:spLocks noChangeShapeType="1"/>
            </p:cNvSpPr>
            <p:nvPr/>
          </p:nvSpPr>
          <p:spPr bwMode="auto">
            <a:xfrm>
              <a:off x="3288" y="2976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4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-0.06128 0.076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Inserção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8" y="2445152"/>
            <a:ext cx="7711440" cy="177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0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72816"/>
            <a:ext cx="8229600" cy="4227512"/>
          </a:xfrm>
        </p:spPr>
        <p:txBody>
          <a:bodyPr/>
          <a:lstStyle/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sz="2800" dirty="0" smtClean="0"/>
              <a:t>Implementar a estrutura de dados</a:t>
            </a:r>
            <a:r>
              <a:rPr lang="pt-BR" sz="2800" dirty="0" smtClean="0"/>
              <a:t>.</a:t>
            </a:r>
            <a:endParaRPr lang="pt-BR" sz="2800" dirty="0"/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sz="2800" dirty="0" smtClean="0"/>
              <a:t>Implemente </a:t>
            </a:r>
            <a:r>
              <a:rPr lang="pt-BR" sz="2800" dirty="0"/>
              <a:t>uma Lista Duplamente Ligada Circular. Esta lista também deve ser ordenada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746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124744"/>
            <a:ext cx="8229600" cy="47259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pt-BR" altLang="pt-BR" sz="2800" dirty="0" smtClean="0"/>
              <a:t>Uma das limitações do uso das listas encadeadas consiste </a:t>
            </a:r>
            <a:r>
              <a:rPr lang="pt-BR" altLang="pt-BR" sz="2800" dirty="0"/>
              <a:t>no caso de, dado </a:t>
            </a:r>
            <a:r>
              <a:rPr lang="pt-BR" altLang="pt-BR" sz="2800" dirty="0" smtClean="0"/>
              <a:t>uma </a:t>
            </a:r>
            <a:r>
              <a:rPr lang="pt-BR" altLang="pt-BR" sz="2800" dirty="0" smtClean="0"/>
              <a:t>referência </a:t>
            </a:r>
            <a:r>
              <a:rPr lang="pt-BR" altLang="pt-BR" sz="2800" dirty="0"/>
              <a:t>para um nó</a:t>
            </a:r>
            <a:r>
              <a:rPr lang="pt-BR" altLang="pt-BR" sz="2800" b="1" dirty="0"/>
              <a:t> p</a:t>
            </a:r>
            <a:r>
              <a:rPr lang="pt-BR" altLang="pt-BR" sz="2800" dirty="0"/>
              <a:t> de uma lista encadeada, não se ter acesso aos nós que precedem o nó </a:t>
            </a:r>
            <a:r>
              <a:rPr lang="pt-BR" altLang="pt-BR" sz="2800" b="1" dirty="0" smtClean="0"/>
              <a:t>p.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pt-BR" altLang="pt-BR" sz="28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pt-BR" altLang="pt-BR" sz="2800" dirty="0"/>
              <a:t>Este inconveniente pode ser contornado com </a:t>
            </a:r>
            <a:r>
              <a:rPr lang="pt-BR" altLang="pt-BR" sz="2800" dirty="0" smtClean="0"/>
              <a:t>a utilização das </a:t>
            </a:r>
            <a:r>
              <a:rPr lang="pt-BR" altLang="pt-BR" sz="2800" b="1" dirty="0" smtClean="0"/>
              <a:t>listas circulares</a:t>
            </a:r>
            <a:r>
              <a:rPr lang="pt-BR" altLang="pt-BR" sz="2800" dirty="0" smtClean="0"/>
              <a:t>.</a:t>
            </a:r>
            <a:r>
              <a:rPr lang="pt-BR" altLang="pt-BR" sz="2800" b="1" dirty="0" smtClean="0"/>
              <a:t> </a:t>
            </a:r>
            <a:endParaRPr lang="pt-BR" altLang="pt-BR" sz="2800" b="1" dirty="0"/>
          </a:p>
          <a:p>
            <a:pPr>
              <a:spcBef>
                <a:spcPts val="1200"/>
              </a:spcBef>
            </a:pPr>
            <a:endParaRPr lang="pt-BR" altLang="pt-BR" sz="2800" dirty="0" smtClean="0"/>
          </a:p>
          <a:p>
            <a:pPr>
              <a:spcBef>
                <a:spcPts val="1200"/>
              </a:spcBef>
            </a:pPr>
            <a:r>
              <a:rPr lang="pt-BR" altLang="pt-BR" sz="2800" dirty="0" smtClean="0"/>
              <a:t>Listas </a:t>
            </a:r>
            <a:r>
              <a:rPr lang="pt-BR" altLang="pt-BR" sz="2800" dirty="0"/>
              <a:t>circulares são listas encadeadas nas quais o ponteiro do último nó </a:t>
            </a:r>
            <a:r>
              <a:rPr lang="pt-BR" altLang="pt-BR" sz="2800" dirty="0" smtClean="0"/>
              <a:t>aponta para </a:t>
            </a:r>
            <a:r>
              <a:rPr lang="pt-BR" altLang="pt-BR" sz="2800" dirty="0"/>
              <a:t>o primeiro nó da </a:t>
            </a:r>
            <a:r>
              <a:rPr lang="pt-BR" altLang="pt-BR" sz="2800" dirty="0" smtClean="0"/>
              <a:t>lista. </a:t>
            </a:r>
            <a:endParaRPr lang="pt-BR" altLang="pt-BR" sz="2800" dirty="0"/>
          </a:p>
          <a:p>
            <a:pPr>
              <a:spcBef>
                <a:spcPts val="12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21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Numa Lista Circular, </a:t>
            </a:r>
            <a:r>
              <a:rPr lang="pt-BR" dirty="0"/>
              <a:t>nunca chegaremos a uma posição a partir da qual não poderemos mais nos mover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Chegando </a:t>
            </a:r>
            <a:r>
              <a:rPr lang="pt-BR" dirty="0"/>
              <a:t>ao último elemento, o deslocamento vai recomeçar no primeiro elemento. Em suma, trata-se de uma rotação. </a:t>
            </a:r>
          </a:p>
        </p:txBody>
      </p:sp>
    </p:spTree>
    <p:extLst>
      <p:ext uri="{BB962C8B-B14F-4D97-AF65-F5344CB8AC3E}">
        <p14:creationId xmlns:p14="http://schemas.microsoft.com/office/powerpoint/2010/main" val="42097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pic>
        <p:nvPicPr>
          <p:cNvPr id="1026" name="Picture 2" descr="http://equipe.nce.ufrj.br/adriano/c/imagens/liscir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69" y="2773285"/>
            <a:ext cx="639127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520" y="1432673"/>
            <a:ext cx="88204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ListaCircular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próximo nó na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valor; // elemento (valor) armazenado na lista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//construtor do nó da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valor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 fim; //atributo que representa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início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tamanho da lista circular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ListaCircular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   // construtor da lista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fim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0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528" y="1443841"/>
            <a:ext cx="8820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fim ==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 nodo =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fim.prox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nodo.valor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//encontrou o elemento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nodo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nodo.prox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false;                            // não encontrou o elemento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1857</Words>
  <Application>Microsoft Office PowerPoint</Application>
  <PresentationFormat>On-screen Show (4:3)</PresentationFormat>
  <Paragraphs>402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ＭＳ Ｐゴシック</vt:lpstr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Office Theme</vt:lpstr>
      <vt:lpstr>Office Theme</vt:lpstr>
      <vt:lpstr>Lista  Circular, Ordenada e Duplamente Encadeada </vt:lpstr>
      <vt:lpstr>Lista  Circular, Ordenada e Duplamente Encadeada    Prof. Msc. Marvin Ferreira mfsilva@anhembi.br</vt:lpstr>
      <vt:lpstr>Lista Circular</vt:lpstr>
      <vt:lpstr>PowerPoint Presentation</vt:lpstr>
      <vt:lpstr>Lista Circular</vt:lpstr>
      <vt:lpstr>Lista Circular</vt:lpstr>
      <vt:lpstr>Lista Circular</vt:lpstr>
      <vt:lpstr>Lista Circular</vt:lpstr>
      <vt:lpstr>Lista Circular</vt:lpstr>
      <vt:lpstr>Lista Circular</vt:lpstr>
      <vt:lpstr>Lista Circular</vt:lpstr>
      <vt:lpstr>Lista Circular</vt:lpstr>
      <vt:lpstr>Exercícios – Lista Circular</vt:lpstr>
      <vt:lpstr>Lista ordenada estática</vt:lpstr>
      <vt:lpstr>Lista Ordenada Estática</vt:lpstr>
      <vt:lpstr>Lista Ordenada Estática</vt:lpstr>
      <vt:lpstr>Lista Ordenada Estática</vt:lpstr>
      <vt:lpstr>Lista Ordenada Estática</vt:lpstr>
      <vt:lpstr>Exercícios</vt:lpstr>
      <vt:lpstr>Lista ordenada dinâmica (encadeada)</vt:lpstr>
      <vt:lpstr>Lista Ordenada Encadeada</vt:lpstr>
      <vt:lpstr>Lista Ordenada Encadeada</vt:lpstr>
      <vt:lpstr>Inserir Item em uma Lista Ordenada</vt:lpstr>
      <vt:lpstr>Inserir Item em uma Lista Ordenada</vt:lpstr>
      <vt:lpstr>Inserir Item em uma Lista Ordenada</vt:lpstr>
      <vt:lpstr>Remover Item em uma Lista Ordenada</vt:lpstr>
      <vt:lpstr>Eficiência das Listas Encadeadas Ordenadas</vt:lpstr>
      <vt:lpstr>Exercícios – Lista Encadeada Ordenada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Exercícios – Lista Duplamente Encadeada</vt:lpstr>
      <vt:lpstr>Lista circular duplamente encadeada   </vt:lpstr>
      <vt:lpstr>Lista Circular Duplamente Encadeada</vt:lpstr>
      <vt:lpstr>Remoção</vt:lpstr>
      <vt:lpstr>Remoção</vt:lpstr>
      <vt:lpstr>Remoção</vt:lpstr>
      <vt:lpstr>Remoção</vt:lpstr>
      <vt:lpstr>Remoção</vt:lpstr>
      <vt:lpstr>Inserção</vt:lpstr>
      <vt:lpstr>Exercícios</vt:lpstr>
      <vt:lpstr>Dúvidas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85</cp:revision>
  <dcterms:created xsi:type="dcterms:W3CDTF">2011-08-25T12:55:49Z</dcterms:created>
  <dcterms:modified xsi:type="dcterms:W3CDTF">2017-04-23T20:37:36Z</dcterms:modified>
</cp:coreProperties>
</file>