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  <p:sldMasterId id="2147483656" r:id="rId3"/>
  </p:sldMasterIdLst>
  <p:notesMasterIdLst>
    <p:notesMasterId r:id="rId63"/>
  </p:notesMasterIdLst>
  <p:sldIdLst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310" r:id="rId17"/>
    <p:sldId id="274" r:id="rId18"/>
    <p:sldId id="275" r:id="rId19"/>
    <p:sldId id="276" r:id="rId20"/>
    <p:sldId id="277" r:id="rId21"/>
    <p:sldId id="311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09" r:id="rId30"/>
    <p:sldId id="286" r:id="rId31"/>
    <p:sldId id="287" r:id="rId32"/>
    <p:sldId id="288" r:id="rId33"/>
    <p:sldId id="320" r:id="rId34"/>
    <p:sldId id="289" r:id="rId35"/>
    <p:sldId id="290" r:id="rId36"/>
    <p:sldId id="291" r:id="rId37"/>
    <p:sldId id="292" r:id="rId38"/>
    <p:sldId id="293" r:id="rId39"/>
    <p:sldId id="317" r:id="rId40"/>
    <p:sldId id="294" r:id="rId41"/>
    <p:sldId id="295" r:id="rId42"/>
    <p:sldId id="318" r:id="rId43"/>
    <p:sldId id="296" r:id="rId44"/>
    <p:sldId id="297" r:id="rId45"/>
    <p:sldId id="319" r:id="rId46"/>
    <p:sldId id="312" r:id="rId47"/>
    <p:sldId id="314" r:id="rId48"/>
    <p:sldId id="315" r:id="rId49"/>
    <p:sldId id="316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262" r:id="rId62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42"/>
    <a:srgbClr val="009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595" autoAdjust="0"/>
  </p:normalViewPr>
  <p:slideViewPr>
    <p:cSldViewPr snapToObjects="1">
      <p:cViewPr varScale="1">
        <p:scale>
          <a:sx n="66" d="100"/>
          <a:sy n="66" d="100"/>
        </p:scale>
        <p:origin x="1930" y="58"/>
      </p:cViewPr>
      <p:guideLst>
        <p:guide orient="horz" pos="1207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92CE4-7FB4-4658-9A30-CCD4AE7B95A9}" type="datetimeFigureOut">
              <a:rPr lang="pt-BR" smtClean="0"/>
              <a:pPr/>
              <a:t>29/05/2017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5483-E7DD-4FC5-802F-DE3B3CA723C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53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2840"/>
              </a:lnSpc>
            </a:pPr>
            <a:r>
              <a:rPr lang="pt-BR" dirty="0" smtClean="0"/>
              <a:t>Aula</a:t>
            </a:r>
            <a:r>
              <a:rPr lang="pt-BR" baseline="0" dirty="0" smtClean="0"/>
              <a:t> baseada em material desenvolvido pelos professores:</a:t>
            </a:r>
            <a:endParaRPr lang="pt-BR" sz="1200" dirty="0" smtClean="0">
              <a:latin typeface="Gill Sans MT"/>
              <a:cs typeface="Gill Sans MT"/>
            </a:endParaRPr>
          </a:p>
          <a:p>
            <a:pPr algn="l">
              <a:lnSpc>
                <a:spcPts val="2840"/>
              </a:lnSpc>
            </a:pPr>
            <a:r>
              <a:rPr lang="pt-BR" sz="1200" b="1" spc="-5" dirty="0" err="1" smtClean="0">
                <a:latin typeface="Gill Sans MT"/>
                <a:cs typeface="Gill Sans MT"/>
              </a:rPr>
              <a:t>Prof</a:t>
            </a:r>
            <a:r>
              <a:rPr lang="pt-BR" sz="1200" b="1" spc="-5" dirty="0" smtClean="0">
                <a:latin typeface="Gill Sans MT"/>
                <a:cs typeface="Gill Sans MT"/>
              </a:rPr>
              <a:t>: </a:t>
            </a:r>
            <a:r>
              <a:rPr lang="pt-BR" sz="1200" b="1" dirty="0" smtClean="0">
                <a:latin typeface="Gill Sans MT"/>
                <a:cs typeface="Gill Sans MT"/>
              </a:rPr>
              <a:t>Augusto Mendes Gomes</a:t>
            </a:r>
            <a:r>
              <a:rPr lang="pt-BR" sz="1200" b="1" spc="-70" dirty="0" smtClean="0">
                <a:latin typeface="Gill Sans MT"/>
                <a:cs typeface="Gill Sans MT"/>
              </a:rPr>
              <a:t> </a:t>
            </a:r>
            <a:r>
              <a:rPr lang="pt-BR" sz="1200" b="1" spc="-5" dirty="0" smtClean="0">
                <a:latin typeface="Gill Sans MT"/>
                <a:cs typeface="Gill Sans MT"/>
              </a:rPr>
              <a:t>Jr.</a:t>
            </a:r>
            <a:br>
              <a:rPr lang="pt-BR" sz="1200" b="1" spc="-5" dirty="0" smtClean="0">
                <a:latin typeface="Gill Sans MT"/>
                <a:cs typeface="Gill Sans MT"/>
              </a:rPr>
            </a:br>
            <a:r>
              <a:rPr lang="pt-BR" sz="1200" dirty="0" smtClean="0">
                <a:latin typeface="Gill Sans MT"/>
                <a:cs typeface="Gill Sans MT"/>
              </a:rPr>
              <a:t> </a:t>
            </a:r>
            <a:r>
              <a:rPr lang="pt-BR" sz="1200" b="1" spc="-5" dirty="0" err="1" smtClean="0">
                <a:latin typeface="Gill Sans MT"/>
                <a:cs typeface="Gill Sans MT"/>
              </a:rPr>
              <a:t>Prof</a:t>
            </a:r>
            <a:r>
              <a:rPr lang="pt-BR" sz="1200" b="1" spc="-5" dirty="0" smtClean="0">
                <a:latin typeface="Gill Sans MT"/>
                <a:cs typeface="Gill Sans MT"/>
              </a:rPr>
              <a:t>: Emerson </a:t>
            </a:r>
            <a:r>
              <a:rPr lang="pt-BR" sz="1200" b="1" dirty="0" smtClean="0">
                <a:latin typeface="Gill Sans MT"/>
                <a:cs typeface="Gill Sans MT"/>
              </a:rPr>
              <a:t>S.</a:t>
            </a:r>
            <a:r>
              <a:rPr lang="pt-BR" sz="1200" b="1" spc="-40" dirty="0" smtClean="0">
                <a:latin typeface="Gill Sans MT"/>
                <a:cs typeface="Gill Sans MT"/>
              </a:rPr>
              <a:t> </a:t>
            </a:r>
            <a:r>
              <a:rPr lang="pt-BR" sz="1200" b="1" dirty="0" err="1" smtClean="0">
                <a:latin typeface="Gill Sans MT"/>
                <a:cs typeface="Gill Sans MT"/>
              </a:rPr>
              <a:t>Paduan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52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Link com boas referências</a:t>
            </a:r>
            <a:r>
              <a:rPr lang="pt-BR" baseline="0" dirty="0" smtClean="0"/>
              <a:t> (IME USP):</a:t>
            </a:r>
          </a:p>
          <a:p>
            <a:r>
              <a:rPr lang="pt-BR" dirty="0" smtClean="0"/>
              <a:t>https://www.ime.usp.br/~song/mac5710/slides/05tree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36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Referências recomendadas: https://www.ime.usp.br/~pf/algoritmos_em_grafos/aulas/graus.html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69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31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Links adicionais para estudarem: https://en.wikipedia.org/wiki/Tree_traversal#Depth-first_search</a:t>
            </a:r>
          </a:p>
          <a:p>
            <a:endParaRPr lang="pt-BR" dirty="0" smtClean="0"/>
          </a:p>
          <a:p>
            <a:r>
              <a:rPr lang="pt-BR" dirty="0" smtClean="0"/>
              <a:t>https://en.wikipedia.org/wiki/Depth-first_search</a:t>
            </a:r>
          </a:p>
          <a:p>
            <a:endParaRPr lang="pt-BR" dirty="0" smtClean="0"/>
          </a:p>
          <a:p>
            <a:r>
              <a:rPr lang="pt-BR" dirty="0" smtClean="0"/>
              <a:t>CÓDIGOS EM</a:t>
            </a:r>
            <a:r>
              <a:rPr lang="pt-BR" baseline="0" dirty="0" smtClean="0"/>
              <a:t> JAVA</a:t>
            </a:r>
            <a:r>
              <a:rPr lang="pt-BR" dirty="0" smtClean="0"/>
              <a:t>: http://www.geeksforgeeks.org/tree-traversals-inorder-preorder-and-postorder/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681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02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https://en.wikipedia.org/wiki/Breadth-first_search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475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Fonte,</a:t>
            </a:r>
            <a:r>
              <a:rPr lang="pt-BR" baseline="0" dirty="0" smtClean="0"/>
              <a:t> Wikipedia.com 2017.</a:t>
            </a:r>
            <a:br>
              <a:rPr lang="pt-BR" baseline="0" dirty="0" smtClean="0"/>
            </a:br>
            <a:r>
              <a:rPr lang="pt-BR" baseline="0" dirty="0" smtClean="0"/>
              <a:t>O conteúdo é bom, mas em inglês. ;)</a:t>
            </a:r>
            <a:br>
              <a:rPr lang="pt-BR" baseline="0" dirty="0" smtClean="0"/>
            </a:br>
            <a:endParaRPr lang="pt-BR" baseline="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515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407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44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500042"/>
            <a:ext cx="8228707" cy="571504"/>
          </a:xfrm>
          <a:prstGeom prst="rect">
            <a:avLst/>
          </a:prstGeom>
        </p:spPr>
        <p:txBody>
          <a:bodyPr vert="horz" lIns="64291" tIns="32146" rIns="64291" bIns="32146" anchor="ctr"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42275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1709" y="282285"/>
            <a:ext cx="7440581" cy="1105925"/>
          </a:xfrm>
          <a:prstGeom prst="rect">
            <a:avLst/>
          </a:prstGeom>
        </p:spPr>
        <p:txBody>
          <a:bodyPr lIns="0" tIns="0" rIns="0" bIns="0"/>
          <a:lstStyle>
            <a:lvl1pPr>
              <a:defRPr sz="3420" b="1" i="0">
                <a:solidFill>
                  <a:srgbClr val="008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4835" y="2036844"/>
            <a:ext cx="6581616" cy="3240548"/>
          </a:xfrm>
          <a:prstGeom prst="rect">
            <a:avLst/>
          </a:prstGeom>
        </p:spPr>
        <p:txBody>
          <a:bodyPr lIns="0" tIns="0" rIns="0" bIns="0"/>
          <a:lstStyle>
            <a:lvl1pPr>
              <a:defRPr sz="2052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4935" y="6361729"/>
            <a:ext cx="198192" cy="138313"/>
          </a:xfrm>
          <a:prstGeom prst="rect">
            <a:avLst/>
          </a:prstGeom>
        </p:spPr>
        <p:txBody>
          <a:bodyPr lIns="0" tIns="0" rIns="0" bIns="0"/>
          <a:lstStyle>
            <a:lvl1pPr>
              <a:defRPr sz="855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8824">
              <a:lnSpc>
                <a:spcPts val="962"/>
              </a:lnSpc>
            </a:pPr>
            <a:fld id="{81D60167-4931-47E6-BA6A-407CBD079E47}" type="slidenum">
              <a:rPr lang="en-US" smtClean="0"/>
              <a:pPr marL="98824">
                <a:lnSpc>
                  <a:spcPts val="962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952868"/>
            <a:ext cx="3643338" cy="10001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 txBox="1"/>
          <p:nvPr/>
        </p:nvSpPr>
        <p:spPr>
          <a:xfrm>
            <a:off x="1403648" y="1704901"/>
            <a:ext cx="590465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pt-BR" sz="2400" dirty="0"/>
              <a:t>Uma árvore pode ser representada de três</a:t>
            </a:r>
          </a:p>
          <a:p>
            <a:r>
              <a:rPr lang="pt-BR" sz="2400" dirty="0"/>
              <a:t>formas:</a:t>
            </a:r>
            <a:endParaRPr sz="2394" dirty="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4835" y="2501470"/>
            <a:ext cx="5566763" cy="1062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756">
              <a:spcBef>
                <a:spcPts val="440"/>
              </a:spcBef>
              <a:tabLst>
                <a:tab pos="496291" algn="l"/>
              </a:tabLst>
            </a:pPr>
            <a:r>
              <a:rPr sz="1539" spc="-577" dirty="0" smtClean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539" spc="-577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2052" b="1" spc="-4" dirty="0">
                <a:latin typeface="Gill Sans MT"/>
                <a:cs typeface="Gill Sans MT"/>
              </a:rPr>
              <a:t>Diagrama </a:t>
            </a:r>
            <a:r>
              <a:rPr sz="2052" b="1" dirty="0">
                <a:latin typeface="Gill Sans MT"/>
                <a:cs typeface="Gill Sans MT"/>
              </a:rPr>
              <a:t>de</a:t>
            </a:r>
            <a:r>
              <a:rPr sz="2052" b="1" spc="-51" dirty="0">
                <a:latin typeface="Gill Sans MT"/>
                <a:cs typeface="Gill Sans MT"/>
              </a:rPr>
              <a:t> </a:t>
            </a:r>
            <a:r>
              <a:rPr sz="2052" b="1" dirty="0" err="1" smtClean="0">
                <a:latin typeface="Gill Sans MT"/>
                <a:cs typeface="Gill Sans MT"/>
              </a:rPr>
              <a:t>inclusão</a:t>
            </a:r>
            <a:r>
              <a:rPr lang="pt-BR" sz="2052" b="1" dirty="0" smtClean="0">
                <a:latin typeface="Gill Sans MT"/>
                <a:cs typeface="Gill Sans MT"/>
              </a:rPr>
              <a:t> (</a:t>
            </a:r>
            <a:r>
              <a:rPr lang="pt-BR" sz="2052" b="1" dirty="0" err="1" smtClean="0">
                <a:latin typeface="Gill Sans MT"/>
                <a:cs typeface="Gill Sans MT"/>
              </a:rPr>
              <a:t>Venn</a:t>
            </a:r>
            <a:r>
              <a:rPr lang="pt-BR" sz="2052" b="1" dirty="0" smtClean="0">
                <a:latin typeface="Gill Sans MT"/>
                <a:cs typeface="Gill Sans MT"/>
              </a:rPr>
              <a:t>)</a:t>
            </a:r>
            <a:r>
              <a:rPr sz="2052" b="1" dirty="0" smtClean="0">
                <a:latin typeface="Gill Sans MT"/>
                <a:cs typeface="Gill Sans MT"/>
              </a:rPr>
              <a:t>;</a:t>
            </a:r>
            <a:endParaRPr sz="2052" dirty="0">
              <a:latin typeface="Gill Sans MT"/>
              <a:cs typeface="Gill Sans MT"/>
            </a:endParaRPr>
          </a:p>
          <a:p>
            <a:pPr marL="173756">
              <a:spcBef>
                <a:spcPts val="530"/>
              </a:spcBef>
              <a:tabLst>
                <a:tab pos="496291" algn="l"/>
              </a:tabLst>
            </a:pPr>
            <a:r>
              <a:rPr sz="1539" spc="-577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539" spc="-577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2052" b="1" spc="-4" dirty="0">
                <a:latin typeface="Gill Sans MT"/>
                <a:cs typeface="Gill Sans MT"/>
              </a:rPr>
              <a:t>Representação </a:t>
            </a:r>
            <a:r>
              <a:rPr sz="2052" b="1" dirty="0">
                <a:latin typeface="Gill Sans MT"/>
                <a:cs typeface="Gill Sans MT"/>
              </a:rPr>
              <a:t>por </a:t>
            </a:r>
            <a:r>
              <a:rPr sz="2052" b="1" spc="-4" dirty="0">
                <a:latin typeface="Gill Sans MT"/>
                <a:cs typeface="Gill Sans MT"/>
              </a:rPr>
              <a:t>parênteses</a:t>
            </a:r>
            <a:r>
              <a:rPr sz="2052" b="1" dirty="0">
                <a:latin typeface="Gill Sans MT"/>
                <a:cs typeface="Gill Sans MT"/>
              </a:rPr>
              <a:t> aninhados;</a:t>
            </a:r>
            <a:endParaRPr sz="2052" dirty="0">
              <a:latin typeface="Gill Sans MT"/>
              <a:cs typeface="Gill Sans MT"/>
            </a:endParaRPr>
          </a:p>
          <a:p>
            <a:pPr marL="173756">
              <a:spcBef>
                <a:spcPts val="445"/>
              </a:spcBef>
              <a:tabLst>
                <a:tab pos="496291" algn="l"/>
              </a:tabLst>
            </a:pPr>
            <a:r>
              <a:rPr sz="1539" spc="-577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539" spc="-577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2052" b="1" spc="-4" dirty="0">
                <a:latin typeface="Gill Sans MT"/>
                <a:cs typeface="Gill Sans MT"/>
              </a:rPr>
              <a:t>Representação</a:t>
            </a:r>
            <a:r>
              <a:rPr sz="2052" b="1" spc="4" dirty="0">
                <a:latin typeface="Gill Sans MT"/>
                <a:cs typeface="Gill Sans MT"/>
              </a:rPr>
              <a:t> </a:t>
            </a:r>
            <a:r>
              <a:rPr sz="2052" b="1" spc="-4" dirty="0">
                <a:latin typeface="Gill Sans MT"/>
                <a:cs typeface="Gill Sans MT"/>
              </a:rPr>
              <a:t>hierárquica.</a:t>
            </a:r>
            <a:endParaRPr sz="2052" dirty="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14374" y="724798"/>
            <a:ext cx="4880963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4096"/>
              </a:lnSpc>
              <a:tabLst>
                <a:tab pos="2411955" algn="l"/>
              </a:tabLst>
            </a:pPr>
            <a:r>
              <a:rPr dirty="0"/>
              <a:t>Árvores -	Definição:</a:t>
            </a:r>
          </a:p>
        </p:txBody>
      </p:sp>
    </p:spTree>
    <p:extLst>
      <p:ext uri="{BB962C8B-B14F-4D97-AF65-F5344CB8AC3E}">
        <p14:creationId xmlns:p14="http://schemas.microsoft.com/office/powerpoint/2010/main" val="274859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921705" y="2399931"/>
            <a:ext cx="3257957" cy="2180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 txBox="1"/>
          <p:nvPr/>
        </p:nvSpPr>
        <p:spPr>
          <a:xfrm>
            <a:off x="1506240" y="2113230"/>
            <a:ext cx="2108984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latin typeface="Tahoma"/>
                <a:cs typeface="Tahoma"/>
              </a:rPr>
              <a:t>Diagrama </a:t>
            </a:r>
            <a:r>
              <a:rPr sz="1710" dirty="0">
                <a:latin typeface="Tahoma"/>
                <a:cs typeface="Tahoma"/>
              </a:rPr>
              <a:t>de</a:t>
            </a:r>
            <a:r>
              <a:rPr sz="1710" spc="-51" dirty="0">
                <a:latin typeface="Tahoma"/>
                <a:cs typeface="Tahoma"/>
              </a:rPr>
              <a:t> </a:t>
            </a:r>
            <a:r>
              <a:rPr sz="1710" spc="-4" dirty="0">
                <a:latin typeface="Tahoma"/>
                <a:cs typeface="Tahoma"/>
              </a:rPr>
              <a:t>Inclusão</a:t>
            </a:r>
            <a:endParaRPr sz="171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878" y="5192000"/>
            <a:ext cx="4118601" cy="578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92" algn="ctr"/>
            <a:r>
              <a:rPr sz="1710" spc="-4" dirty="0">
                <a:latin typeface="Tahoma"/>
                <a:cs typeface="Tahoma"/>
              </a:rPr>
              <a:t>Parênteses</a:t>
            </a:r>
            <a:r>
              <a:rPr sz="1710" spc="-86" dirty="0">
                <a:latin typeface="Tahoma"/>
                <a:cs typeface="Tahoma"/>
              </a:rPr>
              <a:t> </a:t>
            </a:r>
            <a:r>
              <a:rPr sz="1710" dirty="0">
                <a:latin typeface="Tahoma"/>
                <a:cs typeface="Tahoma"/>
              </a:rPr>
              <a:t>Aninhados</a:t>
            </a:r>
            <a:endParaRPr sz="1710">
              <a:latin typeface="Tahoma"/>
              <a:cs typeface="Tahoma"/>
            </a:endParaRPr>
          </a:p>
          <a:p>
            <a:pPr algn="ctr">
              <a:tabLst>
                <a:tab pos="231313" algn="l"/>
                <a:tab pos="4009427" algn="l"/>
              </a:tabLst>
            </a:pPr>
            <a:r>
              <a:rPr sz="2052" dirty="0">
                <a:latin typeface="Arial"/>
                <a:cs typeface="Arial"/>
              </a:rPr>
              <a:t>(	A </a:t>
            </a:r>
            <a:r>
              <a:rPr sz="2052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52" dirty="0">
                <a:latin typeface="Arial"/>
                <a:cs typeface="Arial"/>
              </a:rPr>
              <a:t>B</a:t>
            </a:r>
            <a:r>
              <a:rPr sz="2052" dirty="0">
                <a:solidFill>
                  <a:srgbClr val="FF0000"/>
                </a:solidFill>
                <a:latin typeface="Arial"/>
                <a:cs typeface="Arial"/>
              </a:rPr>
              <a:t>) ( </a:t>
            </a:r>
            <a:r>
              <a:rPr sz="2052" spc="-4" dirty="0">
                <a:latin typeface="Arial"/>
                <a:cs typeface="Arial"/>
              </a:rPr>
              <a:t>C </a:t>
            </a:r>
            <a:r>
              <a:rPr sz="2052" spc="-4" dirty="0">
                <a:solidFill>
                  <a:srgbClr val="CCCC66"/>
                </a:solidFill>
                <a:latin typeface="Arial"/>
                <a:cs typeface="Arial"/>
              </a:rPr>
              <a:t>(</a:t>
            </a:r>
            <a:r>
              <a:rPr sz="2052" spc="-4" dirty="0">
                <a:latin typeface="Arial"/>
                <a:cs typeface="Arial"/>
              </a:rPr>
              <a:t>D </a:t>
            </a:r>
            <a:r>
              <a:rPr sz="2052" spc="-4" dirty="0">
                <a:solidFill>
                  <a:srgbClr val="2F941E"/>
                </a:solidFill>
                <a:latin typeface="Arial"/>
                <a:cs typeface="Arial"/>
              </a:rPr>
              <a:t>(</a:t>
            </a:r>
            <a:r>
              <a:rPr sz="2052" spc="-4" dirty="0">
                <a:latin typeface="Arial"/>
                <a:cs typeface="Arial"/>
              </a:rPr>
              <a:t>G</a:t>
            </a:r>
            <a:r>
              <a:rPr sz="2052" dirty="0">
                <a:solidFill>
                  <a:srgbClr val="2F941E"/>
                </a:solidFill>
                <a:latin typeface="Arial"/>
                <a:cs typeface="Arial"/>
              </a:rPr>
              <a:t>) (</a:t>
            </a:r>
            <a:r>
              <a:rPr sz="2052" spc="-4" dirty="0">
                <a:latin typeface="Arial"/>
                <a:cs typeface="Arial"/>
              </a:rPr>
              <a:t>H</a:t>
            </a:r>
            <a:r>
              <a:rPr sz="2052" dirty="0">
                <a:solidFill>
                  <a:srgbClr val="2F941E"/>
                </a:solidFill>
                <a:latin typeface="Arial"/>
                <a:cs typeface="Arial"/>
              </a:rPr>
              <a:t>)</a:t>
            </a:r>
            <a:r>
              <a:rPr sz="2052" dirty="0">
                <a:solidFill>
                  <a:srgbClr val="CCCC66"/>
                </a:solidFill>
                <a:latin typeface="Arial"/>
                <a:cs typeface="Arial"/>
              </a:rPr>
              <a:t>) (</a:t>
            </a:r>
            <a:r>
              <a:rPr sz="2052" dirty="0">
                <a:latin typeface="Arial"/>
                <a:cs typeface="Arial"/>
              </a:rPr>
              <a:t>E</a:t>
            </a:r>
            <a:r>
              <a:rPr sz="2052" dirty="0">
                <a:solidFill>
                  <a:srgbClr val="CCCC66"/>
                </a:solidFill>
                <a:latin typeface="Arial"/>
                <a:cs typeface="Arial"/>
              </a:rPr>
              <a:t>) (</a:t>
            </a:r>
            <a:r>
              <a:rPr sz="2052" dirty="0">
                <a:latin typeface="Arial"/>
                <a:cs typeface="Arial"/>
              </a:rPr>
              <a:t>F</a:t>
            </a:r>
            <a:r>
              <a:rPr sz="2052" spc="-4" dirty="0">
                <a:latin typeface="Arial"/>
                <a:cs typeface="Arial"/>
              </a:rPr>
              <a:t> </a:t>
            </a:r>
            <a:r>
              <a:rPr sz="2052" dirty="0">
                <a:solidFill>
                  <a:srgbClr val="2F941E"/>
                </a:solidFill>
                <a:latin typeface="Arial"/>
                <a:cs typeface="Arial"/>
              </a:rPr>
              <a:t>(</a:t>
            </a:r>
            <a:r>
              <a:rPr sz="2052" spc="-4" dirty="0">
                <a:latin typeface="Arial"/>
                <a:cs typeface="Arial"/>
              </a:rPr>
              <a:t>I</a:t>
            </a:r>
            <a:r>
              <a:rPr sz="2052" dirty="0">
                <a:solidFill>
                  <a:srgbClr val="2F941E"/>
                </a:solidFill>
                <a:latin typeface="Arial"/>
                <a:cs typeface="Arial"/>
              </a:rPr>
              <a:t>)</a:t>
            </a:r>
            <a:r>
              <a:rPr sz="2052" dirty="0">
                <a:solidFill>
                  <a:srgbClr val="CCCC66"/>
                </a:solidFill>
                <a:latin typeface="Arial"/>
                <a:cs typeface="Arial"/>
              </a:rPr>
              <a:t>) </a:t>
            </a:r>
            <a:r>
              <a:rPr sz="2052" dirty="0">
                <a:solidFill>
                  <a:srgbClr val="FF0000"/>
                </a:solidFill>
                <a:latin typeface="Arial"/>
                <a:cs typeface="Arial"/>
              </a:rPr>
              <a:t>)	</a:t>
            </a:r>
            <a:r>
              <a:rPr sz="2052" dirty="0">
                <a:latin typeface="Arial"/>
                <a:cs typeface="Arial"/>
              </a:rPr>
              <a:t>)</a:t>
            </a:r>
            <a:endParaRPr sz="2052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22211" y="2341559"/>
            <a:ext cx="2736684" cy="28670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 txBox="1"/>
          <p:nvPr/>
        </p:nvSpPr>
        <p:spPr>
          <a:xfrm>
            <a:off x="5289544" y="1989700"/>
            <a:ext cx="2583017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latin typeface="Tahoma"/>
                <a:cs typeface="Tahoma"/>
              </a:rPr>
              <a:t>Representação</a:t>
            </a:r>
            <a:r>
              <a:rPr sz="1710" spc="-34" dirty="0">
                <a:latin typeface="Tahoma"/>
                <a:cs typeface="Tahoma"/>
              </a:rPr>
              <a:t> </a:t>
            </a:r>
            <a:r>
              <a:rPr sz="1710" spc="-4" dirty="0">
                <a:latin typeface="Tahoma"/>
                <a:cs typeface="Tahoma"/>
              </a:rPr>
              <a:t>Hierárquica</a:t>
            </a:r>
            <a:endParaRPr sz="171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14374" y="722271"/>
            <a:ext cx="4880963" cy="5257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0860">
              <a:lnSpc>
                <a:spcPts val="4096"/>
              </a:lnSpc>
              <a:tabLst>
                <a:tab pos="2411955" algn="l"/>
              </a:tabLst>
            </a:pPr>
            <a:r>
              <a:rPr dirty="0"/>
              <a:t>Árvores -	Definição:</a:t>
            </a:r>
          </a:p>
        </p:txBody>
      </p:sp>
    </p:spTree>
    <p:extLst>
      <p:ext uri="{BB962C8B-B14F-4D97-AF65-F5344CB8AC3E}">
        <p14:creationId xmlns:p14="http://schemas.microsoft.com/office/powerpoint/2010/main" val="31109003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1314836" y="1745081"/>
            <a:ext cx="6286229" cy="3125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1539" spc="34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lang="pt-BR" sz="1539" spc="34" dirty="0" smtClean="0">
                <a:solidFill>
                  <a:srgbClr val="666600"/>
                </a:solidFill>
                <a:latin typeface="Times New Roman"/>
                <a:cs typeface="Times New Roman"/>
              </a:rPr>
              <a:t>  </a:t>
            </a:r>
            <a:r>
              <a:rPr sz="2052" dirty="0" smtClean="0">
                <a:latin typeface="Gill Sans MT"/>
                <a:cs typeface="Gill Sans MT"/>
              </a:rPr>
              <a:t>O </a:t>
            </a:r>
            <a:r>
              <a:rPr sz="2052" dirty="0">
                <a:latin typeface="Gill Sans MT"/>
                <a:cs typeface="Gill Sans MT"/>
              </a:rPr>
              <a:t>rótulo de um nó é o seu</a:t>
            </a:r>
            <a:r>
              <a:rPr sz="2052" spc="-81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nome:</a:t>
            </a:r>
          </a:p>
          <a:p>
            <a:pPr marL="173756">
              <a:spcBef>
                <a:spcPts val="120"/>
              </a:spcBef>
            </a:pPr>
            <a:r>
              <a:rPr sz="1710" dirty="0">
                <a:latin typeface="Gill Sans MT"/>
                <a:cs typeface="Gill Sans MT"/>
              </a:rPr>
              <a:t>- </a:t>
            </a:r>
            <a:r>
              <a:rPr sz="1710" dirty="0">
                <a:solidFill>
                  <a:srgbClr val="3D3DFF"/>
                </a:solidFill>
                <a:latin typeface="Gill Sans MT"/>
                <a:cs typeface="Gill Sans MT"/>
              </a:rPr>
              <a:t>A </a:t>
            </a:r>
            <a:r>
              <a:rPr sz="1710" dirty="0">
                <a:latin typeface="Gill Sans MT"/>
                <a:cs typeface="Gill Sans MT"/>
              </a:rPr>
              <a:t>é o rótulo do nó de nome A na árvore do exemplo</a:t>
            </a:r>
            <a:r>
              <a:rPr sz="1710" spc="-86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anterior</a:t>
            </a:r>
          </a:p>
          <a:p>
            <a:pPr marL="10860">
              <a:spcBef>
                <a:spcPts val="304"/>
              </a:spcBef>
            </a:pPr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1539" spc="30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lang="pt-BR" sz="1539" spc="30" dirty="0" smtClean="0">
                <a:solidFill>
                  <a:srgbClr val="666600"/>
                </a:solidFill>
                <a:latin typeface="Times New Roman"/>
                <a:cs typeface="Times New Roman"/>
              </a:rPr>
              <a:t>  </a:t>
            </a:r>
            <a:r>
              <a:rPr sz="2052" dirty="0" err="1" smtClean="0">
                <a:latin typeface="Gill Sans MT"/>
                <a:cs typeface="Gill Sans MT"/>
              </a:rPr>
              <a:t>Grau</a:t>
            </a:r>
            <a:r>
              <a:rPr sz="2052" dirty="0" smtClean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de saída de um</a:t>
            </a:r>
            <a:r>
              <a:rPr sz="2052" spc="-73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nó</a:t>
            </a:r>
          </a:p>
          <a:p>
            <a:pPr marL="173756">
              <a:spcBef>
                <a:spcPts val="227"/>
              </a:spcBef>
              <a:tabLst>
                <a:tab pos="496291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dirty="0">
                <a:latin typeface="Gill Sans MT"/>
                <a:cs typeface="Gill Sans MT"/>
              </a:rPr>
              <a:t>número de sub-árvores desse</a:t>
            </a:r>
            <a:r>
              <a:rPr sz="1710" spc="-86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nó</a:t>
            </a:r>
          </a:p>
          <a:p>
            <a:pPr marL="10860">
              <a:spcBef>
                <a:spcPts val="217"/>
              </a:spcBef>
            </a:pPr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1539" spc="26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lang="pt-BR" sz="1539" spc="26" dirty="0" smtClean="0">
                <a:solidFill>
                  <a:srgbClr val="666600"/>
                </a:solidFill>
                <a:latin typeface="Times New Roman"/>
                <a:cs typeface="Times New Roman"/>
              </a:rPr>
              <a:t>  </a:t>
            </a:r>
            <a:r>
              <a:rPr sz="2052" dirty="0" err="1" smtClean="0">
                <a:latin typeface="Gill Sans MT"/>
                <a:cs typeface="Gill Sans MT"/>
              </a:rPr>
              <a:t>Grau</a:t>
            </a:r>
            <a:r>
              <a:rPr sz="2052" dirty="0" smtClean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de uma</a:t>
            </a:r>
            <a:r>
              <a:rPr sz="2052" spc="-68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árvore</a:t>
            </a:r>
          </a:p>
          <a:p>
            <a:pPr marL="173756">
              <a:spcBef>
                <a:spcPts val="227"/>
              </a:spcBef>
              <a:tabLst>
                <a:tab pos="496291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dirty="0">
                <a:latin typeface="Gill Sans MT"/>
                <a:cs typeface="Gill Sans MT"/>
              </a:rPr>
              <a:t>É o grau máximo entre todos os seus</a:t>
            </a:r>
            <a:r>
              <a:rPr sz="1710" spc="-86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nós</a:t>
            </a:r>
          </a:p>
          <a:p>
            <a:pPr marL="10860">
              <a:spcBef>
                <a:spcPts val="217"/>
              </a:spcBef>
            </a:pPr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539" spc="30" dirty="0" smtClean="0">
                <a:solidFill>
                  <a:srgbClr val="666600"/>
                </a:solidFill>
                <a:latin typeface="Times New Roman"/>
                <a:cs typeface="Times New Roman"/>
              </a:rPr>
              <a:t>   </a:t>
            </a:r>
            <a:r>
              <a:rPr sz="2052" dirty="0" err="1" smtClean="0">
                <a:latin typeface="Gill Sans MT"/>
                <a:cs typeface="Gill Sans MT"/>
              </a:rPr>
              <a:t>Nó</a:t>
            </a:r>
            <a:r>
              <a:rPr sz="2052" dirty="0" smtClean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terminal, externo ou</a:t>
            </a:r>
            <a:r>
              <a:rPr sz="2052" spc="-73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folha</a:t>
            </a:r>
          </a:p>
          <a:p>
            <a:pPr marL="173756">
              <a:spcBef>
                <a:spcPts val="227"/>
              </a:spcBef>
              <a:tabLst>
                <a:tab pos="496291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dirty="0">
                <a:latin typeface="Gill Sans MT"/>
                <a:cs typeface="Gill Sans MT"/>
              </a:rPr>
              <a:t>nó de grau de saída</a:t>
            </a:r>
            <a:r>
              <a:rPr sz="1710" spc="-86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zero</a:t>
            </a:r>
          </a:p>
          <a:p>
            <a:pPr marL="10860">
              <a:spcBef>
                <a:spcPts val="217"/>
              </a:spcBef>
            </a:pPr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539" spc="4" dirty="0" smtClean="0">
                <a:solidFill>
                  <a:srgbClr val="666600"/>
                </a:solidFill>
                <a:latin typeface="Times New Roman"/>
                <a:cs typeface="Times New Roman"/>
              </a:rPr>
              <a:t>  </a:t>
            </a:r>
            <a:r>
              <a:rPr sz="2052" dirty="0" err="1" smtClean="0">
                <a:latin typeface="Gill Sans MT"/>
                <a:cs typeface="Gill Sans MT"/>
              </a:rPr>
              <a:t>Nó</a:t>
            </a:r>
            <a:r>
              <a:rPr sz="2052" spc="-47" dirty="0" smtClean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interno</a:t>
            </a:r>
          </a:p>
          <a:p>
            <a:pPr marL="173756">
              <a:spcBef>
                <a:spcPts val="227"/>
              </a:spcBef>
              <a:tabLst>
                <a:tab pos="496291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dirty="0">
                <a:latin typeface="Gill Sans MT"/>
                <a:cs typeface="Gill Sans MT"/>
              </a:rPr>
              <a:t>nó que não é folha (isto é, possui grau de saída diferente de</a:t>
            </a:r>
            <a:r>
              <a:rPr sz="1710" spc="-94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zero)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71634" y="724798"/>
            <a:ext cx="4966756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4096"/>
              </a:lnSpc>
              <a:tabLst>
                <a:tab pos="2411955" algn="l"/>
              </a:tabLst>
            </a:pPr>
            <a:r>
              <a:rPr dirty="0"/>
              <a:t>Árvores -	</a:t>
            </a:r>
            <a:r>
              <a:rPr spc="-4" dirty="0"/>
              <a:t>Conceitos:</a:t>
            </a:r>
          </a:p>
        </p:txBody>
      </p:sp>
    </p:spTree>
    <p:extLst>
      <p:ext uri="{BB962C8B-B14F-4D97-AF65-F5344CB8AC3E}">
        <p14:creationId xmlns:p14="http://schemas.microsoft.com/office/powerpoint/2010/main" val="200363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1314835" y="2008432"/>
            <a:ext cx="6581616" cy="2465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1539" spc="17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lang="pt-BR" sz="1539" spc="17" dirty="0" smtClean="0">
                <a:solidFill>
                  <a:srgbClr val="666600"/>
                </a:solidFill>
                <a:latin typeface="Times New Roman"/>
                <a:cs typeface="Times New Roman"/>
              </a:rPr>
              <a:t>  </a:t>
            </a:r>
            <a:r>
              <a:rPr sz="2052" dirty="0" err="1" smtClean="0">
                <a:latin typeface="Gill Sans MT"/>
                <a:cs typeface="Gill Sans MT"/>
              </a:rPr>
              <a:t>Caminho</a:t>
            </a:r>
            <a:r>
              <a:rPr sz="2052" dirty="0" smtClean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na</a:t>
            </a:r>
            <a:r>
              <a:rPr sz="2052" spc="-60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árvore</a:t>
            </a:r>
          </a:p>
          <a:p>
            <a:pPr marL="488690" marR="4344" indent="-314933">
              <a:lnSpc>
                <a:spcPts val="1898"/>
              </a:lnSpc>
              <a:spcBef>
                <a:spcPts val="308"/>
              </a:spcBef>
              <a:tabLst>
                <a:tab pos="496291" algn="l"/>
                <a:tab pos="3238926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	</a:t>
            </a:r>
            <a:r>
              <a:rPr sz="1710" dirty="0">
                <a:latin typeface="Gill Sans MT"/>
                <a:cs typeface="Gill Sans MT"/>
              </a:rPr>
              <a:t>Seqüência de nós distintos </a:t>
            </a:r>
            <a:r>
              <a:rPr sz="1710" i="1" spc="4" dirty="0">
                <a:latin typeface="Gill Sans MT"/>
                <a:cs typeface="Gill Sans MT"/>
              </a:rPr>
              <a:t>v</a:t>
            </a:r>
            <a:r>
              <a:rPr sz="1667" i="1" spc="6" baseline="-21367" dirty="0">
                <a:latin typeface="Gill Sans MT"/>
                <a:cs typeface="Gill Sans MT"/>
              </a:rPr>
              <a:t>1</a:t>
            </a:r>
            <a:r>
              <a:rPr sz="1710" i="1" spc="4" dirty="0">
                <a:latin typeface="Gill Sans MT"/>
                <a:cs typeface="Gill Sans MT"/>
              </a:rPr>
              <a:t>, </a:t>
            </a:r>
            <a:r>
              <a:rPr sz="1710" i="1" spc="286" dirty="0">
                <a:latin typeface="Gill Sans MT"/>
                <a:cs typeface="Gill Sans MT"/>
              </a:rPr>
              <a:t> </a:t>
            </a:r>
            <a:r>
              <a:rPr sz="1710" i="1" spc="4" dirty="0">
                <a:latin typeface="Gill Sans MT"/>
                <a:cs typeface="Gill Sans MT"/>
              </a:rPr>
              <a:t>v</a:t>
            </a:r>
            <a:r>
              <a:rPr sz="1667" i="1" spc="6" baseline="-21367" dirty="0">
                <a:latin typeface="Gill Sans MT"/>
                <a:cs typeface="Gill Sans MT"/>
              </a:rPr>
              <a:t>2</a:t>
            </a:r>
            <a:r>
              <a:rPr sz="1710" i="1" spc="4" dirty="0">
                <a:latin typeface="Gill Sans MT"/>
                <a:cs typeface="Gill Sans MT"/>
              </a:rPr>
              <a:t>,</a:t>
            </a:r>
            <a:r>
              <a:rPr sz="1710" i="1" spc="150" dirty="0">
                <a:latin typeface="Gill Sans MT"/>
                <a:cs typeface="Gill Sans MT"/>
              </a:rPr>
              <a:t> </a:t>
            </a:r>
            <a:r>
              <a:rPr sz="1710" i="1" spc="-4" dirty="0">
                <a:latin typeface="Gill Sans MT"/>
                <a:cs typeface="Gill Sans MT"/>
              </a:rPr>
              <a:t>..., </a:t>
            </a:r>
            <a:r>
              <a:rPr sz="1710" i="1" spc="167" dirty="0">
                <a:latin typeface="Gill Sans MT"/>
                <a:cs typeface="Gill Sans MT"/>
              </a:rPr>
              <a:t> </a:t>
            </a:r>
            <a:r>
              <a:rPr sz="1710" i="1" spc="4" dirty="0">
                <a:latin typeface="Gill Sans MT"/>
                <a:cs typeface="Gill Sans MT"/>
              </a:rPr>
              <a:t>v</a:t>
            </a:r>
            <a:r>
              <a:rPr sz="1667" i="1" spc="6" baseline="-21367" dirty="0">
                <a:latin typeface="Gill Sans MT"/>
                <a:cs typeface="Gill Sans MT"/>
              </a:rPr>
              <a:t>k</a:t>
            </a:r>
            <a:r>
              <a:rPr sz="1710" spc="4" dirty="0">
                <a:latin typeface="Gill Sans MT"/>
                <a:cs typeface="Gill Sans MT"/>
              </a:rPr>
              <a:t>, </a:t>
            </a:r>
            <a:r>
              <a:rPr sz="1710" dirty="0">
                <a:latin typeface="Gill Sans MT"/>
                <a:cs typeface="Gill Sans MT"/>
              </a:rPr>
              <a:t>tal que existe sempre entre nós consecutivos a </a:t>
            </a:r>
            <a:r>
              <a:rPr sz="1710" spc="274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relação</a:t>
            </a:r>
            <a:r>
              <a:rPr sz="1710" spc="-13" dirty="0">
                <a:latin typeface="Gill Sans MT"/>
                <a:cs typeface="Gill Sans MT"/>
              </a:rPr>
              <a:t> </a:t>
            </a:r>
            <a:r>
              <a:rPr sz="1710" dirty="0">
                <a:solidFill>
                  <a:srgbClr val="3D3DFF"/>
                </a:solidFill>
                <a:latin typeface="MS PGothic"/>
                <a:cs typeface="MS PGothic"/>
              </a:rPr>
              <a:t>“</a:t>
            </a:r>
            <a:r>
              <a:rPr sz="1710" dirty="0">
                <a:solidFill>
                  <a:srgbClr val="3D3DFF"/>
                </a:solidFill>
                <a:latin typeface="Gill Sans MT"/>
                <a:cs typeface="Gill Sans MT"/>
              </a:rPr>
              <a:t>é	filho  de</a:t>
            </a:r>
            <a:r>
              <a:rPr sz="1710" dirty="0">
                <a:solidFill>
                  <a:srgbClr val="3D3DFF"/>
                </a:solidFill>
                <a:latin typeface="MS PGothic"/>
                <a:cs typeface="MS PGothic"/>
              </a:rPr>
              <a:t>” </a:t>
            </a:r>
            <a:r>
              <a:rPr sz="1710" dirty="0">
                <a:latin typeface="Gill Sans MT"/>
                <a:cs typeface="Gill Sans MT"/>
              </a:rPr>
              <a:t>ou </a:t>
            </a:r>
            <a:r>
              <a:rPr sz="1710" dirty="0">
                <a:solidFill>
                  <a:srgbClr val="CCCC66"/>
                </a:solidFill>
                <a:latin typeface="MS PGothic"/>
                <a:cs typeface="MS PGothic"/>
              </a:rPr>
              <a:t>“</a:t>
            </a:r>
            <a:r>
              <a:rPr sz="1710" dirty="0">
                <a:solidFill>
                  <a:srgbClr val="3D3DFF"/>
                </a:solidFill>
                <a:latin typeface="Gill Sans MT"/>
                <a:cs typeface="Gill Sans MT"/>
              </a:rPr>
              <a:t>é pai</a:t>
            </a:r>
            <a:r>
              <a:rPr sz="1710" spc="-137" dirty="0">
                <a:solidFill>
                  <a:srgbClr val="3D3DFF"/>
                </a:solidFill>
                <a:latin typeface="Gill Sans MT"/>
                <a:cs typeface="Gill Sans MT"/>
              </a:rPr>
              <a:t> </a:t>
            </a:r>
            <a:r>
              <a:rPr sz="1710" dirty="0">
                <a:solidFill>
                  <a:srgbClr val="3D3DFF"/>
                </a:solidFill>
                <a:latin typeface="Gill Sans MT"/>
                <a:cs typeface="Gill Sans MT"/>
              </a:rPr>
              <a:t>de</a:t>
            </a:r>
            <a:r>
              <a:rPr sz="1710" dirty="0">
                <a:solidFill>
                  <a:srgbClr val="3D3DFF"/>
                </a:solidFill>
                <a:latin typeface="MS PGothic"/>
                <a:cs typeface="MS PGothic"/>
              </a:rPr>
              <a:t>”</a:t>
            </a:r>
            <a:r>
              <a:rPr sz="1710" dirty="0">
                <a:latin typeface="Gill Sans MT"/>
                <a:cs typeface="Gill Sans MT"/>
              </a:rPr>
              <a:t>.</a:t>
            </a:r>
          </a:p>
          <a:p>
            <a:pPr marL="10860">
              <a:spcBef>
                <a:spcPts val="162"/>
              </a:spcBef>
            </a:pPr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1539" spc="30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lang="pt-BR" sz="1539" spc="30" dirty="0" smtClean="0">
                <a:solidFill>
                  <a:srgbClr val="666600"/>
                </a:solidFill>
                <a:latin typeface="Times New Roman"/>
                <a:cs typeface="Times New Roman"/>
              </a:rPr>
              <a:t>  </a:t>
            </a:r>
            <a:r>
              <a:rPr sz="2052" spc="-4" dirty="0" err="1" smtClean="0">
                <a:latin typeface="Gill Sans MT"/>
                <a:cs typeface="Gill Sans MT"/>
              </a:rPr>
              <a:t>Comprimento</a:t>
            </a:r>
            <a:r>
              <a:rPr sz="2052" spc="-4" dirty="0" smtClean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do</a:t>
            </a:r>
            <a:r>
              <a:rPr sz="2052" spc="-26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caminho</a:t>
            </a:r>
          </a:p>
          <a:p>
            <a:pPr marL="173756">
              <a:lnSpc>
                <a:spcPts val="1975"/>
              </a:lnSpc>
              <a:spcBef>
                <a:spcPts val="227"/>
              </a:spcBef>
              <a:tabLst>
                <a:tab pos="496291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dirty="0">
                <a:latin typeface="Gill Sans MT"/>
                <a:cs typeface="Gill Sans MT"/>
              </a:rPr>
              <a:t>Um caminho que passa por </a:t>
            </a:r>
            <a:r>
              <a:rPr sz="1710" i="1" dirty="0">
                <a:latin typeface="Gill Sans MT"/>
                <a:cs typeface="Gill Sans MT"/>
              </a:rPr>
              <a:t>k </a:t>
            </a:r>
            <a:r>
              <a:rPr sz="1710" spc="-4" dirty="0">
                <a:latin typeface="Gill Sans MT"/>
                <a:cs typeface="Gill Sans MT"/>
              </a:rPr>
              <a:t>vértices </a:t>
            </a:r>
            <a:r>
              <a:rPr sz="1710" dirty="0">
                <a:latin typeface="Gill Sans MT"/>
                <a:cs typeface="Gill Sans MT"/>
              </a:rPr>
              <a:t>é obtido pela seqüência de</a:t>
            </a:r>
            <a:r>
              <a:rPr sz="1710" spc="97" dirty="0">
                <a:latin typeface="Gill Sans MT"/>
                <a:cs typeface="Gill Sans MT"/>
              </a:rPr>
              <a:t> </a:t>
            </a:r>
            <a:r>
              <a:rPr sz="1710" i="1" dirty="0">
                <a:latin typeface="Gill Sans MT"/>
                <a:cs typeface="Gill Sans MT"/>
              </a:rPr>
              <a:t>k-</a:t>
            </a:r>
            <a:r>
              <a:rPr sz="1710" i="1" dirty="0">
                <a:latin typeface="Arial"/>
                <a:cs typeface="Arial"/>
              </a:rPr>
              <a:t>1</a:t>
            </a:r>
            <a:endParaRPr sz="1710" dirty="0">
              <a:latin typeface="Arial"/>
              <a:cs typeface="Arial"/>
            </a:endParaRPr>
          </a:p>
          <a:p>
            <a:pPr marL="488690">
              <a:lnSpc>
                <a:spcPts val="1975"/>
              </a:lnSpc>
            </a:pPr>
            <a:r>
              <a:rPr sz="1710" dirty="0">
                <a:latin typeface="Gill Sans MT"/>
                <a:cs typeface="Gill Sans MT"/>
              </a:rPr>
              <a:t>pares da relação. O valor </a:t>
            </a:r>
            <a:r>
              <a:rPr sz="1710" i="1" dirty="0">
                <a:solidFill>
                  <a:srgbClr val="3D3DFF"/>
                </a:solidFill>
                <a:latin typeface="Gill Sans MT"/>
                <a:cs typeface="Gill Sans MT"/>
              </a:rPr>
              <a:t>k-</a:t>
            </a:r>
            <a:r>
              <a:rPr sz="1710" i="1" dirty="0">
                <a:solidFill>
                  <a:srgbClr val="4F5CFF"/>
                </a:solidFill>
                <a:latin typeface="Arial"/>
                <a:cs typeface="Arial"/>
              </a:rPr>
              <a:t>1 </a:t>
            </a:r>
            <a:r>
              <a:rPr sz="1710" dirty="0">
                <a:latin typeface="Gill Sans MT"/>
                <a:cs typeface="Gill Sans MT"/>
              </a:rPr>
              <a:t>é o </a:t>
            </a:r>
            <a:r>
              <a:rPr sz="1710" dirty="0">
                <a:solidFill>
                  <a:srgbClr val="3D3DFF"/>
                </a:solidFill>
                <a:latin typeface="Gill Sans MT"/>
                <a:cs typeface="Gill Sans MT"/>
              </a:rPr>
              <a:t>comprimento do</a:t>
            </a:r>
            <a:r>
              <a:rPr sz="1710" spc="-68" dirty="0">
                <a:solidFill>
                  <a:srgbClr val="3D3DFF"/>
                </a:solidFill>
                <a:latin typeface="Gill Sans MT"/>
                <a:cs typeface="Gill Sans MT"/>
              </a:rPr>
              <a:t> </a:t>
            </a:r>
            <a:r>
              <a:rPr sz="1710" spc="-4" dirty="0">
                <a:solidFill>
                  <a:srgbClr val="3D3DFF"/>
                </a:solidFill>
                <a:latin typeface="Gill Sans MT"/>
                <a:cs typeface="Gill Sans MT"/>
              </a:rPr>
              <a:t>caminho</a:t>
            </a:r>
            <a:r>
              <a:rPr sz="1710" spc="-4" dirty="0">
                <a:latin typeface="Gill Sans MT"/>
                <a:cs typeface="Gill Sans MT"/>
              </a:rPr>
              <a:t>.</a:t>
            </a:r>
            <a:endParaRPr sz="1710" dirty="0">
              <a:latin typeface="Gill Sans MT"/>
              <a:cs typeface="Gill Sans MT"/>
            </a:endParaRPr>
          </a:p>
          <a:p>
            <a:pPr marL="10860" marR="4344">
              <a:lnSpc>
                <a:spcPts val="2591"/>
              </a:lnSpc>
              <a:spcBef>
                <a:spcPts val="569"/>
              </a:spcBef>
            </a:pPr>
            <a:r>
              <a:rPr sz="1796" spc="-115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2394" spc="-115" dirty="0" err="1" smtClean="0">
                <a:latin typeface="Gill Sans MT"/>
                <a:cs typeface="Gill Sans MT"/>
              </a:rPr>
              <a:t>Antecessores</a:t>
            </a:r>
            <a:r>
              <a:rPr sz="2394" spc="-115" dirty="0" smtClean="0">
                <a:latin typeface="Gill Sans MT"/>
                <a:cs typeface="Gill Sans MT"/>
              </a:rPr>
              <a:t> </a:t>
            </a:r>
            <a:r>
              <a:rPr sz="2394" dirty="0">
                <a:latin typeface="Gill Sans MT"/>
                <a:cs typeface="Gill Sans MT"/>
              </a:rPr>
              <a:t>de um nó: todos os nós no </a:t>
            </a:r>
            <a:r>
              <a:rPr sz="2394" spc="-4" dirty="0">
                <a:latin typeface="Gill Sans MT"/>
                <a:cs typeface="Gill Sans MT"/>
              </a:rPr>
              <a:t>caminho  </a:t>
            </a:r>
            <a:r>
              <a:rPr sz="2394" dirty="0">
                <a:latin typeface="Gill Sans MT"/>
                <a:cs typeface="Gill Sans MT"/>
              </a:rPr>
              <a:t>até a</a:t>
            </a:r>
            <a:r>
              <a:rPr sz="2394" spc="-73" dirty="0">
                <a:latin typeface="Gill Sans MT"/>
                <a:cs typeface="Gill Sans MT"/>
              </a:rPr>
              <a:t> </a:t>
            </a:r>
            <a:r>
              <a:rPr sz="2394" spc="-4" dirty="0">
                <a:latin typeface="Gill Sans MT"/>
                <a:cs typeface="Gill Sans MT"/>
              </a:rPr>
              <a:t>raiz</a:t>
            </a:r>
            <a:endParaRPr sz="2394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71634" y="724798"/>
            <a:ext cx="4966756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4096"/>
              </a:lnSpc>
              <a:tabLst>
                <a:tab pos="2411955" algn="l"/>
              </a:tabLst>
            </a:pPr>
            <a:r>
              <a:rPr dirty="0"/>
              <a:t>Árvores -	</a:t>
            </a:r>
            <a:r>
              <a:rPr spc="-4" dirty="0"/>
              <a:t>Conceitos:</a:t>
            </a:r>
          </a:p>
        </p:txBody>
      </p:sp>
    </p:spTree>
    <p:extLst>
      <p:ext uri="{BB962C8B-B14F-4D97-AF65-F5344CB8AC3E}">
        <p14:creationId xmlns:p14="http://schemas.microsoft.com/office/powerpoint/2010/main" val="71317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 txBox="1"/>
          <p:nvPr/>
        </p:nvSpPr>
        <p:spPr>
          <a:xfrm>
            <a:off x="1314835" y="1897119"/>
            <a:ext cx="6566956" cy="2482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pc="81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lang="pt-BR" spc="81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800" dirty="0" err="1" smtClean="0">
                <a:latin typeface="Tahoma"/>
                <a:cs typeface="Tahoma"/>
              </a:rPr>
              <a:t>Altura</a:t>
            </a:r>
            <a:r>
              <a:rPr sz="2800" dirty="0" smtClean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 um nó</a:t>
            </a:r>
            <a:r>
              <a:rPr sz="2800" spc="-77" dirty="0">
                <a:latin typeface="Tahoma"/>
                <a:cs typeface="Tahoma"/>
              </a:rPr>
              <a:t> </a:t>
            </a:r>
            <a:r>
              <a:rPr sz="2800" i="1" spc="-21" dirty="0">
                <a:latin typeface="Tahoma"/>
                <a:cs typeface="Tahoma"/>
              </a:rPr>
              <a:t>v</a:t>
            </a:r>
            <a:endParaRPr sz="2800" dirty="0">
              <a:latin typeface="Tahoma"/>
              <a:cs typeface="Tahoma"/>
            </a:endParaRPr>
          </a:p>
          <a:p>
            <a:pPr marL="173756">
              <a:lnSpc>
                <a:spcPts val="1954"/>
              </a:lnSpc>
              <a:spcBef>
                <a:spcPts val="111"/>
              </a:spcBef>
              <a:tabLst>
                <a:tab pos="496291" algn="l"/>
              </a:tabLst>
            </a:pPr>
            <a:r>
              <a:rPr sz="1100" spc="-385" dirty="0">
                <a:solidFill>
                  <a:srgbClr val="CC9900"/>
                </a:solidFill>
                <a:latin typeface="Wingdings"/>
                <a:cs typeface="Wingdings"/>
              </a:rPr>
              <a:t></a:t>
            </a:r>
            <a:r>
              <a:rPr sz="1100" spc="-385" dirty="0">
                <a:solidFill>
                  <a:srgbClr val="CC99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ahoma"/>
                <a:cs typeface="Tahoma"/>
              </a:rPr>
              <a:t>É o </a:t>
            </a:r>
            <a:r>
              <a:rPr sz="2000" dirty="0">
                <a:solidFill>
                  <a:srgbClr val="3D3DFF"/>
                </a:solidFill>
                <a:latin typeface="Tahoma"/>
                <a:cs typeface="Tahoma"/>
              </a:rPr>
              <a:t>número de </a:t>
            </a:r>
            <a:r>
              <a:rPr lang="pt-BR" sz="2000" dirty="0" smtClean="0">
                <a:solidFill>
                  <a:srgbClr val="3D3DFF"/>
                </a:solidFill>
                <a:latin typeface="Tahoma"/>
                <a:cs typeface="Tahoma"/>
              </a:rPr>
              <a:t>enlaces do</a:t>
            </a:r>
            <a:r>
              <a:rPr sz="2000" dirty="0" smtClean="0">
                <a:solidFill>
                  <a:srgbClr val="3D3D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D3DFF"/>
                </a:solidFill>
                <a:latin typeface="Tahoma"/>
                <a:cs typeface="Tahoma"/>
              </a:rPr>
              <a:t>maior caminho </a:t>
            </a:r>
            <a:r>
              <a:rPr sz="2000" dirty="0">
                <a:latin typeface="Tahoma"/>
                <a:cs typeface="Tahoma"/>
              </a:rPr>
              <a:t>de todos os </a:t>
            </a:r>
            <a:r>
              <a:rPr sz="2000" dirty="0" err="1">
                <a:latin typeface="Tahoma"/>
                <a:cs typeface="Tahoma"/>
              </a:rPr>
              <a:t>caminhos</a:t>
            </a:r>
            <a:r>
              <a:rPr sz="2000" spc="-86" dirty="0">
                <a:latin typeface="Tahoma"/>
                <a:cs typeface="Tahoma"/>
              </a:rPr>
              <a:t> </a:t>
            </a:r>
            <a:r>
              <a:rPr sz="2000" dirty="0" smtClean="0">
                <a:latin typeface="Tahoma"/>
                <a:cs typeface="Tahoma"/>
              </a:rPr>
              <a:t>de</a:t>
            </a:r>
            <a:r>
              <a:rPr lang="pt-BR" sz="2000" dirty="0" smtClean="0">
                <a:latin typeface="Tahoma"/>
                <a:cs typeface="Tahoma"/>
              </a:rPr>
              <a:t> </a:t>
            </a:r>
            <a:r>
              <a:rPr sz="2000" i="1" spc="-21" dirty="0" smtClean="0">
                <a:latin typeface="Tahoma"/>
                <a:cs typeface="Tahoma"/>
              </a:rPr>
              <a:t>v </a:t>
            </a:r>
            <a:r>
              <a:rPr sz="2000" dirty="0">
                <a:latin typeface="Tahoma"/>
                <a:cs typeface="Tahoma"/>
              </a:rPr>
              <a:t>até nós</a:t>
            </a:r>
            <a:r>
              <a:rPr sz="2000" spc="-81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folhas</a:t>
            </a:r>
          </a:p>
          <a:p>
            <a:pPr marL="488690" marR="276924" indent="-314933">
              <a:lnSpc>
                <a:spcPts val="1813"/>
              </a:lnSpc>
              <a:spcBef>
                <a:spcPts val="517"/>
              </a:spcBef>
              <a:tabLst>
                <a:tab pos="496291" algn="l"/>
              </a:tabLst>
            </a:pPr>
            <a:r>
              <a:rPr sz="1100" spc="-385" dirty="0" smtClean="0">
                <a:solidFill>
                  <a:srgbClr val="CC9900"/>
                </a:solidFill>
                <a:latin typeface="Wingdings"/>
                <a:cs typeface="Wingdings"/>
              </a:rPr>
              <a:t></a:t>
            </a:r>
            <a:r>
              <a:rPr sz="1100" spc="-385" dirty="0">
                <a:solidFill>
                  <a:srgbClr val="CC9900"/>
                </a:solidFill>
                <a:latin typeface="Times New Roman"/>
                <a:cs typeface="Times New Roman"/>
              </a:rPr>
              <a:t>		</a:t>
            </a:r>
            <a:r>
              <a:rPr sz="2000" dirty="0">
                <a:latin typeface="Tahoma"/>
                <a:cs typeface="Tahoma"/>
              </a:rPr>
              <a:t>Representa-se a altura de X por h(X) e a altura de</a:t>
            </a:r>
            <a:r>
              <a:rPr sz="2000" spc="-81" dirty="0">
                <a:latin typeface="Tahoma"/>
                <a:cs typeface="Tahoma"/>
              </a:rPr>
              <a:t> </a:t>
            </a:r>
            <a:r>
              <a:rPr sz="2000" dirty="0" err="1">
                <a:latin typeface="Tahoma"/>
                <a:cs typeface="Tahoma"/>
              </a:rPr>
              <a:t>uma</a:t>
            </a:r>
            <a:r>
              <a:rPr sz="2000" spc="-9" dirty="0">
                <a:latin typeface="Tahoma"/>
                <a:cs typeface="Tahoma"/>
              </a:rPr>
              <a:t> </a:t>
            </a:r>
            <a:r>
              <a:rPr sz="2000" dirty="0" smtClean="0">
                <a:latin typeface="Tahoma"/>
                <a:cs typeface="Tahoma"/>
              </a:rPr>
              <a:t>sub-</a:t>
            </a:r>
            <a:r>
              <a:rPr sz="2000" dirty="0" err="1" smtClean="0">
                <a:latin typeface="Tahoma"/>
                <a:cs typeface="Tahoma"/>
              </a:rPr>
              <a:t>árvore</a:t>
            </a:r>
            <a:r>
              <a:rPr sz="2000" dirty="0" smtClean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com raiz Y por</a:t>
            </a:r>
            <a:r>
              <a:rPr sz="2000" spc="-86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h(Y).</a:t>
            </a:r>
          </a:p>
          <a:p>
            <a:pPr marL="173756">
              <a:spcBef>
                <a:spcPts val="217"/>
              </a:spcBef>
              <a:tabLst>
                <a:tab pos="496291" algn="l"/>
              </a:tabLst>
            </a:pPr>
            <a:r>
              <a:rPr sz="1100" spc="-385" dirty="0">
                <a:solidFill>
                  <a:srgbClr val="CC9900"/>
                </a:solidFill>
                <a:latin typeface="Wingdings"/>
                <a:cs typeface="Wingdings"/>
              </a:rPr>
              <a:t></a:t>
            </a:r>
            <a:r>
              <a:rPr sz="1100" spc="-385" dirty="0">
                <a:solidFill>
                  <a:srgbClr val="CC99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ahoma"/>
                <a:cs typeface="Tahoma"/>
              </a:rPr>
              <a:t>A altura da árvore é dada pela altura do </a:t>
            </a:r>
            <a:r>
              <a:rPr sz="2000" dirty="0" err="1">
                <a:latin typeface="Tahoma"/>
                <a:cs typeface="Tahoma"/>
              </a:rPr>
              <a:t>nó</a:t>
            </a:r>
            <a:r>
              <a:rPr sz="2000" spc="-86" dirty="0">
                <a:latin typeface="Tahoma"/>
                <a:cs typeface="Tahoma"/>
              </a:rPr>
              <a:t> </a:t>
            </a:r>
            <a:r>
              <a:rPr sz="2000" dirty="0" err="1" smtClean="0">
                <a:latin typeface="Tahoma"/>
                <a:cs typeface="Tahoma"/>
              </a:rPr>
              <a:t>raiz</a:t>
            </a:r>
            <a:endParaRPr lang="pt-BR" sz="2000" dirty="0" smtClean="0">
              <a:latin typeface="Tahoma"/>
              <a:cs typeface="Tahoma"/>
            </a:endParaRPr>
          </a:p>
          <a:p>
            <a:pPr marL="173756">
              <a:spcBef>
                <a:spcPts val="217"/>
              </a:spcBef>
              <a:tabLst>
                <a:tab pos="496291" algn="l"/>
              </a:tabLst>
            </a:pPr>
            <a:endParaRPr lang="pt-BR" sz="2000" dirty="0" smtClean="0">
              <a:latin typeface="Tahoma"/>
              <a:cs typeface="Tahoma"/>
            </a:endParaRPr>
          </a:p>
          <a:p>
            <a:pPr marL="173756">
              <a:spcBef>
                <a:spcPts val="217"/>
              </a:spcBef>
              <a:tabLst>
                <a:tab pos="496291" algn="l"/>
              </a:tabLst>
            </a:pPr>
            <a:endParaRPr sz="2000" dirty="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71634" y="724798"/>
            <a:ext cx="4966756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4096"/>
              </a:lnSpc>
              <a:tabLst>
                <a:tab pos="2411955" algn="l"/>
              </a:tabLst>
            </a:pPr>
            <a:r>
              <a:rPr dirty="0"/>
              <a:t>Árvores -	</a:t>
            </a:r>
            <a:r>
              <a:rPr spc="-4" dirty="0"/>
              <a:t>Conceitos:</a:t>
            </a:r>
          </a:p>
        </p:txBody>
      </p:sp>
    </p:spTree>
    <p:extLst>
      <p:ext uri="{BB962C8B-B14F-4D97-AF65-F5344CB8AC3E}">
        <p14:creationId xmlns:p14="http://schemas.microsoft.com/office/powerpoint/2010/main" val="357882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 txBox="1"/>
          <p:nvPr/>
        </p:nvSpPr>
        <p:spPr>
          <a:xfrm>
            <a:off x="1314835" y="1897119"/>
            <a:ext cx="6566956" cy="2170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1788061">
              <a:lnSpc>
                <a:spcPct val="112599"/>
              </a:lnSpc>
              <a:spcBef>
                <a:spcPts val="299"/>
              </a:spcBef>
            </a:pPr>
            <a:r>
              <a:rPr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1796" spc="124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lang="pt-BR" sz="1796" spc="124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052" spc="-4" dirty="0" err="1" smtClean="0">
                <a:latin typeface="Tahoma"/>
                <a:cs typeface="Tahoma"/>
              </a:rPr>
              <a:t>Nível</a:t>
            </a:r>
            <a:r>
              <a:rPr sz="2052" spc="-4" dirty="0" smtClean="0">
                <a:latin typeface="Tahoma"/>
                <a:cs typeface="Tahoma"/>
              </a:rPr>
              <a:t> </a:t>
            </a:r>
            <a:r>
              <a:rPr sz="2052" dirty="0">
                <a:latin typeface="Tahoma"/>
                <a:cs typeface="Tahoma"/>
              </a:rPr>
              <a:t>de um </a:t>
            </a:r>
            <a:r>
              <a:rPr sz="2052" dirty="0" err="1">
                <a:latin typeface="Tahoma"/>
                <a:cs typeface="Tahoma"/>
              </a:rPr>
              <a:t>nó</a:t>
            </a:r>
            <a:r>
              <a:rPr sz="2052" dirty="0">
                <a:latin typeface="Tahoma"/>
                <a:cs typeface="Tahoma"/>
              </a:rPr>
              <a:t> </a:t>
            </a:r>
            <a:r>
              <a:rPr sz="2052" spc="-1009" dirty="0" smtClean="0">
                <a:latin typeface="Wingdings"/>
                <a:cs typeface="Wingdings"/>
              </a:rPr>
              <a:t></a:t>
            </a:r>
            <a:r>
              <a:rPr sz="2052" spc="120" dirty="0" smtClean="0">
                <a:latin typeface="Times New Roman"/>
                <a:cs typeface="Times New Roman"/>
              </a:rPr>
              <a:t> </a:t>
            </a:r>
            <a:r>
              <a:rPr lang="pt-BR" sz="2052" spc="120" dirty="0" smtClean="0">
                <a:latin typeface="Times New Roman"/>
                <a:cs typeface="Times New Roman"/>
              </a:rPr>
              <a:t> </a:t>
            </a:r>
            <a:r>
              <a:rPr sz="2052" dirty="0" smtClean="0">
                <a:latin typeface="Tahoma"/>
                <a:cs typeface="Tahoma"/>
              </a:rPr>
              <a:t>Um </a:t>
            </a:r>
            <a:r>
              <a:rPr sz="2052" dirty="0">
                <a:latin typeface="Tahoma"/>
                <a:cs typeface="Tahoma"/>
              </a:rPr>
              <a:t>conjunto de nós  com a </a:t>
            </a:r>
            <a:r>
              <a:rPr sz="2052" spc="-4" dirty="0">
                <a:latin typeface="Tahoma"/>
                <a:cs typeface="Tahoma"/>
              </a:rPr>
              <a:t>mesma</a:t>
            </a:r>
            <a:r>
              <a:rPr sz="2052" spc="-77" dirty="0">
                <a:latin typeface="Tahoma"/>
                <a:cs typeface="Tahoma"/>
              </a:rPr>
              <a:t> </a:t>
            </a:r>
            <a:r>
              <a:rPr sz="2052" dirty="0">
                <a:latin typeface="Tahoma"/>
                <a:cs typeface="Tahoma"/>
              </a:rPr>
              <a:t>altura.</a:t>
            </a:r>
          </a:p>
          <a:p>
            <a:pPr marL="173756">
              <a:spcBef>
                <a:spcPts val="227"/>
              </a:spcBef>
              <a:tabLst>
                <a:tab pos="564165" algn="l"/>
              </a:tabLst>
            </a:pPr>
            <a:r>
              <a:rPr sz="1026" spc="-385" dirty="0">
                <a:solidFill>
                  <a:srgbClr val="CC9900"/>
                </a:solidFill>
                <a:latin typeface="Wingdings"/>
                <a:cs typeface="Wingdings"/>
              </a:rPr>
              <a:t></a:t>
            </a:r>
            <a:r>
              <a:rPr sz="1026" spc="-385" dirty="0">
                <a:solidFill>
                  <a:srgbClr val="CC9900"/>
                </a:solidFill>
                <a:latin typeface="Times New Roman"/>
                <a:cs typeface="Times New Roman"/>
              </a:rPr>
              <a:t>	</a:t>
            </a:r>
            <a:r>
              <a:rPr sz="1710" dirty="0">
                <a:latin typeface="Tahoma"/>
                <a:cs typeface="Tahoma"/>
              </a:rPr>
              <a:t>Por</a:t>
            </a:r>
            <a:r>
              <a:rPr sz="1710" spc="-86" dirty="0">
                <a:latin typeface="Tahoma"/>
                <a:cs typeface="Tahoma"/>
              </a:rPr>
              <a:t> </a:t>
            </a:r>
            <a:r>
              <a:rPr sz="1710" dirty="0">
                <a:latin typeface="Tahoma"/>
                <a:cs typeface="Tahoma"/>
              </a:rPr>
              <a:t>convenção:</a:t>
            </a:r>
          </a:p>
          <a:p>
            <a:pPr marL="10860">
              <a:spcBef>
                <a:spcPts val="171"/>
              </a:spcBef>
            </a:pPr>
            <a:r>
              <a:rPr sz="1026" spc="-133" dirty="0" smtClean="0">
                <a:solidFill>
                  <a:srgbClr val="CC9900"/>
                </a:solidFill>
                <a:latin typeface="Wingdings"/>
                <a:cs typeface="Wingdings"/>
              </a:rPr>
              <a:t></a:t>
            </a:r>
            <a:r>
              <a:rPr lang="pt-BR" sz="1026" spc="-133" dirty="0" smtClean="0">
                <a:solidFill>
                  <a:srgbClr val="CC9900"/>
                </a:solidFill>
                <a:latin typeface="Wingdings"/>
                <a:cs typeface="Wingdings"/>
              </a:rPr>
              <a:t> </a:t>
            </a:r>
            <a:r>
              <a:rPr sz="1710" spc="-133" dirty="0" err="1" smtClean="0">
                <a:latin typeface="Tahoma"/>
                <a:cs typeface="Tahoma"/>
              </a:rPr>
              <a:t>nível</a:t>
            </a:r>
            <a:r>
              <a:rPr sz="1710" spc="-133" dirty="0" smtClean="0">
                <a:latin typeface="Tahoma"/>
                <a:cs typeface="Tahoma"/>
              </a:rPr>
              <a:t> </a:t>
            </a:r>
            <a:r>
              <a:rPr sz="1710" dirty="0">
                <a:latin typeface="Tahoma"/>
                <a:cs typeface="Tahoma"/>
              </a:rPr>
              <a:t>(raiz) </a:t>
            </a:r>
            <a:r>
              <a:rPr sz="1710" dirty="0" smtClean="0">
                <a:latin typeface="Tahoma"/>
                <a:cs typeface="Tahoma"/>
              </a:rPr>
              <a:t>=</a:t>
            </a:r>
            <a:r>
              <a:rPr lang="pt-BR" sz="1710" dirty="0" smtClean="0">
                <a:latin typeface="Tahoma"/>
                <a:cs typeface="Tahoma"/>
              </a:rPr>
              <a:t> 0</a:t>
            </a:r>
            <a:r>
              <a:rPr sz="1710" dirty="0" smtClean="0">
                <a:latin typeface="Tahoma"/>
                <a:cs typeface="Tahoma"/>
              </a:rPr>
              <a:t>,</a:t>
            </a:r>
            <a:endParaRPr sz="1710" dirty="0">
              <a:latin typeface="Tahoma"/>
              <a:cs typeface="Tahoma"/>
            </a:endParaRPr>
          </a:p>
          <a:p>
            <a:pPr marL="173756">
              <a:spcBef>
                <a:spcPts val="257"/>
              </a:spcBef>
              <a:tabLst>
                <a:tab pos="496291" algn="l"/>
              </a:tabLst>
            </a:pPr>
            <a:r>
              <a:rPr sz="1026" spc="-385" dirty="0">
                <a:solidFill>
                  <a:srgbClr val="CC9900"/>
                </a:solidFill>
                <a:latin typeface="Wingdings"/>
                <a:cs typeface="Wingdings"/>
              </a:rPr>
              <a:t></a:t>
            </a:r>
            <a:r>
              <a:rPr sz="1026" spc="-385" dirty="0">
                <a:solidFill>
                  <a:srgbClr val="CC9900"/>
                </a:solidFill>
                <a:latin typeface="Times New Roman"/>
                <a:cs typeface="Times New Roman"/>
              </a:rPr>
              <a:t>	</a:t>
            </a:r>
            <a:r>
              <a:rPr sz="1710" dirty="0">
                <a:solidFill>
                  <a:srgbClr val="FF0000"/>
                </a:solidFill>
                <a:latin typeface="Tahoma"/>
                <a:cs typeface="Tahoma"/>
              </a:rPr>
              <a:t>pode </a:t>
            </a:r>
            <a:r>
              <a:rPr sz="1710" dirty="0" err="1">
                <a:solidFill>
                  <a:srgbClr val="FF0000"/>
                </a:solidFill>
                <a:latin typeface="Tahoma"/>
                <a:cs typeface="Tahoma"/>
              </a:rPr>
              <a:t>ser</a:t>
            </a:r>
            <a:r>
              <a:rPr sz="1710" spc="-8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171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1710" dirty="0">
              <a:latin typeface="Tahoma"/>
              <a:cs typeface="Tahoma"/>
            </a:endParaRPr>
          </a:p>
          <a:p>
            <a:pPr marL="10860">
              <a:spcBef>
                <a:spcPts val="171"/>
              </a:spcBef>
            </a:pPr>
            <a:r>
              <a:rPr sz="1026" spc="-133" dirty="0" smtClean="0">
                <a:solidFill>
                  <a:srgbClr val="CC9900"/>
                </a:solidFill>
                <a:latin typeface="Wingdings"/>
                <a:cs typeface="Wingdings"/>
              </a:rPr>
              <a:t></a:t>
            </a:r>
            <a:r>
              <a:rPr lang="pt-BR" sz="1026" spc="-133" dirty="0" smtClean="0">
                <a:solidFill>
                  <a:srgbClr val="CC9900"/>
                </a:solidFill>
                <a:latin typeface="Wingdings"/>
                <a:cs typeface="Wingdings"/>
              </a:rPr>
              <a:t> </a:t>
            </a:r>
            <a:r>
              <a:rPr sz="1710" spc="-133" dirty="0" err="1" smtClean="0">
                <a:latin typeface="Tahoma"/>
                <a:cs typeface="Tahoma"/>
              </a:rPr>
              <a:t>nível</a:t>
            </a:r>
            <a:r>
              <a:rPr sz="1710" spc="-133" dirty="0" smtClean="0">
                <a:latin typeface="Tahoma"/>
                <a:cs typeface="Tahoma"/>
              </a:rPr>
              <a:t> </a:t>
            </a:r>
            <a:r>
              <a:rPr sz="1710" dirty="0">
                <a:latin typeface="Tahoma"/>
                <a:cs typeface="Tahoma"/>
              </a:rPr>
              <a:t>(filho da raiz) =</a:t>
            </a:r>
            <a:r>
              <a:rPr sz="1710" spc="60" dirty="0">
                <a:latin typeface="Tahoma"/>
                <a:cs typeface="Tahoma"/>
              </a:rPr>
              <a:t> </a:t>
            </a:r>
            <a:r>
              <a:rPr lang="pt-BR" sz="1710" dirty="0">
                <a:latin typeface="Tahoma"/>
                <a:cs typeface="Tahoma"/>
              </a:rPr>
              <a:t>1</a:t>
            </a:r>
            <a:r>
              <a:rPr sz="1710" dirty="0" smtClean="0">
                <a:latin typeface="Tahoma"/>
                <a:cs typeface="Tahoma"/>
              </a:rPr>
              <a:t>,...</a:t>
            </a:r>
            <a:endParaRPr sz="1710" dirty="0">
              <a:latin typeface="Tahoma"/>
              <a:cs typeface="Tahoma"/>
            </a:endParaRPr>
          </a:p>
          <a:p>
            <a:pPr marL="173756">
              <a:spcBef>
                <a:spcPts val="171"/>
              </a:spcBef>
              <a:tabLst>
                <a:tab pos="496291" algn="l"/>
              </a:tabLst>
            </a:pPr>
            <a:r>
              <a:rPr sz="1026" spc="-385" dirty="0">
                <a:solidFill>
                  <a:srgbClr val="CC9900"/>
                </a:solidFill>
                <a:latin typeface="Wingdings"/>
                <a:cs typeface="Wingdings"/>
              </a:rPr>
              <a:t></a:t>
            </a:r>
            <a:r>
              <a:rPr sz="1026" spc="-385" dirty="0">
                <a:solidFill>
                  <a:srgbClr val="CC9900"/>
                </a:solidFill>
                <a:latin typeface="Times New Roman"/>
                <a:cs typeface="Times New Roman"/>
              </a:rPr>
              <a:t>	</a:t>
            </a:r>
            <a:r>
              <a:rPr sz="1710" dirty="0">
                <a:latin typeface="Gill Sans MT"/>
                <a:cs typeface="Gill Sans MT"/>
              </a:rPr>
              <a:t>A altura de uma árvore é o</a:t>
            </a:r>
            <a:r>
              <a:rPr sz="1710" spc="-86" dirty="0">
                <a:latin typeface="Gill Sans MT"/>
                <a:cs typeface="Gill Sans MT"/>
              </a:rPr>
              <a:t> </a:t>
            </a:r>
            <a:r>
              <a:rPr sz="1710" dirty="0" err="1" smtClean="0">
                <a:latin typeface="Gill Sans MT"/>
                <a:cs typeface="Gill Sans MT"/>
              </a:rPr>
              <a:t>máximo</a:t>
            </a:r>
            <a:r>
              <a:rPr lang="pt-BR" sz="1710" dirty="0" smtClean="0">
                <a:latin typeface="Gill Sans MT"/>
                <a:cs typeface="Gill Sans MT"/>
              </a:rPr>
              <a:t> nível da árvore</a:t>
            </a:r>
            <a:endParaRPr sz="1710" dirty="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71634" y="724798"/>
            <a:ext cx="4966756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4096"/>
              </a:lnSpc>
              <a:tabLst>
                <a:tab pos="2411955" algn="l"/>
              </a:tabLst>
            </a:pPr>
            <a:r>
              <a:rPr dirty="0"/>
              <a:t>Árvores -	</a:t>
            </a:r>
            <a:r>
              <a:rPr spc="-4" dirty="0"/>
              <a:t>Conceitos: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51" y="4293096"/>
            <a:ext cx="60102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1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4950173" y="1928613"/>
            <a:ext cx="2989719" cy="3739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dirty="0">
                <a:solidFill>
                  <a:srgbClr val="3D3DFF"/>
                </a:solidFill>
                <a:latin typeface="Times New Roman"/>
                <a:cs typeface="Times New Roman"/>
              </a:rPr>
              <a:t>A </a:t>
            </a:r>
            <a:r>
              <a:rPr sz="2052" dirty="0">
                <a:latin typeface="Times New Roman"/>
                <a:cs typeface="Times New Roman"/>
              </a:rPr>
              <a:t>é o nó</a:t>
            </a:r>
            <a:r>
              <a:rPr sz="2052" spc="-188" dirty="0">
                <a:latin typeface="Times New Roman"/>
                <a:cs typeface="Times New Roman"/>
              </a:rPr>
              <a:t> </a:t>
            </a:r>
            <a:r>
              <a:rPr sz="2052" spc="-4" dirty="0">
                <a:solidFill>
                  <a:srgbClr val="3D3DFF"/>
                </a:solidFill>
                <a:latin typeface="Times New Roman"/>
                <a:cs typeface="Times New Roman"/>
              </a:rPr>
              <a:t>raiz</a:t>
            </a:r>
            <a:r>
              <a:rPr sz="2052" spc="-4" dirty="0">
                <a:latin typeface="Times New Roman"/>
                <a:cs typeface="Times New Roman"/>
              </a:rPr>
              <a:t>;</a:t>
            </a:r>
            <a:endParaRPr sz="2052" dirty="0">
              <a:latin typeface="Times New Roman"/>
              <a:cs typeface="Times New Roman"/>
            </a:endParaRPr>
          </a:p>
          <a:p>
            <a:pPr marL="10860" marR="1191317">
              <a:lnSpc>
                <a:spcPts val="2993"/>
              </a:lnSpc>
              <a:spcBef>
                <a:spcPts val="81"/>
              </a:spcBef>
            </a:pPr>
            <a:r>
              <a:rPr sz="2052" dirty="0">
                <a:solidFill>
                  <a:srgbClr val="3D3DFF"/>
                </a:solidFill>
                <a:latin typeface="Times New Roman"/>
                <a:cs typeface="Times New Roman"/>
              </a:rPr>
              <a:t>B </a:t>
            </a:r>
            <a:r>
              <a:rPr sz="2052" dirty="0">
                <a:latin typeface="Times New Roman"/>
                <a:cs typeface="Times New Roman"/>
              </a:rPr>
              <a:t>é </a:t>
            </a:r>
            <a:r>
              <a:rPr sz="2052" spc="-4" dirty="0">
                <a:solidFill>
                  <a:srgbClr val="3D3DFF"/>
                </a:solidFill>
                <a:latin typeface="Times New Roman"/>
                <a:cs typeface="Times New Roman"/>
              </a:rPr>
              <a:t>pai </a:t>
            </a:r>
            <a:r>
              <a:rPr sz="2052" dirty="0">
                <a:latin typeface="Times New Roman"/>
                <a:cs typeface="Times New Roman"/>
              </a:rPr>
              <a:t>de D e</a:t>
            </a:r>
            <a:r>
              <a:rPr sz="2052" spc="-81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E;  </a:t>
            </a:r>
            <a:r>
              <a:rPr sz="2052" dirty="0">
                <a:solidFill>
                  <a:srgbClr val="3D3DFF"/>
                </a:solidFill>
                <a:latin typeface="Times New Roman"/>
                <a:cs typeface="Times New Roman"/>
              </a:rPr>
              <a:t>C </a:t>
            </a:r>
            <a:r>
              <a:rPr sz="2052" dirty="0">
                <a:latin typeface="Times New Roman"/>
                <a:cs typeface="Times New Roman"/>
              </a:rPr>
              <a:t>é </a:t>
            </a:r>
            <a:r>
              <a:rPr sz="2052" spc="-4" dirty="0">
                <a:solidFill>
                  <a:srgbClr val="3D3DFF"/>
                </a:solidFill>
                <a:latin typeface="Times New Roman"/>
                <a:cs typeface="Times New Roman"/>
              </a:rPr>
              <a:t>irmão </a:t>
            </a:r>
            <a:r>
              <a:rPr sz="2052" dirty="0">
                <a:latin typeface="Times New Roman"/>
                <a:cs typeface="Times New Roman"/>
              </a:rPr>
              <a:t>de</a:t>
            </a:r>
            <a:r>
              <a:rPr sz="2052" spc="-68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B;</a:t>
            </a:r>
          </a:p>
          <a:p>
            <a:pPr marL="10860">
              <a:spcBef>
                <a:spcPts val="257"/>
              </a:spcBef>
            </a:pPr>
            <a:r>
              <a:rPr sz="2052" dirty="0">
                <a:latin typeface="Times New Roman"/>
                <a:cs typeface="Times New Roman"/>
              </a:rPr>
              <a:t>D e E </a:t>
            </a:r>
            <a:r>
              <a:rPr sz="2052" spc="-4" dirty="0">
                <a:latin typeface="Times New Roman"/>
                <a:cs typeface="Times New Roman"/>
              </a:rPr>
              <a:t>são </a:t>
            </a:r>
            <a:r>
              <a:rPr sz="2052" dirty="0">
                <a:solidFill>
                  <a:srgbClr val="3D3DFF"/>
                </a:solidFill>
                <a:latin typeface="Times New Roman"/>
                <a:cs typeface="Times New Roman"/>
              </a:rPr>
              <a:t>filhos </a:t>
            </a:r>
            <a:r>
              <a:rPr sz="2052" dirty="0">
                <a:latin typeface="Times New Roman"/>
                <a:cs typeface="Times New Roman"/>
              </a:rPr>
              <a:t>de</a:t>
            </a:r>
            <a:r>
              <a:rPr sz="2052" spc="-81" dirty="0">
                <a:latin typeface="Times New Roman"/>
                <a:cs typeface="Times New Roman"/>
              </a:rPr>
              <a:t> </a:t>
            </a:r>
            <a:r>
              <a:rPr sz="2052" dirty="0">
                <a:latin typeface="Times New Roman"/>
                <a:cs typeface="Times New Roman"/>
              </a:rPr>
              <a:t>B;</a:t>
            </a:r>
          </a:p>
          <a:p>
            <a:pPr marL="10860" marR="350228">
              <a:lnSpc>
                <a:spcPct val="121500"/>
              </a:lnSpc>
            </a:pPr>
            <a:r>
              <a:rPr sz="2052" spc="-21" dirty="0">
                <a:solidFill>
                  <a:srgbClr val="2F941E"/>
                </a:solidFill>
                <a:latin typeface="Times New Roman"/>
                <a:cs typeface="Times New Roman"/>
              </a:rPr>
              <a:t>D</a:t>
            </a:r>
            <a:r>
              <a:rPr sz="2052" spc="-21" dirty="0">
                <a:latin typeface="Times New Roman"/>
                <a:cs typeface="Times New Roman"/>
              </a:rPr>
              <a:t>,</a:t>
            </a:r>
            <a:r>
              <a:rPr sz="2052" spc="-21" dirty="0">
                <a:solidFill>
                  <a:srgbClr val="2F941E"/>
                </a:solidFill>
                <a:latin typeface="Times New Roman"/>
                <a:cs typeface="Times New Roman"/>
              </a:rPr>
              <a:t>E</a:t>
            </a:r>
            <a:r>
              <a:rPr sz="2052" spc="-21" dirty="0">
                <a:latin typeface="Times New Roman"/>
                <a:cs typeface="Times New Roman"/>
              </a:rPr>
              <a:t>,</a:t>
            </a:r>
            <a:r>
              <a:rPr sz="2052" spc="-21" dirty="0">
                <a:solidFill>
                  <a:srgbClr val="2F941E"/>
                </a:solidFill>
                <a:latin typeface="Times New Roman"/>
                <a:cs typeface="Times New Roman"/>
              </a:rPr>
              <a:t>F</a:t>
            </a:r>
            <a:r>
              <a:rPr sz="2052" spc="-21" dirty="0">
                <a:latin typeface="Times New Roman"/>
                <a:cs typeface="Times New Roman"/>
              </a:rPr>
              <a:t>,</a:t>
            </a:r>
            <a:r>
              <a:rPr sz="2052" spc="-21" dirty="0">
                <a:solidFill>
                  <a:srgbClr val="2F941E"/>
                </a:solidFill>
                <a:latin typeface="Times New Roman"/>
                <a:cs typeface="Times New Roman"/>
              </a:rPr>
              <a:t>G</a:t>
            </a:r>
            <a:r>
              <a:rPr sz="2052" spc="-21" dirty="0">
                <a:latin typeface="Times New Roman"/>
                <a:cs typeface="Times New Roman"/>
              </a:rPr>
              <a:t>,</a:t>
            </a:r>
            <a:r>
              <a:rPr sz="2052" spc="-21" dirty="0">
                <a:solidFill>
                  <a:srgbClr val="2F941E"/>
                </a:solidFill>
                <a:latin typeface="Times New Roman"/>
                <a:cs typeface="Times New Roman"/>
              </a:rPr>
              <a:t>I </a:t>
            </a:r>
            <a:r>
              <a:rPr sz="2052" spc="-4" dirty="0">
                <a:latin typeface="Times New Roman"/>
                <a:cs typeface="Times New Roman"/>
              </a:rPr>
              <a:t>são </a:t>
            </a:r>
            <a:r>
              <a:rPr sz="2052" dirty="0">
                <a:latin typeface="Times New Roman"/>
                <a:cs typeface="Times New Roman"/>
              </a:rPr>
              <a:t>nós </a:t>
            </a:r>
            <a:r>
              <a:rPr sz="2052" spc="-4" dirty="0">
                <a:solidFill>
                  <a:srgbClr val="2F941E"/>
                </a:solidFill>
                <a:latin typeface="Times New Roman"/>
                <a:cs typeface="Times New Roman"/>
              </a:rPr>
              <a:t>folhas</a:t>
            </a:r>
            <a:r>
              <a:rPr sz="2052" spc="-4" dirty="0">
                <a:latin typeface="Times New Roman"/>
                <a:cs typeface="Times New Roman"/>
              </a:rPr>
              <a:t>;  </a:t>
            </a:r>
            <a:r>
              <a:rPr sz="2052" dirty="0">
                <a:latin typeface="Times New Roman"/>
                <a:cs typeface="Times New Roman"/>
              </a:rPr>
              <a:t>O </a:t>
            </a:r>
            <a:r>
              <a:rPr sz="2052" spc="-4" dirty="0">
                <a:solidFill>
                  <a:srgbClr val="FF0000"/>
                </a:solidFill>
                <a:latin typeface="Times New Roman"/>
                <a:cs typeface="Times New Roman"/>
              </a:rPr>
              <a:t>nível </a:t>
            </a:r>
            <a:r>
              <a:rPr sz="2052" dirty="0">
                <a:latin typeface="Times New Roman"/>
                <a:cs typeface="Times New Roman"/>
              </a:rPr>
              <a:t>de E é</a:t>
            </a:r>
            <a:r>
              <a:rPr sz="2052" spc="-68" dirty="0">
                <a:latin typeface="Times New Roman"/>
                <a:cs typeface="Times New Roman"/>
              </a:rPr>
              <a:t> </a:t>
            </a:r>
            <a:r>
              <a:rPr lang="pt-BR" sz="2052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052" dirty="0" smtClean="0">
                <a:latin typeface="Times New Roman"/>
                <a:cs typeface="Times New Roman"/>
              </a:rPr>
              <a:t>;</a:t>
            </a:r>
            <a:endParaRPr sz="2052" dirty="0">
              <a:latin typeface="Times New Roman"/>
              <a:cs typeface="Times New Roman"/>
            </a:endParaRPr>
          </a:p>
          <a:p>
            <a:pPr marL="10860" marR="648871">
              <a:lnSpc>
                <a:spcPts val="2993"/>
              </a:lnSpc>
              <a:spcBef>
                <a:spcPts val="103"/>
              </a:spcBef>
            </a:pPr>
            <a:r>
              <a:rPr sz="2052" dirty="0">
                <a:latin typeface="Times New Roman"/>
                <a:cs typeface="Times New Roman"/>
              </a:rPr>
              <a:t>A </a:t>
            </a:r>
            <a:r>
              <a:rPr sz="2052" spc="-4" dirty="0">
                <a:solidFill>
                  <a:srgbClr val="FF0000"/>
                </a:solidFill>
                <a:latin typeface="Times New Roman"/>
                <a:cs typeface="Times New Roman"/>
              </a:rPr>
              <a:t>altura </a:t>
            </a:r>
            <a:r>
              <a:rPr sz="2052" dirty="0">
                <a:latin typeface="Times New Roman"/>
                <a:cs typeface="Times New Roman"/>
              </a:rPr>
              <a:t>do nó C é </a:t>
            </a:r>
            <a:r>
              <a:rPr lang="pt-BR" sz="2052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052" dirty="0" smtClean="0">
                <a:latin typeface="Times New Roman"/>
                <a:cs typeface="Times New Roman"/>
              </a:rPr>
              <a:t>;  </a:t>
            </a:r>
            <a:r>
              <a:rPr sz="2052" dirty="0">
                <a:latin typeface="Times New Roman"/>
                <a:cs typeface="Times New Roman"/>
              </a:rPr>
              <a:t>A </a:t>
            </a:r>
            <a:r>
              <a:rPr sz="2052" spc="-4" dirty="0">
                <a:solidFill>
                  <a:srgbClr val="FF0000"/>
                </a:solidFill>
                <a:latin typeface="Times New Roman"/>
                <a:cs typeface="Times New Roman"/>
              </a:rPr>
              <a:t>altura </a:t>
            </a:r>
            <a:r>
              <a:rPr sz="2052" dirty="0">
                <a:latin typeface="Times New Roman"/>
                <a:cs typeface="Times New Roman"/>
              </a:rPr>
              <a:t>da </a:t>
            </a:r>
            <a:r>
              <a:rPr sz="2052" spc="-4" dirty="0">
                <a:latin typeface="Times New Roman"/>
                <a:cs typeface="Times New Roman"/>
              </a:rPr>
              <a:t>árvore </a:t>
            </a:r>
            <a:r>
              <a:rPr sz="2052" dirty="0">
                <a:latin typeface="Times New Roman"/>
                <a:cs typeface="Times New Roman"/>
              </a:rPr>
              <a:t>é</a:t>
            </a:r>
            <a:r>
              <a:rPr sz="2052" spc="-154" dirty="0">
                <a:latin typeface="Times New Roman"/>
                <a:cs typeface="Times New Roman"/>
              </a:rPr>
              <a:t> </a:t>
            </a:r>
            <a:r>
              <a:rPr lang="pt-BR" sz="2052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052" dirty="0" smtClean="0">
                <a:latin typeface="Times New Roman"/>
                <a:cs typeface="Times New Roman"/>
              </a:rPr>
              <a:t>;</a:t>
            </a:r>
            <a:endParaRPr sz="2052" dirty="0">
              <a:latin typeface="Times New Roman"/>
              <a:cs typeface="Times New Roman"/>
            </a:endParaRPr>
          </a:p>
          <a:p>
            <a:pPr marL="10860">
              <a:spcBef>
                <a:spcPts val="257"/>
              </a:spcBef>
            </a:pPr>
            <a:r>
              <a:rPr sz="2052" dirty="0">
                <a:latin typeface="Times New Roman"/>
                <a:cs typeface="Times New Roman"/>
              </a:rPr>
              <a:t>O </a:t>
            </a:r>
            <a:r>
              <a:rPr sz="2052" spc="-4" dirty="0">
                <a:solidFill>
                  <a:srgbClr val="FF0000"/>
                </a:solidFill>
                <a:latin typeface="Times New Roman"/>
                <a:cs typeface="Times New Roman"/>
              </a:rPr>
              <a:t>grau </a:t>
            </a:r>
            <a:r>
              <a:rPr sz="2052" dirty="0">
                <a:solidFill>
                  <a:srgbClr val="FF0000"/>
                </a:solidFill>
                <a:latin typeface="Times New Roman"/>
                <a:cs typeface="Times New Roman"/>
              </a:rPr>
              <a:t>de </a:t>
            </a:r>
            <a:r>
              <a:rPr sz="2052" spc="-4" dirty="0">
                <a:solidFill>
                  <a:srgbClr val="FF0000"/>
                </a:solidFill>
                <a:latin typeface="Times New Roman"/>
                <a:cs typeface="Times New Roman"/>
              </a:rPr>
              <a:t>saída </a:t>
            </a:r>
            <a:r>
              <a:rPr sz="2052" dirty="0">
                <a:latin typeface="Times New Roman"/>
                <a:cs typeface="Times New Roman"/>
              </a:rPr>
              <a:t>do nó B é</a:t>
            </a:r>
            <a:r>
              <a:rPr sz="2052" spc="-51" dirty="0">
                <a:latin typeface="Times New Roman"/>
                <a:cs typeface="Times New Roman"/>
              </a:rPr>
              <a:t> </a:t>
            </a:r>
            <a:r>
              <a:rPr sz="2052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052" dirty="0">
                <a:latin typeface="Times New Roman"/>
                <a:cs typeface="Times New Roman"/>
              </a:rPr>
              <a:t>;</a:t>
            </a:r>
          </a:p>
          <a:p>
            <a:pPr marL="10860">
              <a:spcBef>
                <a:spcPts val="530"/>
              </a:spcBef>
            </a:pPr>
            <a:r>
              <a:rPr sz="2052" dirty="0">
                <a:latin typeface="Times New Roman"/>
                <a:cs typeface="Times New Roman"/>
              </a:rPr>
              <a:t>O </a:t>
            </a:r>
            <a:r>
              <a:rPr sz="2052" spc="-4" dirty="0">
                <a:solidFill>
                  <a:srgbClr val="FF0000"/>
                </a:solidFill>
                <a:latin typeface="Times New Roman"/>
                <a:cs typeface="Times New Roman"/>
              </a:rPr>
              <a:t>grau </a:t>
            </a:r>
            <a:r>
              <a:rPr sz="2052" dirty="0">
                <a:solidFill>
                  <a:srgbClr val="FF0000"/>
                </a:solidFill>
                <a:latin typeface="Times New Roman"/>
                <a:cs typeface="Times New Roman"/>
              </a:rPr>
              <a:t>da </a:t>
            </a:r>
            <a:r>
              <a:rPr sz="2052" spc="-4" dirty="0">
                <a:solidFill>
                  <a:srgbClr val="FF0000"/>
                </a:solidFill>
                <a:latin typeface="Times New Roman"/>
                <a:cs typeface="Times New Roman"/>
              </a:rPr>
              <a:t>árvore </a:t>
            </a:r>
            <a:r>
              <a:rPr sz="2052" dirty="0">
                <a:latin typeface="Times New Roman"/>
                <a:cs typeface="Times New Roman"/>
              </a:rPr>
              <a:t>é</a:t>
            </a:r>
            <a:r>
              <a:rPr sz="2052" spc="-47" dirty="0">
                <a:latin typeface="Times New Roman"/>
                <a:cs typeface="Times New Roman"/>
              </a:rPr>
              <a:t> </a:t>
            </a:r>
            <a:r>
              <a:rPr sz="2052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052" dirty="0">
                <a:latin typeface="Times New Roman"/>
                <a:cs typeface="Times New Roman"/>
              </a:rPr>
              <a:t>;</a:t>
            </a:r>
          </a:p>
        </p:txBody>
      </p:sp>
      <p:sp>
        <p:nvSpPr>
          <p:cNvPr id="7" name="object 7"/>
          <p:cNvSpPr/>
          <p:nvPr/>
        </p:nvSpPr>
        <p:spPr>
          <a:xfrm>
            <a:off x="910845" y="2690431"/>
            <a:ext cx="3844390" cy="1889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71634" y="724798"/>
            <a:ext cx="4966756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4096"/>
              </a:lnSpc>
              <a:tabLst>
                <a:tab pos="2411955" algn="l"/>
              </a:tabLst>
            </a:pPr>
            <a:r>
              <a:rPr dirty="0"/>
              <a:t>Árvores -	</a:t>
            </a:r>
            <a:r>
              <a:rPr spc="-4" dirty="0"/>
              <a:t>Conceitos:</a:t>
            </a:r>
          </a:p>
        </p:txBody>
      </p:sp>
    </p:spTree>
    <p:extLst>
      <p:ext uri="{BB962C8B-B14F-4D97-AF65-F5344CB8AC3E}">
        <p14:creationId xmlns:p14="http://schemas.microsoft.com/office/powerpoint/2010/main" val="153583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7668344" y="2481717"/>
            <a:ext cx="955667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spc="-4" dirty="0">
                <a:solidFill>
                  <a:srgbClr val="CCCC66"/>
                </a:solidFill>
                <a:latin typeface="Times New Roman"/>
                <a:cs typeface="Times New Roman"/>
              </a:rPr>
              <a:t>Altura:</a:t>
            </a:r>
            <a:r>
              <a:rPr sz="2052" spc="-60" dirty="0">
                <a:solidFill>
                  <a:srgbClr val="CCCC66"/>
                </a:solidFill>
                <a:latin typeface="Times New Roman"/>
                <a:cs typeface="Times New Roman"/>
              </a:rPr>
              <a:t> </a:t>
            </a:r>
            <a:r>
              <a:rPr lang="pt-BR" sz="2052" spc="-60" dirty="0" smtClean="0">
                <a:solidFill>
                  <a:srgbClr val="CCCC66"/>
                </a:solidFill>
                <a:latin typeface="Times New Roman"/>
                <a:cs typeface="Times New Roman"/>
              </a:rPr>
              <a:t>4</a:t>
            </a:r>
            <a:endParaRPr sz="2052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71634" y="724798"/>
            <a:ext cx="4966756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4096"/>
              </a:lnSpc>
              <a:tabLst>
                <a:tab pos="2411955" algn="l"/>
              </a:tabLst>
            </a:pPr>
            <a:r>
              <a:rPr dirty="0"/>
              <a:t>Árvores -	</a:t>
            </a:r>
            <a:r>
              <a:rPr spc="-4" dirty="0"/>
              <a:t>Conceitos: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145" y="2060848"/>
            <a:ext cx="57626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5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71634" y="724798"/>
            <a:ext cx="4966756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4096"/>
              </a:lnSpc>
              <a:tabLst>
                <a:tab pos="2411955" algn="l"/>
              </a:tabLst>
            </a:pPr>
            <a:r>
              <a:rPr dirty="0"/>
              <a:t>Árvores -	</a:t>
            </a:r>
            <a:r>
              <a:rPr spc="-4" dirty="0"/>
              <a:t>Conceitos: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2204864"/>
            <a:ext cx="52863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0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40768"/>
            <a:ext cx="359092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77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916113"/>
            <a:ext cx="8712968" cy="1143000"/>
          </a:xfrm>
        </p:spPr>
        <p:txBody>
          <a:bodyPr/>
          <a:lstStyle/>
          <a:p>
            <a:r>
              <a:rPr lang="pt-BR" sz="3200" dirty="0" smtClean="0"/>
              <a:t>Árvores</a:t>
            </a:r>
            <a:br>
              <a:rPr lang="pt-BR" sz="3200" dirty="0" smtClean="0"/>
            </a:b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 smtClean="0"/>
              <a:t>Prof. Marvin Ferreira</a:t>
            </a:r>
            <a:br>
              <a:rPr lang="pt-BR" sz="3200" dirty="0" smtClean="0"/>
            </a:br>
            <a:r>
              <a:rPr lang="pt-BR" sz="3200" dirty="0" smtClean="0"/>
              <a:t>mfsilva@anhembi.br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313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1314835" y="2008433"/>
            <a:ext cx="5798078" cy="2642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1539" spc="21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lang="pt-BR" sz="1539" spc="21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052" b="1" dirty="0" err="1" smtClean="0">
                <a:latin typeface="Gill Sans MT"/>
                <a:cs typeface="Gill Sans MT"/>
              </a:rPr>
              <a:t>Possíveis</a:t>
            </a:r>
            <a:r>
              <a:rPr sz="2052" b="1" spc="-26" dirty="0" smtClean="0">
                <a:latin typeface="Gill Sans MT"/>
                <a:cs typeface="Gill Sans MT"/>
              </a:rPr>
              <a:t> </a:t>
            </a:r>
            <a:r>
              <a:rPr sz="2052" b="1" spc="-4" dirty="0">
                <a:latin typeface="Gill Sans MT"/>
                <a:cs typeface="Gill Sans MT"/>
              </a:rPr>
              <a:t>Operações:</a:t>
            </a:r>
            <a:endParaRPr sz="2052" dirty="0">
              <a:latin typeface="Gill Sans MT"/>
              <a:cs typeface="Gill Sans MT"/>
            </a:endParaRPr>
          </a:p>
          <a:p>
            <a:pPr marL="173756">
              <a:spcBef>
                <a:spcPts val="120"/>
              </a:spcBef>
              <a:tabLst>
                <a:tab pos="496291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dirty="0">
                <a:solidFill>
                  <a:srgbClr val="CCCC66"/>
                </a:solidFill>
                <a:latin typeface="Gill Sans MT"/>
                <a:cs typeface="Gill Sans MT"/>
              </a:rPr>
              <a:t>Elemento: </a:t>
            </a:r>
            <a:r>
              <a:rPr sz="1710" dirty="0">
                <a:latin typeface="Gill Sans MT"/>
                <a:cs typeface="Gill Sans MT"/>
              </a:rPr>
              <a:t>retorna o elemento na posição</a:t>
            </a:r>
            <a:r>
              <a:rPr sz="1710" spc="-86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atual;</a:t>
            </a:r>
          </a:p>
          <a:p>
            <a:pPr marL="173756">
              <a:spcBef>
                <a:spcPts val="257"/>
              </a:spcBef>
              <a:tabLst>
                <a:tab pos="496291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dirty="0">
                <a:solidFill>
                  <a:srgbClr val="CCCC66"/>
                </a:solidFill>
                <a:latin typeface="Gill Sans MT"/>
                <a:cs typeface="Gill Sans MT"/>
              </a:rPr>
              <a:t>Raiz: </a:t>
            </a:r>
            <a:r>
              <a:rPr sz="1710" dirty="0">
                <a:latin typeface="Gill Sans MT"/>
                <a:cs typeface="Gill Sans MT"/>
              </a:rPr>
              <a:t>retorna a raiz da</a:t>
            </a:r>
            <a:r>
              <a:rPr sz="1710" spc="-86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árvore;</a:t>
            </a:r>
          </a:p>
          <a:p>
            <a:pPr marL="173756">
              <a:spcBef>
                <a:spcPts val="171"/>
              </a:spcBef>
              <a:tabLst>
                <a:tab pos="496291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spc="-4" dirty="0">
                <a:solidFill>
                  <a:srgbClr val="CCCC66"/>
                </a:solidFill>
                <a:latin typeface="Gill Sans MT"/>
                <a:cs typeface="Gill Sans MT"/>
              </a:rPr>
              <a:t>Pai(</a:t>
            </a:r>
            <a:r>
              <a:rPr sz="1710" i="1" spc="-4" dirty="0">
                <a:solidFill>
                  <a:srgbClr val="CCCC66"/>
                </a:solidFill>
                <a:latin typeface="Gill Sans MT"/>
                <a:cs typeface="Gill Sans MT"/>
              </a:rPr>
              <a:t>v</a:t>
            </a:r>
            <a:r>
              <a:rPr sz="1710" spc="-4" dirty="0">
                <a:solidFill>
                  <a:srgbClr val="CCCC66"/>
                </a:solidFill>
                <a:latin typeface="Gill Sans MT"/>
                <a:cs typeface="Gill Sans MT"/>
              </a:rPr>
              <a:t>): </a:t>
            </a:r>
            <a:r>
              <a:rPr sz="1710" dirty="0">
                <a:latin typeface="Gill Sans MT"/>
                <a:cs typeface="Gill Sans MT"/>
              </a:rPr>
              <a:t>retorna o pai de um nó</a:t>
            </a:r>
            <a:r>
              <a:rPr sz="1710" spc="-60" dirty="0">
                <a:latin typeface="Gill Sans MT"/>
                <a:cs typeface="Gill Sans MT"/>
              </a:rPr>
              <a:t> </a:t>
            </a:r>
            <a:r>
              <a:rPr sz="1710" i="1" dirty="0">
                <a:latin typeface="Gill Sans MT"/>
                <a:cs typeface="Gill Sans MT"/>
              </a:rPr>
              <a:t>v</a:t>
            </a:r>
            <a:r>
              <a:rPr sz="1710" dirty="0">
                <a:latin typeface="Gill Sans MT"/>
                <a:cs typeface="Gill Sans MT"/>
              </a:rPr>
              <a:t>;</a:t>
            </a:r>
          </a:p>
          <a:p>
            <a:pPr marL="173756">
              <a:spcBef>
                <a:spcPts val="257"/>
              </a:spcBef>
              <a:tabLst>
                <a:tab pos="496291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dirty="0">
                <a:solidFill>
                  <a:srgbClr val="CCCC66"/>
                </a:solidFill>
                <a:latin typeface="Gill Sans MT"/>
                <a:cs typeface="Gill Sans MT"/>
              </a:rPr>
              <a:t>Filhos(</a:t>
            </a:r>
            <a:r>
              <a:rPr sz="1710" i="1" dirty="0">
                <a:solidFill>
                  <a:srgbClr val="CCCC66"/>
                </a:solidFill>
                <a:latin typeface="Gill Sans MT"/>
                <a:cs typeface="Gill Sans MT"/>
              </a:rPr>
              <a:t>v</a:t>
            </a:r>
            <a:r>
              <a:rPr sz="1710" dirty="0">
                <a:solidFill>
                  <a:srgbClr val="CCCC66"/>
                </a:solidFill>
                <a:latin typeface="Gill Sans MT"/>
                <a:cs typeface="Gill Sans MT"/>
              </a:rPr>
              <a:t>): </a:t>
            </a:r>
            <a:r>
              <a:rPr sz="1710" dirty="0">
                <a:latin typeface="Gill Sans MT"/>
                <a:cs typeface="Gill Sans MT"/>
              </a:rPr>
              <a:t>retorna o conjunto dos filhos do nó</a:t>
            </a:r>
            <a:r>
              <a:rPr sz="1710" spc="-90" dirty="0">
                <a:latin typeface="Gill Sans MT"/>
                <a:cs typeface="Gill Sans MT"/>
              </a:rPr>
              <a:t> </a:t>
            </a:r>
            <a:r>
              <a:rPr sz="1710" i="1" dirty="0">
                <a:latin typeface="Gill Sans MT"/>
                <a:cs typeface="Gill Sans MT"/>
              </a:rPr>
              <a:t>v;</a:t>
            </a:r>
            <a:endParaRPr sz="1710" dirty="0">
              <a:latin typeface="Gill Sans MT"/>
              <a:cs typeface="Gill Sans MT"/>
            </a:endParaRPr>
          </a:p>
          <a:p>
            <a:pPr marL="173756">
              <a:spcBef>
                <a:spcPts val="171"/>
              </a:spcBef>
              <a:tabLst>
                <a:tab pos="496291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dirty="0">
                <a:solidFill>
                  <a:srgbClr val="CCCC66"/>
                </a:solidFill>
                <a:latin typeface="Gill Sans MT"/>
                <a:cs typeface="Gill Sans MT"/>
              </a:rPr>
              <a:t>Interno(</a:t>
            </a:r>
            <a:r>
              <a:rPr sz="1710" i="1" dirty="0">
                <a:solidFill>
                  <a:srgbClr val="CCCC66"/>
                </a:solidFill>
                <a:latin typeface="Gill Sans MT"/>
                <a:cs typeface="Gill Sans MT"/>
              </a:rPr>
              <a:t>v</a:t>
            </a:r>
            <a:r>
              <a:rPr sz="1710" dirty="0">
                <a:solidFill>
                  <a:srgbClr val="CCCC66"/>
                </a:solidFill>
                <a:latin typeface="Gill Sans MT"/>
                <a:cs typeface="Gill Sans MT"/>
              </a:rPr>
              <a:t>): </a:t>
            </a:r>
            <a:r>
              <a:rPr sz="1710" dirty="0">
                <a:latin typeface="Gill Sans MT"/>
                <a:cs typeface="Gill Sans MT"/>
              </a:rPr>
              <a:t>testa se um nó </a:t>
            </a:r>
            <a:r>
              <a:rPr sz="1710" i="1" dirty="0">
                <a:latin typeface="Gill Sans MT"/>
                <a:cs typeface="Gill Sans MT"/>
              </a:rPr>
              <a:t>v </a:t>
            </a:r>
            <a:r>
              <a:rPr sz="1710" dirty="0">
                <a:latin typeface="Gill Sans MT"/>
                <a:cs typeface="Gill Sans MT"/>
              </a:rPr>
              <a:t>é</a:t>
            </a:r>
            <a:r>
              <a:rPr sz="1710" spc="-86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interno;</a:t>
            </a:r>
          </a:p>
          <a:p>
            <a:pPr marL="173756">
              <a:spcBef>
                <a:spcPts val="171"/>
              </a:spcBef>
              <a:tabLst>
                <a:tab pos="496291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dirty="0">
                <a:solidFill>
                  <a:srgbClr val="CCCC66"/>
                </a:solidFill>
                <a:latin typeface="Gill Sans MT"/>
                <a:cs typeface="Gill Sans MT"/>
              </a:rPr>
              <a:t>Folha(</a:t>
            </a:r>
            <a:r>
              <a:rPr sz="1710" i="1" dirty="0">
                <a:solidFill>
                  <a:srgbClr val="CCCC66"/>
                </a:solidFill>
                <a:latin typeface="Gill Sans MT"/>
                <a:cs typeface="Gill Sans MT"/>
              </a:rPr>
              <a:t>v</a:t>
            </a:r>
            <a:r>
              <a:rPr sz="1710" dirty="0">
                <a:solidFill>
                  <a:srgbClr val="CCCC66"/>
                </a:solidFill>
                <a:latin typeface="Gill Sans MT"/>
                <a:cs typeface="Gill Sans MT"/>
              </a:rPr>
              <a:t>): </a:t>
            </a:r>
            <a:r>
              <a:rPr sz="1710" dirty="0">
                <a:latin typeface="Gill Sans MT"/>
                <a:cs typeface="Gill Sans MT"/>
              </a:rPr>
              <a:t>testa se um nó </a:t>
            </a:r>
            <a:r>
              <a:rPr sz="1710" i="1" dirty="0">
                <a:latin typeface="Gill Sans MT"/>
                <a:cs typeface="Gill Sans MT"/>
              </a:rPr>
              <a:t>v </a:t>
            </a:r>
            <a:r>
              <a:rPr sz="1710" dirty="0">
                <a:latin typeface="Gill Sans MT"/>
                <a:cs typeface="Gill Sans MT"/>
              </a:rPr>
              <a:t>é um nó</a:t>
            </a:r>
            <a:r>
              <a:rPr sz="1710" spc="-86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folha;</a:t>
            </a:r>
          </a:p>
          <a:p>
            <a:pPr marL="173756" marR="4344">
              <a:lnSpc>
                <a:spcPct val="108300"/>
              </a:lnSpc>
              <a:spcBef>
                <a:spcPts val="86"/>
              </a:spcBef>
              <a:tabLst>
                <a:tab pos="496291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spc="-4" dirty="0">
                <a:solidFill>
                  <a:srgbClr val="CCCC66"/>
                </a:solidFill>
                <a:latin typeface="Gill Sans MT"/>
                <a:cs typeface="Gill Sans MT"/>
              </a:rPr>
              <a:t>Troca(</a:t>
            </a:r>
            <a:r>
              <a:rPr sz="1710" i="1" spc="-4" dirty="0">
                <a:solidFill>
                  <a:srgbClr val="CCCC66"/>
                </a:solidFill>
                <a:latin typeface="Gill Sans MT"/>
                <a:cs typeface="Gill Sans MT"/>
              </a:rPr>
              <a:t>v, </a:t>
            </a:r>
            <a:r>
              <a:rPr sz="1710" i="1" dirty="0">
                <a:solidFill>
                  <a:srgbClr val="CCCC66"/>
                </a:solidFill>
                <a:latin typeface="Gill Sans MT"/>
                <a:cs typeface="Gill Sans MT"/>
              </a:rPr>
              <a:t>w</a:t>
            </a:r>
            <a:r>
              <a:rPr sz="1710" dirty="0">
                <a:solidFill>
                  <a:srgbClr val="CCCC66"/>
                </a:solidFill>
                <a:latin typeface="Gill Sans MT"/>
                <a:cs typeface="Gill Sans MT"/>
              </a:rPr>
              <a:t>): </a:t>
            </a:r>
            <a:r>
              <a:rPr sz="1710" dirty="0">
                <a:latin typeface="Gill Sans MT"/>
                <a:cs typeface="Gill Sans MT"/>
              </a:rPr>
              <a:t>troca os elementos armazenados nos nós </a:t>
            </a:r>
            <a:r>
              <a:rPr sz="1710" i="1" dirty="0">
                <a:latin typeface="Gill Sans MT"/>
                <a:cs typeface="Gill Sans MT"/>
              </a:rPr>
              <a:t>v</a:t>
            </a:r>
            <a:r>
              <a:rPr sz="1710" i="1" spc="-56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e</a:t>
            </a:r>
            <a:r>
              <a:rPr sz="1710" spc="-9" dirty="0">
                <a:latin typeface="Gill Sans MT"/>
                <a:cs typeface="Gill Sans MT"/>
              </a:rPr>
              <a:t> </a:t>
            </a:r>
            <a:r>
              <a:rPr sz="1710" i="1" spc="-4" dirty="0">
                <a:latin typeface="Gill Sans MT"/>
                <a:cs typeface="Gill Sans MT"/>
              </a:rPr>
              <a:t>w;  </a:t>
            </a:r>
            <a:r>
              <a:rPr sz="1710" i="1" dirty="0">
                <a:latin typeface="Gill Sans MT"/>
                <a:cs typeface="Gill Sans MT"/>
              </a:rPr>
              <a:t>Etc...</a:t>
            </a:r>
            <a:endParaRPr sz="171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45161" y="724798"/>
            <a:ext cx="4019233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4096"/>
              </a:lnSpc>
              <a:tabLst>
                <a:tab pos="1152765" algn="l"/>
                <a:tab pos="1510051" algn="l"/>
              </a:tabLst>
            </a:pPr>
            <a:r>
              <a:rPr spc="-4" dirty="0"/>
              <a:t>TAD	</a:t>
            </a:r>
            <a:r>
              <a:rPr dirty="0"/>
              <a:t>-	</a:t>
            </a:r>
            <a:r>
              <a:rPr spc="-4" dirty="0"/>
              <a:t>ÁRVORES:</a:t>
            </a:r>
          </a:p>
        </p:txBody>
      </p:sp>
    </p:spTree>
    <p:extLst>
      <p:ext uri="{BB962C8B-B14F-4D97-AF65-F5344CB8AC3E}">
        <p14:creationId xmlns:p14="http://schemas.microsoft.com/office/powerpoint/2010/main" val="1958326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1314836" y="2121375"/>
            <a:ext cx="6841710" cy="377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>
              <a:lnSpc>
                <a:spcPts val="2993"/>
              </a:lnSpc>
              <a:tabLst>
                <a:tab pos="466427" algn="l"/>
              </a:tabLst>
            </a:pPr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2309" spc="-1030" dirty="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sz="2394" b="1" spc="-4" dirty="0">
                <a:latin typeface="Gill Sans MT"/>
                <a:cs typeface="Gill Sans MT"/>
              </a:rPr>
              <a:t>Uma Árvore Binária (AB) </a:t>
            </a:r>
            <a:r>
              <a:rPr sz="2394" b="1" dirty="0">
                <a:solidFill>
                  <a:srgbClr val="CCCC66"/>
                </a:solidFill>
                <a:latin typeface="Gill Sans MT"/>
                <a:cs typeface="Gill Sans MT"/>
              </a:rPr>
              <a:t>A </a:t>
            </a:r>
            <a:r>
              <a:rPr sz="2394" b="1" dirty="0">
                <a:latin typeface="Gill Sans MT"/>
                <a:cs typeface="Gill Sans MT"/>
              </a:rPr>
              <a:t>é  </a:t>
            </a:r>
            <a:r>
              <a:rPr sz="2394" b="1" spc="248" dirty="0">
                <a:latin typeface="Gill Sans MT"/>
                <a:cs typeface="Gill Sans MT"/>
              </a:rPr>
              <a:t> </a:t>
            </a:r>
            <a:r>
              <a:rPr sz="2394" b="1" dirty="0">
                <a:latin typeface="Gill Sans MT"/>
                <a:cs typeface="Gill Sans MT"/>
              </a:rPr>
              <a:t>um</a:t>
            </a:r>
            <a:r>
              <a:rPr sz="2394" b="1" spc="261" dirty="0">
                <a:latin typeface="Gill Sans MT"/>
                <a:cs typeface="Gill Sans MT"/>
              </a:rPr>
              <a:t> </a:t>
            </a:r>
            <a:r>
              <a:rPr sz="2394" b="1" spc="-4" dirty="0">
                <a:latin typeface="Gill Sans MT"/>
                <a:cs typeface="Gill Sans MT"/>
              </a:rPr>
              <a:t>conjunto </a:t>
            </a:r>
            <a:r>
              <a:rPr sz="2394" b="1" dirty="0">
                <a:latin typeface="Gill Sans MT"/>
                <a:cs typeface="Gill Sans MT"/>
              </a:rPr>
              <a:t> finito de </a:t>
            </a:r>
            <a:r>
              <a:rPr sz="2394" b="1" spc="-4" dirty="0">
                <a:latin typeface="Gill Sans MT"/>
                <a:cs typeface="Gill Sans MT"/>
              </a:rPr>
              <a:t>nós, </a:t>
            </a:r>
            <a:r>
              <a:rPr sz="2394" b="1" dirty="0">
                <a:latin typeface="Gill Sans MT"/>
                <a:cs typeface="Gill Sans MT"/>
              </a:rPr>
              <a:t>tal</a:t>
            </a:r>
            <a:r>
              <a:rPr sz="2394" b="1" spc="-73" dirty="0">
                <a:latin typeface="Gill Sans MT"/>
                <a:cs typeface="Gill Sans MT"/>
              </a:rPr>
              <a:t> </a:t>
            </a:r>
            <a:r>
              <a:rPr sz="2394" b="1" dirty="0">
                <a:latin typeface="Gill Sans MT"/>
                <a:cs typeface="Gill Sans MT"/>
              </a:rPr>
              <a:t>que:</a:t>
            </a:r>
            <a:endParaRPr sz="2394" dirty="0">
              <a:latin typeface="Gill Sans MT"/>
              <a:cs typeface="Gill Sans MT"/>
            </a:endParaRPr>
          </a:p>
          <a:p>
            <a:pPr marL="488690" indent="-314933">
              <a:spcBef>
                <a:spcPts val="321"/>
              </a:spcBef>
              <a:buSzPct val="75000"/>
              <a:buFont typeface="Gill Sans MT"/>
              <a:buChar char="•"/>
              <a:tabLst>
                <a:tab pos="496291" algn="l"/>
                <a:tab pos="496834" algn="l"/>
              </a:tabLst>
            </a:pPr>
            <a:r>
              <a:rPr sz="2052" b="1" dirty="0">
                <a:latin typeface="Gill Sans MT"/>
                <a:cs typeface="Gill Sans MT"/>
              </a:rPr>
              <a:t>A </a:t>
            </a:r>
            <a:r>
              <a:rPr sz="2052" i="1" dirty="0">
                <a:latin typeface="Gill Sans MT"/>
                <a:cs typeface="Gill Sans MT"/>
              </a:rPr>
              <a:t>= ø </a:t>
            </a:r>
            <a:r>
              <a:rPr sz="2052" dirty="0">
                <a:latin typeface="Gill Sans MT"/>
                <a:cs typeface="Gill Sans MT"/>
              </a:rPr>
              <a:t>, a árvore é dita vazia,</a:t>
            </a:r>
            <a:r>
              <a:rPr sz="2052" spc="-94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ou</a:t>
            </a:r>
          </a:p>
          <a:p>
            <a:pPr marL="488690" marR="4344" indent="-314933" algn="just">
              <a:lnSpc>
                <a:spcPct val="99800"/>
              </a:lnSpc>
              <a:spcBef>
                <a:spcPts val="534"/>
              </a:spcBef>
              <a:buSzPct val="75000"/>
              <a:buChar char="•"/>
              <a:tabLst>
                <a:tab pos="496834" algn="l"/>
              </a:tabLst>
            </a:pPr>
            <a:r>
              <a:rPr sz="2052" dirty="0">
                <a:latin typeface="Gill Sans MT"/>
                <a:cs typeface="Gill Sans MT"/>
              </a:rPr>
              <a:t>Existe um nó especial </a:t>
            </a:r>
            <a:r>
              <a:rPr sz="2052" spc="-4" dirty="0">
                <a:latin typeface="Gill Sans MT"/>
                <a:cs typeface="Gill Sans MT"/>
              </a:rPr>
              <a:t>(inicial) </a:t>
            </a:r>
            <a:r>
              <a:rPr sz="2052" dirty="0">
                <a:latin typeface="Gill Sans MT"/>
                <a:cs typeface="Gill Sans MT"/>
              </a:rPr>
              <a:t>chamado </a:t>
            </a:r>
            <a:r>
              <a:rPr sz="2052" b="1" dirty="0">
                <a:solidFill>
                  <a:srgbClr val="CCCC66"/>
                </a:solidFill>
                <a:latin typeface="Gill Sans MT"/>
                <a:cs typeface="Gill Sans MT"/>
              </a:rPr>
              <a:t>RAIZ </a:t>
            </a:r>
            <a:r>
              <a:rPr sz="2052" dirty="0">
                <a:latin typeface="Gill Sans MT"/>
                <a:cs typeface="Gill Sans MT"/>
              </a:rPr>
              <a:t>de </a:t>
            </a:r>
            <a:r>
              <a:rPr sz="2052" b="1" dirty="0">
                <a:latin typeface="Gill Sans MT"/>
                <a:cs typeface="Gill Sans MT"/>
              </a:rPr>
              <a:t>A</a:t>
            </a:r>
            <a:r>
              <a:rPr sz="2052" dirty="0">
                <a:latin typeface="Gill Sans MT"/>
                <a:cs typeface="Gill Sans MT"/>
              </a:rPr>
              <a:t>, e os  </a:t>
            </a:r>
            <a:r>
              <a:rPr sz="2052" spc="13" dirty="0">
                <a:latin typeface="Gill Sans MT"/>
                <a:cs typeface="Gill Sans MT"/>
              </a:rPr>
              <a:t>nós </a:t>
            </a:r>
            <a:r>
              <a:rPr sz="2052" spc="17" dirty="0">
                <a:latin typeface="Gill Sans MT"/>
                <a:cs typeface="Gill Sans MT"/>
              </a:rPr>
              <a:t>restantes estão divididos </a:t>
            </a:r>
            <a:r>
              <a:rPr sz="2052" spc="9" dirty="0">
                <a:latin typeface="Gill Sans MT"/>
                <a:cs typeface="Gill Sans MT"/>
              </a:rPr>
              <a:t>em </a:t>
            </a:r>
            <a:r>
              <a:rPr sz="2052" spc="13" dirty="0">
                <a:latin typeface="Gill Sans MT"/>
                <a:cs typeface="Gill Sans MT"/>
              </a:rPr>
              <a:t>dois </a:t>
            </a:r>
            <a:r>
              <a:rPr sz="2052" spc="21" dirty="0">
                <a:latin typeface="Gill Sans MT"/>
                <a:cs typeface="Gill Sans MT"/>
              </a:rPr>
              <a:t>subconjuntos  </a:t>
            </a:r>
            <a:r>
              <a:rPr sz="2052" dirty="0">
                <a:latin typeface="Gill Sans MT"/>
                <a:cs typeface="Gill Sans MT"/>
              </a:rPr>
              <a:t>distintos </a:t>
            </a:r>
            <a:r>
              <a:rPr sz="2052" b="1" dirty="0">
                <a:solidFill>
                  <a:srgbClr val="CCCC66"/>
                </a:solidFill>
                <a:latin typeface="Gill Sans MT"/>
                <a:cs typeface="Gill Sans MT"/>
              </a:rPr>
              <a:t>AE </a:t>
            </a:r>
            <a:r>
              <a:rPr sz="2052" spc="-4" dirty="0">
                <a:latin typeface="Gill Sans MT"/>
                <a:cs typeface="Gill Sans MT"/>
              </a:rPr>
              <a:t>(sub-árvore </a:t>
            </a:r>
            <a:r>
              <a:rPr sz="2052" dirty="0">
                <a:latin typeface="Gill Sans MT"/>
                <a:cs typeface="Gill Sans MT"/>
              </a:rPr>
              <a:t>esquerda de </a:t>
            </a:r>
            <a:r>
              <a:rPr sz="2052" b="1" dirty="0">
                <a:latin typeface="Gill Sans MT"/>
                <a:cs typeface="Gill Sans MT"/>
              </a:rPr>
              <a:t>A</a:t>
            </a:r>
            <a:r>
              <a:rPr sz="2052" dirty="0">
                <a:latin typeface="Gill Sans MT"/>
                <a:cs typeface="Gill Sans MT"/>
              </a:rPr>
              <a:t>) e </a:t>
            </a:r>
            <a:r>
              <a:rPr sz="2052" b="1" dirty="0">
                <a:solidFill>
                  <a:srgbClr val="CCCC66"/>
                </a:solidFill>
                <a:latin typeface="Gill Sans MT"/>
                <a:cs typeface="Gill Sans MT"/>
              </a:rPr>
              <a:t>AD </a:t>
            </a:r>
            <a:r>
              <a:rPr sz="2052" spc="-4" dirty="0">
                <a:latin typeface="Gill Sans MT"/>
                <a:cs typeface="Gill Sans MT"/>
              </a:rPr>
              <a:t>(sub-  </a:t>
            </a:r>
            <a:r>
              <a:rPr sz="2052" dirty="0">
                <a:latin typeface="Gill Sans MT"/>
                <a:cs typeface="Gill Sans MT"/>
              </a:rPr>
              <a:t>árvore </a:t>
            </a:r>
            <a:r>
              <a:rPr sz="2052" spc="-4" dirty="0">
                <a:latin typeface="Gill Sans MT"/>
                <a:cs typeface="Gill Sans MT"/>
              </a:rPr>
              <a:t>direita </a:t>
            </a:r>
            <a:r>
              <a:rPr sz="2052" dirty="0">
                <a:latin typeface="Gill Sans MT"/>
                <a:cs typeface="Gill Sans MT"/>
              </a:rPr>
              <a:t>de </a:t>
            </a:r>
            <a:r>
              <a:rPr sz="2052" b="1" spc="-4" dirty="0">
                <a:latin typeface="Gill Sans MT"/>
                <a:cs typeface="Gill Sans MT"/>
              </a:rPr>
              <a:t>A</a:t>
            </a:r>
            <a:r>
              <a:rPr sz="2052" spc="-4" dirty="0">
                <a:latin typeface="Gill Sans MT"/>
                <a:cs typeface="Gill Sans MT"/>
              </a:rPr>
              <a:t>), </a:t>
            </a:r>
            <a:r>
              <a:rPr sz="2052" dirty="0">
                <a:latin typeface="Gill Sans MT"/>
                <a:cs typeface="Gill Sans MT"/>
              </a:rPr>
              <a:t>as quais também são árvores</a:t>
            </a:r>
            <a:r>
              <a:rPr sz="2052" spc="-56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binárias.</a:t>
            </a:r>
          </a:p>
          <a:p>
            <a:pPr marL="488690" marR="4344" indent="-314933" algn="just">
              <a:lnSpc>
                <a:spcPct val="99800"/>
              </a:lnSpc>
              <a:spcBef>
                <a:spcPts val="513"/>
              </a:spcBef>
              <a:buSzPct val="75000"/>
              <a:buChar char="•"/>
              <a:tabLst>
                <a:tab pos="496834" algn="l"/>
              </a:tabLst>
            </a:pPr>
            <a:r>
              <a:rPr sz="2052" dirty="0">
                <a:latin typeface="Gill Sans MT"/>
                <a:cs typeface="Gill Sans MT"/>
              </a:rPr>
              <a:t>A raiz da </a:t>
            </a:r>
            <a:r>
              <a:rPr sz="2052" spc="-4" dirty="0">
                <a:latin typeface="Gill Sans MT"/>
                <a:cs typeface="Gill Sans MT"/>
              </a:rPr>
              <a:t>sub-árvore </a:t>
            </a:r>
            <a:r>
              <a:rPr sz="2052" dirty="0">
                <a:latin typeface="Gill Sans MT"/>
                <a:cs typeface="Gill Sans MT"/>
              </a:rPr>
              <a:t>esquerda </a:t>
            </a:r>
            <a:r>
              <a:rPr sz="2052" spc="-4" dirty="0">
                <a:latin typeface="Gill Sans MT"/>
                <a:cs typeface="Gill Sans MT"/>
              </a:rPr>
              <a:t>(ou direita) </a:t>
            </a:r>
            <a:r>
              <a:rPr sz="2052" dirty="0">
                <a:latin typeface="Gill Sans MT"/>
                <a:cs typeface="Gill Sans MT"/>
              </a:rPr>
              <a:t>de um nó v, se  existir, é denominada filho esquerdo </a:t>
            </a:r>
            <a:r>
              <a:rPr sz="2052" spc="-4" dirty="0">
                <a:latin typeface="Gill Sans MT"/>
                <a:cs typeface="Gill Sans MT"/>
              </a:rPr>
              <a:t>(ou direito) </a:t>
            </a:r>
            <a:r>
              <a:rPr sz="2052" dirty="0">
                <a:latin typeface="Gill Sans MT"/>
                <a:cs typeface="Gill Sans MT"/>
              </a:rPr>
              <a:t>de v. Pela  natureza da árvore binária, o filho esquerdo pode existir  sem o </a:t>
            </a:r>
            <a:r>
              <a:rPr sz="2052" spc="-4" dirty="0">
                <a:latin typeface="Gill Sans MT"/>
                <a:cs typeface="Gill Sans MT"/>
              </a:rPr>
              <a:t>direito </a:t>
            </a:r>
            <a:r>
              <a:rPr sz="2052" dirty="0">
                <a:latin typeface="Gill Sans MT"/>
                <a:cs typeface="Gill Sans MT"/>
              </a:rPr>
              <a:t>e</a:t>
            </a:r>
            <a:r>
              <a:rPr sz="2052" spc="-13" dirty="0">
                <a:latin typeface="Gill Sans MT"/>
                <a:cs typeface="Gill Sans MT"/>
              </a:rPr>
              <a:t> </a:t>
            </a:r>
            <a:r>
              <a:rPr sz="2052" spc="-4" dirty="0">
                <a:latin typeface="Gill Sans MT"/>
                <a:cs typeface="Gill Sans MT"/>
              </a:rPr>
              <a:t>vice-versa.</a:t>
            </a:r>
            <a:endParaRPr sz="2052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8302" y="439577"/>
            <a:ext cx="8020161" cy="788966"/>
          </a:xfrm>
          <a:prstGeom prst="rect">
            <a:avLst/>
          </a:prstGeom>
        </p:spPr>
        <p:txBody>
          <a:bodyPr vert="horz" wrap="square" lIns="0" tIns="260636" rIns="0" bIns="0" rtlCol="0">
            <a:spAutoFit/>
          </a:bodyPr>
          <a:lstStyle/>
          <a:p>
            <a:pPr marL="2397294">
              <a:lnSpc>
                <a:spcPts val="4096"/>
              </a:lnSpc>
            </a:pPr>
            <a:r>
              <a:rPr dirty="0"/>
              <a:t>Árvores</a:t>
            </a:r>
            <a:r>
              <a:rPr spc="-86" dirty="0"/>
              <a:t> </a:t>
            </a:r>
            <a:r>
              <a:rPr dirty="0"/>
              <a:t>Binárias:</a:t>
            </a:r>
          </a:p>
        </p:txBody>
      </p:sp>
    </p:spTree>
    <p:extLst>
      <p:ext uri="{BB962C8B-B14F-4D97-AF65-F5344CB8AC3E}">
        <p14:creationId xmlns:p14="http://schemas.microsoft.com/office/powerpoint/2010/main" val="3016205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1314835" y="2034496"/>
            <a:ext cx="2442382" cy="47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 </a:t>
            </a:r>
            <a:r>
              <a:rPr sz="3078" b="1" dirty="0" err="1" smtClean="0">
                <a:solidFill>
                  <a:srgbClr val="FF0000"/>
                </a:solidFill>
                <a:latin typeface="Gill Sans MT"/>
                <a:cs typeface="Gill Sans MT"/>
              </a:rPr>
              <a:t>Exemplo</a:t>
            </a:r>
            <a:r>
              <a:rPr sz="3078" b="1" spc="-51" dirty="0" smtClean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3078" b="1" dirty="0">
                <a:solidFill>
                  <a:srgbClr val="FF0000"/>
                </a:solidFill>
                <a:latin typeface="Gill Sans MT"/>
                <a:cs typeface="Gill Sans MT"/>
              </a:rPr>
              <a:t>1:</a:t>
            </a:r>
            <a:endParaRPr sz="3078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8141" y="3168265"/>
            <a:ext cx="2345729" cy="2215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4375143" y="3168265"/>
            <a:ext cx="3257957" cy="2280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 txBox="1"/>
          <p:nvPr/>
        </p:nvSpPr>
        <p:spPr>
          <a:xfrm>
            <a:off x="6592727" y="3411526"/>
            <a:ext cx="104308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2354" marR="4344" indent="-271494">
              <a:lnSpc>
                <a:spcPts val="1625"/>
              </a:lnSpc>
            </a:pPr>
            <a:r>
              <a:rPr sz="1368" spc="-9" dirty="0">
                <a:latin typeface="Tahoma"/>
                <a:cs typeface="Tahoma"/>
              </a:rPr>
              <a:t>Ponteiro</a:t>
            </a:r>
            <a:r>
              <a:rPr sz="1368" spc="-51" dirty="0">
                <a:latin typeface="Tahoma"/>
                <a:cs typeface="Tahoma"/>
              </a:rPr>
              <a:t> </a:t>
            </a:r>
            <a:r>
              <a:rPr sz="1368" spc="-9" dirty="0">
                <a:latin typeface="Tahoma"/>
                <a:cs typeface="Tahoma"/>
              </a:rPr>
              <a:t>para  </a:t>
            </a:r>
            <a:r>
              <a:rPr sz="1368" spc="-4" dirty="0">
                <a:latin typeface="Tahoma"/>
                <a:cs typeface="Tahoma"/>
              </a:rPr>
              <a:t>direita</a:t>
            </a:r>
            <a:endParaRPr sz="1368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6679" y="3411526"/>
            <a:ext cx="104308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756" marR="4344" indent="-162897">
              <a:lnSpc>
                <a:spcPts val="1625"/>
              </a:lnSpc>
            </a:pPr>
            <a:r>
              <a:rPr sz="1368" spc="-9" dirty="0">
                <a:latin typeface="Tahoma"/>
                <a:cs typeface="Tahoma"/>
              </a:rPr>
              <a:t>Ponteiro</a:t>
            </a:r>
            <a:r>
              <a:rPr sz="1368" spc="-51" dirty="0">
                <a:latin typeface="Tahoma"/>
                <a:cs typeface="Tahoma"/>
              </a:rPr>
              <a:t> </a:t>
            </a:r>
            <a:r>
              <a:rPr sz="1368" spc="-9" dirty="0">
                <a:latin typeface="Tahoma"/>
                <a:cs typeface="Tahoma"/>
              </a:rPr>
              <a:t>para  </a:t>
            </a:r>
            <a:r>
              <a:rPr sz="1368" spc="-4" dirty="0">
                <a:latin typeface="Tahoma"/>
                <a:cs typeface="Tahoma"/>
              </a:rPr>
              <a:t>esquerda</a:t>
            </a:r>
            <a:endParaRPr sz="1368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5021" y="2946724"/>
            <a:ext cx="896481" cy="210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368" spc="-9" dirty="0">
                <a:latin typeface="Tahoma"/>
                <a:cs typeface="Tahoma"/>
              </a:rPr>
              <a:t>I</a:t>
            </a:r>
            <a:r>
              <a:rPr sz="1368" dirty="0">
                <a:latin typeface="Tahoma"/>
                <a:cs typeface="Tahoma"/>
              </a:rPr>
              <a:t>n</a:t>
            </a:r>
            <a:r>
              <a:rPr sz="1368" spc="-17" dirty="0">
                <a:latin typeface="Tahoma"/>
                <a:cs typeface="Tahoma"/>
              </a:rPr>
              <a:t>f</a:t>
            </a:r>
            <a:r>
              <a:rPr sz="1368" dirty="0">
                <a:latin typeface="Tahoma"/>
                <a:cs typeface="Tahoma"/>
              </a:rPr>
              <a:t>ormação</a:t>
            </a:r>
            <a:endParaRPr sz="1368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1338" y="475648"/>
            <a:ext cx="7036424" cy="788966"/>
          </a:xfrm>
          <a:prstGeom prst="rect">
            <a:avLst/>
          </a:prstGeom>
        </p:spPr>
        <p:txBody>
          <a:bodyPr vert="horz" wrap="square" lIns="0" tIns="260636" rIns="0" bIns="0" rtlCol="0" anchor="ctr">
            <a:spAutoFit/>
          </a:bodyPr>
          <a:lstStyle/>
          <a:p>
            <a:pPr marL="2397294">
              <a:lnSpc>
                <a:spcPts val="4096"/>
              </a:lnSpc>
            </a:pPr>
            <a:r>
              <a:rPr dirty="0"/>
              <a:t>Árvores</a:t>
            </a:r>
            <a:r>
              <a:rPr spc="-86" dirty="0"/>
              <a:t> </a:t>
            </a:r>
            <a:r>
              <a:rPr dirty="0"/>
              <a:t>Binárias:</a:t>
            </a:r>
          </a:p>
        </p:txBody>
      </p:sp>
    </p:spTree>
    <p:extLst>
      <p:ext uri="{BB962C8B-B14F-4D97-AF65-F5344CB8AC3E}">
        <p14:creationId xmlns:p14="http://schemas.microsoft.com/office/powerpoint/2010/main" val="333652588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1314835" y="2034496"/>
            <a:ext cx="2442382" cy="47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 </a:t>
            </a:r>
            <a:r>
              <a:rPr sz="3078" b="1" dirty="0" err="1" smtClean="0">
                <a:solidFill>
                  <a:srgbClr val="FF0000"/>
                </a:solidFill>
                <a:latin typeface="Gill Sans MT"/>
                <a:cs typeface="Gill Sans MT"/>
              </a:rPr>
              <a:t>Exemplo</a:t>
            </a:r>
            <a:r>
              <a:rPr sz="3078" b="1" spc="-51" dirty="0" smtClean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3078" b="1" dirty="0">
                <a:solidFill>
                  <a:srgbClr val="FF0000"/>
                </a:solidFill>
                <a:latin typeface="Gill Sans MT"/>
                <a:cs typeface="Gill Sans MT"/>
              </a:rPr>
              <a:t>2:</a:t>
            </a:r>
            <a:endParaRPr sz="3078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0632" y="5683407"/>
            <a:ext cx="6231929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dirty="0">
                <a:latin typeface="Tahoma"/>
                <a:cs typeface="Tahoma"/>
              </a:rPr>
              <a:t>(</a:t>
            </a:r>
            <a:r>
              <a:rPr sz="2052" dirty="0">
                <a:solidFill>
                  <a:srgbClr val="666600"/>
                </a:solidFill>
                <a:latin typeface="Tahoma"/>
                <a:cs typeface="Tahoma"/>
              </a:rPr>
              <a:t>(</a:t>
            </a:r>
            <a:r>
              <a:rPr sz="2052" dirty="0">
                <a:solidFill>
                  <a:srgbClr val="FFFF00"/>
                </a:solidFill>
                <a:latin typeface="Tahoma"/>
                <a:cs typeface="Tahoma"/>
              </a:rPr>
              <a:t>(</a:t>
            </a:r>
            <a:r>
              <a:rPr sz="2052" dirty="0">
                <a:solidFill>
                  <a:srgbClr val="008000"/>
                </a:solidFill>
                <a:latin typeface="Tahoma"/>
                <a:cs typeface="Tahoma"/>
              </a:rPr>
              <a:t>(</a:t>
            </a:r>
            <a:r>
              <a:rPr sz="2052" dirty="0">
                <a:solidFill>
                  <a:srgbClr val="2F941E"/>
                </a:solidFill>
                <a:latin typeface="Tahoma"/>
                <a:cs typeface="Tahoma"/>
              </a:rPr>
              <a:t>3 </a:t>
            </a:r>
            <a:r>
              <a:rPr sz="2052" dirty="0">
                <a:solidFill>
                  <a:srgbClr val="3D3DFF"/>
                </a:solidFill>
                <a:latin typeface="Tahoma"/>
                <a:cs typeface="Tahoma"/>
              </a:rPr>
              <a:t>x </a:t>
            </a:r>
            <a:r>
              <a:rPr sz="2052" dirty="0">
                <a:solidFill>
                  <a:srgbClr val="CCCC66"/>
                </a:solidFill>
                <a:latin typeface="Tahoma"/>
                <a:cs typeface="Tahoma"/>
              </a:rPr>
              <a:t>(</a:t>
            </a:r>
            <a:r>
              <a:rPr sz="2052" dirty="0">
                <a:solidFill>
                  <a:srgbClr val="2F941E"/>
                </a:solidFill>
                <a:latin typeface="Tahoma"/>
                <a:cs typeface="Tahoma"/>
              </a:rPr>
              <a:t>1 </a:t>
            </a:r>
            <a:r>
              <a:rPr sz="2052" dirty="0">
                <a:solidFill>
                  <a:srgbClr val="3D3DFF"/>
                </a:solidFill>
                <a:latin typeface="Tahoma"/>
                <a:cs typeface="Tahoma"/>
              </a:rPr>
              <a:t>+ </a:t>
            </a:r>
            <a:r>
              <a:rPr sz="2052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2" dirty="0">
                <a:solidFill>
                  <a:srgbClr val="2F941E"/>
                </a:solidFill>
                <a:latin typeface="Tahoma"/>
                <a:cs typeface="Tahoma"/>
              </a:rPr>
              <a:t>4 </a:t>
            </a:r>
            <a:r>
              <a:rPr sz="2052" dirty="0">
                <a:solidFill>
                  <a:srgbClr val="3D3DFF"/>
                </a:solidFill>
                <a:latin typeface="Tahoma"/>
                <a:cs typeface="Tahoma"/>
              </a:rPr>
              <a:t>+ </a:t>
            </a:r>
            <a:r>
              <a:rPr sz="2052" dirty="0">
                <a:solidFill>
                  <a:srgbClr val="2F941E"/>
                </a:solidFill>
                <a:latin typeface="Tahoma"/>
                <a:cs typeface="Tahoma"/>
              </a:rPr>
              <a:t>6</a:t>
            </a:r>
            <a:r>
              <a:rPr sz="2052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2052" dirty="0">
                <a:solidFill>
                  <a:srgbClr val="CCCC66"/>
                </a:solidFill>
                <a:latin typeface="Tahoma"/>
                <a:cs typeface="Tahoma"/>
              </a:rPr>
              <a:t>)</a:t>
            </a:r>
            <a:r>
              <a:rPr sz="2052" dirty="0">
                <a:solidFill>
                  <a:srgbClr val="008000"/>
                </a:solidFill>
                <a:latin typeface="Tahoma"/>
                <a:cs typeface="Tahoma"/>
              </a:rPr>
              <a:t>) </a:t>
            </a:r>
            <a:r>
              <a:rPr sz="2052" dirty="0">
                <a:solidFill>
                  <a:srgbClr val="3D3DFF"/>
                </a:solidFill>
                <a:latin typeface="Tahoma"/>
                <a:cs typeface="Tahoma"/>
              </a:rPr>
              <a:t>+ </a:t>
            </a:r>
            <a:r>
              <a:rPr sz="2052" dirty="0">
                <a:solidFill>
                  <a:srgbClr val="008000"/>
                </a:solidFill>
                <a:latin typeface="Tahoma"/>
                <a:cs typeface="Tahoma"/>
              </a:rPr>
              <a:t>(</a:t>
            </a:r>
            <a:r>
              <a:rPr sz="2052" dirty="0">
                <a:solidFill>
                  <a:srgbClr val="2F941E"/>
                </a:solidFill>
                <a:latin typeface="Tahoma"/>
                <a:cs typeface="Tahoma"/>
              </a:rPr>
              <a:t>2 </a:t>
            </a:r>
            <a:r>
              <a:rPr sz="2052" dirty="0">
                <a:solidFill>
                  <a:srgbClr val="3D3DFF"/>
                </a:solidFill>
                <a:latin typeface="Tahoma"/>
                <a:cs typeface="Tahoma"/>
              </a:rPr>
              <a:t>+ </a:t>
            </a:r>
            <a:r>
              <a:rPr sz="2052" dirty="0">
                <a:solidFill>
                  <a:srgbClr val="2F941E"/>
                </a:solidFill>
                <a:latin typeface="Tahoma"/>
                <a:cs typeface="Tahoma"/>
              </a:rPr>
              <a:t>8</a:t>
            </a:r>
            <a:r>
              <a:rPr sz="2052" dirty="0">
                <a:solidFill>
                  <a:srgbClr val="008000"/>
                </a:solidFill>
                <a:latin typeface="Tahoma"/>
                <a:cs typeface="Tahoma"/>
              </a:rPr>
              <a:t>)</a:t>
            </a:r>
            <a:r>
              <a:rPr sz="2052" dirty="0">
                <a:solidFill>
                  <a:srgbClr val="FFFF00"/>
                </a:solidFill>
                <a:latin typeface="Tahoma"/>
                <a:cs typeface="Tahoma"/>
              </a:rPr>
              <a:t>) </a:t>
            </a:r>
            <a:r>
              <a:rPr sz="2052" dirty="0">
                <a:solidFill>
                  <a:srgbClr val="3D3DFF"/>
                </a:solidFill>
                <a:latin typeface="Tahoma"/>
                <a:cs typeface="Tahoma"/>
              </a:rPr>
              <a:t>x </a:t>
            </a:r>
            <a:r>
              <a:rPr sz="2052" dirty="0">
                <a:solidFill>
                  <a:srgbClr val="2F941E"/>
                </a:solidFill>
                <a:latin typeface="Tahoma"/>
                <a:cs typeface="Tahoma"/>
              </a:rPr>
              <a:t>5</a:t>
            </a:r>
            <a:r>
              <a:rPr sz="2052" dirty="0">
                <a:solidFill>
                  <a:srgbClr val="666600"/>
                </a:solidFill>
                <a:latin typeface="Tahoma"/>
                <a:cs typeface="Tahoma"/>
              </a:rPr>
              <a:t>) </a:t>
            </a:r>
            <a:r>
              <a:rPr sz="2052" dirty="0">
                <a:solidFill>
                  <a:srgbClr val="3D3DFF"/>
                </a:solidFill>
                <a:latin typeface="Tahoma"/>
                <a:cs typeface="Tahoma"/>
              </a:rPr>
              <a:t>+ </a:t>
            </a:r>
            <a:r>
              <a:rPr sz="2052" dirty="0">
                <a:solidFill>
                  <a:srgbClr val="666600"/>
                </a:solidFill>
                <a:latin typeface="Tahoma"/>
                <a:cs typeface="Tahoma"/>
              </a:rPr>
              <a:t>(</a:t>
            </a:r>
            <a:r>
              <a:rPr sz="2052" dirty="0">
                <a:solidFill>
                  <a:srgbClr val="2F941E"/>
                </a:solidFill>
                <a:latin typeface="Tahoma"/>
                <a:cs typeface="Tahoma"/>
              </a:rPr>
              <a:t>4 </a:t>
            </a:r>
            <a:r>
              <a:rPr sz="2052" dirty="0">
                <a:solidFill>
                  <a:srgbClr val="3D3DFF"/>
                </a:solidFill>
                <a:latin typeface="Tahoma"/>
                <a:cs typeface="Tahoma"/>
              </a:rPr>
              <a:t>x </a:t>
            </a:r>
            <a:r>
              <a:rPr sz="2052" dirty="0">
                <a:solidFill>
                  <a:srgbClr val="FFFF00"/>
                </a:solidFill>
                <a:latin typeface="Tahoma"/>
                <a:cs typeface="Tahoma"/>
              </a:rPr>
              <a:t>(</a:t>
            </a:r>
            <a:r>
              <a:rPr sz="2052" dirty="0">
                <a:solidFill>
                  <a:srgbClr val="2F941E"/>
                </a:solidFill>
                <a:latin typeface="Tahoma"/>
                <a:cs typeface="Tahoma"/>
              </a:rPr>
              <a:t>7 </a:t>
            </a:r>
            <a:r>
              <a:rPr sz="2052" dirty="0">
                <a:solidFill>
                  <a:srgbClr val="3D3DFF"/>
                </a:solidFill>
                <a:latin typeface="Tahoma"/>
                <a:cs typeface="Tahoma"/>
              </a:rPr>
              <a:t>+</a:t>
            </a:r>
            <a:r>
              <a:rPr sz="2052" spc="-86" dirty="0">
                <a:solidFill>
                  <a:srgbClr val="3D3DFF"/>
                </a:solidFill>
                <a:latin typeface="Tahoma"/>
                <a:cs typeface="Tahoma"/>
              </a:rPr>
              <a:t> </a:t>
            </a:r>
            <a:r>
              <a:rPr sz="2052" dirty="0">
                <a:solidFill>
                  <a:srgbClr val="2F941E"/>
                </a:solidFill>
                <a:latin typeface="Tahoma"/>
                <a:cs typeface="Tahoma"/>
              </a:rPr>
              <a:t>2</a:t>
            </a:r>
            <a:r>
              <a:rPr sz="2052" dirty="0">
                <a:solidFill>
                  <a:srgbClr val="FFFF00"/>
                </a:solidFill>
                <a:latin typeface="Tahoma"/>
                <a:cs typeface="Tahoma"/>
              </a:rPr>
              <a:t>)</a:t>
            </a:r>
            <a:r>
              <a:rPr sz="2052" dirty="0">
                <a:solidFill>
                  <a:srgbClr val="666600"/>
                </a:solidFill>
                <a:latin typeface="Tahoma"/>
                <a:cs typeface="Tahoma"/>
              </a:rPr>
              <a:t>)</a:t>
            </a:r>
            <a:r>
              <a:rPr sz="2052" dirty="0">
                <a:latin typeface="Tahoma"/>
                <a:cs typeface="Tahoma"/>
              </a:rPr>
              <a:t>)</a:t>
            </a:r>
            <a:endParaRPr sz="2052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33937" y="2581833"/>
            <a:ext cx="5603686" cy="28670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 txBox="1"/>
          <p:nvPr/>
        </p:nvSpPr>
        <p:spPr>
          <a:xfrm>
            <a:off x="975462" y="2910072"/>
            <a:ext cx="2420662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spc="-4" dirty="0">
                <a:latin typeface="Tahoma"/>
                <a:cs typeface="Tahoma"/>
              </a:rPr>
              <a:t>Expressão</a:t>
            </a:r>
            <a:r>
              <a:rPr sz="2052" spc="-21" dirty="0">
                <a:latin typeface="Tahoma"/>
                <a:cs typeface="Tahoma"/>
              </a:rPr>
              <a:t> </a:t>
            </a:r>
            <a:r>
              <a:rPr sz="2052" spc="-4" dirty="0">
                <a:latin typeface="Tahoma"/>
                <a:cs typeface="Tahoma"/>
              </a:rPr>
              <a:t>Aritmética</a:t>
            </a:r>
            <a:endParaRPr sz="2052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28303" y="188970"/>
            <a:ext cx="6362492" cy="1314751"/>
          </a:xfrm>
          <a:prstGeom prst="rect">
            <a:avLst/>
          </a:prstGeom>
        </p:spPr>
        <p:txBody>
          <a:bodyPr vert="horz" wrap="square" lIns="0" tIns="260636" rIns="0" bIns="0" rtlCol="0">
            <a:spAutoFit/>
          </a:bodyPr>
          <a:lstStyle/>
          <a:p>
            <a:pPr marL="2397294">
              <a:lnSpc>
                <a:spcPts val="4096"/>
              </a:lnSpc>
            </a:pPr>
            <a:r>
              <a:rPr dirty="0"/>
              <a:t>Árvores</a:t>
            </a:r>
            <a:r>
              <a:rPr spc="-86" dirty="0"/>
              <a:t> </a:t>
            </a:r>
            <a:r>
              <a:rPr dirty="0"/>
              <a:t>Binárias:</a:t>
            </a:r>
          </a:p>
        </p:txBody>
      </p:sp>
    </p:spTree>
    <p:extLst>
      <p:ext uri="{BB962C8B-B14F-4D97-AF65-F5344CB8AC3E}">
        <p14:creationId xmlns:p14="http://schemas.microsoft.com/office/powerpoint/2010/main" val="682539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314836" y="2033071"/>
            <a:ext cx="3559861" cy="1790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>
              <a:lnSpc>
                <a:spcPct val="124200"/>
              </a:lnSpc>
            </a:pPr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 </a:t>
            </a:r>
            <a:r>
              <a:rPr sz="2394" dirty="0" smtClean="0">
                <a:latin typeface="Gill Sans MT"/>
                <a:cs typeface="Gill Sans MT"/>
              </a:rPr>
              <a:t>É </a:t>
            </a:r>
            <a:r>
              <a:rPr sz="2394" spc="-4" dirty="0">
                <a:latin typeface="Gill Sans MT"/>
                <a:cs typeface="Gill Sans MT"/>
              </a:rPr>
              <a:t>aquela </a:t>
            </a:r>
            <a:r>
              <a:rPr sz="2394" dirty="0">
                <a:latin typeface="Gill Sans MT"/>
                <a:cs typeface="Gill Sans MT"/>
              </a:rPr>
              <a:t>que tem nós</a:t>
            </a:r>
            <a:r>
              <a:rPr sz="2394" spc="-51" dirty="0">
                <a:latin typeface="Gill Sans MT"/>
                <a:cs typeface="Gill Sans MT"/>
              </a:rPr>
              <a:t> </a:t>
            </a:r>
            <a:r>
              <a:rPr sz="2394" dirty="0">
                <a:latin typeface="Gill Sans MT"/>
                <a:cs typeface="Gill Sans MT"/>
              </a:rPr>
              <a:t>que  possuem </a:t>
            </a:r>
            <a:r>
              <a:rPr sz="2394" dirty="0">
                <a:solidFill>
                  <a:srgbClr val="CCCC66"/>
                </a:solidFill>
                <a:latin typeface="Gill Sans MT"/>
                <a:cs typeface="Gill Sans MT"/>
              </a:rPr>
              <a:t>0 </a:t>
            </a:r>
            <a:r>
              <a:rPr sz="2394" dirty="0">
                <a:latin typeface="Gill Sans MT"/>
                <a:cs typeface="Gill Sans MT"/>
              </a:rPr>
              <a:t>ou </a:t>
            </a:r>
            <a:r>
              <a:rPr sz="2394" dirty="0">
                <a:solidFill>
                  <a:srgbClr val="CCCC66"/>
                </a:solidFill>
                <a:latin typeface="Gill Sans MT"/>
                <a:cs typeface="Gill Sans MT"/>
              </a:rPr>
              <a:t>dois</a:t>
            </a:r>
            <a:r>
              <a:rPr sz="2394" spc="-73" dirty="0">
                <a:solidFill>
                  <a:srgbClr val="CCCC66"/>
                </a:solidFill>
                <a:latin typeface="Gill Sans MT"/>
                <a:cs typeface="Gill Sans MT"/>
              </a:rPr>
              <a:t> </a:t>
            </a:r>
            <a:r>
              <a:rPr sz="2394" spc="-4" dirty="0">
                <a:latin typeface="Gill Sans MT"/>
                <a:cs typeface="Gill Sans MT"/>
              </a:rPr>
              <a:t>filhos.</a:t>
            </a:r>
            <a:endParaRPr sz="2394" dirty="0">
              <a:latin typeface="Gill Sans MT"/>
              <a:cs typeface="Gill Sans MT"/>
            </a:endParaRPr>
          </a:p>
          <a:p>
            <a:pPr marL="10860" marR="583713">
              <a:lnSpc>
                <a:spcPct val="119000"/>
              </a:lnSpc>
            </a:pPr>
            <a:r>
              <a:rPr sz="1796" dirty="0">
                <a:solidFill>
                  <a:srgbClr val="666600"/>
                </a:solidFill>
                <a:latin typeface="Gill Sans MT"/>
                <a:cs typeface="Gill Sans MT"/>
              </a:rPr>
              <a:t>- </a:t>
            </a:r>
            <a:r>
              <a:rPr sz="2394" dirty="0">
                <a:latin typeface="Gill Sans MT"/>
                <a:cs typeface="Gill Sans MT"/>
              </a:rPr>
              <a:t>Nós </a:t>
            </a:r>
            <a:r>
              <a:rPr sz="2394" spc="-4" dirty="0">
                <a:latin typeface="Gill Sans MT"/>
                <a:cs typeface="Gill Sans MT"/>
              </a:rPr>
              <a:t>internos </a:t>
            </a:r>
            <a:r>
              <a:rPr sz="2394" dirty="0">
                <a:latin typeface="Gill Sans MT"/>
                <a:cs typeface="Gill Sans MT"/>
              </a:rPr>
              <a:t>possuem  sempre </a:t>
            </a:r>
            <a:r>
              <a:rPr sz="2394" dirty="0">
                <a:solidFill>
                  <a:srgbClr val="CCCC66"/>
                </a:solidFill>
                <a:latin typeface="Gill Sans MT"/>
                <a:cs typeface="Gill Sans MT"/>
              </a:rPr>
              <a:t>2</a:t>
            </a:r>
            <a:r>
              <a:rPr sz="2394" spc="-64" dirty="0">
                <a:solidFill>
                  <a:srgbClr val="CCCC66"/>
                </a:solidFill>
                <a:latin typeface="Gill Sans MT"/>
                <a:cs typeface="Gill Sans MT"/>
              </a:rPr>
              <a:t> </a:t>
            </a:r>
            <a:r>
              <a:rPr sz="2394" spc="-4" dirty="0">
                <a:latin typeface="Gill Sans MT"/>
                <a:cs typeface="Gill Sans MT"/>
              </a:rPr>
              <a:t>filhos.</a:t>
            </a:r>
            <a:endParaRPr sz="2394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56149" y="2505814"/>
            <a:ext cx="2303647" cy="306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87624" y="782442"/>
            <a:ext cx="69285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6930"/>
            <a:r>
              <a:rPr sz="2400" dirty="0" err="1"/>
              <a:t>Árvores</a:t>
            </a:r>
            <a:r>
              <a:rPr sz="2400" spc="-86" dirty="0"/>
              <a:t> </a:t>
            </a:r>
            <a:r>
              <a:rPr sz="2400" dirty="0" err="1" smtClean="0"/>
              <a:t>Estritamente</a:t>
            </a:r>
            <a:r>
              <a:rPr lang="pt-BR" sz="2400" dirty="0" smtClean="0"/>
              <a:t> Binárias</a:t>
            </a:r>
            <a:endParaRPr sz="2400" u="heavy" dirty="0"/>
          </a:p>
        </p:txBody>
      </p:sp>
    </p:spTree>
    <p:extLst>
      <p:ext uri="{BB962C8B-B14F-4D97-AF65-F5344CB8AC3E}">
        <p14:creationId xmlns:p14="http://schemas.microsoft.com/office/powerpoint/2010/main" val="1221462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1339270" y="2021328"/>
            <a:ext cx="6842252" cy="1589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>
              <a:lnSpc>
                <a:spcPct val="104900"/>
              </a:lnSpc>
              <a:tabLst>
                <a:tab pos="412128" algn="l"/>
              </a:tabLst>
            </a:pPr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2309" spc="-1030" dirty="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sz="2052" dirty="0">
                <a:latin typeface="Gill Sans MT"/>
                <a:cs typeface="Gill Sans MT"/>
              </a:rPr>
              <a:t>É uma árvore em que, se </a:t>
            </a:r>
            <a:r>
              <a:rPr sz="2052" i="1" dirty="0">
                <a:latin typeface="Gill Sans MT"/>
                <a:cs typeface="Gill Sans MT"/>
              </a:rPr>
              <a:t>v </a:t>
            </a:r>
            <a:r>
              <a:rPr sz="2052" dirty="0">
                <a:latin typeface="Gill Sans MT"/>
                <a:cs typeface="Gill Sans MT"/>
              </a:rPr>
              <a:t>é um nó com </a:t>
            </a:r>
            <a:r>
              <a:rPr sz="2052" spc="278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alguma</a:t>
            </a:r>
            <a:r>
              <a:rPr sz="2052" spc="77" dirty="0">
                <a:latin typeface="Gill Sans MT"/>
                <a:cs typeface="Gill Sans MT"/>
              </a:rPr>
              <a:t> </a:t>
            </a:r>
            <a:r>
              <a:rPr sz="2052" spc="-4" dirty="0">
                <a:latin typeface="Gill Sans MT"/>
                <a:cs typeface="Gill Sans MT"/>
              </a:rPr>
              <a:t>sub-árvore </a:t>
            </a:r>
            <a:r>
              <a:rPr sz="2052" dirty="0">
                <a:latin typeface="Gill Sans MT"/>
                <a:cs typeface="Gill Sans MT"/>
              </a:rPr>
              <a:t> vazia, então </a:t>
            </a:r>
            <a:r>
              <a:rPr sz="2052" i="1" dirty="0">
                <a:latin typeface="Gill Sans MT"/>
                <a:cs typeface="Gill Sans MT"/>
              </a:rPr>
              <a:t>v </a:t>
            </a:r>
            <a:r>
              <a:rPr sz="2052" dirty="0">
                <a:latin typeface="Gill Sans MT"/>
                <a:cs typeface="Gill Sans MT"/>
              </a:rPr>
              <a:t>se localiza no último</a:t>
            </a:r>
            <a:r>
              <a:rPr sz="2052" spc="-90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nível</a:t>
            </a:r>
          </a:p>
          <a:p>
            <a:pPr marL="173756">
              <a:spcBef>
                <a:spcPts val="428"/>
              </a:spcBef>
              <a:tabLst>
                <a:tab pos="496291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dirty="0">
                <a:latin typeface="Gill Sans MT"/>
                <a:cs typeface="Gill Sans MT"/>
              </a:rPr>
              <a:t>Sua altura é </a:t>
            </a:r>
            <a:r>
              <a:rPr sz="1710" i="1" dirty="0">
                <a:latin typeface="Gill Sans MT"/>
                <a:cs typeface="Gill Sans MT"/>
              </a:rPr>
              <a:t>h(A) = log</a:t>
            </a:r>
            <a:r>
              <a:rPr sz="1667" i="1" baseline="-21367" dirty="0">
                <a:latin typeface="Gill Sans MT"/>
                <a:cs typeface="Gill Sans MT"/>
              </a:rPr>
              <a:t>2 </a:t>
            </a:r>
            <a:r>
              <a:rPr sz="1710" i="1" dirty="0">
                <a:latin typeface="Gill Sans MT"/>
                <a:cs typeface="Gill Sans MT"/>
              </a:rPr>
              <a:t>n +</a:t>
            </a:r>
            <a:r>
              <a:rPr sz="1710" i="1" dirty="0">
                <a:latin typeface="Arial"/>
                <a:cs typeface="Arial"/>
              </a:rPr>
              <a:t>1</a:t>
            </a:r>
            <a:r>
              <a:rPr sz="1710" dirty="0">
                <a:latin typeface="Gill Sans MT"/>
                <a:cs typeface="Gill Sans MT"/>
              </a:rPr>
              <a:t>, onde </a:t>
            </a:r>
            <a:r>
              <a:rPr sz="1710" i="1" dirty="0">
                <a:latin typeface="Gill Sans MT"/>
                <a:cs typeface="Gill Sans MT"/>
              </a:rPr>
              <a:t>n </a:t>
            </a:r>
            <a:r>
              <a:rPr sz="1710" dirty="0">
                <a:latin typeface="Gill Sans MT"/>
                <a:cs typeface="Gill Sans MT"/>
              </a:rPr>
              <a:t>é o número de nós da árvore</a:t>
            </a:r>
            <a:r>
              <a:rPr sz="1710" spc="-184" dirty="0">
                <a:latin typeface="Gill Sans MT"/>
                <a:cs typeface="Gill Sans MT"/>
              </a:rPr>
              <a:t> </a:t>
            </a:r>
            <a:r>
              <a:rPr sz="1710" i="1" dirty="0">
                <a:latin typeface="Gill Sans MT"/>
                <a:cs typeface="Gill Sans MT"/>
              </a:rPr>
              <a:t>A;</a:t>
            </a:r>
            <a:endParaRPr sz="1710" dirty="0">
              <a:latin typeface="Gill Sans MT"/>
              <a:cs typeface="Gill Sans MT"/>
            </a:endParaRPr>
          </a:p>
          <a:p>
            <a:pPr marL="488690" marR="183529" indent="-314933">
              <a:lnSpc>
                <a:spcPct val="100800"/>
              </a:lnSpc>
              <a:spcBef>
                <a:spcPts val="325"/>
              </a:spcBef>
              <a:tabLst>
                <a:tab pos="496291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	</a:t>
            </a:r>
            <a:r>
              <a:rPr sz="1710" i="1" dirty="0">
                <a:latin typeface="Gill Sans MT"/>
                <a:cs typeface="Gill Sans MT"/>
              </a:rPr>
              <a:t>Observação: a altura é importante para avaliar uma série de</a:t>
            </a:r>
            <a:r>
              <a:rPr sz="1710" i="1" spc="-103" dirty="0">
                <a:latin typeface="Gill Sans MT"/>
                <a:cs typeface="Gill Sans MT"/>
              </a:rPr>
              <a:t> </a:t>
            </a:r>
            <a:r>
              <a:rPr sz="1710" i="1" dirty="0">
                <a:latin typeface="Gill Sans MT"/>
                <a:cs typeface="Gill Sans MT"/>
              </a:rPr>
              <a:t>operações</a:t>
            </a:r>
            <a:r>
              <a:rPr sz="1710" i="1" spc="-9" dirty="0">
                <a:latin typeface="Gill Sans MT"/>
                <a:cs typeface="Gill Sans MT"/>
              </a:rPr>
              <a:t> </a:t>
            </a:r>
            <a:r>
              <a:rPr sz="1710" i="1" dirty="0">
                <a:latin typeface="Gill Sans MT"/>
                <a:cs typeface="Gill Sans MT"/>
              </a:rPr>
              <a:t>em  TAD de</a:t>
            </a:r>
            <a:r>
              <a:rPr sz="1710" i="1" spc="-86" dirty="0">
                <a:latin typeface="Gill Sans MT"/>
                <a:cs typeface="Gill Sans MT"/>
              </a:rPr>
              <a:t> </a:t>
            </a:r>
            <a:r>
              <a:rPr sz="1710" i="1" dirty="0">
                <a:latin typeface="Gill Sans MT"/>
                <a:cs typeface="Gill Sans MT"/>
              </a:rPr>
              <a:t>Árvore</a:t>
            </a:r>
            <a:endParaRPr sz="171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2779" y="4677786"/>
            <a:ext cx="338285" cy="361090"/>
          </a:xfrm>
          <a:custGeom>
            <a:avLst/>
            <a:gdLst/>
            <a:ahLst/>
            <a:cxnLst/>
            <a:rect l="l" t="t" r="r" b="b"/>
            <a:pathLst>
              <a:path w="395604" h="422275">
                <a:moveTo>
                  <a:pt x="0" y="211137"/>
                </a:moveTo>
                <a:lnTo>
                  <a:pt x="5219" y="162725"/>
                </a:lnTo>
                <a:lnTo>
                  <a:pt x="20088" y="118284"/>
                </a:lnTo>
                <a:lnTo>
                  <a:pt x="43420" y="79081"/>
                </a:lnTo>
                <a:lnTo>
                  <a:pt x="74027" y="46384"/>
                </a:lnTo>
                <a:lnTo>
                  <a:pt x="110725" y="21460"/>
                </a:lnTo>
                <a:lnTo>
                  <a:pt x="152326" y="5576"/>
                </a:lnTo>
                <a:lnTo>
                  <a:pt x="197643" y="0"/>
                </a:lnTo>
                <a:lnTo>
                  <a:pt x="242961" y="5576"/>
                </a:lnTo>
                <a:lnTo>
                  <a:pt x="284562" y="21460"/>
                </a:lnTo>
                <a:lnTo>
                  <a:pt x="321260" y="46384"/>
                </a:lnTo>
                <a:lnTo>
                  <a:pt x="351867" y="79081"/>
                </a:lnTo>
                <a:lnTo>
                  <a:pt x="375199" y="118284"/>
                </a:lnTo>
                <a:lnTo>
                  <a:pt x="390067" y="162725"/>
                </a:lnTo>
                <a:lnTo>
                  <a:pt x="395287" y="211137"/>
                </a:lnTo>
                <a:lnTo>
                  <a:pt x="390067" y="259549"/>
                </a:lnTo>
                <a:lnTo>
                  <a:pt x="375199" y="303990"/>
                </a:lnTo>
                <a:lnTo>
                  <a:pt x="351867" y="343193"/>
                </a:lnTo>
                <a:lnTo>
                  <a:pt x="321260" y="375890"/>
                </a:lnTo>
                <a:lnTo>
                  <a:pt x="284562" y="400815"/>
                </a:lnTo>
                <a:lnTo>
                  <a:pt x="242961" y="416699"/>
                </a:lnTo>
                <a:lnTo>
                  <a:pt x="197643" y="422275"/>
                </a:lnTo>
                <a:lnTo>
                  <a:pt x="152326" y="416699"/>
                </a:lnTo>
                <a:lnTo>
                  <a:pt x="110725" y="400815"/>
                </a:lnTo>
                <a:lnTo>
                  <a:pt x="74027" y="375890"/>
                </a:lnTo>
                <a:lnTo>
                  <a:pt x="43420" y="343193"/>
                </a:lnTo>
                <a:lnTo>
                  <a:pt x="20088" y="303990"/>
                </a:lnTo>
                <a:lnTo>
                  <a:pt x="5219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3031235" y="5080958"/>
            <a:ext cx="338285" cy="361090"/>
          </a:xfrm>
          <a:custGeom>
            <a:avLst/>
            <a:gdLst/>
            <a:ahLst/>
            <a:cxnLst/>
            <a:rect l="l" t="t" r="r" b="b"/>
            <a:pathLst>
              <a:path w="395604" h="422275">
                <a:moveTo>
                  <a:pt x="0" y="211137"/>
                </a:moveTo>
                <a:lnTo>
                  <a:pt x="5219" y="162725"/>
                </a:lnTo>
                <a:lnTo>
                  <a:pt x="20088" y="118284"/>
                </a:lnTo>
                <a:lnTo>
                  <a:pt x="43420" y="79081"/>
                </a:lnTo>
                <a:lnTo>
                  <a:pt x="74027" y="46384"/>
                </a:lnTo>
                <a:lnTo>
                  <a:pt x="110725" y="21460"/>
                </a:lnTo>
                <a:lnTo>
                  <a:pt x="152326" y="5576"/>
                </a:lnTo>
                <a:lnTo>
                  <a:pt x="197643" y="0"/>
                </a:lnTo>
                <a:lnTo>
                  <a:pt x="242961" y="5576"/>
                </a:lnTo>
                <a:lnTo>
                  <a:pt x="284562" y="21460"/>
                </a:lnTo>
                <a:lnTo>
                  <a:pt x="321260" y="46384"/>
                </a:lnTo>
                <a:lnTo>
                  <a:pt x="351867" y="79081"/>
                </a:lnTo>
                <a:lnTo>
                  <a:pt x="375199" y="118284"/>
                </a:lnTo>
                <a:lnTo>
                  <a:pt x="390067" y="162725"/>
                </a:lnTo>
                <a:lnTo>
                  <a:pt x="395287" y="211137"/>
                </a:lnTo>
                <a:lnTo>
                  <a:pt x="390067" y="259549"/>
                </a:lnTo>
                <a:lnTo>
                  <a:pt x="375199" y="303990"/>
                </a:lnTo>
                <a:lnTo>
                  <a:pt x="351867" y="343193"/>
                </a:lnTo>
                <a:lnTo>
                  <a:pt x="321260" y="375890"/>
                </a:lnTo>
                <a:lnTo>
                  <a:pt x="284562" y="400815"/>
                </a:lnTo>
                <a:lnTo>
                  <a:pt x="242961" y="416699"/>
                </a:lnTo>
                <a:lnTo>
                  <a:pt x="197643" y="422275"/>
                </a:lnTo>
                <a:lnTo>
                  <a:pt x="152326" y="416699"/>
                </a:lnTo>
                <a:lnTo>
                  <a:pt x="110725" y="400815"/>
                </a:lnTo>
                <a:lnTo>
                  <a:pt x="74027" y="375890"/>
                </a:lnTo>
                <a:lnTo>
                  <a:pt x="43420" y="343193"/>
                </a:lnTo>
                <a:lnTo>
                  <a:pt x="20088" y="303990"/>
                </a:lnTo>
                <a:lnTo>
                  <a:pt x="5219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3339927" y="4954712"/>
            <a:ext cx="203079" cy="152581"/>
          </a:xfrm>
          <a:custGeom>
            <a:avLst/>
            <a:gdLst/>
            <a:ahLst/>
            <a:cxnLst/>
            <a:rect l="l" t="t" r="r" b="b"/>
            <a:pathLst>
              <a:path w="237489" h="178435">
                <a:moveTo>
                  <a:pt x="237489" y="0"/>
                </a:moveTo>
                <a:lnTo>
                  <a:pt x="0" y="178117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3320380" y="5048379"/>
            <a:ext cx="80906" cy="73304"/>
          </a:xfrm>
          <a:custGeom>
            <a:avLst/>
            <a:gdLst/>
            <a:ahLst/>
            <a:cxnLst/>
            <a:rect l="l" t="t" r="r" b="b"/>
            <a:pathLst>
              <a:path w="94614" h="85725">
                <a:moveTo>
                  <a:pt x="42862" y="0"/>
                </a:moveTo>
                <a:lnTo>
                  <a:pt x="0" y="85725"/>
                </a:lnTo>
                <a:lnTo>
                  <a:pt x="94297" y="68580"/>
                </a:lnTo>
                <a:lnTo>
                  <a:pt x="42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4311342" y="4057417"/>
            <a:ext cx="371950" cy="361090"/>
          </a:xfrm>
          <a:custGeom>
            <a:avLst/>
            <a:gdLst/>
            <a:ahLst/>
            <a:cxnLst/>
            <a:rect l="l" t="t" r="r" b="b"/>
            <a:pathLst>
              <a:path w="434975" h="422275">
                <a:moveTo>
                  <a:pt x="434975" y="211137"/>
                </a:moveTo>
                <a:lnTo>
                  <a:pt x="429231" y="162725"/>
                </a:lnTo>
                <a:lnTo>
                  <a:pt x="412869" y="118284"/>
                </a:lnTo>
                <a:lnTo>
                  <a:pt x="387195" y="79081"/>
                </a:lnTo>
                <a:lnTo>
                  <a:pt x="353515" y="46384"/>
                </a:lnTo>
                <a:lnTo>
                  <a:pt x="313133" y="21460"/>
                </a:lnTo>
                <a:lnTo>
                  <a:pt x="267355" y="5576"/>
                </a:lnTo>
                <a:lnTo>
                  <a:pt x="217487" y="0"/>
                </a:lnTo>
                <a:lnTo>
                  <a:pt x="167619" y="5576"/>
                </a:lnTo>
                <a:lnTo>
                  <a:pt x="121841" y="21460"/>
                </a:lnTo>
                <a:lnTo>
                  <a:pt x="81459" y="46384"/>
                </a:lnTo>
                <a:lnTo>
                  <a:pt x="47779" y="79081"/>
                </a:lnTo>
                <a:lnTo>
                  <a:pt x="22105" y="118284"/>
                </a:lnTo>
                <a:lnTo>
                  <a:pt x="5743" y="162725"/>
                </a:lnTo>
                <a:lnTo>
                  <a:pt x="0" y="211137"/>
                </a:lnTo>
                <a:lnTo>
                  <a:pt x="5743" y="259549"/>
                </a:lnTo>
                <a:lnTo>
                  <a:pt x="22105" y="303990"/>
                </a:lnTo>
                <a:lnTo>
                  <a:pt x="47779" y="343193"/>
                </a:lnTo>
                <a:lnTo>
                  <a:pt x="81459" y="375890"/>
                </a:lnTo>
                <a:lnTo>
                  <a:pt x="121841" y="400815"/>
                </a:lnTo>
                <a:lnTo>
                  <a:pt x="167619" y="416699"/>
                </a:lnTo>
                <a:lnTo>
                  <a:pt x="217487" y="422275"/>
                </a:lnTo>
                <a:lnTo>
                  <a:pt x="267355" y="416699"/>
                </a:lnTo>
                <a:lnTo>
                  <a:pt x="313133" y="400815"/>
                </a:lnTo>
                <a:lnTo>
                  <a:pt x="353515" y="375890"/>
                </a:lnTo>
                <a:lnTo>
                  <a:pt x="387195" y="343193"/>
                </a:lnTo>
                <a:lnTo>
                  <a:pt x="412869" y="303990"/>
                </a:lnTo>
                <a:lnTo>
                  <a:pt x="429231" y="259549"/>
                </a:lnTo>
                <a:lnTo>
                  <a:pt x="434975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3786737" y="4391357"/>
            <a:ext cx="563084" cy="328511"/>
          </a:xfrm>
          <a:custGeom>
            <a:avLst/>
            <a:gdLst/>
            <a:ahLst/>
            <a:cxnLst/>
            <a:rect l="l" t="t" r="r" b="b"/>
            <a:pathLst>
              <a:path w="658495" h="384175">
                <a:moveTo>
                  <a:pt x="657946" y="0"/>
                </a:moveTo>
                <a:lnTo>
                  <a:pt x="0" y="384057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3765634" y="4663473"/>
            <a:ext cx="81992" cy="68960"/>
          </a:xfrm>
          <a:custGeom>
            <a:avLst/>
            <a:gdLst/>
            <a:ahLst/>
            <a:cxnLst/>
            <a:rect l="l" t="t" r="r" b="b"/>
            <a:pathLst>
              <a:path w="95885" h="80645">
                <a:moveTo>
                  <a:pt x="52425" y="0"/>
                </a:moveTo>
                <a:lnTo>
                  <a:pt x="0" y="80238"/>
                </a:lnTo>
                <a:lnTo>
                  <a:pt x="95643" y="74040"/>
                </a:lnTo>
                <a:lnTo>
                  <a:pt x="52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5110898" y="4600410"/>
            <a:ext cx="370864" cy="361090"/>
          </a:xfrm>
          <a:custGeom>
            <a:avLst/>
            <a:gdLst/>
            <a:ahLst/>
            <a:cxnLst/>
            <a:rect l="l" t="t" r="r" b="b"/>
            <a:pathLst>
              <a:path w="433704" h="422275">
                <a:moveTo>
                  <a:pt x="0" y="211137"/>
                </a:moveTo>
                <a:lnTo>
                  <a:pt x="5723" y="162725"/>
                </a:lnTo>
                <a:lnTo>
                  <a:pt x="22025" y="118284"/>
                </a:lnTo>
                <a:lnTo>
                  <a:pt x="47605" y="79081"/>
                </a:lnTo>
                <a:lnTo>
                  <a:pt x="81162" y="46384"/>
                </a:lnTo>
                <a:lnTo>
                  <a:pt x="121397" y="21460"/>
                </a:lnTo>
                <a:lnTo>
                  <a:pt x="167007" y="5576"/>
                </a:lnTo>
                <a:lnTo>
                  <a:pt x="216693" y="0"/>
                </a:lnTo>
                <a:lnTo>
                  <a:pt x="266379" y="5576"/>
                </a:lnTo>
                <a:lnTo>
                  <a:pt x="311990" y="21460"/>
                </a:lnTo>
                <a:lnTo>
                  <a:pt x="352224" y="46384"/>
                </a:lnTo>
                <a:lnTo>
                  <a:pt x="385782" y="79081"/>
                </a:lnTo>
                <a:lnTo>
                  <a:pt x="411362" y="118284"/>
                </a:lnTo>
                <a:lnTo>
                  <a:pt x="427664" y="162725"/>
                </a:lnTo>
                <a:lnTo>
                  <a:pt x="433387" y="211137"/>
                </a:lnTo>
                <a:lnTo>
                  <a:pt x="427664" y="259549"/>
                </a:lnTo>
                <a:lnTo>
                  <a:pt x="411362" y="303990"/>
                </a:lnTo>
                <a:lnTo>
                  <a:pt x="385782" y="343193"/>
                </a:lnTo>
                <a:lnTo>
                  <a:pt x="352224" y="375891"/>
                </a:lnTo>
                <a:lnTo>
                  <a:pt x="311990" y="400815"/>
                </a:lnTo>
                <a:lnTo>
                  <a:pt x="266379" y="416699"/>
                </a:lnTo>
                <a:lnTo>
                  <a:pt x="216693" y="422275"/>
                </a:lnTo>
                <a:lnTo>
                  <a:pt x="167007" y="416699"/>
                </a:lnTo>
                <a:lnTo>
                  <a:pt x="121397" y="400815"/>
                </a:lnTo>
                <a:lnTo>
                  <a:pt x="81162" y="375891"/>
                </a:lnTo>
                <a:lnTo>
                  <a:pt x="47605" y="343193"/>
                </a:lnTo>
                <a:lnTo>
                  <a:pt x="22025" y="303990"/>
                </a:lnTo>
                <a:lnTo>
                  <a:pt x="5723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5567179" y="5000030"/>
            <a:ext cx="374665" cy="362176"/>
          </a:xfrm>
          <a:custGeom>
            <a:avLst/>
            <a:gdLst/>
            <a:ahLst/>
            <a:cxnLst/>
            <a:rect l="l" t="t" r="r" b="b"/>
            <a:pathLst>
              <a:path w="438150" h="423545">
                <a:moveTo>
                  <a:pt x="437955" y="211624"/>
                </a:moveTo>
                <a:lnTo>
                  <a:pt x="432172" y="163101"/>
                </a:lnTo>
                <a:lnTo>
                  <a:pt x="415698" y="118557"/>
                </a:lnTo>
                <a:lnTo>
                  <a:pt x="389848" y="79264"/>
                </a:lnTo>
                <a:lnTo>
                  <a:pt x="355937" y="46491"/>
                </a:lnTo>
                <a:lnTo>
                  <a:pt x="315278" y="21509"/>
                </a:lnTo>
                <a:lnTo>
                  <a:pt x="269187" y="5589"/>
                </a:lnTo>
                <a:lnTo>
                  <a:pt x="218977" y="0"/>
                </a:lnTo>
                <a:lnTo>
                  <a:pt x="168767" y="5589"/>
                </a:lnTo>
                <a:lnTo>
                  <a:pt x="122676" y="21509"/>
                </a:lnTo>
                <a:lnTo>
                  <a:pt x="82018" y="46491"/>
                </a:lnTo>
                <a:lnTo>
                  <a:pt x="48106" y="79264"/>
                </a:lnTo>
                <a:lnTo>
                  <a:pt x="22257" y="118557"/>
                </a:lnTo>
                <a:lnTo>
                  <a:pt x="5783" y="163101"/>
                </a:lnTo>
                <a:lnTo>
                  <a:pt x="0" y="211624"/>
                </a:lnTo>
                <a:lnTo>
                  <a:pt x="5783" y="260148"/>
                </a:lnTo>
                <a:lnTo>
                  <a:pt x="22257" y="304691"/>
                </a:lnTo>
                <a:lnTo>
                  <a:pt x="48106" y="343985"/>
                </a:lnTo>
                <a:lnTo>
                  <a:pt x="82018" y="376757"/>
                </a:lnTo>
                <a:lnTo>
                  <a:pt x="122676" y="401739"/>
                </a:lnTo>
                <a:lnTo>
                  <a:pt x="168767" y="417660"/>
                </a:lnTo>
                <a:lnTo>
                  <a:pt x="218977" y="423249"/>
                </a:lnTo>
                <a:lnTo>
                  <a:pt x="269187" y="417660"/>
                </a:lnTo>
                <a:lnTo>
                  <a:pt x="315278" y="401739"/>
                </a:lnTo>
                <a:lnTo>
                  <a:pt x="355937" y="376757"/>
                </a:lnTo>
                <a:lnTo>
                  <a:pt x="389848" y="343985"/>
                </a:lnTo>
                <a:lnTo>
                  <a:pt x="415698" y="304691"/>
                </a:lnTo>
                <a:lnTo>
                  <a:pt x="432172" y="260148"/>
                </a:lnTo>
                <a:lnTo>
                  <a:pt x="437955" y="21162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5427191" y="4875978"/>
            <a:ext cx="175930" cy="150409"/>
          </a:xfrm>
          <a:custGeom>
            <a:avLst/>
            <a:gdLst/>
            <a:ahLst/>
            <a:cxnLst/>
            <a:rect l="l" t="t" r="r" b="b"/>
            <a:pathLst>
              <a:path w="205740" h="175895">
                <a:moveTo>
                  <a:pt x="0" y="0"/>
                </a:moveTo>
                <a:lnTo>
                  <a:pt x="205310" y="17587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5541796" y="4966745"/>
            <a:ext cx="79820" cy="76019"/>
          </a:xfrm>
          <a:custGeom>
            <a:avLst/>
            <a:gdLst/>
            <a:ahLst/>
            <a:cxnLst/>
            <a:rect l="l" t="t" r="r" b="b"/>
            <a:pathLst>
              <a:path w="93345" h="88900">
                <a:moveTo>
                  <a:pt x="55765" y="0"/>
                </a:moveTo>
                <a:lnTo>
                  <a:pt x="0" y="65100"/>
                </a:lnTo>
                <a:lnTo>
                  <a:pt x="92989" y="88328"/>
                </a:lnTo>
                <a:lnTo>
                  <a:pt x="557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4627634" y="4377782"/>
            <a:ext cx="515843" cy="253035"/>
          </a:xfrm>
          <a:custGeom>
            <a:avLst/>
            <a:gdLst/>
            <a:ahLst/>
            <a:cxnLst/>
            <a:rect l="l" t="t" r="r" b="b"/>
            <a:pathLst>
              <a:path w="603250" h="295910">
                <a:moveTo>
                  <a:pt x="0" y="0"/>
                </a:moveTo>
                <a:lnTo>
                  <a:pt x="602988" y="295403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5083239" y="4575963"/>
            <a:ext cx="81992" cy="66245"/>
          </a:xfrm>
          <a:custGeom>
            <a:avLst/>
            <a:gdLst/>
            <a:ahLst/>
            <a:cxnLst/>
            <a:rect l="l" t="t" r="r" b="b"/>
            <a:pathLst>
              <a:path w="95885" h="77470">
                <a:moveTo>
                  <a:pt x="37718" y="0"/>
                </a:moveTo>
                <a:lnTo>
                  <a:pt x="0" y="76987"/>
                </a:lnTo>
                <a:lnTo>
                  <a:pt x="95846" y="76212"/>
                </a:lnTo>
                <a:lnTo>
                  <a:pt x="37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4680576" y="5071456"/>
            <a:ext cx="336656" cy="361090"/>
          </a:xfrm>
          <a:custGeom>
            <a:avLst/>
            <a:gdLst/>
            <a:ahLst/>
            <a:cxnLst/>
            <a:rect l="l" t="t" r="r" b="b"/>
            <a:pathLst>
              <a:path w="393700" h="422275">
                <a:moveTo>
                  <a:pt x="0" y="211137"/>
                </a:moveTo>
                <a:lnTo>
                  <a:pt x="5198" y="162725"/>
                </a:lnTo>
                <a:lnTo>
                  <a:pt x="20008" y="118284"/>
                </a:lnTo>
                <a:lnTo>
                  <a:pt x="43245" y="79081"/>
                </a:lnTo>
                <a:lnTo>
                  <a:pt x="73730" y="46384"/>
                </a:lnTo>
                <a:lnTo>
                  <a:pt x="110280" y="21460"/>
                </a:lnTo>
                <a:lnTo>
                  <a:pt x="151714" y="5576"/>
                </a:lnTo>
                <a:lnTo>
                  <a:pt x="196850" y="0"/>
                </a:lnTo>
                <a:lnTo>
                  <a:pt x="241985" y="5576"/>
                </a:lnTo>
                <a:lnTo>
                  <a:pt x="283419" y="21460"/>
                </a:lnTo>
                <a:lnTo>
                  <a:pt x="319969" y="46384"/>
                </a:lnTo>
                <a:lnTo>
                  <a:pt x="350454" y="79081"/>
                </a:lnTo>
                <a:lnTo>
                  <a:pt x="373691" y="118284"/>
                </a:lnTo>
                <a:lnTo>
                  <a:pt x="388500" y="162725"/>
                </a:lnTo>
                <a:lnTo>
                  <a:pt x="393699" y="211137"/>
                </a:lnTo>
                <a:lnTo>
                  <a:pt x="388500" y="259549"/>
                </a:lnTo>
                <a:lnTo>
                  <a:pt x="373691" y="303990"/>
                </a:lnTo>
                <a:lnTo>
                  <a:pt x="350454" y="343193"/>
                </a:lnTo>
                <a:lnTo>
                  <a:pt x="319969" y="375890"/>
                </a:lnTo>
                <a:lnTo>
                  <a:pt x="283419" y="400815"/>
                </a:lnTo>
                <a:lnTo>
                  <a:pt x="241985" y="416699"/>
                </a:lnTo>
                <a:lnTo>
                  <a:pt x="196850" y="422275"/>
                </a:lnTo>
                <a:lnTo>
                  <a:pt x="151714" y="416699"/>
                </a:lnTo>
                <a:lnTo>
                  <a:pt x="110280" y="400815"/>
                </a:lnTo>
                <a:lnTo>
                  <a:pt x="73730" y="375890"/>
                </a:lnTo>
                <a:lnTo>
                  <a:pt x="43245" y="343193"/>
                </a:lnTo>
                <a:lnTo>
                  <a:pt x="20008" y="303990"/>
                </a:lnTo>
                <a:lnTo>
                  <a:pt x="5198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4983952" y="4875978"/>
            <a:ext cx="181360" cy="218825"/>
          </a:xfrm>
          <a:custGeom>
            <a:avLst/>
            <a:gdLst/>
            <a:ahLst/>
            <a:cxnLst/>
            <a:rect l="l" t="t" r="r" b="b"/>
            <a:pathLst>
              <a:path w="212089" h="255904">
                <a:moveTo>
                  <a:pt x="211956" y="0"/>
                </a:moveTo>
                <a:lnTo>
                  <a:pt x="0" y="25580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4968363" y="5033706"/>
            <a:ext cx="75476" cy="80363"/>
          </a:xfrm>
          <a:custGeom>
            <a:avLst/>
            <a:gdLst/>
            <a:ahLst/>
            <a:cxnLst/>
            <a:rect l="l" t="t" r="r" b="b"/>
            <a:pathLst>
              <a:path w="88264" h="93979">
                <a:moveTo>
                  <a:pt x="21678" y="0"/>
                </a:moveTo>
                <a:lnTo>
                  <a:pt x="0" y="93357"/>
                </a:lnTo>
                <a:lnTo>
                  <a:pt x="87693" y="54698"/>
                </a:lnTo>
                <a:lnTo>
                  <a:pt x="21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3900205" y="5100267"/>
            <a:ext cx="381724" cy="361090"/>
          </a:xfrm>
          <a:custGeom>
            <a:avLst/>
            <a:gdLst/>
            <a:ahLst/>
            <a:cxnLst/>
            <a:rect l="l" t="t" r="r" b="b"/>
            <a:pathLst>
              <a:path w="446404" h="422275">
                <a:moveTo>
                  <a:pt x="445875" y="210958"/>
                </a:moveTo>
                <a:lnTo>
                  <a:pt x="439987" y="162587"/>
                </a:lnTo>
                <a:lnTo>
                  <a:pt x="423215" y="118184"/>
                </a:lnTo>
                <a:lnTo>
                  <a:pt x="396898" y="79014"/>
                </a:lnTo>
                <a:lnTo>
                  <a:pt x="362373" y="46345"/>
                </a:lnTo>
                <a:lnTo>
                  <a:pt x="320979" y="21442"/>
                </a:lnTo>
                <a:lnTo>
                  <a:pt x="274055" y="5571"/>
                </a:lnTo>
                <a:lnTo>
                  <a:pt x="222937" y="0"/>
                </a:lnTo>
                <a:lnTo>
                  <a:pt x="171820" y="5571"/>
                </a:lnTo>
                <a:lnTo>
                  <a:pt x="124895" y="21442"/>
                </a:lnTo>
                <a:lnTo>
                  <a:pt x="83501" y="46345"/>
                </a:lnTo>
                <a:lnTo>
                  <a:pt x="48976" y="79014"/>
                </a:lnTo>
                <a:lnTo>
                  <a:pt x="22659" y="118184"/>
                </a:lnTo>
                <a:lnTo>
                  <a:pt x="5887" y="162587"/>
                </a:lnTo>
                <a:lnTo>
                  <a:pt x="0" y="210958"/>
                </a:lnTo>
                <a:lnTo>
                  <a:pt x="5887" y="259329"/>
                </a:lnTo>
                <a:lnTo>
                  <a:pt x="22659" y="303732"/>
                </a:lnTo>
                <a:lnTo>
                  <a:pt x="48976" y="342902"/>
                </a:lnTo>
                <a:lnTo>
                  <a:pt x="83501" y="375572"/>
                </a:lnTo>
                <a:lnTo>
                  <a:pt x="124895" y="400475"/>
                </a:lnTo>
                <a:lnTo>
                  <a:pt x="171820" y="416346"/>
                </a:lnTo>
                <a:lnTo>
                  <a:pt x="222937" y="421917"/>
                </a:lnTo>
                <a:lnTo>
                  <a:pt x="274055" y="416346"/>
                </a:lnTo>
                <a:lnTo>
                  <a:pt x="320979" y="400475"/>
                </a:lnTo>
                <a:lnTo>
                  <a:pt x="362373" y="375572"/>
                </a:lnTo>
                <a:lnTo>
                  <a:pt x="396898" y="342902"/>
                </a:lnTo>
                <a:lnTo>
                  <a:pt x="423215" y="303732"/>
                </a:lnTo>
                <a:lnTo>
                  <a:pt x="439987" y="259329"/>
                </a:lnTo>
                <a:lnTo>
                  <a:pt x="445875" y="210958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3761560" y="4975075"/>
            <a:ext cx="175386" cy="150409"/>
          </a:xfrm>
          <a:custGeom>
            <a:avLst/>
            <a:gdLst/>
            <a:ahLst/>
            <a:cxnLst/>
            <a:rect l="l" t="t" r="r" b="b"/>
            <a:pathLst>
              <a:path w="205104" h="175895">
                <a:moveTo>
                  <a:pt x="0" y="0"/>
                </a:moveTo>
                <a:lnTo>
                  <a:pt x="204550" y="17584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3875514" y="5065787"/>
            <a:ext cx="79820" cy="76019"/>
          </a:xfrm>
          <a:custGeom>
            <a:avLst/>
            <a:gdLst/>
            <a:ahLst/>
            <a:cxnLst/>
            <a:rect l="l" t="t" r="r" b="b"/>
            <a:pathLst>
              <a:path w="93345" h="88900">
                <a:moveTo>
                  <a:pt x="55892" y="0"/>
                </a:moveTo>
                <a:lnTo>
                  <a:pt x="0" y="64998"/>
                </a:lnTo>
                <a:lnTo>
                  <a:pt x="92951" y="88379"/>
                </a:lnTo>
                <a:lnTo>
                  <a:pt x="55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439833" y="2834324"/>
            <a:ext cx="2172" cy="244347"/>
          </a:xfrm>
          <a:custGeom>
            <a:avLst/>
            <a:gdLst/>
            <a:ahLst/>
            <a:cxnLst/>
            <a:rect l="l" t="t" r="r" b="b"/>
            <a:pathLst>
              <a:path w="2539" h="285750">
                <a:moveTo>
                  <a:pt x="2278" y="0"/>
                </a:moveTo>
                <a:lnTo>
                  <a:pt x="0" y="28574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4322369" y="2834324"/>
            <a:ext cx="2172" cy="244347"/>
          </a:xfrm>
          <a:custGeom>
            <a:avLst/>
            <a:gdLst/>
            <a:ahLst/>
            <a:cxnLst/>
            <a:rect l="l" t="t" r="r" b="b"/>
            <a:pathLst>
              <a:path w="2539" h="285750">
                <a:moveTo>
                  <a:pt x="2280" y="0"/>
                </a:moveTo>
                <a:lnTo>
                  <a:pt x="0" y="28574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3441781" y="3078672"/>
            <a:ext cx="111314" cy="1629"/>
          </a:xfrm>
          <a:custGeom>
            <a:avLst/>
            <a:gdLst/>
            <a:ahLst/>
            <a:cxnLst/>
            <a:rect l="l" t="t" r="r" b="b"/>
            <a:pathLst>
              <a:path w="130175" h="1904">
                <a:moveTo>
                  <a:pt x="0" y="0"/>
                </a:moveTo>
                <a:lnTo>
                  <a:pt x="129863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4195739" y="3078672"/>
            <a:ext cx="109142" cy="1629"/>
          </a:xfrm>
          <a:custGeom>
            <a:avLst/>
            <a:gdLst/>
            <a:ahLst/>
            <a:cxnLst/>
            <a:rect l="l" t="t" r="r" b="b"/>
            <a:pathLst>
              <a:path w="127635" h="1904">
                <a:moveTo>
                  <a:pt x="0" y="0"/>
                </a:moveTo>
                <a:lnTo>
                  <a:pt x="127585" y="15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728303" y="439577"/>
            <a:ext cx="6362492" cy="731964"/>
          </a:xfrm>
          <a:prstGeom prst="rect">
            <a:avLst/>
          </a:prstGeom>
        </p:spPr>
        <p:txBody>
          <a:bodyPr vert="horz" wrap="square" lIns="0" tIns="260636" rIns="0" bIns="0" rtlCol="0">
            <a:spAutoFit/>
          </a:bodyPr>
          <a:lstStyle/>
          <a:p>
            <a:pPr marL="1905347">
              <a:lnSpc>
                <a:spcPts val="4096"/>
              </a:lnSpc>
            </a:pPr>
            <a:r>
              <a:rPr sz="2800" dirty="0"/>
              <a:t>Árvore </a:t>
            </a:r>
            <a:r>
              <a:rPr sz="2400" dirty="0"/>
              <a:t>Binária</a:t>
            </a:r>
            <a:r>
              <a:rPr sz="2800" spc="-64" dirty="0"/>
              <a:t> </a:t>
            </a:r>
            <a:r>
              <a:rPr sz="2800" spc="-4" dirty="0"/>
              <a:t>Cheia:</a:t>
            </a:r>
          </a:p>
        </p:txBody>
      </p:sp>
    </p:spTree>
    <p:extLst>
      <p:ext uri="{BB962C8B-B14F-4D97-AF65-F5344CB8AC3E}">
        <p14:creationId xmlns:p14="http://schemas.microsoft.com/office/powerpoint/2010/main" val="1733705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1314836" y="2044401"/>
            <a:ext cx="6842252" cy="2721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algn="just">
              <a:lnSpc>
                <a:spcPct val="88500"/>
              </a:lnSpc>
            </a:pPr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1539" spc="1018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Pode-se calcular o </a:t>
            </a:r>
            <a:r>
              <a:rPr sz="2052" b="1" spc="-4" dirty="0">
                <a:latin typeface="Gill Sans MT"/>
                <a:cs typeface="Gill Sans MT"/>
              </a:rPr>
              <a:t>número </a:t>
            </a:r>
            <a:r>
              <a:rPr sz="2052" b="1" dirty="0">
                <a:latin typeface="Gill Sans MT"/>
                <a:cs typeface="Gill Sans MT"/>
              </a:rPr>
              <a:t>total de nós de uma  </a:t>
            </a:r>
            <a:r>
              <a:rPr sz="2052" b="1" spc="-4" dirty="0">
                <a:latin typeface="Gill Sans MT"/>
                <a:cs typeface="Gill Sans MT"/>
              </a:rPr>
              <a:t>árvore binária </a:t>
            </a:r>
            <a:r>
              <a:rPr sz="2052" b="1" dirty="0">
                <a:latin typeface="Gill Sans MT"/>
                <a:cs typeface="Gill Sans MT"/>
              </a:rPr>
              <a:t>cheia somando-se o </a:t>
            </a:r>
            <a:r>
              <a:rPr sz="2052" b="1" spc="-4" dirty="0">
                <a:latin typeface="Gill Sans MT"/>
                <a:cs typeface="Gill Sans MT"/>
              </a:rPr>
              <a:t>número </a:t>
            </a:r>
            <a:r>
              <a:rPr sz="2052" b="1" dirty="0">
                <a:latin typeface="Gill Sans MT"/>
                <a:cs typeface="Gill Sans MT"/>
              </a:rPr>
              <a:t>de nós em  cada nível da</a:t>
            </a:r>
            <a:r>
              <a:rPr sz="2052" b="1" spc="-64" dirty="0">
                <a:latin typeface="Gill Sans MT"/>
                <a:cs typeface="Gill Sans MT"/>
              </a:rPr>
              <a:t> </a:t>
            </a:r>
            <a:r>
              <a:rPr sz="2052" b="1" spc="-4" dirty="0">
                <a:latin typeface="Gill Sans MT"/>
                <a:cs typeface="Gill Sans MT"/>
              </a:rPr>
              <a:t>árvore.</a:t>
            </a:r>
            <a:endParaRPr sz="2052" dirty="0">
              <a:latin typeface="Gill Sans MT"/>
              <a:cs typeface="Gill Sans MT"/>
            </a:endParaRPr>
          </a:p>
          <a:p>
            <a:pPr>
              <a:spcBef>
                <a:spcPts val="38"/>
              </a:spcBef>
            </a:pPr>
            <a:endParaRPr sz="2565" dirty="0">
              <a:latin typeface="Times New Roman"/>
              <a:cs typeface="Times New Roman"/>
            </a:endParaRPr>
          </a:p>
          <a:p>
            <a:pPr marL="146064" indent="-135204" algn="just">
              <a:buClr>
                <a:srgbClr val="666600"/>
              </a:buClr>
              <a:buSzPct val="75000"/>
              <a:buFont typeface="Gill Sans MT"/>
              <a:buChar char="-"/>
              <a:tabLst>
                <a:tab pos="146607" algn="l"/>
              </a:tabLst>
            </a:pPr>
            <a:r>
              <a:rPr sz="2052" b="1" dirty="0">
                <a:latin typeface="Gill Sans MT"/>
                <a:cs typeface="Gill Sans MT"/>
              </a:rPr>
              <a:t>Por exemplo: </a:t>
            </a:r>
            <a:r>
              <a:rPr sz="2052" b="1" spc="-4" dirty="0">
                <a:latin typeface="Gill Sans MT"/>
                <a:cs typeface="Gill Sans MT"/>
              </a:rPr>
              <a:t>Uma </a:t>
            </a:r>
            <a:r>
              <a:rPr sz="2052" b="1" dirty="0">
                <a:latin typeface="Gill Sans MT"/>
                <a:cs typeface="Gill Sans MT"/>
              </a:rPr>
              <a:t>AB Cheia de </a:t>
            </a:r>
            <a:r>
              <a:rPr sz="2052" b="1" spc="-4" dirty="0">
                <a:latin typeface="Gill Sans MT"/>
                <a:cs typeface="Gill Sans MT"/>
              </a:rPr>
              <a:t>altura </a:t>
            </a:r>
            <a:r>
              <a:rPr sz="2052" b="1" dirty="0">
                <a:latin typeface="Gill Sans MT"/>
                <a:cs typeface="Gill Sans MT"/>
              </a:rPr>
              <a:t>3 possui 7</a:t>
            </a:r>
            <a:r>
              <a:rPr sz="2052" b="1" spc="-56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nós.</a:t>
            </a:r>
            <a:endParaRPr sz="2052" dirty="0">
              <a:latin typeface="Gill Sans MT"/>
              <a:cs typeface="Gill Sans MT"/>
            </a:endParaRPr>
          </a:p>
          <a:p>
            <a:pPr marL="496834" lvl="1" indent="-323078">
              <a:spcBef>
                <a:spcPts val="227"/>
              </a:spcBef>
              <a:buClr>
                <a:srgbClr val="999900"/>
              </a:buClr>
              <a:buSzPct val="75000"/>
              <a:buFont typeface="Gill Sans MT"/>
              <a:buChar char="-"/>
              <a:tabLst>
                <a:tab pos="496291" algn="l"/>
                <a:tab pos="496834" algn="l"/>
              </a:tabLst>
            </a:pPr>
            <a:r>
              <a:rPr sz="1710" b="1" dirty="0">
                <a:latin typeface="Gill Sans MT"/>
                <a:cs typeface="Gill Sans MT"/>
              </a:rPr>
              <a:t>Nível 1: 1</a:t>
            </a:r>
            <a:r>
              <a:rPr sz="1710" b="1" spc="-86" dirty="0">
                <a:latin typeface="Gill Sans MT"/>
                <a:cs typeface="Gill Sans MT"/>
              </a:rPr>
              <a:t> </a:t>
            </a:r>
            <a:r>
              <a:rPr sz="1710" b="1" dirty="0">
                <a:latin typeface="Gill Sans MT"/>
                <a:cs typeface="Gill Sans MT"/>
              </a:rPr>
              <a:t>nó;</a:t>
            </a:r>
            <a:endParaRPr sz="1710" dirty="0">
              <a:latin typeface="Gill Sans MT"/>
              <a:cs typeface="Gill Sans MT"/>
            </a:endParaRPr>
          </a:p>
          <a:p>
            <a:pPr marL="496834" lvl="1" indent="-323078">
              <a:spcBef>
                <a:spcPts val="171"/>
              </a:spcBef>
              <a:buClr>
                <a:srgbClr val="999900"/>
              </a:buClr>
              <a:buSzPct val="75000"/>
              <a:buFont typeface="Gill Sans MT"/>
              <a:buChar char="-"/>
              <a:tabLst>
                <a:tab pos="496291" algn="l"/>
                <a:tab pos="496834" algn="l"/>
              </a:tabLst>
            </a:pPr>
            <a:r>
              <a:rPr sz="1710" b="1" dirty="0">
                <a:latin typeface="Gill Sans MT"/>
                <a:cs typeface="Gill Sans MT"/>
              </a:rPr>
              <a:t>Nível 2: 2</a:t>
            </a:r>
            <a:r>
              <a:rPr sz="1710" b="1" spc="-86" dirty="0">
                <a:latin typeface="Gill Sans MT"/>
                <a:cs typeface="Gill Sans MT"/>
              </a:rPr>
              <a:t> </a:t>
            </a:r>
            <a:r>
              <a:rPr sz="1710" b="1" dirty="0">
                <a:latin typeface="Gill Sans MT"/>
                <a:cs typeface="Gill Sans MT"/>
              </a:rPr>
              <a:t>nós;</a:t>
            </a:r>
            <a:endParaRPr sz="1710" dirty="0">
              <a:latin typeface="Gill Sans MT"/>
              <a:cs typeface="Gill Sans MT"/>
            </a:endParaRPr>
          </a:p>
          <a:p>
            <a:pPr marL="496834" lvl="1" indent="-323078">
              <a:spcBef>
                <a:spcPts val="171"/>
              </a:spcBef>
              <a:buClr>
                <a:srgbClr val="999900"/>
              </a:buClr>
              <a:buSzPct val="75000"/>
              <a:buFont typeface="Gill Sans MT"/>
              <a:buChar char="-"/>
              <a:tabLst>
                <a:tab pos="496291" algn="l"/>
                <a:tab pos="496834" algn="l"/>
              </a:tabLst>
            </a:pPr>
            <a:r>
              <a:rPr sz="1710" b="1" dirty="0">
                <a:latin typeface="Gill Sans MT"/>
                <a:cs typeface="Gill Sans MT"/>
              </a:rPr>
              <a:t>Nível 3: 4</a:t>
            </a:r>
            <a:r>
              <a:rPr sz="1710" b="1" spc="-86" dirty="0">
                <a:latin typeface="Gill Sans MT"/>
                <a:cs typeface="Gill Sans MT"/>
              </a:rPr>
              <a:t> </a:t>
            </a:r>
            <a:r>
              <a:rPr sz="1710" b="1" dirty="0">
                <a:latin typeface="Gill Sans MT"/>
                <a:cs typeface="Gill Sans MT"/>
              </a:rPr>
              <a:t>nós;</a:t>
            </a:r>
            <a:endParaRPr sz="1710" dirty="0">
              <a:latin typeface="Gill Sans MT"/>
              <a:cs typeface="Gill Sans MT"/>
            </a:endParaRPr>
          </a:p>
          <a:p>
            <a:pPr marL="173756">
              <a:spcBef>
                <a:spcPts val="257"/>
              </a:spcBef>
              <a:tabLst>
                <a:tab pos="496291" algn="l"/>
              </a:tabLst>
            </a:pPr>
            <a:r>
              <a:rPr sz="1283" dirty="0">
                <a:solidFill>
                  <a:srgbClr val="999900"/>
                </a:solidFill>
                <a:latin typeface="Gill Sans MT"/>
                <a:cs typeface="Gill Sans MT"/>
              </a:rPr>
              <a:t>-	</a:t>
            </a:r>
            <a:r>
              <a:rPr sz="1710" b="1" dirty="0">
                <a:solidFill>
                  <a:srgbClr val="CCCC66"/>
                </a:solidFill>
                <a:latin typeface="Gill Sans MT"/>
                <a:cs typeface="Gill Sans MT"/>
              </a:rPr>
              <a:t>NT = 1 + 2 + 4 =</a:t>
            </a:r>
            <a:r>
              <a:rPr sz="1710" b="1" spc="-90" dirty="0">
                <a:solidFill>
                  <a:srgbClr val="CCCC66"/>
                </a:solidFill>
                <a:latin typeface="Gill Sans MT"/>
                <a:cs typeface="Gill Sans MT"/>
              </a:rPr>
              <a:t> </a:t>
            </a:r>
            <a:r>
              <a:rPr sz="1710" b="1" dirty="0">
                <a:solidFill>
                  <a:srgbClr val="CCCC66"/>
                </a:solidFill>
                <a:latin typeface="Gill Sans MT"/>
                <a:cs typeface="Gill Sans MT"/>
              </a:rPr>
              <a:t>7</a:t>
            </a:r>
            <a:endParaRPr sz="171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87624" y="483811"/>
            <a:ext cx="6362492" cy="742608"/>
          </a:xfrm>
          <a:prstGeom prst="rect">
            <a:avLst/>
          </a:prstGeom>
        </p:spPr>
        <p:txBody>
          <a:bodyPr vert="horz" wrap="square" lIns="0" tIns="260636" rIns="0" bIns="0" rtlCol="0">
            <a:spAutoFit/>
          </a:bodyPr>
          <a:lstStyle/>
          <a:p>
            <a:pPr marL="2397294" algn="l">
              <a:lnSpc>
                <a:spcPts val="4096"/>
              </a:lnSpc>
            </a:pPr>
            <a:r>
              <a:rPr sz="3200" dirty="0" err="1"/>
              <a:t>Árvores</a:t>
            </a:r>
            <a:r>
              <a:rPr sz="3200" spc="-86" dirty="0"/>
              <a:t> </a:t>
            </a:r>
            <a:r>
              <a:rPr lang="pt-BR" sz="3200" spc="-86" dirty="0" smtClean="0"/>
              <a:t>B</a:t>
            </a:r>
            <a:r>
              <a:rPr sz="3200" dirty="0" err="1" smtClean="0"/>
              <a:t>inárias</a:t>
            </a:r>
            <a:r>
              <a:rPr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11827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96752" y="476672"/>
            <a:ext cx="11089231" cy="1105925"/>
          </a:xfrm>
        </p:spPr>
        <p:txBody>
          <a:bodyPr/>
          <a:lstStyle/>
          <a:p>
            <a:pPr marL="2553132" lvl="0">
              <a:spcBef>
                <a:spcPts val="0"/>
              </a:spcBef>
            </a:pPr>
            <a:r>
              <a:rPr lang="en-US" dirty="0" err="1">
                <a:ea typeface="+mn-ea"/>
              </a:rPr>
              <a:t>Árvore</a:t>
            </a:r>
            <a:r>
              <a:rPr lang="en-US" spc="-86" dirty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Binária</a:t>
            </a:r>
            <a:r>
              <a:rPr lang="en-US" dirty="0" smtClean="0">
                <a:ea typeface="+mn-ea"/>
              </a:rPr>
              <a:t>: </a:t>
            </a:r>
            <a:r>
              <a:rPr lang="en-US" dirty="0" err="1" smtClean="0">
                <a:ea typeface="+mn-ea"/>
              </a:rPr>
              <a:t>Balanceada</a:t>
            </a:r>
            <a:endParaRPr lang="pt-BR" sz="2394" dirty="0">
              <a:solidFill>
                <a:schemeClr val="tx1"/>
              </a:solidFill>
              <a:latin typeface="Gill Sans MT"/>
              <a:ea typeface="+mn-ea"/>
              <a:cs typeface="Gill Sans M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00808"/>
            <a:ext cx="58197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51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314836" y="1780647"/>
            <a:ext cx="6842252" cy="1294753"/>
          </a:xfrm>
          <a:prstGeom prst="rect">
            <a:avLst/>
          </a:prstGeom>
        </p:spPr>
        <p:txBody>
          <a:bodyPr vert="horz" wrap="square" lIns="0" tIns="6516" rIns="0" bIns="0" rtlCol="0">
            <a:spAutoFit/>
          </a:bodyPr>
          <a:lstStyle/>
          <a:p>
            <a:pPr marL="10860" marR="4344">
              <a:lnSpc>
                <a:spcPts val="2822"/>
              </a:lnSpc>
              <a:spcBef>
                <a:spcPts val="51"/>
              </a:spcBef>
              <a:tabLst>
                <a:tab pos="441450" algn="l"/>
              </a:tabLst>
            </a:pPr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2309" spc="-1030" dirty="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sz="2223" dirty="0">
                <a:solidFill>
                  <a:srgbClr val="CCCC66"/>
                </a:solidFill>
                <a:latin typeface="Gill Sans MT"/>
                <a:cs typeface="Gill Sans MT"/>
              </a:rPr>
              <a:t>Seqüencial: </a:t>
            </a:r>
            <a:r>
              <a:rPr sz="2223" spc="-4" dirty="0">
                <a:latin typeface="Gill Sans MT"/>
                <a:cs typeface="Gill Sans MT"/>
              </a:rPr>
              <a:t>Os </a:t>
            </a:r>
            <a:r>
              <a:rPr sz="2223" dirty="0">
                <a:latin typeface="Gill Sans MT"/>
                <a:cs typeface="Gill Sans MT"/>
              </a:rPr>
              <a:t>nós são armazenados por </a:t>
            </a:r>
            <a:r>
              <a:rPr sz="2223" spc="-4" dirty="0">
                <a:latin typeface="Gill Sans MT"/>
                <a:cs typeface="Gill Sans MT"/>
              </a:rPr>
              <a:t>nível, </a:t>
            </a:r>
            <a:r>
              <a:rPr sz="2223" spc="534" dirty="0">
                <a:latin typeface="Gill Sans MT"/>
                <a:cs typeface="Gill Sans MT"/>
              </a:rPr>
              <a:t> </a:t>
            </a:r>
            <a:r>
              <a:rPr sz="2223" dirty="0">
                <a:latin typeface="Gill Sans MT"/>
                <a:cs typeface="Gill Sans MT"/>
              </a:rPr>
              <a:t>em</a:t>
            </a:r>
            <a:r>
              <a:rPr sz="2223" spc="162" dirty="0">
                <a:latin typeface="Gill Sans MT"/>
                <a:cs typeface="Gill Sans MT"/>
              </a:rPr>
              <a:t> </a:t>
            </a:r>
            <a:r>
              <a:rPr sz="2223" dirty="0">
                <a:latin typeface="Gill Sans MT"/>
                <a:cs typeface="Gill Sans MT"/>
              </a:rPr>
              <a:t>um  array.</a:t>
            </a:r>
          </a:p>
          <a:p>
            <a:pPr marL="488690" marR="80362" indent="-314933">
              <a:lnSpc>
                <a:spcPct val="100800"/>
              </a:lnSpc>
              <a:spcBef>
                <a:spcPts val="257"/>
              </a:spcBef>
              <a:tabLst>
                <a:tab pos="496291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	</a:t>
            </a:r>
            <a:r>
              <a:rPr sz="1710" dirty="0">
                <a:latin typeface="Gill Sans MT"/>
                <a:cs typeface="Gill Sans MT"/>
              </a:rPr>
              <a:t>Se um nó ocupa a posição </a:t>
            </a:r>
            <a:r>
              <a:rPr sz="1710" i="1" dirty="0">
                <a:solidFill>
                  <a:srgbClr val="CCCC66"/>
                </a:solidFill>
                <a:latin typeface="Gill Sans MT"/>
                <a:cs typeface="Gill Sans MT"/>
              </a:rPr>
              <a:t>i</a:t>
            </a:r>
            <a:r>
              <a:rPr sz="1710" dirty="0">
                <a:latin typeface="Gill Sans MT"/>
                <a:cs typeface="Gill Sans MT"/>
              </a:rPr>
              <a:t>, então seus filhos estão nas posições</a:t>
            </a:r>
            <a:r>
              <a:rPr sz="1710" spc="-94" dirty="0">
                <a:latin typeface="Gill Sans MT"/>
                <a:cs typeface="Gill Sans MT"/>
              </a:rPr>
              <a:t> </a:t>
            </a:r>
            <a:r>
              <a:rPr sz="1710" i="1" dirty="0">
                <a:solidFill>
                  <a:srgbClr val="CCCC66"/>
                </a:solidFill>
                <a:latin typeface="Gill Sans MT"/>
                <a:cs typeface="Gill Sans MT"/>
              </a:rPr>
              <a:t>(2*i)</a:t>
            </a:r>
            <a:r>
              <a:rPr sz="1710" i="1" spc="-9" dirty="0">
                <a:solidFill>
                  <a:srgbClr val="CCCC66"/>
                </a:solidFill>
                <a:latin typeface="Gill Sans MT"/>
                <a:cs typeface="Gill Sans MT"/>
              </a:rPr>
              <a:t> </a:t>
            </a:r>
            <a:r>
              <a:rPr sz="1710" i="1" dirty="0">
                <a:latin typeface="Gill Sans MT"/>
                <a:cs typeface="Gill Sans MT"/>
              </a:rPr>
              <a:t>e  </a:t>
            </a:r>
            <a:r>
              <a:rPr sz="1710" i="1" dirty="0">
                <a:solidFill>
                  <a:srgbClr val="CCCC66"/>
                </a:solidFill>
                <a:latin typeface="Gill Sans MT"/>
                <a:cs typeface="Gill Sans MT"/>
              </a:rPr>
              <a:t>(2*i +</a:t>
            </a:r>
            <a:r>
              <a:rPr sz="1710" i="1" spc="-86" dirty="0">
                <a:solidFill>
                  <a:srgbClr val="CCCC66"/>
                </a:solidFill>
                <a:latin typeface="Gill Sans MT"/>
                <a:cs typeface="Gill Sans MT"/>
              </a:rPr>
              <a:t> </a:t>
            </a:r>
            <a:r>
              <a:rPr sz="1710" i="1" dirty="0">
                <a:solidFill>
                  <a:srgbClr val="D5D379"/>
                </a:solidFill>
                <a:latin typeface="Arial"/>
                <a:cs typeface="Arial"/>
              </a:rPr>
              <a:t>1</a:t>
            </a:r>
            <a:r>
              <a:rPr sz="1710" i="1" dirty="0">
                <a:solidFill>
                  <a:srgbClr val="CCCC66"/>
                </a:solidFill>
                <a:latin typeface="Gill Sans MT"/>
                <a:cs typeface="Gill Sans MT"/>
              </a:rPr>
              <a:t>)</a:t>
            </a:r>
            <a:r>
              <a:rPr sz="1710" i="1" dirty="0">
                <a:latin typeface="Gill Sans MT"/>
                <a:cs typeface="Gill Sans MT"/>
              </a:rPr>
              <a:t>.</a:t>
            </a:r>
            <a:endParaRPr sz="171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1164" y="464162"/>
            <a:ext cx="734726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489"/>
            <a:r>
              <a:rPr sz="2800" dirty="0" err="1"/>
              <a:t>Árvore</a:t>
            </a:r>
            <a:r>
              <a:rPr sz="2800" dirty="0"/>
              <a:t> </a:t>
            </a:r>
            <a:r>
              <a:rPr lang="pt-BR" sz="2800" dirty="0" smtClean="0"/>
              <a:t>Binária: Implementações</a:t>
            </a:r>
            <a:endParaRPr sz="2800" u="heavy" dirty="0"/>
          </a:p>
        </p:txBody>
      </p:sp>
      <p:sp>
        <p:nvSpPr>
          <p:cNvPr id="7" name="object 7"/>
          <p:cNvSpPr/>
          <p:nvPr/>
        </p:nvSpPr>
        <p:spPr>
          <a:xfrm>
            <a:off x="1964255" y="3037947"/>
            <a:ext cx="5603686" cy="1472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1573300" y="5281866"/>
            <a:ext cx="338285" cy="361090"/>
          </a:xfrm>
          <a:custGeom>
            <a:avLst/>
            <a:gdLst/>
            <a:ahLst/>
            <a:cxnLst/>
            <a:rect l="l" t="t" r="r" b="b"/>
            <a:pathLst>
              <a:path w="395605" h="422275">
                <a:moveTo>
                  <a:pt x="0" y="211137"/>
                </a:moveTo>
                <a:lnTo>
                  <a:pt x="5219" y="162725"/>
                </a:lnTo>
                <a:lnTo>
                  <a:pt x="20088" y="118284"/>
                </a:lnTo>
                <a:lnTo>
                  <a:pt x="43420" y="79081"/>
                </a:lnTo>
                <a:lnTo>
                  <a:pt x="74027" y="46384"/>
                </a:lnTo>
                <a:lnTo>
                  <a:pt x="110725" y="21460"/>
                </a:lnTo>
                <a:lnTo>
                  <a:pt x="152325" y="5576"/>
                </a:lnTo>
                <a:lnTo>
                  <a:pt x="197643" y="0"/>
                </a:lnTo>
                <a:lnTo>
                  <a:pt x="242961" y="5576"/>
                </a:lnTo>
                <a:lnTo>
                  <a:pt x="284562" y="21460"/>
                </a:lnTo>
                <a:lnTo>
                  <a:pt x="321260" y="46384"/>
                </a:lnTo>
                <a:lnTo>
                  <a:pt x="351867" y="79081"/>
                </a:lnTo>
                <a:lnTo>
                  <a:pt x="375199" y="118284"/>
                </a:lnTo>
                <a:lnTo>
                  <a:pt x="390067" y="162725"/>
                </a:lnTo>
                <a:lnTo>
                  <a:pt x="395287" y="211137"/>
                </a:lnTo>
                <a:lnTo>
                  <a:pt x="390067" y="259549"/>
                </a:lnTo>
                <a:lnTo>
                  <a:pt x="375199" y="303990"/>
                </a:lnTo>
                <a:lnTo>
                  <a:pt x="351867" y="343193"/>
                </a:lnTo>
                <a:lnTo>
                  <a:pt x="321260" y="375890"/>
                </a:lnTo>
                <a:lnTo>
                  <a:pt x="284562" y="400815"/>
                </a:lnTo>
                <a:lnTo>
                  <a:pt x="242961" y="416699"/>
                </a:lnTo>
                <a:lnTo>
                  <a:pt x="197643" y="422275"/>
                </a:lnTo>
                <a:lnTo>
                  <a:pt x="152325" y="416699"/>
                </a:lnTo>
                <a:lnTo>
                  <a:pt x="110725" y="400815"/>
                </a:lnTo>
                <a:lnTo>
                  <a:pt x="74027" y="375890"/>
                </a:lnTo>
                <a:lnTo>
                  <a:pt x="43420" y="343193"/>
                </a:lnTo>
                <a:lnTo>
                  <a:pt x="20088" y="303990"/>
                </a:lnTo>
                <a:lnTo>
                  <a:pt x="5219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 txBox="1"/>
          <p:nvPr/>
        </p:nvSpPr>
        <p:spPr>
          <a:xfrm>
            <a:off x="1691291" y="5373837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2</a:t>
            </a:r>
            <a:endParaRPr sz="1197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55209" y="4630274"/>
            <a:ext cx="371950" cy="361090"/>
          </a:xfrm>
          <a:custGeom>
            <a:avLst/>
            <a:gdLst/>
            <a:ahLst/>
            <a:cxnLst/>
            <a:rect l="l" t="t" r="r" b="b"/>
            <a:pathLst>
              <a:path w="434975" h="422275">
                <a:moveTo>
                  <a:pt x="434975" y="211137"/>
                </a:moveTo>
                <a:lnTo>
                  <a:pt x="429231" y="162725"/>
                </a:lnTo>
                <a:lnTo>
                  <a:pt x="412869" y="118284"/>
                </a:lnTo>
                <a:lnTo>
                  <a:pt x="387195" y="79081"/>
                </a:lnTo>
                <a:lnTo>
                  <a:pt x="353515" y="46384"/>
                </a:lnTo>
                <a:lnTo>
                  <a:pt x="313133" y="21460"/>
                </a:lnTo>
                <a:lnTo>
                  <a:pt x="267355" y="5576"/>
                </a:lnTo>
                <a:lnTo>
                  <a:pt x="217487" y="0"/>
                </a:lnTo>
                <a:lnTo>
                  <a:pt x="167619" y="5576"/>
                </a:lnTo>
                <a:lnTo>
                  <a:pt x="121842" y="21460"/>
                </a:lnTo>
                <a:lnTo>
                  <a:pt x="81460" y="46384"/>
                </a:lnTo>
                <a:lnTo>
                  <a:pt x="47779" y="79081"/>
                </a:lnTo>
                <a:lnTo>
                  <a:pt x="22105" y="118284"/>
                </a:lnTo>
                <a:lnTo>
                  <a:pt x="5744" y="162725"/>
                </a:lnTo>
                <a:lnTo>
                  <a:pt x="0" y="211137"/>
                </a:lnTo>
                <a:lnTo>
                  <a:pt x="5744" y="259549"/>
                </a:lnTo>
                <a:lnTo>
                  <a:pt x="22105" y="303990"/>
                </a:lnTo>
                <a:lnTo>
                  <a:pt x="47779" y="343193"/>
                </a:lnTo>
                <a:lnTo>
                  <a:pt x="81460" y="375890"/>
                </a:lnTo>
                <a:lnTo>
                  <a:pt x="121842" y="400815"/>
                </a:lnTo>
                <a:lnTo>
                  <a:pt x="167619" y="416699"/>
                </a:lnTo>
                <a:lnTo>
                  <a:pt x="217487" y="422275"/>
                </a:lnTo>
                <a:lnTo>
                  <a:pt x="267355" y="416699"/>
                </a:lnTo>
                <a:lnTo>
                  <a:pt x="313133" y="400815"/>
                </a:lnTo>
                <a:lnTo>
                  <a:pt x="353515" y="375890"/>
                </a:lnTo>
                <a:lnTo>
                  <a:pt x="387195" y="343193"/>
                </a:lnTo>
                <a:lnTo>
                  <a:pt x="412869" y="303990"/>
                </a:lnTo>
                <a:lnTo>
                  <a:pt x="429231" y="259549"/>
                </a:lnTo>
                <a:lnTo>
                  <a:pt x="434975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2490392" y="4722246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1</a:t>
            </a:r>
            <a:endParaRPr sz="1197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33937" y="4956069"/>
            <a:ext cx="583717" cy="341000"/>
          </a:xfrm>
          <a:custGeom>
            <a:avLst/>
            <a:gdLst/>
            <a:ahLst/>
            <a:cxnLst/>
            <a:rect l="l" t="t" r="r" b="b"/>
            <a:pathLst>
              <a:path w="682625" h="398779">
                <a:moveTo>
                  <a:pt x="682624" y="0"/>
                </a:moveTo>
                <a:lnTo>
                  <a:pt x="0" y="39846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3267437" y="5281866"/>
            <a:ext cx="370864" cy="361090"/>
          </a:xfrm>
          <a:custGeom>
            <a:avLst/>
            <a:gdLst/>
            <a:ahLst/>
            <a:cxnLst/>
            <a:rect l="l" t="t" r="r" b="b"/>
            <a:pathLst>
              <a:path w="433704" h="422275">
                <a:moveTo>
                  <a:pt x="0" y="211137"/>
                </a:moveTo>
                <a:lnTo>
                  <a:pt x="5723" y="162725"/>
                </a:lnTo>
                <a:lnTo>
                  <a:pt x="22025" y="118284"/>
                </a:lnTo>
                <a:lnTo>
                  <a:pt x="47605" y="79081"/>
                </a:lnTo>
                <a:lnTo>
                  <a:pt x="81162" y="46384"/>
                </a:lnTo>
                <a:lnTo>
                  <a:pt x="121397" y="21460"/>
                </a:lnTo>
                <a:lnTo>
                  <a:pt x="167008" y="5576"/>
                </a:lnTo>
                <a:lnTo>
                  <a:pt x="216693" y="0"/>
                </a:lnTo>
                <a:lnTo>
                  <a:pt x="266379" y="5576"/>
                </a:lnTo>
                <a:lnTo>
                  <a:pt x="311990" y="21460"/>
                </a:lnTo>
                <a:lnTo>
                  <a:pt x="352224" y="46384"/>
                </a:lnTo>
                <a:lnTo>
                  <a:pt x="385782" y="79081"/>
                </a:lnTo>
                <a:lnTo>
                  <a:pt x="411362" y="118284"/>
                </a:lnTo>
                <a:lnTo>
                  <a:pt x="427664" y="162725"/>
                </a:lnTo>
                <a:lnTo>
                  <a:pt x="433387" y="211137"/>
                </a:lnTo>
                <a:lnTo>
                  <a:pt x="427664" y="259549"/>
                </a:lnTo>
                <a:lnTo>
                  <a:pt x="411362" y="303990"/>
                </a:lnTo>
                <a:lnTo>
                  <a:pt x="385782" y="343193"/>
                </a:lnTo>
                <a:lnTo>
                  <a:pt x="352224" y="375890"/>
                </a:lnTo>
                <a:lnTo>
                  <a:pt x="311990" y="400815"/>
                </a:lnTo>
                <a:lnTo>
                  <a:pt x="266379" y="416699"/>
                </a:lnTo>
                <a:lnTo>
                  <a:pt x="216693" y="422275"/>
                </a:lnTo>
                <a:lnTo>
                  <a:pt x="167008" y="416699"/>
                </a:lnTo>
                <a:lnTo>
                  <a:pt x="121397" y="400815"/>
                </a:lnTo>
                <a:lnTo>
                  <a:pt x="81162" y="375890"/>
                </a:lnTo>
                <a:lnTo>
                  <a:pt x="47605" y="343193"/>
                </a:lnTo>
                <a:lnTo>
                  <a:pt x="22025" y="303990"/>
                </a:lnTo>
                <a:lnTo>
                  <a:pt x="5723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 txBox="1"/>
          <p:nvPr/>
        </p:nvSpPr>
        <p:spPr>
          <a:xfrm>
            <a:off x="3401735" y="5373837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3</a:t>
            </a:r>
            <a:endParaRPr sz="1197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88711" y="5933456"/>
            <a:ext cx="374665" cy="362719"/>
          </a:xfrm>
          <a:custGeom>
            <a:avLst/>
            <a:gdLst/>
            <a:ahLst/>
            <a:cxnLst/>
            <a:rect l="l" t="t" r="r" b="b"/>
            <a:pathLst>
              <a:path w="438150" h="424179">
                <a:moveTo>
                  <a:pt x="438149" y="211930"/>
                </a:moveTo>
                <a:lnTo>
                  <a:pt x="432363" y="163337"/>
                </a:lnTo>
                <a:lnTo>
                  <a:pt x="415882" y="118729"/>
                </a:lnTo>
                <a:lnTo>
                  <a:pt x="390021" y="79378"/>
                </a:lnTo>
                <a:lnTo>
                  <a:pt x="356094" y="46558"/>
                </a:lnTo>
                <a:lnTo>
                  <a:pt x="315418" y="21540"/>
                </a:lnTo>
                <a:lnTo>
                  <a:pt x="269306" y="5597"/>
                </a:lnTo>
                <a:lnTo>
                  <a:pt x="219074" y="0"/>
                </a:lnTo>
                <a:lnTo>
                  <a:pt x="168842" y="5597"/>
                </a:lnTo>
                <a:lnTo>
                  <a:pt x="122731" y="21540"/>
                </a:lnTo>
                <a:lnTo>
                  <a:pt x="82054" y="46558"/>
                </a:lnTo>
                <a:lnTo>
                  <a:pt x="48128" y="79378"/>
                </a:lnTo>
                <a:lnTo>
                  <a:pt x="22266" y="118729"/>
                </a:lnTo>
                <a:lnTo>
                  <a:pt x="5785" y="163337"/>
                </a:lnTo>
                <a:lnTo>
                  <a:pt x="0" y="211930"/>
                </a:lnTo>
                <a:lnTo>
                  <a:pt x="5785" y="260524"/>
                </a:lnTo>
                <a:lnTo>
                  <a:pt x="22266" y="305132"/>
                </a:lnTo>
                <a:lnTo>
                  <a:pt x="48128" y="344482"/>
                </a:lnTo>
                <a:lnTo>
                  <a:pt x="82054" y="377302"/>
                </a:lnTo>
                <a:lnTo>
                  <a:pt x="122731" y="402320"/>
                </a:lnTo>
                <a:lnTo>
                  <a:pt x="168842" y="418264"/>
                </a:lnTo>
                <a:lnTo>
                  <a:pt x="219074" y="423861"/>
                </a:lnTo>
                <a:lnTo>
                  <a:pt x="269306" y="418264"/>
                </a:lnTo>
                <a:lnTo>
                  <a:pt x="315418" y="402320"/>
                </a:lnTo>
                <a:lnTo>
                  <a:pt x="356094" y="377302"/>
                </a:lnTo>
                <a:lnTo>
                  <a:pt x="390021" y="344482"/>
                </a:lnTo>
                <a:lnTo>
                  <a:pt x="415882" y="305132"/>
                </a:lnTo>
                <a:lnTo>
                  <a:pt x="432363" y="260524"/>
                </a:lnTo>
                <a:lnTo>
                  <a:pt x="438149" y="21193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3924963" y="6025630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7</a:t>
            </a:r>
            <a:endParaRPr sz="1197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83731" y="5602231"/>
            <a:ext cx="259551" cy="371950"/>
          </a:xfrm>
          <a:custGeom>
            <a:avLst/>
            <a:gdLst/>
            <a:ahLst/>
            <a:cxnLst/>
            <a:rect l="l" t="t" r="r" b="b"/>
            <a:pathLst>
              <a:path w="303529" h="434975">
                <a:moveTo>
                  <a:pt x="0" y="0"/>
                </a:moveTo>
                <a:lnTo>
                  <a:pt x="303212" y="434974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2671503" y="4950640"/>
            <a:ext cx="650505" cy="371950"/>
          </a:xfrm>
          <a:custGeom>
            <a:avLst/>
            <a:gdLst/>
            <a:ahLst/>
            <a:cxnLst/>
            <a:rect l="l" t="t" r="r" b="b"/>
            <a:pathLst>
              <a:path w="760729" h="434975">
                <a:moveTo>
                  <a:pt x="0" y="0"/>
                </a:moveTo>
                <a:lnTo>
                  <a:pt x="760412" y="434974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5352530" y="5542502"/>
            <a:ext cx="0" cy="521273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1" y="609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5743484" y="5542502"/>
            <a:ext cx="0" cy="521273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6134439" y="5542502"/>
            <a:ext cx="0" cy="521273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6525394" y="5542502"/>
            <a:ext cx="0" cy="521273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6916349" y="5542502"/>
            <a:ext cx="0" cy="521273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7307304" y="5542502"/>
            <a:ext cx="0" cy="521273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 txBox="1"/>
          <p:nvPr/>
        </p:nvSpPr>
        <p:spPr>
          <a:xfrm>
            <a:off x="5026734" y="5542502"/>
            <a:ext cx="2606366" cy="416678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99910" rIns="0" bIns="0" rtlCol="0">
            <a:spAutoFit/>
          </a:bodyPr>
          <a:lstStyle/>
          <a:p>
            <a:pPr marL="73846">
              <a:spcBef>
                <a:spcPts val="786"/>
              </a:spcBef>
              <a:tabLst>
                <a:tab pos="464798" algn="l"/>
                <a:tab pos="855750" algn="l"/>
                <a:tab pos="2354398" algn="l"/>
              </a:tabLst>
            </a:pPr>
            <a:r>
              <a:rPr sz="2052" dirty="0">
                <a:latin typeface="Tahoma"/>
                <a:cs typeface="Tahoma"/>
              </a:rPr>
              <a:t>1	2	3	7</a:t>
            </a:r>
            <a:endParaRPr sz="2052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43245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314836" y="2121375"/>
            <a:ext cx="5907762" cy="2708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 </a:t>
            </a:r>
            <a:r>
              <a:rPr sz="2394" dirty="0" err="1" smtClean="0">
                <a:solidFill>
                  <a:srgbClr val="CCCC66"/>
                </a:solidFill>
                <a:latin typeface="Gill Sans MT"/>
                <a:cs typeface="Gill Sans MT"/>
              </a:rPr>
              <a:t>Seqüencial</a:t>
            </a:r>
            <a:r>
              <a:rPr sz="2394" spc="-26" dirty="0" smtClean="0">
                <a:solidFill>
                  <a:srgbClr val="CCCC66"/>
                </a:solidFill>
                <a:latin typeface="Gill Sans MT"/>
                <a:cs typeface="Gill Sans MT"/>
              </a:rPr>
              <a:t> </a:t>
            </a:r>
            <a:r>
              <a:rPr sz="2394" spc="-4" dirty="0">
                <a:latin typeface="Gill Sans MT"/>
                <a:cs typeface="Gill Sans MT"/>
              </a:rPr>
              <a:t>(array):</a:t>
            </a:r>
            <a:endParaRPr sz="2394" dirty="0">
              <a:latin typeface="Gill Sans MT"/>
              <a:cs typeface="Gill Sans MT"/>
            </a:endParaRPr>
          </a:p>
          <a:p>
            <a:pPr marL="193304" indent="-182444">
              <a:spcBef>
                <a:spcPts val="693"/>
              </a:spcBef>
              <a:buChar char="-"/>
              <a:tabLst>
                <a:tab pos="193847" algn="l"/>
              </a:tabLst>
            </a:pPr>
            <a:r>
              <a:rPr sz="2394" dirty="0">
                <a:latin typeface="Gill Sans MT"/>
                <a:cs typeface="Gill Sans MT"/>
              </a:rPr>
              <a:t>Vantagens:</a:t>
            </a:r>
          </a:p>
          <a:p>
            <a:pPr marL="173756">
              <a:spcBef>
                <a:spcPts val="466"/>
              </a:spcBef>
              <a:tabLst>
                <a:tab pos="496291" algn="l"/>
              </a:tabLst>
            </a:pPr>
            <a:r>
              <a:rPr sz="1539" spc="-577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539" spc="-577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2052" dirty="0">
                <a:latin typeface="Gill Sans MT"/>
                <a:cs typeface="Gill Sans MT"/>
              </a:rPr>
              <a:t>O espaço </a:t>
            </a:r>
            <a:r>
              <a:rPr sz="2052" spc="-4" dirty="0">
                <a:latin typeface="Gill Sans MT"/>
                <a:cs typeface="Gill Sans MT"/>
              </a:rPr>
              <a:t>utilizado </a:t>
            </a:r>
            <a:r>
              <a:rPr sz="2052" dirty="0">
                <a:latin typeface="Gill Sans MT"/>
                <a:cs typeface="Gill Sans MT"/>
              </a:rPr>
              <a:t>é só para armazenar</a:t>
            </a:r>
            <a:r>
              <a:rPr sz="2052" spc="-51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conteúdo;</a:t>
            </a:r>
          </a:p>
          <a:p>
            <a:pPr marL="173756">
              <a:spcBef>
                <a:spcPts val="530"/>
              </a:spcBef>
              <a:tabLst>
                <a:tab pos="496291" algn="l"/>
              </a:tabLst>
            </a:pPr>
            <a:r>
              <a:rPr sz="1539" spc="-577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539" spc="-577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2052" dirty="0">
                <a:latin typeface="Gill Sans MT"/>
                <a:cs typeface="Gill Sans MT"/>
              </a:rPr>
              <a:t>Ligações</a:t>
            </a:r>
            <a:r>
              <a:rPr sz="2052" spc="-43" dirty="0">
                <a:latin typeface="Gill Sans MT"/>
                <a:cs typeface="Gill Sans MT"/>
              </a:rPr>
              <a:t> </a:t>
            </a:r>
            <a:r>
              <a:rPr sz="2052" spc="-4" dirty="0">
                <a:latin typeface="Gill Sans MT"/>
                <a:cs typeface="Gill Sans MT"/>
              </a:rPr>
              <a:t>implícitas;</a:t>
            </a:r>
            <a:endParaRPr sz="2052" dirty="0">
              <a:latin typeface="Gill Sans MT"/>
              <a:cs typeface="Gill Sans MT"/>
            </a:endParaRPr>
          </a:p>
          <a:p>
            <a:pPr marL="193304" indent="-182444">
              <a:spcBef>
                <a:spcPts val="526"/>
              </a:spcBef>
              <a:buChar char="-"/>
              <a:tabLst>
                <a:tab pos="193847" algn="l"/>
              </a:tabLst>
            </a:pPr>
            <a:r>
              <a:rPr sz="2394" dirty="0">
                <a:latin typeface="Gill Sans MT"/>
                <a:cs typeface="Gill Sans MT"/>
              </a:rPr>
              <a:t>Desvantagens:</a:t>
            </a:r>
          </a:p>
          <a:p>
            <a:pPr marL="488690" marR="4344" indent="-314933">
              <a:lnSpc>
                <a:spcPct val="101499"/>
              </a:lnSpc>
              <a:spcBef>
                <a:spcPts val="428"/>
              </a:spcBef>
              <a:tabLst>
                <a:tab pos="496291" algn="l"/>
              </a:tabLst>
            </a:pPr>
            <a:r>
              <a:rPr sz="1539" spc="-577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539" spc="-577" dirty="0">
                <a:solidFill>
                  <a:srgbClr val="999900"/>
                </a:solidFill>
                <a:latin typeface="Times New Roman"/>
                <a:cs typeface="Times New Roman"/>
              </a:rPr>
              <a:t>		</a:t>
            </a:r>
            <a:r>
              <a:rPr sz="2052" dirty="0">
                <a:latin typeface="Gill Sans MT"/>
                <a:cs typeface="Gill Sans MT"/>
              </a:rPr>
              <a:t>Existência de espaços vazios caso a árvore</a:t>
            </a:r>
            <a:r>
              <a:rPr sz="2052" spc="-77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não</a:t>
            </a:r>
            <a:r>
              <a:rPr sz="2052" spc="-13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seja  </a:t>
            </a:r>
            <a:r>
              <a:rPr sz="2052" spc="-4" dirty="0">
                <a:latin typeface="Gill Sans MT"/>
                <a:cs typeface="Gill Sans MT"/>
              </a:rPr>
              <a:t>completa </a:t>
            </a:r>
            <a:r>
              <a:rPr sz="2052" dirty="0">
                <a:latin typeface="Gill Sans MT"/>
                <a:cs typeface="Gill Sans MT"/>
              </a:rPr>
              <a:t>por </a:t>
            </a:r>
            <a:r>
              <a:rPr sz="2052" spc="-4" dirty="0">
                <a:latin typeface="Gill Sans MT"/>
                <a:cs typeface="Gill Sans MT"/>
              </a:rPr>
              <a:t>níveis </a:t>
            </a:r>
            <a:r>
              <a:rPr sz="2052" dirty="0">
                <a:latin typeface="Gill Sans MT"/>
                <a:cs typeface="Gill Sans MT"/>
              </a:rPr>
              <a:t>ou sofra</a:t>
            </a:r>
            <a:r>
              <a:rPr sz="2052" spc="-26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eliminações;</a:t>
            </a:r>
          </a:p>
        </p:txBody>
      </p:sp>
      <p:sp>
        <p:nvSpPr>
          <p:cNvPr id="7" name="object 6"/>
          <p:cNvSpPr txBox="1">
            <a:spLocks/>
          </p:cNvSpPr>
          <p:nvPr/>
        </p:nvSpPr>
        <p:spPr>
          <a:xfrm>
            <a:off x="1041164" y="464162"/>
            <a:ext cx="734726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420" b="1" i="0" kern="1200">
                <a:solidFill>
                  <a:srgbClr val="00800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2374489"/>
            <a:r>
              <a:rPr lang="en-US" sz="2800" smtClean="0"/>
              <a:t>Árvore Binária: Implementações</a:t>
            </a:r>
            <a:endParaRPr lang="en-US" sz="2800" u="heavy" dirty="0"/>
          </a:p>
        </p:txBody>
      </p:sp>
    </p:spTree>
    <p:extLst>
      <p:ext uri="{BB962C8B-B14F-4D97-AF65-F5344CB8AC3E}">
        <p14:creationId xmlns:p14="http://schemas.microsoft.com/office/powerpoint/2010/main" val="327042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1119359" y="1620465"/>
            <a:ext cx="3702668" cy="1855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436" indent="-493577">
              <a:buClr>
                <a:srgbClr val="666600"/>
              </a:buClr>
              <a:buSzPct val="75000"/>
              <a:buAutoNum type="arabicPeriod"/>
              <a:tabLst>
                <a:tab pos="504436" algn="l"/>
                <a:tab pos="504979" algn="l"/>
              </a:tabLst>
            </a:pPr>
            <a:r>
              <a:rPr sz="2052" b="1" dirty="0">
                <a:latin typeface="Gill Sans MT"/>
                <a:cs typeface="Gill Sans MT"/>
              </a:rPr>
              <a:t>Árvores</a:t>
            </a:r>
            <a:endParaRPr sz="2052">
              <a:latin typeface="Gill Sans MT"/>
              <a:cs typeface="Gill Sans MT"/>
            </a:endParaRPr>
          </a:p>
          <a:p>
            <a:pPr>
              <a:spcBef>
                <a:spcPts val="21"/>
              </a:spcBef>
              <a:buClr>
                <a:srgbClr val="666600"/>
              </a:buClr>
              <a:buFont typeface="Gill Sans MT"/>
              <a:buAutoNum type="arabicPeriod"/>
            </a:pPr>
            <a:endParaRPr sz="2950">
              <a:latin typeface="Times New Roman"/>
              <a:cs typeface="Times New Roman"/>
            </a:endParaRPr>
          </a:p>
          <a:p>
            <a:pPr marL="504436" indent="-493577">
              <a:buClr>
                <a:srgbClr val="666600"/>
              </a:buClr>
              <a:buSzPct val="75000"/>
              <a:buAutoNum type="arabicPeriod"/>
              <a:tabLst>
                <a:tab pos="504436" algn="l"/>
                <a:tab pos="504979" algn="l"/>
              </a:tabLst>
            </a:pPr>
            <a:r>
              <a:rPr sz="2052" b="1" spc="-4" dirty="0">
                <a:latin typeface="Gill Sans MT"/>
                <a:cs typeface="Gill Sans MT"/>
              </a:rPr>
              <a:t>Árvores</a:t>
            </a:r>
            <a:r>
              <a:rPr sz="2052" b="1" spc="-38" dirty="0">
                <a:latin typeface="Gill Sans MT"/>
                <a:cs typeface="Gill Sans MT"/>
              </a:rPr>
              <a:t> </a:t>
            </a:r>
            <a:r>
              <a:rPr sz="2052" b="1" spc="-4" dirty="0">
                <a:latin typeface="Gill Sans MT"/>
                <a:cs typeface="Gill Sans MT"/>
              </a:rPr>
              <a:t>Binárias</a:t>
            </a:r>
            <a:endParaRPr sz="2052">
              <a:latin typeface="Gill Sans MT"/>
              <a:cs typeface="Gill Sans MT"/>
            </a:endParaRPr>
          </a:p>
          <a:p>
            <a:pPr>
              <a:spcBef>
                <a:spcPts val="43"/>
              </a:spcBef>
              <a:buClr>
                <a:srgbClr val="666600"/>
              </a:buClr>
              <a:buFont typeface="Gill Sans MT"/>
              <a:buAutoNum type="arabicPeriod"/>
            </a:pPr>
            <a:endParaRPr sz="2950">
              <a:latin typeface="Times New Roman"/>
              <a:cs typeface="Times New Roman"/>
            </a:endParaRPr>
          </a:p>
          <a:p>
            <a:pPr marL="504436" indent="-493577">
              <a:buClr>
                <a:srgbClr val="666600"/>
              </a:buClr>
              <a:buSzPct val="75000"/>
              <a:buAutoNum type="arabicPeriod"/>
              <a:tabLst>
                <a:tab pos="504436" algn="l"/>
                <a:tab pos="504979" algn="l"/>
              </a:tabLst>
            </a:pPr>
            <a:r>
              <a:rPr sz="2052" b="1" spc="-4" dirty="0">
                <a:latin typeface="Gill Sans MT"/>
                <a:cs typeface="Gill Sans MT"/>
              </a:rPr>
              <a:t>Árvores Binárias </a:t>
            </a:r>
            <a:r>
              <a:rPr sz="2052" b="1" dirty="0">
                <a:latin typeface="Gill Sans MT"/>
                <a:cs typeface="Gill Sans MT"/>
              </a:rPr>
              <a:t>de</a:t>
            </a:r>
            <a:r>
              <a:rPr sz="2052" b="1" spc="-13" dirty="0">
                <a:latin typeface="Gill Sans MT"/>
                <a:cs typeface="Gill Sans MT"/>
              </a:rPr>
              <a:t> </a:t>
            </a:r>
            <a:r>
              <a:rPr sz="2052" b="1" spc="-4" dirty="0">
                <a:latin typeface="Gill Sans MT"/>
                <a:cs typeface="Gill Sans MT"/>
              </a:rPr>
              <a:t>Busca</a:t>
            </a:r>
            <a:endParaRPr sz="2052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30" y="413934"/>
            <a:ext cx="6362492" cy="788966"/>
          </a:xfrm>
          <a:prstGeom prst="rect">
            <a:avLst/>
          </a:prstGeom>
        </p:spPr>
        <p:txBody>
          <a:bodyPr vert="horz" wrap="square" lIns="0" tIns="260636" rIns="0" bIns="0" rtlCol="0">
            <a:spAutoFit/>
          </a:bodyPr>
          <a:lstStyle/>
          <a:p>
            <a:pPr marL="3573407">
              <a:lnSpc>
                <a:spcPts val="4096"/>
              </a:lnSpc>
            </a:pPr>
            <a:r>
              <a:rPr spc="-4" dirty="0"/>
              <a:t>Tópicos</a:t>
            </a:r>
          </a:p>
        </p:txBody>
      </p:sp>
    </p:spTree>
    <p:extLst>
      <p:ext uri="{BB962C8B-B14F-4D97-AF65-F5344CB8AC3E}">
        <p14:creationId xmlns:p14="http://schemas.microsoft.com/office/powerpoint/2010/main" val="2385938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314836" y="1925897"/>
            <a:ext cx="6842252" cy="2792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 </a:t>
            </a:r>
            <a:r>
              <a:rPr sz="2309" spc="188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394" spc="-4" dirty="0">
                <a:solidFill>
                  <a:srgbClr val="CCCC66"/>
                </a:solidFill>
                <a:latin typeface="Gill Sans MT"/>
                <a:cs typeface="Gill Sans MT"/>
              </a:rPr>
              <a:t>Dinâmica</a:t>
            </a:r>
            <a:r>
              <a:rPr sz="2394" spc="-4" dirty="0">
                <a:latin typeface="Gill Sans MT"/>
                <a:cs typeface="Gill Sans MT"/>
              </a:rPr>
              <a:t>:</a:t>
            </a:r>
            <a:endParaRPr sz="2394" dirty="0">
              <a:latin typeface="Gill Sans MT"/>
              <a:cs typeface="Gill Sans MT"/>
            </a:endParaRPr>
          </a:p>
          <a:p>
            <a:pPr marL="10860" marR="4344">
              <a:lnSpc>
                <a:spcPts val="2847"/>
              </a:lnSpc>
              <a:spcBef>
                <a:spcPts val="807"/>
              </a:spcBef>
              <a:tabLst>
                <a:tab pos="264435" algn="l"/>
                <a:tab pos="931768" algn="l"/>
                <a:tab pos="2134488" algn="l"/>
                <a:tab pos="3084175" algn="l"/>
                <a:tab pos="4100649" algn="l"/>
                <a:tab pos="4780471" algn="l"/>
                <a:tab pos="5232780" algn="l"/>
                <a:tab pos="5510790" algn="l"/>
                <a:tab pos="6029344" algn="l"/>
              </a:tabLst>
            </a:pPr>
            <a:r>
              <a:rPr sz="1796" dirty="0">
                <a:latin typeface="Gill Sans MT"/>
                <a:cs typeface="Gill Sans MT"/>
              </a:rPr>
              <a:t>-	</a:t>
            </a:r>
            <a:r>
              <a:rPr sz="2394" dirty="0">
                <a:latin typeface="Gill Sans MT"/>
                <a:cs typeface="Gill Sans MT"/>
              </a:rPr>
              <a:t>Para	qua</a:t>
            </a:r>
            <a:r>
              <a:rPr sz="2394" spc="-4" dirty="0">
                <a:latin typeface="Gill Sans MT"/>
                <a:cs typeface="Gill Sans MT"/>
              </a:rPr>
              <a:t>l</a:t>
            </a:r>
            <a:r>
              <a:rPr sz="2394" dirty="0">
                <a:latin typeface="Gill Sans MT"/>
                <a:cs typeface="Gill Sans MT"/>
              </a:rPr>
              <a:t>quer	árvore	b</a:t>
            </a:r>
            <a:r>
              <a:rPr sz="2394" spc="-4" dirty="0">
                <a:latin typeface="Gill Sans MT"/>
                <a:cs typeface="Gill Sans MT"/>
              </a:rPr>
              <a:t>i</a:t>
            </a:r>
            <a:r>
              <a:rPr sz="2394" dirty="0">
                <a:latin typeface="Gill Sans MT"/>
                <a:cs typeface="Gill Sans MT"/>
              </a:rPr>
              <a:t>nár</a:t>
            </a:r>
            <a:r>
              <a:rPr sz="2394" spc="-4" dirty="0">
                <a:latin typeface="Gill Sans MT"/>
                <a:cs typeface="Gill Sans MT"/>
              </a:rPr>
              <a:t>i</a:t>
            </a:r>
            <a:r>
              <a:rPr sz="2394" dirty="0">
                <a:latin typeface="Gill Sans MT"/>
                <a:cs typeface="Gill Sans MT"/>
              </a:rPr>
              <a:t>a,	cada	nó	é	um	ob</a:t>
            </a:r>
            <a:r>
              <a:rPr sz="2394" spc="-4" dirty="0">
                <a:latin typeface="Gill Sans MT"/>
                <a:cs typeface="Gill Sans MT"/>
              </a:rPr>
              <a:t>j</a:t>
            </a:r>
            <a:r>
              <a:rPr sz="2394" dirty="0">
                <a:latin typeface="Gill Sans MT"/>
                <a:cs typeface="Gill Sans MT"/>
              </a:rPr>
              <a:t>eto  que contém os </a:t>
            </a:r>
            <a:r>
              <a:rPr sz="2394" spc="-4" dirty="0">
                <a:latin typeface="Gill Sans MT"/>
                <a:cs typeface="Gill Sans MT"/>
              </a:rPr>
              <a:t>seguintes</a:t>
            </a:r>
            <a:r>
              <a:rPr sz="2394" spc="-60" dirty="0">
                <a:latin typeface="Gill Sans MT"/>
                <a:cs typeface="Gill Sans MT"/>
              </a:rPr>
              <a:t> </a:t>
            </a:r>
            <a:r>
              <a:rPr sz="2394" dirty="0">
                <a:latin typeface="Gill Sans MT"/>
                <a:cs typeface="Gill Sans MT"/>
              </a:rPr>
              <a:t>atributos:</a:t>
            </a:r>
          </a:p>
          <a:p>
            <a:pPr marL="282354" marR="5428256" indent="-271494">
              <a:lnSpc>
                <a:spcPts val="2052"/>
              </a:lnSpc>
              <a:spcBef>
                <a:spcPts val="2061"/>
              </a:spcBef>
            </a:pPr>
            <a:r>
              <a:rPr sz="1753" i="1" spc="-21" dirty="0">
                <a:latin typeface="Tahoma"/>
                <a:cs typeface="Tahoma"/>
              </a:rPr>
              <a:t>Class </a:t>
            </a:r>
            <a:r>
              <a:rPr sz="1753" i="1" spc="-26" dirty="0">
                <a:latin typeface="Tahoma"/>
                <a:cs typeface="Tahoma"/>
              </a:rPr>
              <a:t>No{  </a:t>
            </a:r>
            <a:r>
              <a:rPr sz="1753" i="1" spc="-21" dirty="0">
                <a:latin typeface="Tahoma"/>
                <a:cs typeface="Tahoma"/>
              </a:rPr>
              <a:t>Object</a:t>
            </a:r>
            <a:r>
              <a:rPr sz="1753" i="1" spc="-97" dirty="0">
                <a:latin typeface="Tahoma"/>
                <a:cs typeface="Tahoma"/>
              </a:rPr>
              <a:t> </a:t>
            </a:r>
            <a:r>
              <a:rPr sz="1753" i="1" spc="-17" dirty="0">
                <a:latin typeface="Tahoma"/>
                <a:cs typeface="Tahoma"/>
              </a:rPr>
              <a:t>info;  </a:t>
            </a:r>
            <a:r>
              <a:rPr sz="1753" i="1" spc="-30" dirty="0">
                <a:latin typeface="Tahoma"/>
                <a:cs typeface="Tahoma"/>
              </a:rPr>
              <a:t>No</a:t>
            </a:r>
            <a:r>
              <a:rPr sz="1753" i="1" spc="-90" dirty="0">
                <a:latin typeface="Tahoma"/>
                <a:cs typeface="Tahoma"/>
              </a:rPr>
              <a:t> </a:t>
            </a:r>
            <a:r>
              <a:rPr sz="1753" i="1" spc="-21" dirty="0">
                <a:latin typeface="Tahoma"/>
                <a:cs typeface="Tahoma"/>
              </a:rPr>
              <a:t>esq;</a:t>
            </a:r>
            <a:endParaRPr sz="1753" dirty="0">
              <a:latin typeface="Tahoma"/>
              <a:cs typeface="Tahoma"/>
            </a:endParaRPr>
          </a:p>
          <a:p>
            <a:pPr marL="282354">
              <a:lnSpc>
                <a:spcPts val="1967"/>
              </a:lnSpc>
            </a:pPr>
            <a:r>
              <a:rPr sz="1753" i="1" spc="-30" dirty="0">
                <a:latin typeface="Tahoma"/>
                <a:cs typeface="Tahoma"/>
              </a:rPr>
              <a:t>No</a:t>
            </a:r>
            <a:r>
              <a:rPr sz="1753" i="1" spc="-94" dirty="0">
                <a:latin typeface="Tahoma"/>
                <a:cs typeface="Tahoma"/>
              </a:rPr>
              <a:t> </a:t>
            </a:r>
            <a:r>
              <a:rPr sz="1753" i="1" spc="-17" dirty="0">
                <a:latin typeface="Tahoma"/>
                <a:cs typeface="Tahoma"/>
              </a:rPr>
              <a:t>dir;</a:t>
            </a:r>
            <a:endParaRPr sz="1753" dirty="0">
              <a:latin typeface="Tahoma"/>
              <a:cs typeface="Tahoma"/>
            </a:endParaRPr>
          </a:p>
          <a:p>
            <a:pPr marL="10860">
              <a:lnSpc>
                <a:spcPts val="2078"/>
              </a:lnSpc>
            </a:pPr>
            <a:r>
              <a:rPr sz="1753" i="1" spc="-21" dirty="0">
                <a:latin typeface="Tahoma"/>
                <a:cs typeface="Tahoma"/>
              </a:rPr>
              <a:t>}</a:t>
            </a:r>
            <a:endParaRPr sz="1753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8141" y="4968287"/>
            <a:ext cx="2207266" cy="904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4179665" y="3367815"/>
            <a:ext cx="4105026" cy="2541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6"/>
          <p:cNvSpPr txBox="1">
            <a:spLocks noGrp="1"/>
          </p:cNvSpPr>
          <p:nvPr>
            <p:ph type="title"/>
          </p:nvPr>
        </p:nvSpPr>
        <p:spPr>
          <a:xfrm>
            <a:off x="1041164" y="464162"/>
            <a:ext cx="734726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489"/>
            <a:r>
              <a:rPr sz="2800" dirty="0" err="1"/>
              <a:t>Árvore</a:t>
            </a:r>
            <a:r>
              <a:rPr sz="2800" dirty="0"/>
              <a:t> </a:t>
            </a:r>
            <a:r>
              <a:rPr lang="pt-BR" sz="2800" dirty="0" smtClean="0"/>
              <a:t>Binária: Implementações</a:t>
            </a:r>
            <a:endParaRPr sz="2800" u="heavy" dirty="0"/>
          </a:p>
        </p:txBody>
      </p:sp>
    </p:spTree>
    <p:extLst>
      <p:ext uri="{BB962C8B-B14F-4D97-AF65-F5344CB8AC3E}">
        <p14:creationId xmlns:p14="http://schemas.microsoft.com/office/powerpoint/2010/main" val="4083303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6"/>
          <p:cNvSpPr txBox="1">
            <a:spLocks noGrp="1"/>
          </p:cNvSpPr>
          <p:nvPr>
            <p:ph type="title"/>
          </p:nvPr>
        </p:nvSpPr>
        <p:spPr>
          <a:xfrm>
            <a:off x="1041164" y="464162"/>
            <a:ext cx="734726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489"/>
            <a:r>
              <a:rPr sz="2800" dirty="0" err="1"/>
              <a:t>Árvore</a:t>
            </a:r>
            <a:r>
              <a:rPr sz="2800" dirty="0"/>
              <a:t> </a:t>
            </a:r>
            <a:r>
              <a:rPr lang="pt-BR" sz="2800" dirty="0" smtClean="0"/>
              <a:t>Binária: Implementações</a:t>
            </a:r>
            <a:endParaRPr sz="2800" u="heavy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872158"/>
            <a:ext cx="2533650" cy="1895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872158"/>
            <a:ext cx="27146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83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314836" y="2034496"/>
            <a:ext cx="5172007" cy="2989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 </a:t>
            </a:r>
            <a:r>
              <a:rPr sz="1796" spc="47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394" spc="-4" dirty="0">
                <a:solidFill>
                  <a:srgbClr val="CCCC66"/>
                </a:solidFill>
                <a:latin typeface="Gill Sans MT"/>
                <a:cs typeface="Gill Sans MT"/>
              </a:rPr>
              <a:t>Dinâmica </a:t>
            </a:r>
            <a:r>
              <a:rPr sz="2394" dirty="0">
                <a:latin typeface="Gill Sans MT"/>
                <a:cs typeface="Gill Sans MT"/>
              </a:rPr>
              <a:t>– </a:t>
            </a:r>
            <a:r>
              <a:rPr sz="2394" spc="-4" dirty="0">
                <a:latin typeface="Gill Sans MT"/>
                <a:cs typeface="Gill Sans MT"/>
              </a:rPr>
              <a:t>Algumas</a:t>
            </a:r>
            <a:r>
              <a:rPr sz="2394" spc="13" dirty="0">
                <a:latin typeface="Gill Sans MT"/>
                <a:cs typeface="Gill Sans MT"/>
              </a:rPr>
              <a:t> </a:t>
            </a:r>
            <a:r>
              <a:rPr sz="2394" spc="-4" dirty="0">
                <a:latin typeface="Gill Sans MT"/>
                <a:cs typeface="Gill Sans MT"/>
              </a:rPr>
              <a:t>Operações:</a:t>
            </a:r>
            <a:endParaRPr sz="2394" dirty="0">
              <a:latin typeface="Gill Sans MT"/>
              <a:cs typeface="Gill Sans MT"/>
            </a:endParaRPr>
          </a:p>
          <a:p>
            <a:pPr marL="168869" indent="-158010">
              <a:spcBef>
                <a:spcPts val="522"/>
              </a:spcBef>
              <a:buSzPct val="75000"/>
              <a:buChar char="-"/>
              <a:tabLst>
                <a:tab pos="169412" algn="l"/>
              </a:tabLst>
            </a:pPr>
            <a:r>
              <a:rPr sz="2394" spc="-4" dirty="0">
                <a:latin typeface="Gill Sans MT"/>
                <a:cs typeface="Gill Sans MT"/>
              </a:rPr>
              <a:t>Define </a:t>
            </a:r>
            <a:r>
              <a:rPr sz="2394" dirty="0">
                <a:latin typeface="Gill Sans MT"/>
                <a:cs typeface="Gill Sans MT"/>
              </a:rPr>
              <a:t>árvore </a:t>
            </a:r>
            <a:r>
              <a:rPr sz="2394" spc="-4" dirty="0">
                <a:latin typeface="Gill Sans MT"/>
                <a:cs typeface="Gill Sans MT"/>
              </a:rPr>
              <a:t>binária</a:t>
            </a:r>
            <a:r>
              <a:rPr sz="2394" spc="-26" dirty="0">
                <a:latin typeface="Gill Sans MT"/>
                <a:cs typeface="Gill Sans MT"/>
              </a:rPr>
              <a:t> </a:t>
            </a:r>
            <a:r>
              <a:rPr sz="2394" spc="-4" dirty="0">
                <a:latin typeface="Gill Sans MT"/>
                <a:cs typeface="Gill Sans MT"/>
              </a:rPr>
              <a:t>vazia;</a:t>
            </a:r>
            <a:endParaRPr sz="2394" dirty="0">
              <a:latin typeface="Gill Sans MT"/>
              <a:cs typeface="Gill Sans MT"/>
            </a:endParaRPr>
          </a:p>
          <a:p>
            <a:pPr marL="168869" indent="-158010">
              <a:spcBef>
                <a:spcPts val="547"/>
              </a:spcBef>
              <a:buSzPct val="75000"/>
              <a:buChar char="-"/>
              <a:tabLst>
                <a:tab pos="169412" algn="l"/>
              </a:tabLst>
            </a:pPr>
            <a:r>
              <a:rPr sz="2394" dirty="0">
                <a:latin typeface="Gill Sans MT"/>
                <a:cs typeface="Gill Sans MT"/>
              </a:rPr>
              <a:t>Cria</a:t>
            </a:r>
            <a:r>
              <a:rPr sz="2394" spc="-68" dirty="0">
                <a:latin typeface="Gill Sans MT"/>
                <a:cs typeface="Gill Sans MT"/>
              </a:rPr>
              <a:t> </a:t>
            </a:r>
            <a:r>
              <a:rPr sz="2394" spc="-4" dirty="0">
                <a:latin typeface="Gill Sans MT"/>
                <a:cs typeface="Gill Sans MT"/>
              </a:rPr>
              <a:t>raiz;</a:t>
            </a:r>
            <a:endParaRPr sz="2394" dirty="0">
              <a:latin typeface="Gill Sans MT"/>
              <a:cs typeface="Gill Sans MT"/>
            </a:endParaRPr>
          </a:p>
          <a:p>
            <a:pPr marL="168869" indent="-158010">
              <a:spcBef>
                <a:spcPts val="633"/>
              </a:spcBef>
              <a:buSzPct val="75000"/>
              <a:buChar char="-"/>
              <a:tabLst>
                <a:tab pos="169412" algn="l"/>
              </a:tabLst>
            </a:pPr>
            <a:r>
              <a:rPr sz="2394" spc="-4" dirty="0">
                <a:latin typeface="Gill Sans MT"/>
                <a:cs typeface="Gill Sans MT"/>
              </a:rPr>
              <a:t>Verifica </a:t>
            </a:r>
            <a:r>
              <a:rPr sz="2394" dirty="0">
                <a:latin typeface="Gill Sans MT"/>
                <a:cs typeface="Gill Sans MT"/>
              </a:rPr>
              <a:t>se uma árvore </a:t>
            </a:r>
            <a:r>
              <a:rPr sz="2394" spc="-4" dirty="0">
                <a:latin typeface="Gill Sans MT"/>
                <a:cs typeface="Gill Sans MT"/>
              </a:rPr>
              <a:t>binária </a:t>
            </a:r>
            <a:r>
              <a:rPr sz="2394" dirty="0">
                <a:latin typeface="Gill Sans MT"/>
                <a:cs typeface="Gill Sans MT"/>
              </a:rPr>
              <a:t>está</a:t>
            </a:r>
            <a:r>
              <a:rPr sz="2394" spc="-13" dirty="0">
                <a:latin typeface="Gill Sans MT"/>
                <a:cs typeface="Gill Sans MT"/>
              </a:rPr>
              <a:t> </a:t>
            </a:r>
            <a:r>
              <a:rPr sz="2394" spc="-4" dirty="0">
                <a:latin typeface="Gill Sans MT"/>
                <a:cs typeface="Gill Sans MT"/>
              </a:rPr>
              <a:t>vazia;</a:t>
            </a:r>
            <a:endParaRPr sz="2394" dirty="0">
              <a:latin typeface="Gill Sans MT"/>
              <a:cs typeface="Gill Sans MT"/>
            </a:endParaRPr>
          </a:p>
          <a:p>
            <a:pPr marL="168869" indent="-158010">
              <a:spcBef>
                <a:spcPts val="547"/>
              </a:spcBef>
              <a:buSzPct val="75000"/>
              <a:buChar char="-"/>
              <a:tabLst>
                <a:tab pos="169412" algn="l"/>
              </a:tabLst>
            </a:pPr>
            <a:r>
              <a:rPr sz="2394" spc="-4" dirty="0">
                <a:latin typeface="Gill Sans MT"/>
                <a:cs typeface="Gill Sans MT"/>
              </a:rPr>
              <a:t>Adiciona </a:t>
            </a:r>
            <a:r>
              <a:rPr sz="2394" dirty="0">
                <a:latin typeface="Gill Sans MT"/>
                <a:cs typeface="Gill Sans MT"/>
              </a:rPr>
              <a:t>um </a:t>
            </a:r>
            <a:r>
              <a:rPr sz="2394" spc="-4" dirty="0">
                <a:latin typeface="Gill Sans MT"/>
                <a:cs typeface="Gill Sans MT"/>
              </a:rPr>
              <a:t>filho </a:t>
            </a:r>
            <a:r>
              <a:rPr sz="2394" dirty="0">
                <a:latin typeface="Gill Sans MT"/>
                <a:cs typeface="Gill Sans MT"/>
              </a:rPr>
              <a:t>à</a:t>
            </a:r>
            <a:r>
              <a:rPr sz="2394" spc="-17" dirty="0">
                <a:latin typeface="Gill Sans MT"/>
                <a:cs typeface="Gill Sans MT"/>
              </a:rPr>
              <a:t> </a:t>
            </a:r>
            <a:r>
              <a:rPr sz="2394" spc="-4" dirty="0">
                <a:latin typeface="Gill Sans MT"/>
                <a:cs typeface="Gill Sans MT"/>
              </a:rPr>
              <a:t>direita</a:t>
            </a:r>
            <a:endParaRPr sz="2394" dirty="0">
              <a:latin typeface="Gill Sans MT"/>
              <a:cs typeface="Gill Sans MT"/>
            </a:endParaRPr>
          </a:p>
          <a:p>
            <a:pPr marL="168869" indent="-158010">
              <a:spcBef>
                <a:spcPts val="547"/>
              </a:spcBef>
              <a:buSzPct val="75000"/>
              <a:buChar char="-"/>
              <a:tabLst>
                <a:tab pos="169412" algn="l"/>
              </a:tabLst>
            </a:pPr>
            <a:r>
              <a:rPr sz="2394" spc="-4" dirty="0">
                <a:latin typeface="Gill Sans MT"/>
                <a:cs typeface="Gill Sans MT"/>
              </a:rPr>
              <a:t>Adiciona </a:t>
            </a:r>
            <a:r>
              <a:rPr sz="2394" dirty="0">
                <a:latin typeface="Gill Sans MT"/>
                <a:cs typeface="Gill Sans MT"/>
              </a:rPr>
              <a:t>um </a:t>
            </a:r>
            <a:r>
              <a:rPr sz="2394" spc="-4" dirty="0">
                <a:latin typeface="Gill Sans MT"/>
                <a:cs typeface="Gill Sans MT"/>
              </a:rPr>
              <a:t>filho </a:t>
            </a:r>
            <a:r>
              <a:rPr sz="2394" dirty="0">
                <a:latin typeface="Gill Sans MT"/>
                <a:cs typeface="Gill Sans MT"/>
              </a:rPr>
              <a:t>à</a:t>
            </a:r>
            <a:r>
              <a:rPr sz="2394" spc="-38" dirty="0">
                <a:latin typeface="Gill Sans MT"/>
                <a:cs typeface="Gill Sans MT"/>
              </a:rPr>
              <a:t> </a:t>
            </a:r>
            <a:r>
              <a:rPr sz="2394" dirty="0">
                <a:latin typeface="Gill Sans MT"/>
                <a:cs typeface="Gill Sans MT"/>
              </a:rPr>
              <a:t>esquerda</a:t>
            </a:r>
          </a:p>
          <a:p>
            <a:pPr marL="168869" indent="-158010">
              <a:spcBef>
                <a:spcPts val="633"/>
              </a:spcBef>
              <a:buSzPct val="75000"/>
              <a:buChar char="-"/>
              <a:tabLst>
                <a:tab pos="169412" algn="l"/>
              </a:tabLst>
            </a:pPr>
            <a:r>
              <a:rPr sz="2394" dirty="0">
                <a:latin typeface="Gill Sans MT"/>
                <a:cs typeface="Gill Sans MT"/>
              </a:rPr>
              <a:t>etc</a:t>
            </a:r>
          </a:p>
        </p:txBody>
      </p:sp>
      <p:sp>
        <p:nvSpPr>
          <p:cNvPr id="7" name="object 6"/>
          <p:cNvSpPr txBox="1">
            <a:spLocks noGrp="1"/>
          </p:cNvSpPr>
          <p:nvPr>
            <p:ph type="title"/>
          </p:nvPr>
        </p:nvSpPr>
        <p:spPr>
          <a:xfrm>
            <a:off x="1041164" y="464162"/>
            <a:ext cx="734726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489"/>
            <a:r>
              <a:rPr sz="2800" dirty="0" err="1"/>
              <a:t>Árvore</a:t>
            </a:r>
            <a:r>
              <a:rPr sz="2800" dirty="0"/>
              <a:t> </a:t>
            </a:r>
            <a:r>
              <a:rPr lang="pt-BR" sz="2800" dirty="0" smtClean="0"/>
              <a:t>Binária: Implementações</a:t>
            </a:r>
            <a:endParaRPr sz="2800" u="heavy" dirty="0"/>
          </a:p>
        </p:txBody>
      </p:sp>
    </p:spTree>
    <p:extLst>
      <p:ext uri="{BB962C8B-B14F-4D97-AF65-F5344CB8AC3E}">
        <p14:creationId xmlns:p14="http://schemas.microsoft.com/office/powerpoint/2010/main" val="1802987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314836" y="2051872"/>
            <a:ext cx="6842252" cy="3048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algn="just">
              <a:lnSpc>
                <a:spcPts val="2138"/>
              </a:lnSpc>
            </a:pPr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1539" spc="594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052" spc="-4" dirty="0">
                <a:solidFill>
                  <a:srgbClr val="CCCC66"/>
                </a:solidFill>
                <a:latin typeface="Gill Sans MT"/>
                <a:cs typeface="Gill Sans MT"/>
              </a:rPr>
              <a:t>Objetivo: </a:t>
            </a:r>
            <a:r>
              <a:rPr sz="2052" dirty="0">
                <a:latin typeface="Gill Sans MT"/>
                <a:cs typeface="Gill Sans MT"/>
              </a:rPr>
              <a:t>percorrer uma Árvore Binária visitando cada nó  uma única</a:t>
            </a:r>
            <a:r>
              <a:rPr sz="2052" spc="-86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vez;</a:t>
            </a:r>
          </a:p>
          <a:p>
            <a:pPr marL="10860" marR="4344" algn="just">
              <a:lnSpc>
                <a:spcPct val="90700"/>
              </a:lnSpc>
              <a:spcBef>
                <a:spcPts val="462"/>
              </a:spcBef>
            </a:pPr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1539" spc="205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lang="pt-BR" sz="1539" spc="205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052" dirty="0" smtClean="0">
                <a:latin typeface="Gill Sans MT"/>
                <a:cs typeface="Gill Sans MT"/>
              </a:rPr>
              <a:t>Como </a:t>
            </a:r>
            <a:r>
              <a:rPr sz="2052" dirty="0">
                <a:latin typeface="Gill Sans MT"/>
                <a:cs typeface="Gill Sans MT"/>
              </a:rPr>
              <a:t>um percurso gera uma seqüência linear de nós, pode-  se falar em nó sucessor ou predecessor de um outro nó,  segundo um dado</a:t>
            </a:r>
            <a:r>
              <a:rPr sz="2052" spc="-86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percurso;</a:t>
            </a:r>
          </a:p>
          <a:p>
            <a:pPr marL="10860" marR="4344" algn="just">
              <a:lnSpc>
                <a:spcPct val="89000"/>
              </a:lnSpc>
              <a:spcBef>
                <a:spcPts val="522"/>
              </a:spcBef>
            </a:pPr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1539" spc="77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lang="pt-BR" sz="1539" spc="77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052" dirty="0" err="1" smtClean="0">
                <a:latin typeface="Gill Sans MT"/>
                <a:cs typeface="Gill Sans MT"/>
              </a:rPr>
              <a:t>Não</a:t>
            </a:r>
            <a:r>
              <a:rPr sz="2052" dirty="0" smtClean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existe um percurso único para árvores </a:t>
            </a:r>
            <a:r>
              <a:rPr sz="2052" spc="-4" dirty="0">
                <a:latin typeface="Gill Sans MT"/>
                <a:cs typeface="Gill Sans MT"/>
              </a:rPr>
              <a:t>(binárias </a:t>
            </a:r>
            <a:r>
              <a:rPr sz="2052" dirty="0">
                <a:latin typeface="Gill Sans MT"/>
                <a:cs typeface="Gill Sans MT"/>
              </a:rPr>
              <a:t>ou </a:t>
            </a:r>
            <a:r>
              <a:rPr sz="2052" spc="-4" dirty="0">
                <a:latin typeface="Gill Sans MT"/>
                <a:cs typeface="Gill Sans MT"/>
              </a:rPr>
              <a:t>não). </a:t>
            </a:r>
            <a:r>
              <a:rPr lang="en-US" sz="1600" spc="-688" dirty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en-US" sz="1600" spc="77" dirty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052" dirty="0" err="1" smtClean="0">
                <a:latin typeface="Gill Sans MT"/>
                <a:cs typeface="Gill Sans MT"/>
              </a:rPr>
              <a:t>Diferentes</a:t>
            </a:r>
            <a:r>
              <a:rPr sz="2052" dirty="0" smtClean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percursos podem ser realizados, dependendo da  aplicação;</a:t>
            </a:r>
          </a:p>
          <a:p>
            <a:pPr marL="10860" marR="4344" algn="just">
              <a:lnSpc>
                <a:spcPts val="2240"/>
              </a:lnSpc>
              <a:spcBef>
                <a:spcPts val="513"/>
              </a:spcBef>
            </a:pPr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1539" spc="547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052" dirty="0">
                <a:latin typeface="Gill Sans MT"/>
                <a:cs typeface="Gill Sans MT"/>
              </a:rPr>
              <a:t>Utilização: Imprimir uma árvore, remover um item, buscar  por um item,</a:t>
            </a:r>
            <a:r>
              <a:rPr sz="2052" spc="-90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...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1164" y="464162"/>
            <a:ext cx="6928589" cy="1052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489"/>
            <a:r>
              <a:rPr dirty="0"/>
              <a:t>Árvore Binária</a:t>
            </a:r>
            <a:r>
              <a:rPr spc="-86" dirty="0"/>
              <a:t> </a:t>
            </a:r>
            <a:r>
              <a:rPr dirty="0"/>
              <a:t>-</a:t>
            </a:r>
          </a:p>
          <a:p>
            <a:pPr marL="10860">
              <a:lnSpc>
                <a:spcPts val="4096"/>
              </a:lnSpc>
              <a:tabLst>
                <a:tab pos="3017387" algn="l"/>
                <a:tab pos="6917131" algn="l"/>
              </a:tabLst>
            </a:pPr>
            <a:r>
              <a:rPr dirty="0"/>
              <a:t> 	</a:t>
            </a:r>
            <a:r>
              <a:rPr spc="-4" dirty="0"/>
              <a:t>Percursos:	</a:t>
            </a:r>
          </a:p>
        </p:txBody>
      </p:sp>
    </p:spTree>
    <p:extLst>
      <p:ext uri="{BB962C8B-B14F-4D97-AF65-F5344CB8AC3E}">
        <p14:creationId xmlns:p14="http://schemas.microsoft.com/office/powerpoint/2010/main" val="2281018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119358" y="2034496"/>
            <a:ext cx="5540874" cy="2907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tabLst>
                <a:tab pos="247603" algn="l"/>
              </a:tabLst>
            </a:pPr>
            <a:r>
              <a:rPr lang="pt-BR" sz="2394" dirty="0" smtClean="0">
                <a:latin typeface="Gill Sans MT"/>
                <a:cs typeface="Gill Sans MT"/>
              </a:rPr>
              <a:t>(DFS – </a:t>
            </a:r>
            <a:r>
              <a:rPr lang="pt-BR" sz="2394" dirty="0" err="1" smtClean="0">
                <a:latin typeface="Gill Sans MT"/>
                <a:cs typeface="Gill Sans MT"/>
              </a:rPr>
              <a:t>Depth-first</a:t>
            </a:r>
            <a:r>
              <a:rPr lang="pt-BR" sz="2394" dirty="0" smtClean="0">
                <a:latin typeface="Gill Sans MT"/>
                <a:cs typeface="Gill Sans MT"/>
              </a:rPr>
              <a:t> </a:t>
            </a:r>
            <a:r>
              <a:rPr lang="pt-BR" sz="2394" dirty="0" err="1" smtClean="0">
                <a:latin typeface="Gill Sans MT"/>
                <a:cs typeface="Gill Sans MT"/>
              </a:rPr>
              <a:t>search</a:t>
            </a:r>
            <a:r>
              <a:rPr lang="pt-BR" sz="2394" dirty="0" smtClean="0">
                <a:latin typeface="Gill Sans MT"/>
                <a:cs typeface="Gill Sans MT"/>
              </a:rPr>
              <a:t>)</a:t>
            </a:r>
          </a:p>
          <a:p>
            <a:pPr marL="10860">
              <a:tabLst>
                <a:tab pos="247603" algn="l"/>
              </a:tabLst>
            </a:pPr>
            <a:endParaRPr lang="pt-BR" sz="2394" dirty="0" smtClean="0">
              <a:latin typeface="Gill Sans MT"/>
              <a:cs typeface="Gill Sans MT"/>
            </a:endParaRPr>
          </a:p>
          <a:p>
            <a:pPr marL="247060" indent="-236200">
              <a:buAutoNum type="arabicPlain"/>
              <a:tabLst>
                <a:tab pos="247603" algn="l"/>
              </a:tabLst>
            </a:pPr>
            <a:r>
              <a:rPr sz="2394" dirty="0" smtClean="0">
                <a:latin typeface="Gill Sans MT"/>
                <a:cs typeface="Gill Sans MT"/>
              </a:rPr>
              <a:t>–</a:t>
            </a:r>
            <a:r>
              <a:rPr sz="2394" spc="-51" dirty="0" smtClean="0">
                <a:latin typeface="Gill Sans MT"/>
                <a:cs typeface="Gill Sans MT"/>
              </a:rPr>
              <a:t> </a:t>
            </a:r>
            <a:r>
              <a:rPr sz="2394" spc="-4" dirty="0">
                <a:latin typeface="Gill Sans MT"/>
                <a:cs typeface="Gill Sans MT"/>
              </a:rPr>
              <a:t>Pré-Ordem;</a:t>
            </a:r>
            <a:endParaRPr sz="2394" dirty="0">
              <a:latin typeface="Gill Sans MT"/>
              <a:cs typeface="Gill Sans MT"/>
            </a:endParaRPr>
          </a:p>
          <a:p>
            <a:pPr>
              <a:spcBef>
                <a:spcPts val="9"/>
              </a:spcBef>
              <a:buFont typeface="Gill Sans MT"/>
              <a:buAutoNum type="arabicPlain"/>
            </a:pPr>
            <a:endParaRPr sz="3420" dirty="0">
              <a:latin typeface="Times New Roman"/>
              <a:cs typeface="Times New Roman"/>
            </a:endParaRPr>
          </a:p>
          <a:p>
            <a:pPr marL="247060" indent="-236200">
              <a:buAutoNum type="arabicPlain"/>
              <a:tabLst>
                <a:tab pos="247603" algn="l"/>
              </a:tabLst>
            </a:pPr>
            <a:r>
              <a:rPr sz="2394" dirty="0">
                <a:latin typeface="Gill Sans MT"/>
                <a:cs typeface="Gill Sans MT"/>
              </a:rPr>
              <a:t>–</a:t>
            </a:r>
            <a:r>
              <a:rPr sz="2394" spc="-56" dirty="0">
                <a:latin typeface="Gill Sans MT"/>
                <a:cs typeface="Gill Sans MT"/>
              </a:rPr>
              <a:t> </a:t>
            </a:r>
            <a:r>
              <a:rPr sz="2394" spc="-4" dirty="0" smtClean="0">
                <a:latin typeface="Gill Sans MT"/>
                <a:cs typeface="Gill Sans MT"/>
              </a:rPr>
              <a:t>In-</a:t>
            </a:r>
            <a:r>
              <a:rPr sz="2394" spc="-4" dirty="0" err="1" smtClean="0">
                <a:latin typeface="Gill Sans MT"/>
                <a:cs typeface="Gill Sans MT"/>
              </a:rPr>
              <a:t>Ordem</a:t>
            </a:r>
            <a:r>
              <a:rPr lang="pt-BR" sz="2394" spc="-4" dirty="0" smtClean="0">
                <a:latin typeface="Gill Sans MT"/>
                <a:cs typeface="Gill Sans MT"/>
              </a:rPr>
              <a:t> ou Ordem Simétrica</a:t>
            </a:r>
            <a:r>
              <a:rPr sz="2394" spc="-4" dirty="0" smtClean="0">
                <a:latin typeface="Gill Sans MT"/>
                <a:cs typeface="Gill Sans MT"/>
              </a:rPr>
              <a:t>;</a:t>
            </a:r>
            <a:endParaRPr sz="2394" dirty="0">
              <a:latin typeface="Gill Sans MT"/>
              <a:cs typeface="Gill Sans MT"/>
            </a:endParaRPr>
          </a:p>
          <a:p>
            <a:pPr>
              <a:spcBef>
                <a:spcPts val="21"/>
              </a:spcBef>
              <a:buFont typeface="Gill Sans MT"/>
              <a:buAutoNum type="arabicPlain"/>
            </a:pPr>
            <a:endParaRPr sz="3506" dirty="0">
              <a:latin typeface="Times New Roman"/>
              <a:cs typeface="Times New Roman"/>
            </a:endParaRPr>
          </a:p>
          <a:p>
            <a:pPr marL="247060" indent="-236200">
              <a:buAutoNum type="arabicPlain"/>
              <a:tabLst>
                <a:tab pos="247603" algn="l"/>
              </a:tabLst>
            </a:pPr>
            <a:r>
              <a:rPr sz="2394" dirty="0">
                <a:latin typeface="Gill Sans MT"/>
                <a:cs typeface="Gill Sans MT"/>
              </a:rPr>
              <a:t>–</a:t>
            </a:r>
            <a:r>
              <a:rPr sz="2394" spc="-51" dirty="0">
                <a:latin typeface="Gill Sans MT"/>
                <a:cs typeface="Gill Sans MT"/>
              </a:rPr>
              <a:t> </a:t>
            </a:r>
            <a:r>
              <a:rPr sz="2394" spc="-4" dirty="0">
                <a:latin typeface="Gill Sans MT"/>
                <a:cs typeface="Gill Sans MT"/>
              </a:rPr>
              <a:t>Pós-Ordem.</a:t>
            </a:r>
            <a:endParaRPr sz="2394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1164" y="464162"/>
            <a:ext cx="7039903" cy="1052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8015"/>
            <a:r>
              <a:rPr dirty="0"/>
              <a:t>Árvore Binária –</a:t>
            </a:r>
            <a:r>
              <a:rPr spc="-73" dirty="0"/>
              <a:t> </a:t>
            </a:r>
            <a:r>
              <a:rPr spc="-4" dirty="0"/>
              <a:t>Tipos</a:t>
            </a:r>
          </a:p>
          <a:p>
            <a:pPr marL="10860">
              <a:lnSpc>
                <a:spcPts val="4096"/>
              </a:lnSpc>
              <a:tabLst>
                <a:tab pos="2646526" algn="l"/>
                <a:tab pos="6917131" algn="l"/>
              </a:tabLst>
            </a:pPr>
            <a:r>
              <a:rPr dirty="0"/>
              <a:t> 	</a:t>
            </a:r>
            <a:r>
              <a:rPr spc="-4" dirty="0"/>
              <a:t>de</a:t>
            </a:r>
            <a:r>
              <a:rPr spc="-51" dirty="0"/>
              <a:t> </a:t>
            </a:r>
            <a:r>
              <a:rPr spc="-4" dirty="0"/>
              <a:t>Percursos:	</a:t>
            </a:r>
          </a:p>
        </p:txBody>
      </p:sp>
    </p:spTree>
    <p:extLst>
      <p:ext uri="{BB962C8B-B14F-4D97-AF65-F5344CB8AC3E}">
        <p14:creationId xmlns:p14="http://schemas.microsoft.com/office/powerpoint/2010/main" val="1851190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119359" y="2034497"/>
            <a:ext cx="6450212" cy="3039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buAutoNum type="arabicPlain"/>
              <a:tabLst>
                <a:tab pos="247603" algn="l"/>
              </a:tabLst>
            </a:pPr>
            <a:r>
              <a:rPr sz="2394" dirty="0">
                <a:latin typeface="Gill Sans MT"/>
                <a:cs typeface="Gill Sans MT"/>
              </a:rPr>
              <a:t>– Se árvore </a:t>
            </a:r>
            <a:r>
              <a:rPr sz="2394" spc="-4" dirty="0">
                <a:latin typeface="Gill Sans MT"/>
                <a:cs typeface="Gill Sans MT"/>
              </a:rPr>
              <a:t>vazia;</a:t>
            </a:r>
            <a:r>
              <a:rPr sz="2394" spc="-64" dirty="0">
                <a:latin typeface="Gill Sans MT"/>
                <a:cs typeface="Gill Sans MT"/>
              </a:rPr>
              <a:t> </a:t>
            </a:r>
            <a:r>
              <a:rPr sz="2394" spc="-4" dirty="0">
                <a:latin typeface="Gill Sans MT"/>
                <a:cs typeface="Gill Sans MT"/>
              </a:rPr>
              <a:t>fim</a:t>
            </a:r>
            <a:endParaRPr sz="2394">
              <a:latin typeface="Gill Sans MT"/>
              <a:cs typeface="Gill Sans MT"/>
            </a:endParaRPr>
          </a:p>
          <a:p>
            <a:pPr>
              <a:spcBef>
                <a:spcPts val="9"/>
              </a:spcBef>
              <a:buFont typeface="Gill Sans MT"/>
              <a:buAutoNum type="arabicPlain"/>
            </a:pPr>
            <a:endParaRPr sz="3420">
              <a:latin typeface="Times New Roman"/>
              <a:cs typeface="Times New Roman"/>
            </a:endParaRPr>
          </a:p>
          <a:p>
            <a:pPr marL="247060" indent="-236200">
              <a:buAutoNum type="arabicPlain"/>
              <a:tabLst>
                <a:tab pos="247603" algn="l"/>
              </a:tabLst>
            </a:pPr>
            <a:r>
              <a:rPr sz="2394" dirty="0">
                <a:latin typeface="Gill Sans MT"/>
                <a:cs typeface="Gill Sans MT"/>
              </a:rPr>
              <a:t>– </a:t>
            </a:r>
            <a:r>
              <a:rPr sz="2394" spc="-4" dirty="0">
                <a:latin typeface="Gill Sans MT"/>
                <a:cs typeface="Gill Sans MT"/>
              </a:rPr>
              <a:t>Visitar </a:t>
            </a:r>
            <a:r>
              <a:rPr sz="2394" dirty="0">
                <a:latin typeface="Gill Sans MT"/>
                <a:cs typeface="Gill Sans MT"/>
              </a:rPr>
              <a:t>o nó</a:t>
            </a:r>
            <a:r>
              <a:rPr sz="2394" spc="-47" dirty="0">
                <a:latin typeface="Gill Sans MT"/>
                <a:cs typeface="Gill Sans MT"/>
              </a:rPr>
              <a:t> </a:t>
            </a:r>
            <a:r>
              <a:rPr sz="2394" spc="-4" dirty="0">
                <a:latin typeface="Gill Sans MT"/>
                <a:cs typeface="Gill Sans MT"/>
              </a:rPr>
              <a:t>raiz</a:t>
            </a:r>
            <a:endParaRPr sz="2394">
              <a:latin typeface="Gill Sans MT"/>
              <a:cs typeface="Gill Sans MT"/>
            </a:endParaRPr>
          </a:p>
          <a:p>
            <a:pPr marL="10860" marR="4344">
              <a:lnSpc>
                <a:spcPct val="241100"/>
              </a:lnSpc>
              <a:buAutoNum type="arabicPlain"/>
              <a:tabLst>
                <a:tab pos="247603" algn="l"/>
              </a:tabLst>
            </a:pPr>
            <a:r>
              <a:rPr sz="2394" dirty="0">
                <a:latin typeface="Gill Sans MT"/>
                <a:cs typeface="Gill Sans MT"/>
              </a:rPr>
              <a:t>– Percorrer em </a:t>
            </a:r>
            <a:r>
              <a:rPr sz="2394" spc="-4" dirty="0">
                <a:latin typeface="Gill Sans MT"/>
                <a:cs typeface="Gill Sans MT"/>
              </a:rPr>
              <a:t>pré-ordem </a:t>
            </a:r>
            <a:r>
              <a:rPr sz="2394" dirty="0">
                <a:latin typeface="Gill Sans MT"/>
                <a:cs typeface="Gill Sans MT"/>
              </a:rPr>
              <a:t>a </a:t>
            </a:r>
            <a:r>
              <a:rPr sz="2394" spc="-4" dirty="0">
                <a:latin typeface="Gill Sans MT"/>
                <a:cs typeface="Gill Sans MT"/>
              </a:rPr>
              <a:t>sub-árvore </a:t>
            </a:r>
            <a:r>
              <a:rPr sz="2394" dirty="0">
                <a:latin typeface="Gill Sans MT"/>
                <a:cs typeface="Gill Sans MT"/>
              </a:rPr>
              <a:t>esquerda  4 – Percorre em </a:t>
            </a:r>
            <a:r>
              <a:rPr sz="2394" spc="-4" dirty="0">
                <a:latin typeface="Gill Sans MT"/>
                <a:cs typeface="Gill Sans MT"/>
              </a:rPr>
              <a:t>pré-ordem </a:t>
            </a:r>
            <a:r>
              <a:rPr sz="2394" dirty="0">
                <a:latin typeface="Gill Sans MT"/>
                <a:cs typeface="Gill Sans MT"/>
              </a:rPr>
              <a:t>a </a:t>
            </a:r>
            <a:r>
              <a:rPr sz="2394" spc="-4" dirty="0">
                <a:latin typeface="Gill Sans MT"/>
                <a:cs typeface="Gill Sans MT"/>
              </a:rPr>
              <a:t>sub-árvore</a:t>
            </a:r>
            <a:r>
              <a:rPr sz="2394" spc="4" dirty="0">
                <a:latin typeface="Gill Sans MT"/>
                <a:cs typeface="Gill Sans MT"/>
              </a:rPr>
              <a:t> </a:t>
            </a:r>
            <a:r>
              <a:rPr sz="2394" spc="-4" dirty="0">
                <a:latin typeface="Gill Sans MT"/>
                <a:cs typeface="Gill Sans MT"/>
              </a:rPr>
              <a:t>direita</a:t>
            </a:r>
            <a:endParaRPr sz="2394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1164" y="464162"/>
            <a:ext cx="6900353" cy="1052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4534"/>
            <a:r>
              <a:rPr dirty="0"/>
              <a:t>Árvore Binária</a:t>
            </a:r>
            <a:r>
              <a:rPr spc="-86" dirty="0"/>
              <a:t> </a:t>
            </a:r>
            <a:r>
              <a:rPr dirty="0"/>
              <a:t>–</a:t>
            </a:r>
          </a:p>
          <a:p>
            <a:pPr marL="10860">
              <a:lnSpc>
                <a:spcPts val="4096"/>
              </a:lnSpc>
              <a:tabLst>
                <a:tab pos="1737563" algn="l"/>
                <a:tab pos="4045807" algn="l"/>
              </a:tabLst>
            </a:pPr>
            <a:r>
              <a:rPr dirty="0"/>
              <a:t> 	Percurso	Pré-Ordem:</a:t>
            </a:r>
          </a:p>
        </p:txBody>
      </p:sp>
    </p:spTree>
    <p:extLst>
      <p:ext uri="{BB962C8B-B14F-4D97-AF65-F5344CB8AC3E}">
        <p14:creationId xmlns:p14="http://schemas.microsoft.com/office/powerpoint/2010/main" val="3423651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119359" y="2077936"/>
            <a:ext cx="1488343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spc="-915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2052" spc="81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lang="pt-BR" sz="2052" spc="81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394" spc="-4" dirty="0" err="1" smtClean="0">
                <a:latin typeface="Gill Sans MT"/>
                <a:cs typeface="Gill Sans MT"/>
              </a:rPr>
              <a:t>Exemplo</a:t>
            </a:r>
            <a:r>
              <a:rPr sz="2394" spc="-4" dirty="0">
                <a:latin typeface="Gill Sans MT"/>
                <a:cs typeface="Gill Sans MT"/>
              </a:rPr>
              <a:t>:</a:t>
            </a:r>
            <a:endParaRPr sz="2394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93677" y="2321196"/>
            <a:ext cx="5491015" cy="3488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 txBox="1"/>
          <p:nvPr/>
        </p:nvSpPr>
        <p:spPr>
          <a:xfrm>
            <a:off x="989036" y="5376617"/>
            <a:ext cx="2045997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dirty="0">
                <a:latin typeface="Tahoma"/>
                <a:cs typeface="Tahoma"/>
              </a:rPr>
              <a:t>A B D C E G F H</a:t>
            </a:r>
            <a:r>
              <a:rPr sz="2052" spc="-86" dirty="0">
                <a:latin typeface="Tahoma"/>
                <a:cs typeface="Tahoma"/>
              </a:rPr>
              <a:t> </a:t>
            </a:r>
            <a:r>
              <a:rPr sz="2052" dirty="0">
                <a:latin typeface="Tahoma"/>
                <a:cs typeface="Tahoma"/>
              </a:rPr>
              <a:t>I</a:t>
            </a:r>
            <a:endParaRPr sz="2052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1164" y="464162"/>
            <a:ext cx="6900353" cy="1052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4534"/>
            <a:r>
              <a:rPr dirty="0"/>
              <a:t>Árvore Binária</a:t>
            </a:r>
            <a:r>
              <a:rPr spc="-86" dirty="0"/>
              <a:t> </a:t>
            </a:r>
            <a:r>
              <a:rPr dirty="0"/>
              <a:t>–</a:t>
            </a:r>
          </a:p>
          <a:p>
            <a:pPr marL="10860">
              <a:lnSpc>
                <a:spcPts val="4096"/>
              </a:lnSpc>
              <a:tabLst>
                <a:tab pos="1737563" algn="l"/>
                <a:tab pos="4045807" algn="l"/>
              </a:tabLst>
            </a:pPr>
            <a:r>
              <a:rPr dirty="0"/>
              <a:t> 	Percurso	Pré-Ordem:</a:t>
            </a:r>
          </a:p>
        </p:txBody>
      </p:sp>
    </p:spTree>
    <p:extLst>
      <p:ext uri="{BB962C8B-B14F-4D97-AF65-F5344CB8AC3E}">
        <p14:creationId xmlns:p14="http://schemas.microsoft.com/office/powerpoint/2010/main" val="2772043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1164" y="464162"/>
            <a:ext cx="6900353" cy="1052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4534"/>
            <a:r>
              <a:rPr dirty="0" err="1" smtClean="0"/>
              <a:t>Árvore</a:t>
            </a:r>
            <a:r>
              <a:rPr dirty="0" smtClean="0"/>
              <a:t> </a:t>
            </a:r>
            <a:r>
              <a:rPr dirty="0" err="1" smtClean="0"/>
              <a:t>Binária</a:t>
            </a:r>
            <a:r>
              <a:rPr spc="-86" dirty="0" smtClean="0"/>
              <a:t> </a:t>
            </a:r>
            <a:r>
              <a:rPr dirty="0" smtClean="0"/>
              <a:t>–</a:t>
            </a:r>
          </a:p>
          <a:p>
            <a:pPr marL="10860">
              <a:lnSpc>
                <a:spcPts val="4096"/>
              </a:lnSpc>
              <a:tabLst>
                <a:tab pos="1737563" algn="l"/>
                <a:tab pos="4045807" algn="l"/>
              </a:tabLst>
            </a:pPr>
            <a:r>
              <a:rPr dirty="0" smtClean="0"/>
              <a:t> 	</a:t>
            </a:r>
            <a:r>
              <a:rPr dirty="0" err="1" smtClean="0"/>
              <a:t>Percurso</a:t>
            </a:r>
            <a:r>
              <a:rPr dirty="0" smtClean="0"/>
              <a:t>	</a:t>
            </a:r>
            <a:r>
              <a:rPr dirty="0" err="1" smtClean="0"/>
              <a:t>Pré-Ordem</a:t>
            </a:r>
            <a:r>
              <a:rPr dirty="0" smtClean="0"/>
              <a:t>: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51" y="2205037"/>
            <a:ext cx="7275252" cy="38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77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119358" y="2034496"/>
            <a:ext cx="6342699" cy="3030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buAutoNum type="arabicPlain"/>
              <a:tabLst>
                <a:tab pos="247603" algn="l"/>
              </a:tabLst>
            </a:pPr>
            <a:r>
              <a:rPr sz="2394" dirty="0">
                <a:latin typeface="Gill Sans MT"/>
                <a:cs typeface="Gill Sans MT"/>
              </a:rPr>
              <a:t>– Se Árvore </a:t>
            </a:r>
            <a:r>
              <a:rPr sz="2394" spc="-4" dirty="0">
                <a:latin typeface="Gill Sans MT"/>
                <a:cs typeface="Gill Sans MT"/>
              </a:rPr>
              <a:t>vazia;</a:t>
            </a:r>
            <a:r>
              <a:rPr sz="2394" spc="-64" dirty="0">
                <a:latin typeface="Gill Sans MT"/>
                <a:cs typeface="Gill Sans MT"/>
              </a:rPr>
              <a:t> </a:t>
            </a:r>
            <a:r>
              <a:rPr sz="2394" spc="-4" dirty="0">
                <a:latin typeface="Gill Sans MT"/>
                <a:cs typeface="Gill Sans MT"/>
              </a:rPr>
              <a:t>fim</a:t>
            </a:r>
            <a:endParaRPr sz="2394">
              <a:latin typeface="Gill Sans MT"/>
              <a:cs typeface="Gill Sans MT"/>
            </a:endParaRPr>
          </a:p>
          <a:p>
            <a:pPr marL="10860" marR="4344">
              <a:lnSpc>
                <a:spcPts val="6926"/>
              </a:lnSpc>
              <a:spcBef>
                <a:spcPts val="795"/>
              </a:spcBef>
              <a:buAutoNum type="arabicPlain"/>
              <a:tabLst>
                <a:tab pos="247603" algn="l"/>
              </a:tabLst>
            </a:pPr>
            <a:r>
              <a:rPr sz="2394" dirty="0">
                <a:latin typeface="Gill Sans MT"/>
                <a:cs typeface="Gill Sans MT"/>
              </a:rPr>
              <a:t>– Percorrer em </a:t>
            </a:r>
            <a:r>
              <a:rPr sz="2394" spc="-4" dirty="0">
                <a:latin typeface="Gill Sans MT"/>
                <a:cs typeface="Gill Sans MT"/>
              </a:rPr>
              <a:t>In-Ordem </a:t>
            </a:r>
            <a:r>
              <a:rPr sz="2394" dirty="0">
                <a:latin typeface="Gill Sans MT"/>
                <a:cs typeface="Gill Sans MT"/>
              </a:rPr>
              <a:t>a </a:t>
            </a:r>
            <a:r>
              <a:rPr sz="2394" spc="-4" dirty="0">
                <a:latin typeface="Gill Sans MT"/>
                <a:cs typeface="Gill Sans MT"/>
              </a:rPr>
              <a:t>sub-árvore </a:t>
            </a:r>
            <a:r>
              <a:rPr sz="2394" dirty="0">
                <a:latin typeface="Gill Sans MT"/>
                <a:cs typeface="Gill Sans MT"/>
              </a:rPr>
              <a:t>esquerda  3 – </a:t>
            </a:r>
            <a:r>
              <a:rPr sz="2394" spc="-4" dirty="0">
                <a:latin typeface="Gill Sans MT"/>
                <a:cs typeface="Gill Sans MT"/>
              </a:rPr>
              <a:t>Visitar </a:t>
            </a:r>
            <a:r>
              <a:rPr sz="2394" dirty="0">
                <a:latin typeface="Gill Sans MT"/>
                <a:cs typeface="Gill Sans MT"/>
              </a:rPr>
              <a:t>o nó</a:t>
            </a:r>
            <a:r>
              <a:rPr sz="2394" spc="-47" dirty="0">
                <a:latin typeface="Gill Sans MT"/>
                <a:cs typeface="Gill Sans MT"/>
              </a:rPr>
              <a:t> </a:t>
            </a:r>
            <a:r>
              <a:rPr sz="2394" spc="-4" dirty="0">
                <a:latin typeface="Gill Sans MT"/>
                <a:cs typeface="Gill Sans MT"/>
              </a:rPr>
              <a:t>raiz</a:t>
            </a:r>
            <a:endParaRPr sz="2394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736">
              <a:latin typeface="Times New Roman"/>
              <a:cs typeface="Times New Roman"/>
            </a:endParaRPr>
          </a:p>
          <a:p>
            <a:pPr marL="10860"/>
            <a:r>
              <a:rPr sz="2394" dirty="0">
                <a:latin typeface="Gill Sans MT"/>
                <a:cs typeface="Gill Sans MT"/>
              </a:rPr>
              <a:t>4 – Percorrer em </a:t>
            </a:r>
            <a:r>
              <a:rPr sz="2394" spc="-4" dirty="0">
                <a:latin typeface="Gill Sans MT"/>
                <a:cs typeface="Gill Sans MT"/>
              </a:rPr>
              <a:t>In-Ordem </a:t>
            </a:r>
            <a:r>
              <a:rPr sz="2394" dirty="0">
                <a:latin typeface="Gill Sans MT"/>
                <a:cs typeface="Gill Sans MT"/>
              </a:rPr>
              <a:t>a </a:t>
            </a:r>
            <a:r>
              <a:rPr sz="2394" spc="-4" dirty="0">
                <a:latin typeface="Gill Sans MT"/>
                <a:cs typeface="Gill Sans MT"/>
              </a:rPr>
              <a:t>sub-árvore direita</a:t>
            </a:r>
            <a:endParaRPr sz="2394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1164" y="464162"/>
            <a:ext cx="6928589" cy="1052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4534"/>
            <a:r>
              <a:rPr dirty="0"/>
              <a:t>Árvore Binária</a:t>
            </a:r>
            <a:r>
              <a:rPr spc="-86" dirty="0"/>
              <a:t> </a:t>
            </a:r>
            <a:r>
              <a:rPr dirty="0"/>
              <a:t>–</a:t>
            </a:r>
          </a:p>
          <a:p>
            <a:pPr marL="10860">
              <a:lnSpc>
                <a:spcPts val="4096"/>
              </a:lnSpc>
              <a:tabLst>
                <a:tab pos="1875482" algn="l"/>
                <a:tab pos="4183726" algn="l"/>
                <a:tab pos="6917131" algn="l"/>
              </a:tabLst>
            </a:pPr>
            <a:r>
              <a:rPr dirty="0"/>
              <a:t> 	Percurso	In-Ordem:	</a:t>
            </a:r>
          </a:p>
        </p:txBody>
      </p:sp>
    </p:spTree>
    <p:extLst>
      <p:ext uri="{BB962C8B-B14F-4D97-AF65-F5344CB8AC3E}">
        <p14:creationId xmlns:p14="http://schemas.microsoft.com/office/powerpoint/2010/main" val="2201964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119358" y="2034496"/>
            <a:ext cx="1447076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1796" spc="-4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lang="pt-BR" sz="1796" spc="-4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394" spc="-4" dirty="0" err="1" smtClean="0">
                <a:latin typeface="Gill Sans MT"/>
                <a:cs typeface="Gill Sans MT"/>
              </a:rPr>
              <a:t>Exemplo</a:t>
            </a:r>
            <a:r>
              <a:rPr sz="2394" spc="-4" dirty="0">
                <a:latin typeface="Gill Sans MT"/>
                <a:cs typeface="Gill Sans MT"/>
              </a:rPr>
              <a:t>:</a:t>
            </a:r>
            <a:endParaRPr sz="2394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46165" y="2321197"/>
            <a:ext cx="5539884" cy="3338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 txBox="1"/>
          <p:nvPr/>
        </p:nvSpPr>
        <p:spPr>
          <a:xfrm>
            <a:off x="1184517" y="5439061"/>
            <a:ext cx="2045997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dirty="0">
                <a:latin typeface="Tahoma"/>
                <a:cs typeface="Tahoma"/>
              </a:rPr>
              <a:t>D B A E G C H F</a:t>
            </a:r>
            <a:r>
              <a:rPr sz="2052" spc="-86" dirty="0">
                <a:latin typeface="Tahoma"/>
                <a:cs typeface="Tahoma"/>
              </a:rPr>
              <a:t> </a:t>
            </a:r>
            <a:r>
              <a:rPr sz="2052" dirty="0">
                <a:latin typeface="Tahoma"/>
                <a:cs typeface="Tahoma"/>
              </a:rPr>
              <a:t>I</a:t>
            </a:r>
            <a:endParaRPr sz="2052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1164" y="464162"/>
            <a:ext cx="6928589" cy="1052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4534"/>
            <a:r>
              <a:rPr dirty="0"/>
              <a:t>Árvore Binária</a:t>
            </a:r>
            <a:r>
              <a:rPr spc="-86" dirty="0"/>
              <a:t> </a:t>
            </a:r>
            <a:r>
              <a:rPr dirty="0"/>
              <a:t>–</a:t>
            </a:r>
          </a:p>
          <a:p>
            <a:pPr marL="10860">
              <a:lnSpc>
                <a:spcPts val="4096"/>
              </a:lnSpc>
              <a:tabLst>
                <a:tab pos="1875482" algn="l"/>
                <a:tab pos="4183726" algn="l"/>
                <a:tab pos="6917131" algn="l"/>
              </a:tabLst>
            </a:pPr>
            <a:r>
              <a:rPr dirty="0"/>
              <a:t> 	Percurso	In-Ordem:	</a:t>
            </a:r>
          </a:p>
        </p:txBody>
      </p:sp>
    </p:spTree>
    <p:extLst>
      <p:ext uri="{BB962C8B-B14F-4D97-AF65-F5344CB8AC3E}">
        <p14:creationId xmlns:p14="http://schemas.microsoft.com/office/powerpoint/2010/main" val="76238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14374" y="724798"/>
            <a:ext cx="4880963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4096"/>
              </a:lnSpc>
              <a:tabLst>
                <a:tab pos="2411955" algn="l"/>
              </a:tabLst>
            </a:pPr>
            <a:r>
              <a:rPr dirty="0"/>
              <a:t>Árvores -	Definição: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1819275"/>
            <a:ext cx="67722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4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1164" y="464162"/>
            <a:ext cx="6928589" cy="1052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4534"/>
            <a:r>
              <a:rPr dirty="0"/>
              <a:t>Árvore Binária</a:t>
            </a:r>
            <a:r>
              <a:rPr spc="-86" dirty="0"/>
              <a:t> </a:t>
            </a:r>
            <a:r>
              <a:rPr dirty="0"/>
              <a:t>–</a:t>
            </a:r>
          </a:p>
          <a:p>
            <a:pPr marL="10860">
              <a:lnSpc>
                <a:spcPts val="4096"/>
              </a:lnSpc>
              <a:tabLst>
                <a:tab pos="1875482" algn="l"/>
                <a:tab pos="4183726" algn="l"/>
                <a:tab pos="6917131" algn="l"/>
              </a:tabLst>
            </a:pPr>
            <a:r>
              <a:rPr dirty="0"/>
              <a:t> 	Percurso	In-Ordem: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64" y="1916832"/>
            <a:ext cx="699982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31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119358" y="2034496"/>
            <a:ext cx="6468674" cy="3030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buAutoNum type="arabicPlain"/>
              <a:tabLst>
                <a:tab pos="247603" algn="l"/>
              </a:tabLst>
            </a:pPr>
            <a:r>
              <a:rPr sz="2394" dirty="0">
                <a:latin typeface="Gill Sans MT"/>
                <a:cs typeface="Gill Sans MT"/>
              </a:rPr>
              <a:t>– Se árvore </a:t>
            </a:r>
            <a:r>
              <a:rPr sz="2394" spc="-4" dirty="0">
                <a:latin typeface="Gill Sans MT"/>
                <a:cs typeface="Gill Sans MT"/>
              </a:rPr>
              <a:t>vazia;</a:t>
            </a:r>
            <a:r>
              <a:rPr sz="2394" spc="-64" dirty="0">
                <a:latin typeface="Gill Sans MT"/>
                <a:cs typeface="Gill Sans MT"/>
              </a:rPr>
              <a:t> </a:t>
            </a:r>
            <a:r>
              <a:rPr sz="2394" spc="-4" dirty="0">
                <a:latin typeface="Gill Sans MT"/>
                <a:cs typeface="Gill Sans MT"/>
              </a:rPr>
              <a:t>fim</a:t>
            </a:r>
            <a:endParaRPr sz="2394">
              <a:latin typeface="Gill Sans MT"/>
              <a:cs typeface="Gill Sans MT"/>
            </a:endParaRPr>
          </a:p>
          <a:p>
            <a:pPr marL="10860" marR="4344">
              <a:lnSpc>
                <a:spcPts val="6926"/>
              </a:lnSpc>
              <a:spcBef>
                <a:spcPts val="795"/>
              </a:spcBef>
              <a:buAutoNum type="arabicPlain"/>
              <a:tabLst>
                <a:tab pos="247603" algn="l"/>
              </a:tabLst>
            </a:pPr>
            <a:r>
              <a:rPr sz="2394" dirty="0">
                <a:latin typeface="Gill Sans MT"/>
                <a:cs typeface="Gill Sans MT"/>
              </a:rPr>
              <a:t>– Percorrer em </a:t>
            </a:r>
            <a:r>
              <a:rPr sz="2394" spc="-4" dirty="0">
                <a:latin typeface="Gill Sans MT"/>
                <a:cs typeface="Gill Sans MT"/>
              </a:rPr>
              <a:t>pós-ordem </a:t>
            </a:r>
            <a:r>
              <a:rPr sz="2394" dirty="0">
                <a:latin typeface="Gill Sans MT"/>
                <a:cs typeface="Gill Sans MT"/>
              </a:rPr>
              <a:t>a </a:t>
            </a:r>
            <a:r>
              <a:rPr sz="2394" spc="-4" dirty="0">
                <a:latin typeface="Gill Sans MT"/>
                <a:cs typeface="Gill Sans MT"/>
              </a:rPr>
              <a:t>sub-árvore </a:t>
            </a:r>
            <a:r>
              <a:rPr sz="2394" dirty="0">
                <a:latin typeface="Gill Sans MT"/>
                <a:cs typeface="Gill Sans MT"/>
              </a:rPr>
              <a:t>esquerda  3 – Percorre em </a:t>
            </a:r>
            <a:r>
              <a:rPr sz="2394" spc="-4" dirty="0">
                <a:latin typeface="Gill Sans MT"/>
                <a:cs typeface="Gill Sans MT"/>
              </a:rPr>
              <a:t>pós-ordem </a:t>
            </a:r>
            <a:r>
              <a:rPr sz="2394" dirty="0">
                <a:latin typeface="Gill Sans MT"/>
                <a:cs typeface="Gill Sans MT"/>
              </a:rPr>
              <a:t>a </a:t>
            </a:r>
            <a:r>
              <a:rPr sz="2394" spc="-4" dirty="0">
                <a:latin typeface="Gill Sans MT"/>
                <a:cs typeface="Gill Sans MT"/>
              </a:rPr>
              <a:t>sub-árvore</a:t>
            </a:r>
            <a:r>
              <a:rPr sz="2394" spc="4" dirty="0">
                <a:latin typeface="Gill Sans MT"/>
                <a:cs typeface="Gill Sans MT"/>
              </a:rPr>
              <a:t> </a:t>
            </a:r>
            <a:r>
              <a:rPr sz="2394" spc="-4" dirty="0">
                <a:latin typeface="Gill Sans MT"/>
                <a:cs typeface="Gill Sans MT"/>
              </a:rPr>
              <a:t>direita</a:t>
            </a:r>
            <a:endParaRPr sz="2394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736">
              <a:latin typeface="Times New Roman"/>
              <a:cs typeface="Times New Roman"/>
            </a:endParaRPr>
          </a:p>
          <a:p>
            <a:pPr marL="10860"/>
            <a:r>
              <a:rPr sz="2394" dirty="0">
                <a:latin typeface="Gill Sans MT"/>
                <a:cs typeface="Gill Sans MT"/>
              </a:rPr>
              <a:t>4 – </a:t>
            </a:r>
            <a:r>
              <a:rPr sz="2394" spc="-4" dirty="0">
                <a:latin typeface="Gill Sans MT"/>
                <a:cs typeface="Gill Sans MT"/>
              </a:rPr>
              <a:t>Visitar </a:t>
            </a:r>
            <a:r>
              <a:rPr sz="2394" dirty="0">
                <a:latin typeface="Gill Sans MT"/>
                <a:cs typeface="Gill Sans MT"/>
              </a:rPr>
              <a:t>o nó</a:t>
            </a:r>
            <a:r>
              <a:rPr sz="2394" spc="-47" dirty="0">
                <a:latin typeface="Gill Sans MT"/>
                <a:cs typeface="Gill Sans MT"/>
              </a:rPr>
              <a:t> </a:t>
            </a:r>
            <a:r>
              <a:rPr sz="2394" spc="-4" dirty="0">
                <a:latin typeface="Gill Sans MT"/>
                <a:cs typeface="Gill Sans MT"/>
              </a:rPr>
              <a:t>raiz</a:t>
            </a:r>
            <a:endParaRPr sz="2394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1164" y="464162"/>
            <a:ext cx="6925874" cy="1052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4534"/>
            <a:r>
              <a:rPr dirty="0"/>
              <a:t>Árvore Binária</a:t>
            </a:r>
            <a:r>
              <a:rPr spc="-86" dirty="0"/>
              <a:t> </a:t>
            </a:r>
            <a:r>
              <a:rPr dirty="0"/>
              <a:t>–</a:t>
            </a:r>
          </a:p>
          <a:p>
            <a:pPr marL="10860">
              <a:lnSpc>
                <a:spcPts val="4096"/>
              </a:lnSpc>
              <a:tabLst>
                <a:tab pos="1712043" algn="l"/>
                <a:tab pos="4019744" algn="l"/>
              </a:tabLst>
            </a:pPr>
            <a:r>
              <a:rPr dirty="0"/>
              <a:t> 	Percurso	Pós-Ordem:</a:t>
            </a:r>
          </a:p>
        </p:txBody>
      </p:sp>
    </p:spTree>
    <p:extLst>
      <p:ext uri="{BB962C8B-B14F-4D97-AF65-F5344CB8AC3E}">
        <p14:creationId xmlns:p14="http://schemas.microsoft.com/office/powerpoint/2010/main" val="3469105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119358" y="2034496"/>
            <a:ext cx="1447076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1796" spc="-4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lang="pt-BR" sz="1796" spc="-4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394" spc="-4" dirty="0" err="1" smtClean="0">
                <a:latin typeface="Gill Sans MT"/>
                <a:cs typeface="Gill Sans MT"/>
              </a:rPr>
              <a:t>Exemplo</a:t>
            </a:r>
            <a:r>
              <a:rPr sz="2394" spc="-4" dirty="0">
                <a:latin typeface="Gill Sans MT"/>
                <a:cs typeface="Gill Sans MT"/>
              </a:rPr>
              <a:t>:</a:t>
            </a:r>
            <a:endParaRPr sz="2394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44807" y="2258753"/>
            <a:ext cx="5539884" cy="3338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 txBox="1"/>
          <p:nvPr/>
        </p:nvSpPr>
        <p:spPr>
          <a:xfrm>
            <a:off x="1162798" y="5376617"/>
            <a:ext cx="2045997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dirty="0">
                <a:latin typeface="Tahoma"/>
                <a:cs typeface="Tahoma"/>
              </a:rPr>
              <a:t>D B G E H I F C</a:t>
            </a:r>
            <a:r>
              <a:rPr sz="2052" spc="-90" dirty="0">
                <a:latin typeface="Tahoma"/>
                <a:cs typeface="Tahoma"/>
              </a:rPr>
              <a:t> </a:t>
            </a:r>
            <a:r>
              <a:rPr sz="2052" dirty="0">
                <a:latin typeface="Tahoma"/>
                <a:cs typeface="Tahoma"/>
              </a:rPr>
              <a:t>A</a:t>
            </a:r>
            <a:endParaRPr sz="2052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1164" y="464162"/>
            <a:ext cx="6925874" cy="1052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4534"/>
            <a:r>
              <a:rPr dirty="0"/>
              <a:t>Árvore Binária</a:t>
            </a:r>
            <a:r>
              <a:rPr spc="-86" dirty="0"/>
              <a:t> </a:t>
            </a:r>
            <a:r>
              <a:rPr dirty="0"/>
              <a:t>–</a:t>
            </a:r>
          </a:p>
          <a:p>
            <a:pPr marL="10860">
              <a:lnSpc>
                <a:spcPts val="4096"/>
              </a:lnSpc>
              <a:tabLst>
                <a:tab pos="1712043" algn="l"/>
                <a:tab pos="4019744" algn="l"/>
              </a:tabLst>
            </a:pPr>
            <a:r>
              <a:rPr dirty="0"/>
              <a:t> 	Percurso	Pós-Ordem:</a:t>
            </a:r>
          </a:p>
        </p:txBody>
      </p:sp>
    </p:spTree>
    <p:extLst>
      <p:ext uri="{BB962C8B-B14F-4D97-AF65-F5344CB8AC3E}">
        <p14:creationId xmlns:p14="http://schemas.microsoft.com/office/powerpoint/2010/main" val="1810699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1164" y="464162"/>
            <a:ext cx="6925874" cy="1052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4534"/>
            <a:r>
              <a:rPr dirty="0"/>
              <a:t>Árvore Binária</a:t>
            </a:r>
            <a:r>
              <a:rPr spc="-86" dirty="0"/>
              <a:t> </a:t>
            </a:r>
            <a:r>
              <a:rPr dirty="0"/>
              <a:t>–</a:t>
            </a:r>
          </a:p>
          <a:p>
            <a:pPr marL="10860">
              <a:lnSpc>
                <a:spcPts val="4096"/>
              </a:lnSpc>
              <a:tabLst>
                <a:tab pos="1712043" algn="l"/>
                <a:tab pos="4019744" algn="l"/>
              </a:tabLst>
            </a:pPr>
            <a:r>
              <a:rPr dirty="0"/>
              <a:t> 	Percurso	Pós-Ordem: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51" y="1844824"/>
            <a:ext cx="7473057" cy="39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119358" y="2034496"/>
            <a:ext cx="5540874" cy="110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tabLst>
                <a:tab pos="247603" algn="l"/>
              </a:tabLst>
            </a:pPr>
            <a:r>
              <a:rPr lang="pt-BR" sz="2394" dirty="0" smtClean="0">
                <a:latin typeface="Gill Sans MT"/>
                <a:cs typeface="Gill Sans MT"/>
              </a:rPr>
              <a:t>(BFS– </a:t>
            </a:r>
            <a:r>
              <a:rPr lang="pt-BR" sz="2400" dirty="0" err="1"/>
              <a:t>Breadth</a:t>
            </a:r>
            <a:r>
              <a:rPr lang="pt-BR" sz="2394" dirty="0" err="1" smtClean="0">
                <a:latin typeface="Gill Sans MT"/>
                <a:cs typeface="Gill Sans MT"/>
              </a:rPr>
              <a:t>-first</a:t>
            </a:r>
            <a:r>
              <a:rPr lang="pt-BR" sz="2394" dirty="0" smtClean="0">
                <a:latin typeface="Gill Sans MT"/>
                <a:cs typeface="Gill Sans MT"/>
              </a:rPr>
              <a:t> </a:t>
            </a:r>
            <a:r>
              <a:rPr lang="pt-BR" sz="2394" dirty="0" err="1" smtClean="0">
                <a:latin typeface="Gill Sans MT"/>
                <a:cs typeface="Gill Sans MT"/>
              </a:rPr>
              <a:t>search</a:t>
            </a:r>
            <a:r>
              <a:rPr lang="pt-BR" sz="2394" dirty="0" smtClean="0">
                <a:latin typeface="Gill Sans MT"/>
                <a:cs typeface="Gill Sans MT"/>
              </a:rPr>
              <a:t>)</a:t>
            </a:r>
          </a:p>
          <a:p>
            <a:pPr marL="10860">
              <a:tabLst>
                <a:tab pos="247603" algn="l"/>
              </a:tabLst>
            </a:pPr>
            <a:endParaRPr lang="pt-BR" sz="2394" dirty="0" smtClean="0">
              <a:latin typeface="Gill Sans MT"/>
              <a:cs typeface="Gill Sans MT"/>
            </a:endParaRPr>
          </a:p>
          <a:p>
            <a:pPr marL="247060" indent="-236200">
              <a:buAutoNum type="arabicPlain"/>
              <a:tabLst>
                <a:tab pos="247603" algn="l"/>
              </a:tabLst>
            </a:pPr>
            <a:r>
              <a:rPr sz="2394" dirty="0" smtClean="0">
                <a:latin typeface="Gill Sans MT"/>
                <a:cs typeface="Gill Sans MT"/>
              </a:rPr>
              <a:t>–</a:t>
            </a:r>
            <a:r>
              <a:rPr sz="2394" spc="-51" dirty="0" smtClean="0">
                <a:latin typeface="Gill Sans MT"/>
                <a:cs typeface="Gill Sans MT"/>
              </a:rPr>
              <a:t> </a:t>
            </a:r>
            <a:r>
              <a:rPr lang="pt-BR" sz="2394" spc="-51" dirty="0" smtClean="0">
                <a:latin typeface="Gill Sans MT"/>
                <a:cs typeface="Gill Sans MT"/>
              </a:rPr>
              <a:t>Caminhamento em largura</a:t>
            </a:r>
            <a:endParaRPr sz="2394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1164" y="464162"/>
            <a:ext cx="7039903" cy="1052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8015"/>
            <a:r>
              <a:rPr dirty="0"/>
              <a:t>Árvore Binária –</a:t>
            </a:r>
            <a:r>
              <a:rPr spc="-73" dirty="0"/>
              <a:t> </a:t>
            </a:r>
            <a:r>
              <a:rPr spc="-4" dirty="0"/>
              <a:t>Tipos</a:t>
            </a:r>
          </a:p>
          <a:p>
            <a:pPr marL="10860">
              <a:lnSpc>
                <a:spcPts val="4096"/>
              </a:lnSpc>
              <a:tabLst>
                <a:tab pos="2646526" algn="l"/>
                <a:tab pos="6917131" algn="l"/>
              </a:tabLst>
            </a:pPr>
            <a:r>
              <a:rPr dirty="0"/>
              <a:t>	</a:t>
            </a:r>
            <a:r>
              <a:rPr spc="-4" dirty="0"/>
              <a:t>de</a:t>
            </a:r>
            <a:r>
              <a:rPr spc="-51" dirty="0"/>
              <a:t> </a:t>
            </a:r>
            <a:r>
              <a:rPr spc="-4" dirty="0"/>
              <a:t>Percursos:	</a:t>
            </a:r>
          </a:p>
        </p:txBody>
      </p:sp>
    </p:spTree>
    <p:extLst>
      <p:ext uri="{BB962C8B-B14F-4D97-AF65-F5344CB8AC3E}">
        <p14:creationId xmlns:p14="http://schemas.microsoft.com/office/powerpoint/2010/main" val="2966323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9512" y="440810"/>
            <a:ext cx="8211356" cy="105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4534"/>
            <a:r>
              <a:rPr lang="pt-BR" dirty="0"/>
              <a:t>Árvore Binária</a:t>
            </a:r>
            <a:r>
              <a:rPr lang="pt-BR" spc="-86" dirty="0"/>
              <a:t> </a:t>
            </a:r>
            <a:r>
              <a:rPr lang="pt-BR" dirty="0"/>
              <a:t>–</a:t>
            </a:r>
            <a:br>
              <a:rPr lang="pt-BR" dirty="0"/>
            </a:br>
            <a:r>
              <a:rPr lang="pt-BR" dirty="0"/>
              <a:t>	Percurso	em Largura:</a:t>
            </a:r>
            <a:endParaRPr dirty="0"/>
          </a:p>
        </p:txBody>
      </p:sp>
      <p:pic>
        <p:nvPicPr>
          <p:cNvPr id="1026" name="Picture 2" descr="File:Sorted binary tree breadth-first traversa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46" y="2420888"/>
            <a:ext cx="3600400" cy="286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15616" y="2204864"/>
            <a:ext cx="282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Level-order: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F</a:t>
            </a:r>
            <a:r>
              <a:rPr lang="en-US" sz="2400" b="1" dirty="0"/>
              <a:t>, B, G, A, D, I, C, E, H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4075956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9512" y="440810"/>
            <a:ext cx="8211356" cy="105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4534"/>
            <a:r>
              <a:rPr lang="pt-BR" dirty="0"/>
              <a:t>Árvore Binária</a:t>
            </a:r>
            <a:r>
              <a:rPr lang="pt-BR" spc="-86" dirty="0"/>
              <a:t> </a:t>
            </a:r>
            <a:r>
              <a:rPr lang="pt-BR" dirty="0"/>
              <a:t>–</a:t>
            </a:r>
            <a:br>
              <a:rPr lang="pt-BR" dirty="0"/>
            </a:br>
            <a:r>
              <a:rPr lang="pt-BR" dirty="0"/>
              <a:t>	Percurso	em Largura:</a:t>
            </a:r>
            <a:endParaRPr dirty="0"/>
          </a:p>
        </p:txBody>
      </p:sp>
      <p:pic>
        <p:nvPicPr>
          <p:cNvPr id="1026" name="Picture 2" descr="File:Sorted binary tree breadth-first traversal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30" y="1981384"/>
            <a:ext cx="3600400" cy="286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1679641"/>
            <a:ext cx="5048250" cy="377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6309320"/>
            <a:ext cx="225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*versão não recursiva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1136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9512" y="440810"/>
            <a:ext cx="8211356" cy="105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4534"/>
            <a:r>
              <a:rPr lang="pt-BR" dirty="0"/>
              <a:t>Árvore Binária</a:t>
            </a:r>
            <a:r>
              <a:rPr lang="pt-BR" spc="-86" dirty="0"/>
              <a:t> </a:t>
            </a:r>
            <a:r>
              <a:rPr lang="pt-BR" dirty="0"/>
              <a:t>–</a:t>
            </a:r>
            <a:br>
              <a:rPr lang="pt-BR" dirty="0"/>
            </a:br>
            <a:r>
              <a:rPr lang="pt-BR" dirty="0"/>
              <a:t>	Percurso	em Largura: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155548"/>
            <a:ext cx="6864225" cy="349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731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314835" y="2051872"/>
            <a:ext cx="6581616" cy="2086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>
              <a:lnSpc>
                <a:spcPts val="2822"/>
              </a:lnSpc>
              <a:tabLst>
                <a:tab pos="373033" algn="l"/>
              </a:tabLst>
            </a:pPr>
            <a:r>
              <a:rPr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1796" spc="-804" dirty="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sz="2394" dirty="0">
                <a:latin typeface="Gill Sans MT"/>
                <a:cs typeface="Gill Sans MT"/>
              </a:rPr>
              <a:t>Uma árvore </a:t>
            </a:r>
            <a:r>
              <a:rPr sz="2394" spc="-4" dirty="0">
                <a:latin typeface="Gill Sans MT"/>
                <a:cs typeface="Gill Sans MT"/>
              </a:rPr>
              <a:t>binária </a:t>
            </a:r>
            <a:r>
              <a:rPr sz="2394" dirty="0">
                <a:latin typeface="Gill Sans MT"/>
                <a:cs typeface="Gill Sans MT"/>
              </a:rPr>
              <a:t>de busca ABB é  </a:t>
            </a:r>
            <a:r>
              <a:rPr sz="2394" spc="650" dirty="0">
                <a:latin typeface="Gill Sans MT"/>
                <a:cs typeface="Gill Sans MT"/>
              </a:rPr>
              <a:t> </a:t>
            </a:r>
            <a:r>
              <a:rPr sz="2394" dirty="0">
                <a:latin typeface="Gill Sans MT"/>
                <a:cs typeface="Gill Sans MT"/>
              </a:rPr>
              <a:t>uma</a:t>
            </a:r>
            <a:r>
              <a:rPr sz="2394" spc="282" dirty="0">
                <a:latin typeface="Gill Sans MT"/>
                <a:cs typeface="Gill Sans MT"/>
              </a:rPr>
              <a:t> </a:t>
            </a:r>
            <a:r>
              <a:rPr sz="2394" dirty="0">
                <a:latin typeface="Gill Sans MT"/>
                <a:cs typeface="Gill Sans MT"/>
              </a:rPr>
              <a:t>árvore  </a:t>
            </a:r>
            <a:r>
              <a:rPr sz="2394" spc="-4" dirty="0">
                <a:latin typeface="Gill Sans MT"/>
                <a:cs typeface="Gill Sans MT"/>
              </a:rPr>
              <a:t>binária </a:t>
            </a:r>
            <a:r>
              <a:rPr sz="2394" i="1" dirty="0">
                <a:latin typeface="Gill Sans MT"/>
                <a:cs typeface="Gill Sans MT"/>
              </a:rPr>
              <a:t>A </a:t>
            </a:r>
            <a:r>
              <a:rPr sz="2394" dirty="0">
                <a:latin typeface="Gill Sans MT"/>
                <a:cs typeface="Gill Sans MT"/>
              </a:rPr>
              <a:t>tal</a:t>
            </a:r>
            <a:r>
              <a:rPr sz="2394" spc="-64" dirty="0">
                <a:latin typeface="Gill Sans MT"/>
                <a:cs typeface="Gill Sans MT"/>
              </a:rPr>
              <a:t> </a:t>
            </a:r>
            <a:r>
              <a:rPr sz="2394" dirty="0">
                <a:latin typeface="Gill Sans MT"/>
                <a:cs typeface="Gill Sans MT"/>
              </a:rPr>
              <a:t>que:</a:t>
            </a:r>
          </a:p>
          <a:p>
            <a:pPr marL="173756">
              <a:lnSpc>
                <a:spcPts val="2437"/>
              </a:lnSpc>
              <a:spcBef>
                <a:spcPts val="440"/>
              </a:spcBef>
              <a:tabLst>
                <a:tab pos="496291" algn="l"/>
              </a:tabLst>
            </a:pPr>
            <a:r>
              <a:rPr sz="1539" spc="-577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539" spc="-577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2052" spc="-4" dirty="0">
                <a:latin typeface="Gill Sans MT"/>
                <a:cs typeface="Gill Sans MT"/>
              </a:rPr>
              <a:t>Os </a:t>
            </a:r>
            <a:r>
              <a:rPr sz="2052" dirty="0">
                <a:latin typeface="Gill Sans MT"/>
                <a:cs typeface="Gill Sans MT"/>
              </a:rPr>
              <a:t>nós pertencentes à </a:t>
            </a:r>
            <a:r>
              <a:rPr sz="2052" spc="-4" dirty="0">
                <a:latin typeface="Gill Sans MT"/>
                <a:cs typeface="Gill Sans MT"/>
              </a:rPr>
              <a:t>sub-árvore </a:t>
            </a:r>
            <a:r>
              <a:rPr sz="2052" dirty="0">
                <a:latin typeface="Gill Sans MT"/>
                <a:cs typeface="Gill Sans MT"/>
              </a:rPr>
              <a:t>esquerda de</a:t>
            </a:r>
            <a:r>
              <a:rPr sz="2052" spc="-38" dirty="0">
                <a:latin typeface="Gill Sans MT"/>
                <a:cs typeface="Gill Sans MT"/>
              </a:rPr>
              <a:t> </a:t>
            </a:r>
            <a:r>
              <a:rPr sz="2052" i="1" dirty="0">
                <a:latin typeface="Gill Sans MT"/>
                <a:cs typeface="Gill Sans MT"/>
              </a:rPr>
              <a:t>x</a:t>
            </a:r>
            <a:endParaRPr sz="2052" dirty="0">
              <a:latin typeface="Gill Sans MT"/>
              <a:cs typeface="Gill Sans MT"/>
            </a:endParaRPr>
          </a:p>
          <a:p>
            <a:pPr marR="647785" algn="ctr">
              <a:lnSpc>
                <a:spcPts val="2437"/>
              </a:lnSpc>
            </a:pPr>
            <a:r>
              <a:rPr sz="2052" dirty="0">
                <a:latin typeface="Gill Sans MT"/>
                <a:cs typeface="Gill Sans MT"/>
              </a:rPr>
              <a:t>possuem valores menores do que o valor de</a:t>
            </a:r>
            <a:r>
              <a:rPr sz="2052" spc="-90" dirty="0">
                <a:latin typeface="Gill Sans MT"/>
                <a:cs typeface="Gill Sans MT"/>
              </a:rPr>
              <a:t> </a:t>
            </a:r>
            <a:r>
              <a:rPr sz="2052" i="1" dirty="0">
                <a:latin typeface="Gill Sans MT"/>
                <a:cs typeface="Gill Sans MT"/>
              </a:rPr>
              <a:t>x;</a:t>
            </a:r>
            <a:endParaRPr sz="2052" dirty="0">
              <a:latin typeface="Gill Sans MT"/>
              <a:cs typeface="Gill Sans MT"/>
            </a:endParaRPr>
          </a:p>
          <a:p>
            <a:pPr marL="488690" marR="197648" indent="-314933">
              <a:lnSpc>
                <a:spcPct val="101499"/>
              </a:lnSpc>
              <a:spcBef>
                <a:spcPts val="470"/>
              </a:spcBef>
              <a:tabLst>
                <a:tab pos="496291" algn="l"/>
              </a:tabLst>
            </a:pPr>
            <a:r>
              <a:rPr sz="1539" spc="-577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539" spc="-577" dirty="0">
                <a:solidFill>
                  <a:srgbClr val="999900"/>
                </a:solidFill>
                <a:latin typeface="Times New Roman"/>
                <a:cs typeface="Times New Roman"/>
              </a:rPr>
              <a:t>		</a:t>
            </a:r>
            <a:r>
              <a:rPr sz="2052" spc="-4" dirty="0">
                <a:latin typeface="Gill Sans MT"/>
                <a:cs typeface="Gill Sans MT"/>
              </a:rPr>
              <a:t>Os </a:t>
            </a:r>
            <a:r>
              <a:rPr sz="2052" dirty="0">
                <a:latin typeface="Gill Sans MT"/>
                <a:cs typeface="Gill Sans MT"/>
              </a:rPr>
              <a:t>nós pertencentes à </a:t>
            </a:r>
            <a:r>
              <a:rPr sz="2052" spc="-4" dirty="0">
                <a:latin typeface="Gill Sans MT"/>
                <a:cs typeface="Gill Sans MT"/>
              </a:rPr>
              <a:t>sub-árvore direita </a:t>
            </a:r>
            <a:r>
              <a:rPr sz="2052" dirty="0">
                <a:latin typeface="Gill Sans MT"/>
                <a:cs typeface="Gill Sans MT"/>
              </a:rPr>
              <a:t>de</a:t>
            </a:r>
            <a:r>
              <a:rPr sz="2052" spc="-9" dirty="0">
                <a:latin typeface="Gill Sans MT"/>
                <a:cs typeface="Gill Sans MT"/>
              </a:rPr>
              <a:t> </a:t>
            </a:r>
            <a:r>
              <a:rPr sz="2052" i="1" dirty="0">
                <a:latin typeface="Gill Sans MT"/>
                <a:cs typeface="Gill Sans MT"/>
              </a:rPr>
              <a:t>x</a:t>
            </a:r>
            <a:r>
              <a:rPr sz="2052" i="1" spc="-4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possuem  valores maiores do que o valor de</a:t>
            </a:r>
            <a:r>
              <a:rPr sz="2052" spc="-90" dirty="0">
                <a:latin typeface="Gill Sans MT"/>
                <a:cs typeface="Gill Sans MT"/>
              </a:rPr>
              <a:t> </a:t>
            </a:r>
            <a:r>
              <a:rPr sz="2052" i="1" dirty="0">
                <a:latin typeface="Gill Sans MT"/>
                <a:cs typeface="Gill Sans MT"/>
              </a:rPr>
              <a:t>x;</a:t>
            </a:r>
            <a:endParaRPr sz="2052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8302" y="439577"/>
            <a:ext cx="8415697" cy="105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5753"/>
            <a:r>
              <a:rPr dirty="0"/>
              <a:t>Árvore Binária de</a:t>
            </a:r>
            <a:r>
              <a:rPr spc="-86" dirty="0"/>
              <a:t> </a:t>
            </a:r>
            <a:r>
              <a:rPr dirty="0" err="1" smtClean="0"/>
              <a:t>Busca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Definição</a:t>
            </a:r>
            <a:endParaRPr u="heavy" dirty="0"/>
          </a:p>
        </p:txBody>
      </p:sp>
    </p:spTree>
    <p:extLst>
      <p:ext uri="{BB962C8B-B14F-4D97-AF65-F5344CB8AC3E}">
        <p14:creationId xmlns:p14="http://schemas.microsoft.com/office/powerpoint/2010/main" val="2462683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314836" y="2034496"/>
            <a:ext cx="2630257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94" dirty="0">
                <a:latin typeface="Tahoma"/>
                <a:cs typeface="Tahoma"/>
              </a:rPr>
              <a:t>- Para qualquer</a:t>
            </a:r>
            <a:r>
              <a:rPr sz="2394" spc="-86" dirty="0">
                <a:latin typeface="Tahoma"/>
                <a:cs typeface="Tahoma"/>
              </a:rPr>
              <a:t> </a:t>
            </a:r>
            <a:r>
              <a:rPr sz="2394" dirty="0">
                <a:latin typeface="Tahoma"/>
                <a:cs typeface="Tahoma"/>
              </a:rPr>
              <a:t>nó:</a:t>
            </a:r>
            <a:endParaRPr sz="239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4836" y="3779892"/>
            <a:ext cx="2833880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96" dirty="0">
                <a:solidFill>
                  <a:srgbClr val="666600"/>
                </a:solidFill>
                <a:latin typeface="Tahoma"/>
                <a:cs typeface="Tahoma"/>
              </a:rPr>
              <a:t>- </a:t>
            </a:r>
            <a:r>
              <a:rPr sz="2394" dirty="0">
                <a:latin typeface="Tahoma"/>
                <a:cs typeface="Tahoma"/>
              </a:rPr>
              <a:t>Existe </a:t>
            </a:r>
            <a:r>
              <a:rPr sz="2394" spc="-4" dirty="0">
                <a:latin typeface="Tahoma"/>
                <a:cs typeface="Tahoma"/>
              </a:rPr>
              <a:t>uma</a:t>
            </a:r>
            <a:r>
              <a:rPr sz="2394" spc="-77" dirty="0">
                <a:latin typeface="Tahoma"/>
                <a:cs typeface="Tahoma"/>
              </a:rPr>
              <a:t> </a:t>
            </a:r>
            <a:r>
              <a:rPr sz="2394" dirty="0">
                <a:latin typeface="Tahoma"/>
                <a:cs typeface="Tahoma"/>
              </a:rPr>
              <a:t>relação:</a:t>
            </a:r>
            <a:endParaRPr sz="2394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53437" y="2900842"/>
            <a:ext cx="617926" cy="589147"/>
          </a:xfrm>
          <a:custGeom>
            <a:avLst/>
            <a:gdLst/>
            <a:ahLst/>
            <a:cxnLst/>
            <a:rect l="l" t="t" r="r" b="b"/>
            <a:pathLst>
              <a:path w="722629" h="688975">
                <a:moveTo>
                  <a:pt x="309829" y="0"/>
                </a:moveTo>
                <a:lnTo>
                  <a:pt x="0" y="688975"/>
                </a:lnTo>
                <a:lnTo>
                  <a:pt x="722312" y="688975"/>
                </a:lnTo>
                <a:lnTo>
                  <a:pt x="30982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5553438" y="2900842"/>
            <a:ext cx="617926" cy="589147"/>
          </a:xfrm>
          <a:custGeom>
            <a:avLst/>
            <a:gdLst/>
            <a:ahLst/>
            <a:cxnLst/>
            <a:rect l="l" t="t" r="r" b="b"/>
            <a:pathLst>
              <a:path w="722629" h="688975">
                <a:moveTo>
                  <a:pt x="722312" y="688974"/>
                </a:moveTo>
                <a:lnTo>
                  <a:pt x="309828" y="0"/>
                </a:lnTo>
                <a:lnTo>
                  <a:pt x="0" y="688974"/>
                </a:lnTo>
                <a:lnTo>
                  <a:pt x="72231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 txBox="1"/>
          <p:nvPr/>
        </p:nvSpPr>
        <p:spPr>
          <a:xfrm>
            <a:off x="5776714" y="3204646"/>
            <a:ext cx="13194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D</a:t>
            </a:r>
            <a:endParaRPr sz="1197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29907" y="2614412"/>
            <a:ext cx="369777" cy="260637"/>
          </a:xfrm>
          <a:custGeom>
            <a:avLst/>
            <a:gdLst/>
            <a:ahLst/>
            <a:cxnLst/>
            <a:rect l="l" t="t" r="r" b="b"/>
            <a:pathLst>
              <a:path w="432434" h="304800">
                <a:moveTo>
                  <a:pt x="0" y="0"/>
                </a:moveTo>
                <a:lnTo>
                  <a:pt x="432244" y="304227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5738456" y="2816461"/>
            <a:ext cx="81449" cy="72218"/>
          </a:xfrm>
          <a:custGeom>
            <a:avLst/>
            <a:gdLst/>
            <a:ahLst/>
            <a:cxnLst/>
            <a:rect l="l" t="t" r="r" b="b"/>
            <a:pathLst>
              <a:path w="95250" h="84455">
                <a:moveTo>
                  <a:pt x="49339" y="0"/>
                </a:moveTo>
                <a:lnTo>
                  <a:pt x="0" y="70103"/>
                </a:lnTo>
                <a:lnTo>
                  <a:pt x="94780" y="84391"/>
                </a:lnTo>
                <a:lnTo>
                  <a:pt x="49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5003658" y="2231603"/>
            <a:ext cx="499553" cy="436023"/>
          </a:xfrm>
          <a:custGeom>
            <a:avLst/>
            <a:gdLst/>
            <a:ahLst/>
            <a:cxnLst/>
            <a:rect l="l" t="t" r="r" b="b"/>
            <a:pathLst>
              <a:path w="584200" h="509905">
                <a:moveTo>
                  <a:pt x="584199" y="254793"/>
                </a:moveTo>
                <a:lnTo>
                  <a:pt x="579493" y="208994"/>
                </a:lnTo>
                <a:lnTo>
                  <a:pt x="565924" y="165887"/>
                </a:lnTo>
                <a:lnTo>
                  <a:pt x="544319" y="126194"/>
                </a:lnTo>
                <a:lnTo>
                  <a:pt x="515501" y="90633"/>
                </a:lnTo>
                <a:lnTo>
                  <a:pt x="480295" y="59924"/>
                </a:lnTo>
                <a:lnTo>
                  <a:pt x="439527" y="34786"/>
                </a:lnTo>
                <a:lnTo>
                  <a:pt x="394022" y="15940"/>
                </a:lnTo>
                <a:lnTo>
                  <a:pt x="344604" y="4105"/>
                </a:lnTo>
                <a:lnTo>
                  <a:pt x="292099" y="0"/>
                </a:lnTo>
                <a:lnTo>
                  <a:pt x="239594" y="4105"/>
                </a:lnTo>
                <a:lnTo>
                  <a:pt x="190176" y="15940"/>
                </a:lnTo>
                <a:lnTo>
                  <a:pt x="144671" y="34786"/>
                </a:lnTo>
                <a:lnTo>
                  <a:pt x="103903" y="59924"/>
                </a:lnTo>
                <a:lnTo>
                  <a:pt x="68698" y="90633"/>
                </a:lnTo>
                <a:lnTo>
                  <a:pt x="39880" y="126194"/>
                </a:lnTo>
                <a:lnTo>
                  <a:pt x="18274" y="165887"/>
                </a:lnTo>
                <a:lnTo>
                  <a:pt x="4706" y="208994"/>
                </a:lnTo>
                <a:lnTo>
                  <a:pt x="0" y="254793"/>
                </a:lnTo>
                <a:lnTo>
                  <a:pt x="4706" y="300593"/>
                </a:lnTo>
                <a:lnTo>
                  <a:pt x="18274" y="343699"/>
                </a:lnTo>
                <a:lnTo>
                  <a:pt x="39880" y="383393"/>
                </a:lnTo>
                <a:lnTo>
                  <a:pt x="68698" y="418954"/>
                </a:lnTo>
                <a:lnTo>
                  <a:pt x="103903" y="449663"/>
                </a:lnTo>
                <a:lnTo>
                  <a:pt x="144671" y="474800"/>
                </a:lnTo>
                <a:lnTo>
                  <a:pt x="190176" y="493647"/>
                </a:lnTo>
                <a:lnTo>
                  <a:pt x="239594" y="505482"/>
                </a:lnTo>
                <a:lnTo>
                  <a:pt x="292099" y="509587"/>
                </a:lnTo>
                <a:lnTo>
                  <a:pt x="344604" y="505482"/>
                </a:lnTo>
                <a:lnTo>
                  <a:pt x="394022" y="493647"/>
                </a:lnTo>
                <a:lnTo>
                  <a:pt x="439527" y="474800"/>
                </a:lnTo>
                <a:lnTo>
                  <a:pt x="480295" y="449663"/>
                </a:lnTo>
                <a:lnTo>
                  <a:pt x="515501" y="418954"/>
                </a:lnTo>
                <a:lnTo>
                  <a:pt x="544319" y="383393"/>
                </a:lnTo>
                <a:lnTo>
                  <a:pt x="565924" y="343699"/>
                </a:lnTo>
                <a:lnTo>
                  <a:pt x="579493" y="300593"/>
                </a:lnTo>
                <a:lnTo>
                  <a:pt x="584199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 txBox="1"/>
          <p:nvPr/>
        </p:nvSpPr>
        <p:spPr>
          <a:xfrm>
            <a:off x="5190916" y="2334511"/>
            <a:ext cx="130861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i="1" dirty="0">
                <a:latin typeface="Arial"/>
                <a:cs typeface="Arial"/>
              </a:rPr>
              <a:t>x</a:t>
            </a:r>
            <a:endParaRPr sz="1539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87360" y="2895412"/>
            <a:ext cx="617926" cy="589147"/>
          </a:xfrm>
          <a:custGeom>
            <a:avLst/>
            <a:gdLst/>
            <a:ahLst/>
            <a:cxnLst/>
            <a:rect l="l" t="t" r="r" b="b"/>
            <a:pathLst>
              <a:path w="722629" h="688975">
                <a:moveTo>
                  <a:pt x="412483" y="0"/>
                </a:moveTo>
                <a:lnTo>
                  <a:pt x="0" y="688975"/>
                </a:lnTo>
                <a:lnTo>
                  <a:pt x="722312" y="688975"/>
                </a:lnTo>
                <a:lnTo>
                  <a:pt x="41248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387360" y="2895412"/>
            <a:ext cx="617926" cy="589147"/>
          </a:xfrm>
          <a:custGeom>
            <a:avLst/>
            <a:gdLst/>
            <a:ahLst/>
            <a:cxnLst/>
            <a:rect l="l" t="t" r="r" b="b"/>
            <a:pathLst>
              <a:path w="722629" h="688975">
                <a:moveTo>
                  <a:pt x="0" y="688974"/>
                </a:moveTo>
                <a:lnTo>
                  <a:pt x="412482" y="0"/>
                </a:lnTo>
                <a:lnTo>
                  <a:pt x="722312" y="688974"/>
                </a:lnTo>
                <a:lnTo>
                  <a:pt x="0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4658727" y="3199216"/>
            <a:ext cx="123259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E</a:t>
            </a:r>
            <a:endParaRPr sz="1197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59371" y="2614413"/>
            <a:ext cx="316565" cy="253578"/>
          </a:xfrm>
          <a:custGeom>
            <a:avLst/>
            <a:gdLst/>
            <a:ahLst/>
            <a:cxnLst/>
            <a:rect l="l" t="t" r="r" b="b"/>
            <a:pathLst>
              <a:path w="370204" h="296544">
                <a:moveTo>
                  <a:pt x="369816" y="0"/>
                </a:moveTo>
                <a:lnTo>
                  <a:pt x="0" y="296452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4740306" y="2808750"/>
            <a:ext cx="80363" cy="74933"/>
          </a:xfrm>
          <a:custGeom>
            <a:avLst/>
            <a:gdLst/>
            <a:ahLst/>
            <a:cxnLst/>
            <a:rect l="l" t="t" r="r" b="b"/>
            <a:pathLst>
              <a:path w="93979" h="87630">
                <a:moveTo>
                  <a:pt x="40068" y="0"/>
                </a:moveTo>
                <a:lnTo>
                  <a:pt x="0" y="87058"/>
                </a:lnTo>
                <a:lnTo>
                  <a:pt x="93687" y="66878"/>
                </a:lnTo>
                <a:lnTo>
                  <a:pt x="40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5924030" y="4575975"/>
            <a:ext cx="617926" cy="589147"/>
          </a:xfrm>
          <a:custGeom>
            <a:avLst/>
            <a:gdLst/>
            <a:ahLst/>
            <a:cxnLst/>
            <a:rect l="l" t="t" r="r" b="b"/>
            <a:pathLst>
              <a:path w="722629" h="688975">
                <a:moveTo>
                  <a:pt x="309829" y="0"/>
                </a:moveTo>
                <a:lnTo>
                  <a:pt x="0" y="688975"/>
                </a:lnTo>
                <a:lnTo>
                  <a:pt x="722312" y="688975"/>
                </a:lnTo>
                <a:lnTo>
                  <a:pt x="30982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5924030" y="4575975"/>
            <a:ext cx="617926" cy="589147"/>
          </a:xfrm>
          <a:custGeom>
            <a:avLst/>
            <a:gdLst/>
            <a:ahLst/>
            <a:cxnLst/>
            <a:rect l="l" t="t" r="r" b="b"/>
            <a:pathLst>
              <a:path w="722629" h="688975">
                <a:moveTo>
                  <a:pt x="722312" y="688974"/>
                </a:moveTo>
                <a:lnTo>
                  <a:pt x="309828" y="0"/>
                </a:lnTo>
                <a:lnTo>
                  <a:pt x="0" y="688974"/>
                </a:lnTo>
                <a:lnTo>
                  <a:pt x="72231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 txBox="1"/>
          <p:nvPr/>
        </p:nvSpPr>
        <p:spPr>
          <a:xfrm>
            <a:off x="6147308" y="4879779"/>
            <a:ext cx="13194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D</a:t>
            </a:r>
            <a:endParaRPr sz="1197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16322" y="4639776"/>
            <a:ext cx="499553" cy="436023"/>
          </a:xfrm>
          <a:custGeom>
            <a:avLst/>
            <a:gdLst/>
            <a:ahLst/>
            <a:cxnLst/>
            <a:rect l="l" t="t" r="r" b="b"/>
            <a:pathLst>
              <a:path w="584200" h="509904">
                <a:moveTo>
                  <a:pt x="584199" y="254793"/>
                </a:moveTo>
                <a:lnTo>
                  <a:pt x="579493" y="208994"/>
                </a:lnTo>
                <a:lnTo>
                  <a:pt x="565924" y="165887"/>
                </a:lnTo>
                <a:lnTo>
                  <a:pt x="544319" y="126194"/>
                </a:lnTo>
                <a:lnTo>
                  <a:pt x="515501" y="90633"/>
                </a:lnTo>
                <a:lnTo>
                  <a:pt x="480295" y="59924"/>
                </a:lnTo>
                <a:lnTo>
                  <a:pt x="439527" y="34786"/>
                </a:lnTo>
                <a:lnTo>
                  <a:pt x="394022" y="15940"/>
                </a:lnTo>
                <a:lnTo>
                  <a:pt x="344604" y="4105"/>
                </a:lnTo>
                <a:lnTo>
                  <a:pt x="292099" y="0"/>
                </a:lnTo>
                <a:lnTo>
                  <a:pt x="239594" y="4105"/>
                </a:lnTo>
                <a:lnTo>
                  <a:pt x="190176" y="15940"/>
                </a:lnTo>
                <a:lnTo>
                  <a:pt x="144671" y="34786"/>
                </a:lnTo>
                <a:lnTo>
                  <a:pt x="103903" y="59924"/>
                </a:lnTo>
                <a:lnTo>
                  <a:pt x="68698" y="90633"/>
                </a:lnTo>
                <a:lnTo>
                  <a:pt x="39880" y="126194"/>
                </a:lnTo>
                <a:lnTo>
                  <a:pt x="18274" y="165887"/>
                </a:lnTo>
                <a:lnTo>
                  <a:pt x="4706" y="208994"/>
                </a:lnTo>
                <a:lnTo>
                  <a:pt x="0" y="254793"/>
                </a:lnTo>
                <a:lnTo>
                  <a:pt x="4706" y="300593"/>
                </a:lnTo>
                <a:lnTo>
                  <a:pt x="18274" y="343699"/>
                </a:lnTo>
                <a:lnTo>
                  <a:pt x="39880" y="383393"/>
                </a:lnTo>
                <a:lnTo>
                  <a:pt x="68698" y="418954"/>
                </a:lnTo>
                <a:lnTo>
                  <a:pt x="103903" y="449663"/>
                </a:lnTo>
                <a:lnTo>
                  <a:pt x="144671" y="474800"/>
                </a:lnTo>
                <a:lnTo>
                  <a:pt x="190176" y="493647"/>
                </a:lnTo>
                <a:lnTo>
                  <a:pt x="239594" y="505482"/>
                </a:lnTo>
                <a:lnTo>
                  <a:pt x="292099" y="509587"/>
                </a:lnTo>
                <a:lnTo>
                  <a:pt x="344604" y="505482"/>
                </a:lnTo>
                <a:lnTo>
                  <a:pt x="394022" y="493647"/>
                </a:lnTo>
                <a:lnTo>
                  <a:pt x="439527" y="474800"/>
                </a:lnTo>
                <a:lnTo>
                  <a:pt x="480295" y="449663"/>
                </a:lnTo>
                <a:lnTo>
                  <a:pt x="515501" y="418954"/>
                </a:lnTo>
                <a:lnTo>
                  <a:pt x="544319" y="383393"/>
                </a:lnTo>
                <a:lnTo>
                  <a:pt x="565924" y="343699"/>
                </a:lnTo>
                <a:lnTo>
                  <a:pt x="579493" y="300593"/>
                </a:lnTo>
                <a:lnTo>
                  <a:pt x="584199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 txBox="1"/>
          <p:nvPr/>
        </p:nvSpPr>
        <p:spPr>
          <a:xfrm>
            <a:off x="4703579" y="4742683"/>
            <a:ext cx="130861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i="1" dirty="0">
                <a:latin typeface="Arial"/>
                <a:cs typeface="Arial"/>
              </a:rPr>
              <a:t>x</a:t>
            </a:r>
            <a:endParaRPr sz="1539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20375" y="4570545"/>
            <a:ext cx="617926" cy="589147"/>
          </a:xfrm>
          <a:custGeom>
            <a:avLst/>
            <a:gdLst/>
            <a:ahLst/>
            <a:cxnLst/>
            <a:rect l="l" t="t" r="r" b="b"/>
            <a:pathLst>
              <a:path w="722629" h="688975">
                <a:moveTo>
                  <a:pt x="412483" y="0"/>
                </a:moveTo>
                <a:lnTo>
                  <a:pt x="0" y="688975"/>
                </a:lnTo>
                <a:lnTo>
                  <a:pt x="722312" y="688975"/>
                </a:lnTo>
                <a:lnTo>
                  <a:pt x="41248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3020375" y="4570545"/>
            <a:ext cx="617926" cy="589147"/>
          </a:xfrm>
          <a:custGeom>
            <a:avLst/>
            <a:gdLst/>
            <a:ahLst/>
            <a:cxnLst/>
            <a:rect l="l" t="t" r="r" b="b"/>
            <a:pathLst>
              <a:path w="722629" h="688975">
                <a:moveTo>
                  <a:pt x="0" y="688974"/>
                </a:moveTo>
                <a:lnTo>
                  <a:pt x="412483" y="0"/>
                </a:lnTo>
                <a:lnTo>
                  <a:pt x="722312" y="688974"/>
                </a:lnTo>
                <a:lnTo>
                  <a:pt x="0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 txBox="1"/>
          <p:nvPr/>
        </p:nvSpPr>
        <p:spPr>
          <a:xfrm>
            <a:off x="3291732" y="4874349"/>
            <a:ext cx="123259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E</a:t>
            </a:r>
            <a:endParaRPr sz="1197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92333" y="4729370"/>
            <a:ext cx="235116" cy="236202"/>
          </a:xfrm>
          <a:custGeom>
            <a:avLst/>
            <a:gdLst/>
            <a:ahLst/>
            <a:cxnLst/>
            <a:rect l="l" t="t" r="r" b="b"/>
            <a:pathLst>
              <a:path w="274954" h="276225">
                <a:moveTo>
                  <a:pt x="274637" y="0"/>
                </a:moveTo>
                <a:lnTo>
                  <a:pt x="0" y="276224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5363390" y="4736158"/>
            <a:ext cx="235116" cy="236202"/>
          </a:xfrm>
          <a:custGeom>
            <a:avLst/>
            <a:gdLst/>
            <a:ahLst/>
            <a:cxnLst/>
            <a:rect l="l" t="t" r="r" b="b"/>
            <a:pathLst>
              <a:path w="274954" h="276225">
                <a:moveTo>
                  <a:pt x="274637" y="0"/>
                </a:moveTo>
                <a:lnTo>
                  <a:pt x="0" y="276224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5370178" y="4977790"/>
            <a:ext cx="235116" cy="236202"/>
          </a:xfrm>
          <a:custGeom>
            <a:avLst/>
            <a:gdLst/>
            <a:ahLst/>
            <a:cxnLst/>
            <a:rect l="l" t="t" r="r" b="b"/>
            <a:pathLst>
              <a:path w="274954" h="276225">
                <a:moveTo>
                  <a:pt x="274637" y="276224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3986903" y="4958785"/>
            <a:ext cx="235116" cy="236202"/>
          </a:xfrm>
          <a:custGeom>
            <a:avLst/>
            <a:gdLst/>
            <a:ahLst/>
            <a:cxnLst/>
            <a:rect l="l" t="t" r="r" b="b"/>
            <a:pathLst>
              <a:path w="274954" h="276225">
                <a:moveTo>
                  <a:pt x="274637" y="276224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140653" y="408579"/>
            <a:ext cx="10013310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75753"/>
            <a:r>
              <a:rPr dirty="0"/>
              <a:t>Árvore Binária de</a:t>
            </a:r>
            <a:r>
              <a:rPr spc="-86" dirty="0"/>
              <a:t> </a:t>
            </a:r>
            <a:r>
              <a:rPr dirty="0" err="1" smtClean="0"/>
              <a:t>Busca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			Definição</a:t>
            </a:r>
            <a:endParaRPr u="heavy" dirty="0"/>
          </a:p>
        </p:txBody>
      </p:sp>
    </p:spTree>
    <p:extLst>
      <p:ext uri="{BB962C8B-B14F-4D97-AF65-F5344CB8AC3E}">
        <p14:creationId xmlns:p14="http://schemas.microsoft.com/office/powerpoint/2010/main" val="74760286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1314835" y="4749982"/>
            <a:ext cx="6581074" cy="751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>
              <a:lnSpc>
                <a:spcPct val="102000"/>
              </a:lnSpc>
              <a:tabLst>
                <a:tab pos="265521" algn="l"/>
                <a:tab pos="848147" algn="l"/>
                <a:tab pos="1301000" algn="l"/>
                <a:tab pos="1930867" algn="l"/>
                <a:tab pos="3517479" algn="l"/>
                <a:tab pos="3796033" algn="l"/>
                <a:tab pos="5455405" algn="l"/>
              </a:tabLst>
            </a:pPr>
            <a:r>
              <a:rPr sz="1796" dirty="0">
                <a:solidFill>
                  <a:srgbClr val="666600"/>
                </a:solidFill>
                <a:latin typeface="Gill Sans MT"/>
                <a:cs typeface="Gill Sans MT"/>
              </a:rPr>
              <a:t>-	</a:t>
            </a:r>
            <a:r>
              <a:rPr sz="2394" dirty="0">
                <a:latin typeface="Gill Sans MT"/>
                <a:cs typeface="Gill Sans MT"/>
              </a:rPr>
              <a:t>Um	nó	sem	sub</a:t>
            </a:r>
            <a:r>
              <a:rPr sz="2394" spc="-4" dirty="0">
                <a:latin typeface="Gill Sans MT"/>
                <a:cs typeface="Gill Sans MT"/>
              </a:rPr>
              <a:t>-</a:t>
            </a:r>
            <a:r>
              <a:rPr sz="2394" dirty="0">
                <a:latin typeface="Gill Sans MT"/>
                <a:cs typeface="Gill Sans MT"/>
              </a:rPr>
              <a:t>árvores	é	denom</a:t>
            </a:r>
            <a:r>
              <a:rPr sz="2394" spc="-4" dirty="0">
                <a:latin typeface="Gill Sans MT"/>
                <a:cs typeface="Gill Sans MT"/>
              </a:rPr>
              <a:t>i</a:t>
            </a:r>
            <a:r>
              <a:rPr sz="2394" dirty="0">
                <a:latin typeface="Gill Sans MT"/>
                <a:cs typeface="Gill Sans MT"/>
              </a:rPr>
              <a:t>nado	</a:t>
            </a:r>
            <a:r>
              <a:rPr sz="2394" dirty="0">
                <a:solidFill>
                  <a:srgbClr val="CCCC66"/>
                </a:solidFill>
                <a:latin typeface="Gill Sans MT"/>
                <a:cs typeface="Gill Sans MT"/>
              </a:rPr>
              <a:t>nó</a:t>
            </a:r>
            <a:r>
              <a:rPr sz="2394" b="1" dirty="0">
                <a:solidFill>
                  <a:srgbClr val="CCCC66"/>
                </a:solidFill>
                <a:latin typeface="Gill Sans MT"/>
                <a:cs typeface="Gill Sans MT"/>
              </a:rPr>
              <a:t>-f</a:t>
            </a:r>
            <a:r>
              <a:rPr sz="2394" b="1" spc="-4" dirty="0">
                <a:solidFill>
                  <a:srgbClr val="CCCC66"/>
                </a:solidFill>
                <a:latin typeface="Gill Sans MT"/>
                <a:cs typeface="Gill Sans MT"/>
              </a:rPr>
              <a:t>o</a:t>
            </a:r>
            <a:r>
              <a:rPr sz="2394" b="1" dirty="0">
                <a:solidFill>
                  <a:srgbClr val="CCCC66"/>
                </a:solidFill>
                <a:latin typeface="Gill Sans MT"/>
                <a:cs typeface="Gill Sans MT"/>
              </a:rPr>
              <a:t>lha  </a:t>
            </a:r>
            <a:r>
              <a:rPr sz="2394" dirty="0">
                <a:latin typeface="Gill Sans MT"/>
                <a:cs typeface="Gill Sans MT"/>
              </a:rPr>
              <a:t>ou </a:t>
            </a:r>
            <a:r>
              <a:rPr sz="2394" spc="-4" dirty="0">
                <a:latin typeface="Gill Sans MT"/>
                <a:cs typeface="Gill Sans MT"/>
              </a:rPr>
              <a:t>simplesmente</a:t>
            </a:r>
            <a:r>
              <a:rPr sz="2394" spc="-26" dirty="0">
                <a:latin typeface="Gill Sans MT"/>
                <a:cs typeface="Gill Sans MT"/>
              </a:rPr>
              <a:t> </a:t>
            </a:r>
            <a:r>
              <a:rPr sz="2394" spc="-4" dirty="0">
                <a:solidFill>
                  <a:srgbClr val="CCCC66"/>
                </a:solidFill>
                <a:latin typeface="Gill Sans MT"/>
                <a:cs typeface="Gill Sans MT"/>
              </a:rPr>
              <a:t>folha</a:t>
            </a:r>
            <a:r>
              <a:rPr sz="2394" spc="-4" dirty="0">
                <a:latin typeface="Gill Sans MT"/>
                <a:cs typeface="Gill Sans MT"/>
              </a:rPr>
              <a:t>.</a:t>
            </a:r>
            <a:endParaRPr sz="2394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49347" y="2936136"/>
            <a:ext cx="521273" cy="521273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1" y="594061"/>
                </a:lnTo>
                <a:lnTo>
                  <a:pt x="444874" y="575579"/>
                </a:lnTo>
                <a:lnTo>
                  <a:pt x="484811" y="550791"/>
                </a:lnTo>
                <a:lnTo>
                  <a:pt x="520326" y="520326"/>
                </a:lnTo>
                <a:lnTo>
                  <a:pt x="550791" y="484811"/>
                </a:lnTo>
                <a:lnTo>
                  <a:pt x="575579" y="444874"/>
                </a:lnTo>
                <a:lnTo>
                  <a:pt x="594061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8"/>
                </a:lnTo>
                <a:lnTo>
                  <a:pt x="575579" y="164725"/>
                </a:lnTo>
                <a:lnTo>
                  <a:pt x="550791" y="124788"/>
                </a:lnTo>
                <a:lnTo>
                  <a:pt x="520326" y="89273"/>
                </a:lnTo>
                <a:lnTo>
                  <a:pt x="484811" y="58808"/>
                </a:lnTo>
                <a:lnTo>
                  <a:pt x="444874" y="34020"/>
                </a:lnTo>
                <a:lnTo>
                  <a:pt x="401141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4049347" y="2936136"/>
            <a:ext cx="521273" cy="521273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99"/>
                </a:moveTo>
                <a:lnTo>
                  <a:pt x="3989" y="255359"/>
                </a:lnTo>
                <a:lnTo>
                  <a:pt x="15538" y="208459"/>
                </a:lnTo>
                <a:lnTo>
                  <a:pt x="34021" y="164726"/>
                </a:lnTo>
                <a:lnTo>
                  <a:pt x="58808" y="124789"/>
                </a:lnTo>
                <a:lnTo>
                  <a:pt x="89274" y="89273"/>
                </a:lnTo>
                <a:lnTo>
                  <a:pt x="124789" y="58808"/>
                </a:lnTo>
                <a:lnTo>
                  <a:pt x="164727" y="34021"/>
                </a:lnTo>
                <a:lnTo>
                  <a:pt x="208459" y="15538"/>
                </a:lnTo>
                <a:lnTo>
                  <a:pt x="255359" y="3989"/>
                </a:lnTo>
                <a:lnTo>
                  <a:pt x="304800" y="0"/>
                </a:lnTo>
                <a:lnTo>
                  <a:pt x="354240" y="3989"/>
                </a:lnTo>
                <a:lnTo>
                  <a:pt x="401140" y="15538"/>
                </a:lnTo>
                <a:lnTo>
                  <a:pt x="444872" y="34021"/>
                </a:lnTo>
                <a:lnTo>
                  <a:pt x="484810" y="58808"/>
                </a:lnTo>
                <a:lnTo>
                  <a:pt x="520325" y="89273"/>
                </a:lnTo>
                <a:lnTo>
                  <a:pt x="550790" y="124789"/>
                </a:lnTo>
                <a:lnTo>
                  <a:pt x="575578" y="164726"/>
                </a:lnTo>
                <a:lnTo>
                  <a:pt x="594060" y="208459"/>
                </a:lnTo>
                <a:lnTo>
                  <a:pt x="605610" y="255359"/>
                </a:lnTo>
                <a:lnTo>
                  <a:pt x="609599" y="304799"/>
                </a:lnTo>
                <a:lnTo>
                  <a:pt x="605610" y="354239"/>
                </a:lnTo>
                <a:lnTo>
                  <a:pt x="594060" y="401139"/>
                </a:lnTo>
                <a:lnTo>
                  <a:pt x="575578" y="444872"/>
                </a:lnTo>
                <a:lnTo>
                  <a:pt x="550790" y="484810"/>
                </a:lnTo>
                <a:lnTo>
                  <a:pt x="520325" y="520325"/>
                </a:lnTo>
                <a:lnTo>
                  <a:pt x="484810" y="550790"/>
                </a:lnTo>
                <a:lnTo>
                  <a:pt x="444872" y="575578"/>
                </a:lnTo>
                <a:lnTo>
                  <a:pt x="401140" y="594060"/>
                </a:lnTo>
                <a:lnTo>
                  <a:pt x="354240" y="605610"/>
                </a:lnTo>
                <a:lnTo>
                  <a:pt x="304800" y="609599"/>
                </a:lnTo>
                <a:lnTo>
                  <a:pt x="255359" y="605610"/>
                </a:lnTo>
                <a:lnTo>
                  <a:pt x="208459" y="594060"/>
                </a:lnTo>
                <a:lnTo>
                  <a:pt x="164727" y="575578"/>
                </a:lnTo>
                <a:lnTo>
                  <a:pt x="124789" y="550790"/>
                </a:lnTo>
                <a:lnTo>
                  <a:pt x="89274" y="520325"/>
                </a:lnTo>
                <a:lnTo>
                  <a:pt x="58808" y="484810"/>
                </a:lnTo>
                <a:lnTo>
                  <a:pt x="34021" y="444872"/>
                </a:lnTo>
                <a:lnTo>
                  <a:pt x="15538" y="401139"/>
                </a:lnTo>
                <a:lnTo>
                  <a:pt x="3989" y="354239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 txBox="1"/>
          <p:nvPr/>
        </p:nvSpPr>
        <p:spPr>
          <a:xfrm>
            <a:off x="1314836" y="2121375"/>
            <a:ext cx="6009302" cy="1263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tabLst>
                <a:tab pos="441993" algn="l"/>
              </a:tabLst>
            </a:pPr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2309" spc="-1030" dirty="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sz="2394" b="1" dirty="0">
                <a:latin typeface="Gill Sans MT"/>
                <a:cs typeface="Gill Sans MT"/>
              </a:rPr>
              <a:t>A</a:t>
            </a:r>
            <a:r>
              <a:rPr sz="2373" b="1" baseline="-21021" dirty="0">
                <a:latin typeface="Gill Sans MT"/>
                <a:cs typeface="Gill Sans MT"/>
              </a:rPr>
              <a:t>1</a:t>
            </a:r>
            <a:r>
              <a:rPr sz="2394" i="1" dirty="0">
                <a:latin typeface="Gill Sans MT"/>
                <a:cs typeface="Gill Sans MT"/>
              </a:rPr>
              <a:t>,</a:t>
            </a:r>
            <a:r>
              <a:rPr sz="2394" b="1" dirty="0">
                <a:latin typeface="Gill Sans MT"/>
                <a:cs typeface="Gill Sans MT"/>
              </a:rPr>
              <a:t>A</a:t>
            </a:r>
            <a:r>
              <a:rPr sz="2373" b="1" baseline="-21021" dirty="0">
                <a:latin typeface="Gill Sans MT"/>
                <a:cs typeface="Gill Sans MT"/>
              </a:rPr>
              <a:t>2</a:t>
            </a:r>
            <a:r>
              <a:rPr sz="2394" i="1" dirty="0">
                <a:latin typeface="Gill Sans MT"/>
                <a:cs typeface="Gill Sans MT"/>
              </a:rPr>
              <a:t>, </a:t>
            </a:r>
            <a:r>
              <a:rPr sz="2394" i="1" spc="-4" dirty="0">
                <a:latin typeface="Gill Sans MT"/>
                <a:cs typeface="Gill Sans MT"/>
              </a:rPr>
              <a:t>...,</a:t>
            </a:r>
            <a:r>
              <a:rPr sz="2394" b="1" spc="-4" dirty="0">
                <a:latin typeface="Gill Sans MT"/>
                <a:cs typeface="Gill Sans MT"/>
              </a:rPr>
              <a:t>A</a:t>
            </a:r>
            <a:r>
              <a:rPr sz="2373" b="1" spc="-6" baseline="-21021" dirty="0">
                <a:latin typeface="Gill Sans MT"/>
                <a:cs typeface="Gill Sans MT"/>
              </a:rPr>
              <a:t>n </a:t>
            </a:r>
            <a:r>
              <a:rPr sz="2394" dirty="0">
                <a:latin typeface="Gill Sans MT"/>
                <a:cs typeface="Gill Sans MT"/>
              </a:rPr>
              <a:t>são chamadas </a:t>
            </a:r>
            <a:r>
              <a:rPr sz="2394" spc="-4" dirty="0">
                <a:solidFill>
                  <a:srgbClr val="CCCC66"/>
                </a:solidFill>
                <a:latin typeface="Gill Sans MT"/>
                <a:cs typeface="Gill Sans MT"/>
              </a:rPr>
              <a:t>sub-árvores </a:t>
            </a:r>
            <a:r>
              <a:rPr sz="2394" dirty="0">
                <a:latin typeface="Gill Sans MT"/>
                <a:cs typeface="Gill Sans MT"/>
              </a:rPr>
              <a:t>de</a:t>
            </a:r>
            <a:r>
              <a:rPr sz="2394" spc="-17" dirty="0">
                <a:latin typeface="Gill Sans MT"/>
                <a:cs typeface="Gill Sans MT"/>
              </a:rPr>
              <a:t> </a:t>
            </a:r>
            <a:r>
              <a:rPr sz="2394" dirty="0">
                <a:latin typeface="Gill Sans MT"/>
                <a:cs typeface="Gill Sans MT"/>
              </a:rPr>
              <a:t>A;</a:t>
            </a:r>
          </a:p>
          <a:p>
            <a:pPr>
              <a:spcBef>
                <a:spcPts val="34"/>
              </a:spcBef>
            </a:pPr>
            <a:endParaRPr sz="3762" dirty="0">
              <a:latin typeface="Times New Roman"/>
              <a:cs typeface="Times New Roman"/>
            </a:endParaRPr>
          </a:p>
          <a:p>
            <a:pPr marR="14118" algn="ctr"/>
            <a:r>
              <a:rPr sz="2052" b="1" dirty="0">
                <a:latin typeface="Times New Roman"/>
                <a:cs typeface="Times New Roman"/>
              </a:rPr>
              <a:t>A</a:t>
            </a:r>
            <a:endParaRPr sz="2052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37119" y="3848364"/>
            <a:ext cx="521273" cy="521273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37" y="605610"/>
                </a:lnTo>
                <a:lnTo>
                  <a:pt x="401136" y="594061"/>
                </a:lnTo>
                <a:lnTo>
                  <a:pt x="444868" y="575579"/>
                </a:lnTo>
                <a:lnTo>
                  <a:pt x="484806" y="550791"/>
                </a:lnTo>
                <a:lnTo>
                  <a:pt x="520322" y="520326"/>
                </a:lnTo>
                <a:lnTo>
                  <a:pt x="550788" y="484811"/>
                </a:lnTo>
                <a:lnTo>
                  <a:pt x="575576" y="444874"/>
                </a:lnTo>
                <a:lnTo>
                  <a:pt x="594060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0" y="208458"/>
                </a:lnTo>
                <a:lnTo>
                  <a:pt x="575576" y="164725"/>
                </a:lnTo>
                <a:lnTo>
                  <a:pt x="550788" y="124788"/>
                </a:lnTo>
                <a:lnTo>
                  <a:pt x="520322" y="89273"/>
                </a:lnTo>
                <a:lnTo>
                  <a:pt x="484806" y="58808"/>
                </a:lnTo>
                <a:lnTo>
                  <a:pt x="444868" y="34020"/>
                </a:lnTo>
                <a:lnTo>
                  <a:pt x="401136" y="15538"/>
                </a:lnTo>
                <a:lnTo>
                  <a:pt x="354237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FFAA7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3137119" y="3848364"/>
            <a:ext cx="521273" cy="521273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99"/>
                </a:moveTo>
                <a:lnTo>
                  <a:pt x="3989" y="255359"/>
                </a:lnTo>
                <a:lnTo>
                  <a:pt x="15538" y="208459"/>
                </a:lnTo>
                <a:lnTo>
                  <a:pt x="34021" y="164726"/>
                </a:lnTo>
                <a:lnTo>
                  <a:pt x="58808" y="124789"/>
                </a:lnTo>
                <a:lnTo>
                  <a:pt x="89273" y="89273"/>
                </a:lnTo>
                <a:lnTo>
                  <a:pt x="124789" y="58808"/>
                </a:lnTo>
                <a:lnTo>
                  <a:pt x="164726" y="34021"/>
                </a:lnTo>
                <a:lnTo>
                  <a:pt x="208459" y="15538"/>
                </a:lnTo>
                <a:lnTo>
                  <a:pt x="255359" y="3989"/>
                </a:lnTo>
                <a:lnTo>
                  <a:pt x="304799" y="0"/>
                </a:lnTo>
                <a:lnTo>
                  <a:pt x="354239" y="3989"/>
                </a:lnTo>
                <a:lnTo>
                  <a:pt x="401139" y="15538"/>
                </a:lnTo>
                <a:lnTo>
                  <a:pt x="444872" y="34021"/>
                </a:lnTo>
                <a:lnTo>
                  <a:pt x="484810" y="58808"/>
                </a:lnTo>
                <a:lnTo>
                  <a:pt x="520325" y="89273"/>
                </a:lnTo>
                <a:lnTo>
                  <a:pt x="550790" y="124789"/>
                </a:lnTo>
                <a:lnTo>
                  <a:pt x="575578" y="164726"/>
                </a:lnTo>
                <a:lnTo>
                  <a:pt x="594060" y="208459"/>
                </a:lnTo>
                <a:lnTo>
                  <a:pt x="605610" y="255359"/>
                </a:lnTo>
                <a:lnTo>
                  <a:pt x="609599" y="304799"/>
                </a:lnTo>
                <a:lnTo>
                  <a:pt x="605610" y="354239"/>
                </a:lnTo>
                <a:lnTo>
                  <a:pt x="594060" y="401139"/>
                </a:lnTo>
                <a:lnTo>
                  <a:pt x="575578" y="444872"/>
                </a:lnTo>
                <a:lnTo>
                  <a:pt x="550790" y="484810"/>
                </a:lnTo>
                <a:lnTo>
                  <a:pt x="520325" y="520325"/>
                </a:lnTo>
                <a:lnTo>
                  <a:pt x="484810" y="550790"/>
                </a:lnTo>
                <a:lnTo>
                  <a:pt x="444872" y="575578"/>
                </a:lnTo>
                <a:lnTo>
                  <a:pt x="401139" y="594060"/>
                </a:lnTo>
                <a:lnTo>
                  <a:pt x="354239" y="605610"/>
                </a:lnTo>
                <a:lnTo>
                  <a:pt x="304799" y="609599"/>
                </a:lnTo>
                <a:lnTo>
                  <a:pt x="255359" y="605610"/>
                </a:lnTo>
                <a:lnTo>
                  <a:pt x="208459" y="594060"/>
                </a:lnTo>
                <a:lnTo>
                  <a:pt x="164726" y="575578"/>
                </a:lnTo>
                <a:lnTo>
                  <a:pt x="124789" y="550790"/>
                </a:lnTo>
                <a:lnTo>
                  <a:pt x="89273" y="520325"/>
                </a:lnTo>
                <a:lnTo>
                  <a:pt x="58808" y="484810"/>
                </a:lnTo>
                <a:lnTo>
                  <a:pt x="34021" y="444872"/>
                </a:lnTo>
                <a:lnTo>
                  <a:pt x="15538" y="401139"/>
                </a:lnTo>
                <a:lnTo>
                  <a:pt x="3989" y="354239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3919028" y="3848364"/>
            <a:ext cx="521273" cy="521273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37" y="605610"/>
                </a:lnTo>
                <a:lnTo>
                  <a:pt x="401136" y="594061"/>
                </a:lnTo>
                <a:lnTo>
                  <a:pt x="444868" y="575579"/>
                </a:lnTo>
                <a:lnTo>
                  <a:pt x="484806" y="550791"/>
                </a:lnTo>
                <a:lnTo>
                  <a:pt x="520322" y="520326"/>
                </a:lnTo>
                <a:lnTo>
                  <a:pt x="550788" y="484811"/>
                </a:lnTo>
                <a:lnTo>
                  <a:pt x="575576" y="444874"/>
                </a:lnTo>
                <a:lnTo>
                  <a:pt x="594060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0" y="208458"/>
                </a:lnTo>
                <a:lnTo>
                  <a:pt x="575576" y="164725"/>
                </a:lnTo>
                <a:lnTo>
                  <a:pt x="550788" y="124788"/>
                </a:lnTo>
                <a:lnTo>
                  <a:pt x="520322" y="89273"/>
                </a:lnTo>
                <a:lnTo>
                  <a:pt x="484806" y="58808"/>
                </a:lnTo>
                <a:lnTo>
                  <a:pt x="444868" y="34020"/>
                </a:lnTo>
                <a:lnTo>
                  <a:pt x="401136" y="15538"/>
                </a:lnTo>
                <a:lnTo>
                  <a:pt x="354237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FFAA7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3919028" y="3848364"/>
            <a:ext cx="521273" cy="521273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99"/>
                </a:moveTo>
                <a:lnTo>
                  <a:pt x="3989" y="255359"/>
                </a:lnTo>
                <a:lnTo>
                  <a:pt x="15538" y="208459"/>
                </a:lnTo>
                <a:lnTo>
                  <a:pt x="34021" y="164726"/>
                </a:lnTo>
                <a:lnTo>
                  <a:pt x="58808" y="124789"/>
                </a:lnTo>
                <a:lnTo>
                  <a:pt x="89274" y="89273"/>
                </a:lnTo>
                <a:lnTo>
                  <a:pt x="124789" y="58808"/>
                </a:lnTo>
                <a:lnTo>
                  <a:pt x="164727" y="34021"/>
                </a:lnTo>
                <a:lnTo>
                  <a:pt x="208459" y="15538"/>
                </a:lnTo>
                <a:lnTo>
                  <a:pt x="255360" y="3989"/>
                </a:lnTo>
                <a:lnTo>
                  <a:pt x="304800" y="0"/>
                </a:lnTo>
                <a:lnTo>
                  <a:pt x="354240" y="3989"/>
                </a:lnTo>
                <a:lnTo>
                  <a:pt x="401140" y="15538"/>
                </a:lnTo>
                <a:lnTo>
                  <a:pt x="444872" y="34021"/>
                </a:lnTo>
                <a:lnTo>
                  <a:pt x="484810" y="58808"/>
                </a:lnTo>
                <a:lnTo>
                  <a:pt x="520325" y="89273"/>
                </a:lnTo>
                <a:lnTo>
                  <a:pt x="550791" y="124789"/>
                </a:lnTo>
                <a:lnTo>
                  <a:pt x="575578" y="164726"/>
                </a:lnTo>
                <a:lnTo>
                  <a:pt x="594060" y="208459"/>
                </a:lnTo>
                <a:lnTo>
                  <a:pt x="605610" y="255359"/>
                </a:lnTo>
                <a:lnTo>
                  <a:pt x="609599" y="304799"/>
                </a:lnTo>
                <a:lnTo>
                  <a:pt x="605610" y="354239"/>
                </a:lnTo>
                <a:lnTo>
                  <a:pt x="594060" y="401139"/>
                </a:lnTo>
                <a:lnTo>
                  <a:pt x="575578" y="444872"/>
                </a:lnTo>
                <a:lnTo>
                  <a:pt x="550791" y="484810"/>
                </a:lnTo>
                <a:lnTo>
                  <a:pt x="520325" y="520325"/>
                </a:lnTo>
                <a:lnTo>
                  <a:pt x="484810" y="550790"/>
                </a:lnTo>
                <a:lnTo>
                  <a:pt x="444872" y="575578"/>
                </a:lnTo>
                <a:lnTo>
                  <a:pt x="401140" y="594060"/>
                </a:lnTo>
                <a:lnTo>
                  <a:pt x="354240" y="605610"/>
                </a:lnTo>
                <a:lnTo>
                  <a:pt x="304800" y="609599"/>
                </a:lnTo>
                <a:lnTo>
                  <a:pt x="255360" y="605610"/>
                </a:lnTo>
                <a:lnTo>
                  <a:pt x="208459" y="594060"/>
                </a:lnTo>
                <a:lnTo>
                  <a:pt x="164727" y="575578"/>
                </a:lnTo>
                <a:lnTo>
                  <a:pt x="124789" y="550790"/>
                </a:lnTo>
                <a:lnTo>
                  <a:pt x="89274" y="520325"/>
                </a:lnTo>
                <a:lnTo>
                  <a:pt x="58808" y="484810"/>
                </a:lnTo>
                <a:lnTo>
                  <a:pt x="34021" y="444872"/>
                </a:lnTo>
                <a:lnTo>
                  <a:pt x="15538" y="401139"/>
                </a:lnTo>
                <a:lnTo>
                  <a:pt x="3989" y="354239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5678325" y="3848364"/>
            <a:ext cx="521273" cy="521273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37" y="605610"/>
                </a:lnTo>
                <a:lnTo>
                  <a:pt x="401136" y="594061"/>
                </a:lnTo>
                <a:lnTo>
                  <a:pt x="444868" y="575579"/>
                </a:lnTo>
                <a:lnTo>
                  <a:pt x="484806" y="550791"/>
                </a:lnTo>
                <a:lnTo>
                  <a:pt x="520322" y="520326"/>
                </a:lnTo>
                <a:lnTo>
                  <a:pt x="550788" y="484811"/>
                </a:lnTo>
                <a:lnTo>
                  <a:pt x="575576" y="444874"/>
                </a:lnTo>
                <a:lnTo>
                  <a:pt x="594060" y="401141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0" y="208458"/>
                </a:lnTo>
                <a:lnTo>
                  <a:pt x="575576" y="164725"/>
                </a:lnTo>
                <a:lnTo>
                  <a:pt x="550788" y="124788"/>
                </a:lnTo>
                <a:lnTo>
                  <a:pt x="520322" y="89273"/>
                </a:lnTo>
                <a:lnTo>
                  <a:pt x="484806" y="58808"/>
                </a:lnTo>
                <a:lnTo>
                  <a:pt x="444868" y="34020"/>
                </a:lnTo>
                <a:lnTo>
                  <a:pt x="401136" y="15538"/>
                </a:lnTo>
                <a:lnTo>
                  <a:pt x="354237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FFAA79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5678325" y="3848364"/>
            <a:ext cx="521273" cy="521273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99"/>
                </a:moveTo>
                <a:lnTo>
                  <a:pt x="3989" y="255359"/>
                </a:lnTo>
                <a:lnTo>
                  <a:pt x="15538" y="208459"/>
                </a:lnTo>
                <a:lnTo>
                  <a:pt x="34021" y="164726"/>
                </a:lnTo>
                <a:lnTo>
                  <a:pt x="58808" y="124789"/>
                </a:lnTo>
                <a:lnTo>
                  <a:pt x="89273" y="89273"/>
                </a:lnTo>
                <a:lnTo>
                  <a:pt x="124789" y="58808"/>
                </a:lnTo>
                <a:lnTo>
                  <a:pt x="164726" y="34021"/>
                </a:lnTo>
                <a:lnTo>
                  <a:pt x="208459" y="15538"/>
                </a:lnTo>
                <a:lnTo>
                  <a:pt x="255359" y="3989"/>
                </a:lnTo>
                <a:lnTo>
                  <a:pt x="304799" y="0"/>
                </a:lnTo>
                <a:lnTo>
                  <a:pt x="354239" y="3989"/>
                </a:lnTo>
                <a:lnTo>
                  <a:pt x="401139" y="15538"/>
                </a:lnTo>
                <a:lnTo>
                  <a:pt x="444872" y="34021"/>
                </a:lnTo>
                <a:lnTo>
                  <a:pt x="484810" y="58808"/>
                </a:lnTo>
                <a:lnTo>
                  <a:pt x="520325" y="89273"/>
                </a:lnTo>
                <a:lnTo>
                  <a:pt x="550790" y="124789"/>
                </a:lnTo>
                <a:lnTo>
                  <a:pt x="575578" y="164726"/>
                </a:lnTo>
                <a:lnTo>
                  <a:pt x="594060" y="208459"/>
                </a:lnTo>
                <a:lnTo>
                  <a:pt x="605610" y="255359"/>
                </a:lnTo>
                <a:lnTo>
                  <a:pt x="609599" y="304799"/>
                </a:lnTo>
                <a:lnTo>
                  <a:pt x="605610" y="354239"/>
                </a:lnTo>
                <a:lnTo>
                  <a:pt x="594060" y="401139"/>
                </a:lnTo>
                <a:lnTo>
                  <a:pt x="575578" y="444872"/>
                </a:lnTo>
                <a:lnTo>
                  <a:pt x="550790" y="484810"/>
                </a:lnTo>
                <a:lnTo>
                  <a:pt x="520325" y="520325"/>
                </a:lnTo>
                <a:lnTo>
                  <a:pt x="484810" y="550790"/>
                </a:lnTo>
                <a:lnTo>
                  <a:pt x="444872" y="575578"/>
                </a:lnTo>
                <a:lnTo>
                  <a:pt x="401139" y="594060"/>
                </a:lnTo>
                <a:lnTo>
                  <a:pt x="354239" y="605610"/>
                </a:lnTo>
                <a:lnTo>
                  <a:pt x="304799" y="609599"/>
                </a:lnTo>
                <a:lnTo>
                  <a:pt x="255359" y="605610"/>
                </a:lnTo>
                <a:lnTo>
                  <a:pt x="208459" y="594060"/>
                </a:lnTo>
                <a:lnTo>
                  <a:pt x="164726" y="575578"/>
                </a:lnTo>
                <a:lnTo>
                  <a:pt x="124789" y="550790"/>
                </a:lnTo>
                <a:lnTo>
                  <a:pt x="89273" y="520325"/>
                </a:lnTo>
                <a:lnTo>
                  <a:pt x="58808" y="484810"/>
                </a:lnTo>
                <a:lnTo>
                  <a:pt x="34021" y="444872"/>
                </a:lnTo>
                <a:lnTo>
                  <a:pt x="15538" y="401139"/>
                </a:lnTo>
                <a:lnTo>
                  <a:pt x="3989" y="354239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3248205" y="3952619"/>
            <a:ext cx="2847998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tabLst>
                <a:tab pos="792220" algn="l"/>
                <a:tab pos="2551503" algn="l"/>
              </a:tabLst>
            </a:pPr>
            <a:r>
              <a:rPr sz="2052" b="1" dirty="0">
                <a:latin typeface="Times New Roman"/>
                <a:cs typeface="Times New Roman"/>
              </a:rPr>
              <a:t>A</a:t>
            </a:r>
            <a:r>
              <a:rPr sz="2052" b="1" baseline="-20833" dirty="0">
                <a:latin typeface="Times New Roman"/>
                <a:cs typeface="Times New Roman"/>
              </a:rPr>
              <a:t>1	</a:t>
            </a:r>
            <a:r>
              <a:rPr sz="2052" b="1" dirty="0">
                <a:latin typeface="Times New Roman"/>
                <a:cs typeface="Times New Roman"/>
              </a:rPr>
              <a:t>A</a:t>
            </a:r>
            <a:r>
              <a:rPr sz="2052" b="1" baseline="-20833" dirty="0">
                <a:latin typeface="Times New Roman"/>
                <a:cs typeface="Times New Roman"/>
              </a:rPr>
              <a:t>2	</a:t>
            </a:r>
            <a:r>
              <a:rPr sz="2052" b="1" dirty="0">
                <a:latin typeface="Times New Roman"/>
                <a:cs typeface="Times New Roman"/>
              </a:rPr>
              <a:t>A</a:t>
            </a:r>
            <a:r>
              <a:rPr sz="2052" b="1" baseline="-20833" dirty="0">
                <a:latin typeface="Times New Roman"/>
                <a:cs typeface="Times New Roman"/>
              </a:rPr>
              <a:t>n</a:t>
            </a:r>
            <a:endParaRPr sz="2052" baseline="-2083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9855" y="3922754"/>
            <a:ext cx="217197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dirty="0">
                <a:latin typeface="Times New Roman"/>
                <a:cs typeface="Times New Roman"/>
              </a:rPr>
              <a:t>...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62915" y="3392250"/>
            <a:ext cx="651591" cy="456114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761999" y="0"/>
                </a:moveTo>
                <a:lnTo>
                  <a:pt x="0" y="533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4179665" y="3457409"/>
            <a:ext cx="65159" cy="390955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4548900" y="3337951"/>
            <a:ext cx="1368342" cy="521273"/>
          </a:xfrm>
          <a:custGeom>
            <a:avLst/>
            <a:gdLst/>
            <a:ahLst/>
            <a:cxnLst/>
            <a:rect l="l" t="t" r="r" b="b"/>
            <a:pathLst>
              <a:path w="1600200" h="609600">
                <a:moveTo>
                  <a:pt x="0" y="0"/>
                </a:moveTo>
                <a:lnTo>
                  <a:pt x="1600198" y="609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914374" y="724798"/>
            <a:ext cx="4880963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4096"/>
              </a:lnSpc>
              <a:tabLst>
                <a:tab pos="2411955" algn="l"/>
              </a:tabLst>
            </a:pPr>
            <a:r>
              <a:rPr dirty="0"/>
              <a:t>Árvores -	Definição:</a:t>
            </a:r>
          </a:p>
        </p:txBody>
      </p:sp>
    </p:spTree>
    <p:extLst>
      <p:ext uri="{BB962C8B-B14F-4D97-AF65-F5344CB8AC3E}">
        <p14:creationId xmlns:p14="http://schemas.microsoft.com/office/powerpoint/2010/main" val="27016735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31"/>
          <p:cNvSpPr txBox="1">
            <a:spLocks/>
          </p:cNvSpPr>
          <p:nvPr/>
        </p:nvSpPr>
        <p:spPr>
          <a:xfrm>
            <a:off x="-180528" y="408579"/>
            <a:ext cx="10013310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420" b="1" i="0" kern="1200">
                <a:solidFill>
                  <a:srgbClr val="00800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575753"/>
            <a:r>
              <a:rPr lang="pt-BR" smtClean="0"/>
              <a:t>Árvore Binária de</a:t>
            </a:r>
            <a:r>
              <a:rPr lang="pt-BR" spc="-86" smtClean="0"/>
              <a:t> </a:t>
            </a:r>
            <a:r>
              <a:rPr lang="pt-BR" smtClean="0"/>
              <a:t>Busca:</a:t>
            </a:r>
            <a:br>
              <a:rPr lang="pt-BR" smtClean="0"/>
            </a:br>
            <a:r>
              <a:rPr lang="pt-BR" smtClean="0"/>
              <a:t>			Definição</a:t>
            </a:r>
            <a:endParaRPr lang="pt-BR" u="heavy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255" y="1772816"/>
            <a:ext cx="69627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134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9552" y="615632"/>
            <a:ext cx="8884257" cy="105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5753"/>
            <a:r>
              <a:rPr dirty="0"/>
              <a:t>Árvore Binária de</a:t>
            </a:r>
            <a:r>
              <a:rPr spc="-86" dirty="0"/>
              <a:t> </a:t>
            </a:r>
            <a:r>
              <a:rPr dirty="0" err="1" smtClean="0"/>
              <a:t>Busca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Operações</a:t>
            </a:r>
            <a:endParaRPr u="heavy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68" y="2000792"/>
            <a:ext cx="6915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159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313478" y="1805082"/>
            <a:ext cx="6695102" cy="4021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pc="-573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pc="9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lang="pt-BR" spc="9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400" b="1" dirty="0" err="1" smtClean="0">
                <a:latin typeface="Gill Sans MT"/>
                <a:cs typeface="Gill Sans MT"/>
              </a:rPr>
              <a:t>Operações</a:t>
            </a:r>
            <a:r>
              <a:rPr sz="2400" b="1" dirty="0" smtClean="0">
                <a:latin typeface="Gill Sans MT"/>
                <a:cs typeface="Gill Sans MT"/>
              </a:rPr>
              <a:t> </a:t>
            </a:r>
            <a:r>
              <a:rPr sz="2400" b="1" dirty="0">
                <a:latin typeface="Gill Sans MT"/>
                <a:cs typeface="Gill Sans MT"/>
              </a:rPr>
              <a:t>-</a:t>
            </a:r>
            <a:r>
              <a:rPr sz="2400" b="1" spc="-64" dirty="0">
                <a:latin typeface="Gill Sans MT"/>
                <a:cs typeface="Gill Sans MT"/>
              </a:rPr>
              <a:t> </a:t>
            </a:r>
            <a:r>
              <a:rPr sz="2400" b="1" dirty="0">
                <a:latin typeface="Gill Sans MT"/>
                <a:cs typeface="Gill Sans MT"/>
              </a:rPr>
              <a:t>Inserção:</a:t>
            </a:r>
            <a:endParaRPr sz="2400" dirty="0">
              <a:latin typeface="Gill Sans MT"/>
              <a:cs typeface="Gill Sans MT"/>
            </a:endParaRPr>
          </a:p>
          <a:p>
            <a:pPr marL="10860">
              <a:spcBef>
                <a:spcPts val="410"/>
              </a:spcBef>
            </a:pPr>
            <a:r>
              <a:rPr dirty="0">
                <a:solidFill>
                  <a:srgbClr val="666600"/>
                </a:solidFill>
                <a:latin typeface="Gill Sans MT"/>
                <a:cs typeface="Gill Sans MT"/>
              </a:rPr>
              <a:t>- </a:t>
            </a:r>
            <a:r>
              <a:rPr sz="2400" dirty="0">
                <a:latin typeface="Gill Sans MT"/>
                <a:cs typeface="Gill Sans MT"/>
              </a:rPr>
              <a:t>Se </a:t>
            </a:r>
            <a:r>
              <a:rPr sz="2400" i="1" dirty="0">
                <a:latin typeface="Gill Sans MT"/>
                <a:cs typeface="Gill Sans MT"/>
              </a:rPr>
              <a:t>A </a:t>
            </a:r>
            <a:r>
              <a:rPr sz="2400" dirty="0">
                <a:latin typeface="Gill Sans MT"/>
                <a:cs typeface="Gill Sans MT"/>
              </a:rPr>
              <a:t>é vazia, insere o novo</a:t>
            </a:r>
            <a:r>
              <a:rPr sz="2400" spc="-9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nó</a:t>
            </a:r>
          </a:p>
          <a:p>
            <a:pPr marL="173756">
              <a:spcBef>
                <a:spcPts val="299"/>
              </a:spcBef>
              <a:tabLst>
                <a:tab pos="496291" algn="l"/>
              </a:tabLst>
            </a:pPr>
            <a:r>
              <a:rPr sz="1600" spc="-432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600" spc="-432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Gill Sans MT"/>
                <a:cs typeface="Gill Sans MT"/>
              </a:rPr>
              <a:t>Senão Percorre-se</a:t>
            </a:r>
            <a:r>
              <a:rPr sz="2000" spc="-90" dirty="0">
                <a:latin typeface="Gill Sans MT"/>
                <a:cs typeface="Gill Sans MT"/>
              </a:rPr>
              <a:t> </a:t>
            </a:r>
            <a:r>
              <a:rPr sz="2000" i="1" dirty="0">
                <a:latin typeface="Gill Sans MT"/>
                <a:cs typeface="Gill Sans MT"/>
              </a:rPr>
              <a:t>A</a:t>
            </a:r>
            <a:endParaRPr sz="2000" dirty="0">
              <a:latin typeface="Gill Sans MT"/>
              <a:cs typeface="Gill Sans MT"/>
            </a:endParaRPr>
          </a:p>
          <a:p>
            <a:pPr marL="977379" marR="4344" indent="-238915">
              <a:spcBef>
                <a:spcPts val="375"/>
              </a:spcBef>
            </a:pPr>
            <a:r>
              <a:rPr sz="1100" spc="-432" dirty="0" smtClean="0">
                <a:solidFill>
                  <a:srgbClr val="99CC00"/>
                </a:solidFill>
                <a:latin typeface="Wingdings"/>
                <a:cs typeface="Wingdings"/>
              </a:rPr>
              <a:t></a:t>
            </a:r>
            <a:r>
              <a:rPr sz="1100" spc="381" dirty="0" smtClean="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Gill Sans MT"/>
                <a:cs typeface="Gill Sans MT"/>
              </a:rPr>
              <a:t>Se o valor do novo nó é menor que o valor do nó atual </a:t>
            </a:r>
            <a:r>
              <a:rPr sz="2000" i="1" dirty="0">
                <a:latin typeface="Gill Sans MT"/>
                <a:cs typeface="Gill Sans MT"/>
              </a:rPr>
              <a:t>x</a:t>
            </a:r>
            <a:r>
              <a:rPr sz="2000" dirty="0">
                <a:latin typeface="Gill Sans MT"/>
                <a:cs typeface="Gill Sans MT"/>
              </a:rPr>
              <a:t>, </a:t>
            </a:r>
            <a:r>
              <a:rPr sz="2000" spc="-4" dirty="0">
                <a:latin typeface="Gill Sans MT"/>
                <a:cs typeface="Gill Sans MT"/>
              </a:rPr>
              <a:t>move-se </a:t>
            </a:r>
            <a:r>
              <a:rPr sz="2000" dirty="0">
                <a:latin typeface="Gill Sans MT"/>
                <a:cs typeface="Gill Sans MT"/>
              </a:rPr>
              <a:t>para  o filho</a:t>
            </a:r>
            <a:r>
              <a:rPr sz="2000" spc="-86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esquerdo</a:t>
            </a:r>
          </a:p>
          <a:p>
            <a:pPr marL="1151136">
              <a:spcBef>
                <a:spcPts val="359"/>
              </a:spcBef>
              <a:tabLst>
                <a:tab pos="1388422" algn="l"/>
              </a:tabLst>
            </a:pPr>
            <a:r>
              <a:rPr spc="-316" dirty="0">
                <a:solidFill>
                  <a:srgbClr val="666600"/>
                </a:solidFill>
                <a:latin typeface="Wingdings"/>
                <a:cs typeface="Wingdings"/>
              </a:rPr>
              <a:t></a:t>
            </a:r>
            <a:r>
              <a:rPr spc="-316" dirty="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>
                <a:latin typeface="Gill Sans MT"/>
                <a:cs typeface="Gill Sans MT"/>
              </a:rPr>
              <a:t>Se o filho esquerdo existe, </a:t>
            </a:r>
            <a:r>
              <a:rPr spc="-4" dirty="0">
                <a:latin typeface="Gill Sans MT"/>
                <a:cs typeface="Gill Sans MT"/>
              </a:rPr>
              <a:t>repete-se </a:t>
            </a:r>
            <a:r>
              <a:rPr dirty="0">
                <a:latin typeface="Gill Sans MT"/>
                <a:cs typeface="Gill Sans MT"/>
              </a:rPr>
              <a:t>esse</a:t>
            </a:r>
            <a:r>
              <a:rPr spc="-51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processo</a:t>
            </a:r>
          </a:p>
          <a:p>
            <a:pPr marL="1151136">
              <a:spcBef>
                <a:spcPts val="325"/>
              </a:spcBef>
              <a:tabLst>
                <a:tab pos="1388422" algn="l"/>
              </a:tabLst>
            </a:pPr>
            <a:r>
              <a:rPr spc="-316" dirty="0">
                <a:solidFill>
                  <a:srgbClr val="666600"/>
                </a:solidFill>
                <a:latin typeface="Wingdings"/>
                <a:cs typeface="Wingdings"/>
              </a:rPr>
              <a:t></a:t>
            </a:r>
            <a:r>
              <a:rPr spc="-316" dirty="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>
                <a:latin typeface="Gill Sans MT"/>
                <a:cs typeface="Gill Sans MT"/>
              </a:rPr>
              <a:t>Senão insere o novo nó na posição do filho esquerdo de</a:t>
            </a:r>
            <a:r>
              <a:rPr spc="-90" dirty="0">
                <a:latin typeface="Gill Sans MT"/>
                <a:cs typeface="Gill Sans MT"/>
              </a:rPr>
              <a:t> </a:t>
            </a:r>
            <a:r>
              <a:rPr i="1" dirty="0">
                <a:latin typeface="Gill Sans MT"/>
                <a:cs typeface="Gill Sans MT"/>
              </a:rPr>
              <a:t>x</a:t>
            </a:r>
            <a:endParaRPr dirty="0">
              <a:latin typeface="Gill Sans MT"/>
              <a:cs typeface="Gill Sans MT"/>
            </a:endParaRPr>
          </a:p>
          <a:p>
            <a:pPr marL="977379" marR="68960" indent="-238915">
              <a:spcBef>
                <a:spcPts val="363"/>
              </a:spcBef>
            </a:pPr>
            <a:r>
              <a:rPr sz="1100" spc="-432" dirty="0" smtClean="0">
                <a:solidFill>
                  <a:srgbClr val="99CC00"/>
                </a:solidFill>
                <a:latin typeface="Wingdings"/>
                <a:cs typeface="Wingdings"/>
              </a:rPr>
              <a:t></a:t>
            </a:r>
            <a:r>
              <a:rPr sz="1100" spc="381" dirty="0" smtClean="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Gill Sans MT"/>
                <a:cs typeface="Gill Sans MT"/>
              </a:rPr>
              <a:t>Se o valor do novo nó é maior que o valor do nó atual </a:t>
            </a:r>
            <a:r>
              <a:rPr sz="2000" i="1" dirty="0">
                <a:latin typeface="Gill Sans MT"/>
                <a:cs typeface="Gill Sans MT"/>
              </a:rPr>
              <a:t>x</a:t>
            </a:r>
            <a:r>
              <a:rPr sz="2000" dirty="0">
                <a:latin typeface="Gill Sans MT"/>
                <a:cs typeface="Gill Sans MT"/>
              </a:rPr>
              <a:t>, </a:t>
            </a:r>
            <a:r>
              <a:rPr sz="2000" spc="-4" dirty="0">
                <a:latin typeface="Gill Sans MT"/>
                <a:cs typeface="Gill Sans MT"/>
              </a:rPr>
              <a:t>move-se </a:t>
            </a:r>
            <a:r>
              <a:rPr sz="2000" dirty="0">
                <a:latin typeface="Gill Sans MT"/>
                <a:cs typeface="Gill Sans MT"/>
              </a:rPr>
              <a:t>para  o filho</a:t>
            </a:r>
            <a:r>
              <a:rPr sz="2000" spc="-86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direito</a:t>
            </a:r>
          </a:p>
          <a:p>
            <a:pPr marL="1151136">
              <a:spcBef>
                <a:spcPts val="274"/>
              </a:spcBef>
              <a:tabLst>
                <a:tab pos="1388422" algn="l"/>
              </a:tabLst>
            </a:pPr>
            <a:r>
              <a:rPr spc="-316" dirty="0">
                <a:solidFill>
                  <a:srgbClr val="666600"/>
                </a:solidFill>
                <a:latin typeface="Wingdings"/>
                <a:cs typeface="Wingdings"/>
              </a:rPr>
              <a:t></a:t>
            </a:r>
            <a:r>
              <a:rPr spc="-316" dirty="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>
                <a:latin typeface="Gill Sans MT"/>
                <a:cs typeface="Gill Sans MT"/>
              </a:rPr>
              <a:t>Se o filho direito existe, </a:t>
            </a:r>
            <a:r>
              <a:rPr spc="-4" dirty="0">
                <a:latin typeface="Gill Sans MT"/>
                <a:cs typeface="Gill Sans MT"/>
              </a:rPr>
              <a:t>repete-se </a:t>
            </a:r>
            <a:r>
              <a:rPr dirty="0">
                <a:latin typeface="Gill Sans MT"/>
                <a:cs typeface="Gill Sans MT"/>
              </a:rPr>
              <a:t>esse</a:t>
            </a:r>
            <a:r>
              <a:rPr spc="-51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processo</a:t>
            </a:r>
          </a:p>
          <a:p>
            <a:pPr marL="1151136">
              <a:spcBef>
                <a:spcPts val="325"/>
              </a:spcBef>
              <a:tabLst>
                <a:tab pos="1388422" algn="l"/>
              </a:tabLst>
            </a:pPr>
            <a:r>
              <a:rPr spc="-316" dirty="0">
                <a:solidFill>
                  <a:srgbClr val="666600"/>
                </a:solidFill>
                <a:latin typeface="Wingdings"/>
                <a:cs typeface="Wingdings"/>
              </a:rPr>
              <a:t></a:t>
            </a:r>
            <a:r>
              <a:rPr spc="-316" dirty="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dirty="0">
                <a:latin typeface="Gill Sans MT"/>
                <a:cs typeface="Gill Sans MT"/>
              </a:rPr>
              <a:t>Senão insere o novo nó na posição do filho direito de</a:t>
            </a:r>
            <a:r>
              <a:rPr spc="-90" dirty="0">
                <a:latin typeface="Gill Sans MT"/>
                <a:cs typeface="Gill Sans MT"/>
              </a:rPr>
              <a:t> </a:t>
            </a:r>
            <a:r>
              <a:rPr i="1" dirty="0">
                <a:latin typeface="Gill Sans MT"/>
                <a:cs typeface="Gill Sans MT"/>
              </a:rPr>
              <a:t>x</a:t>
            </a:r>
            <a:endParaRPr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1600" y="439576"/>
            <a:ext cx="7732129" cy="105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5753"/>
            <a:r>
              <a:rPr dirty="0"/>
              <a:t>Árvore Binária de</a:t>
            </a:r>
            <a:r>
              <a:rPr spc="-86" dirty="0"/>
              <a:t> </a:t>
            </a:r>
            <a:r>
              <a:rPr dirty="0" err="1" smtClean="0"/>
              <a:t>Busca</a:t>
            </a:r>
            <a:r>
              <a:rPr lang="pt-BR" dirty="0" smtClean="0"/>
              <a:t>: Operações</a:t>
            </a:r>
            <a:endParaRPr u="heavy" dirty="0"/>
          </a:p>
        </p:txBody>
      </p:sp>
    </p:spTree>
    <p:extLst>
      <p:ext uri="{BB962C8B-B14F-4D97-AF65-F5344CB8AC3E}">
        <p14:creationId xmlns:p14="http://schemas.microsoft.com/office/powerpoint/2010/main" val="26246955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314836" y="1643541"/>
            <a:ext cx="3407823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1796" spc="38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lang="pt-BR" sz="1796" spc="38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394" b="1" spc="-4" dirty="0" err="1" smtClean="0">
                <a:latin typeface="Gill Sans MT"/>
                <a:cs typeface="Gill Sans MT"/>
              </a:rPr>
              <a:t>Operações</a:t>
            </a:r>
            <a:r>
              <a:rPr sz="2394" b="1" spc="-4" dirty="0" smtClean="0">
                <a:latin typeface="Gill Sans MT"/>
                <a:cs typeface="Gill Sans MT"/>
              </a:rPr>
              <a:t> </a:t>
            </a:r>
            <a:r>
              <a:rPr sz="2394" b="1" dirty="0">
                <a:latin typeface="Gill Sans MT"/>
                <a:cs typeface="Gill Sans MT"/>
              </a:rPr>
              <a:t>-</a:t>
            </a:r>
            <a:r>
              <a:rPr sz="2394" b="1" spc="-17" dirty="0">
                <a:latin typeface="Gill Sans MT"/>
                <a:cs typeface="Gill Sans MT"/>
              </a:rPr>
              <a:t> </a:t>
            </a:r>
            <a:r>
              <a:rPr sz="2394" b="1" spc="-4" dirty="0">
                <a:latin typeface="Gill Sans MT"/>
                <a:cs typeface="Gill Sans MT"/>
              </a:rPr>
              <a:t>Inserção:</a:t>
            </a:r>
            <a:endParaRPr sz="2394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4835" y="2074895"/>
            <a:ext cx="1317301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96" dirty="0">
                <a:solidFill>
                  <a:srgbClr val="666600"/>
                </a:solidFill>
                <a:latin typeface="Gill Sans MT"/>
                <a:cs typeface="Gill Sans MT"/>
              </a:rPr>
              <a:t>-</a:t>
            </a:r>
            <a:r>
              <a:rPr sz="1796" spc="-56" dirty="0">
                <a:solidFill>
                  <a:srgbClr val="666600"/>
                </a:solidFill>
                <a:latin typeface="Gill Sans MT"/>
                <a:cs typeface="Gill Sans MT"/>
              </a:rPr>
              <a:t> </a:t>
            </a:r>
            <a:r>
              <a:rPr sz="2394" spc="-4" dirty="0">
                <a:latin typeface="Gill Sans MT"/>
                <a:cs typeface="Gill Sans MT"/>
              </a:rPr>
              <a:t>Exemplo:</a:t>
            </a:r>
            <a:endParaRPr sz="2394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6865" y="1919383"/>
            <a:ext cx="7395565" cy="4107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2596350" y="3068908"/>
            <a:ext cx="239460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spc="-4" dirty="0">
                <a:latin typeface="Arial"/>
                <a:cs typeface="Arial"/>
              </a:rPr>
              <a:t>10</a:t>
            </a:r>
            <a:endParaRPr sz="153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3913" y="3725930"/>
            <a:ext cx="130861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dirty="0">
                <a:latin typeface="Arial"/>
                <a:cs typeface="Arial"/>
              </a:rPr>
              <a:t>6</a:t>
            </a:r>
            <a:endParaRPr sz="153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1755" y="4442680"/>
            <a:ext cx="130861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dirty="0">
                <a:latin typeface="Arial"/>
                <a:cs typeface="Arial"/>
              </a:rPr>
              <a:t>4</a:t>
            </a:r>
            <a:endParaRPr sz="153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9142" y="4442680"/>
            <a:ext cx="130861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dirty="0">
                <a:latin typeface="Arial"/>
                <a:cs typeface="Arial"/>
              </a:rPr>
              <a:t>8</a:t>
            </a:r>
            <a:endParaRPr sz="153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4311" y="3679775"/>
            <a:ext cx="239460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spc="-4" dirty="0">
                <a:latin typeface="Arial"/>
                <a:cs typeface="Arial"/>
              </a:rPr>
              <a:t>14</a:t>
            </a:r>
            <a:endParaRPr sz="153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8705" y="4444037"/>
            <a:ext cx="239460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spc="-4" dirty="0">
                <a:latin typeface="Arial"/>
                <a:cs typeface="Arial"/>
              </a:rPr>
              <a:t>20</a:t>
            </a:r>
            <a:endParaRPr sz="153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42695" y="2034507"/>
            <a:ext cx="239460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spc="-4" dirty="0">
                <a:latin typeface="Arial"/>
                <a:cs typeface="Arial"/>
              </a:rPr>
              <a:t>10</a:t>
            </a:r>
            <a:endParaRPr sz="153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48303" y="2619582"/>
            <a:ext cx="130861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dirty="0">
                <a:latin typeface="Arial"/>
                <a:cs typeface="Arial"/>
              </a:rPr>
              <a:t>6</a:t>
            </a:r>
            <a:endParaRPr sz="1539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26144" y="3336333"/>
            <a:ext cx="130861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dirty="0">
                <a:latin typeface="Arial"/>
                <a:cs typeface="Arial"/>
              </a:rPr>
              <a:t>4</a:t>
            </a:r>
            <a:endParaRPr sz="1539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03532" y="3336333"/>
            <a:ext cx="130861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dirty="0">
                <a:latin typeface="Arial"/>
                <a:cs typeface="Arial"/>
              </a:rPr>
              <a:t>8</a:t>
            </a:r>
            <a:endParaRPr sz="153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12002" y="2631799"/>
            <a:ext cx="239460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spc="-4" dirty="0">
                <a:latin typeface="Arial"/>
                <a:cs typeface="Arial"/>
              </a:rPr>
              <a:t>14</a:t>
            </a:r>
            <a:endParaRPr sz="1539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06657" y="3374342"/>
            <a:ext cx="239460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spc="-4" dirty="0">
                <a:latin typeface="Arial"/>
                <a:cs typeface="Arial"/>
              </a:rPr>
              <a:t>20</a:t>
            </a:r>
            <a:endParaRPr sz="1539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42895" y="4053082"/>
            <a:ext cx="130861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dirty="0">
                <a:latin typeface="Arial"/>
                <a:cs typeface="Arial"/>
              </a:rPr>
              <a:t>7</a:t>
            </a:r>
            <a:endParaRPr sz="1539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05899" y="4378878"/>
            <a:ext cx="239460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spc="-4" dirty="0">
                <a:latin typeface="Arial"/>
                <a:cs typeface="Arial"/>
              </a:rPr>
              <a:t>10</a:t>
            </a:r>
            <a:endParaRPr sz="1539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13462" y="4963953"/>
            <a:ext cx="130861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dirty="0">
                <a:latin typeface="Arial"/>
                <a:cs typeface="Arial"/>
              </a:rPr>
              <a:t>6</a:t>
            </a:r>
            <a:endParaRPr sz="1539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91304" y="5680705"/>
            <a:ext cx="130861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dirty="0">
                <a:latin typeface="Arial"/>
                <a:cs typeface="Arial"/>
              </a:rPr>
              <a:t>4</a:t>
            </a:r>
            <a:endParaRPr sz="1539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68691" y="5680705"/>
            <a:ext cx="130861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dirty="0">
                <a:latin typeface="Arial"/>
                <a:cs typeface="Arial"/>
              </a:rPr>
              <a:t>8</a:t>
            </a:r>
            <a:endParaRPr sz="1539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73859" y="4976170"/>
            <a:ext cx="239460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spc="-4" dirty="0">
                <a:latin typeface="Arial"/>
                <a:cs typeface="Arial"/>
              </a:rPr>
              <a:t>14</a:t>
            </a:r>
            <a:endParaRPr sz="1539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88253" y="5682062"/>
            <a:ext cx="239460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spc="-4" dirty="0">
                <a:latin typeface="Arial"/>
                <a:cs typeface="Arial"/>
              </a:rPr>
              <a:t>20</a:t>
            </a:r>
            <a:endParaRPr sz="1539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49020" y="5682062"/>
            <a:ext cx="239460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spc="-4" dirty="0">
                <a:latin typeface="Arial"/>
                <a:cs typeface="Arial"/>
              </a:rPr>
              <a:t>12</a:t>
            </a:r>
            <a:endParaRPr sz="1539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54235" y="3872527"/>
            <a:ext cx="826434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latin typeface="Tahoma"/>
                <a:cs typeface="Tahoma"/>
              </a:rPr>
              <a:t>Inserir</a:t>
            </a:r>
            <a:r>
              <a:rPr sz="1710" spc="-90" dirty="0">
                <a:latin typeface="Tahoma"/>
                <a:cs typeface="Tahoma"/>
              </a:rPr>
              <a:t> </a:t>
            </a:r>
            <a:r>
              <a:rPr sz="1710" dirty="0">
                <a:latin typeface="Tahoma"/>
                <a:cs typeface="Tahoma"/>
              </a:rPr>
              <a:t>7</a:t>
            </a:r>
            <a:endParaRPr sz="171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58757" y="4915073"/>
            <a:ext cx="945351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-4" dirty="0">
                <a:latin typeface="Tahoma"/>
                <a:cs typeface="Tahoma"/>
              </a:rPr>
              <a:t>Inserir</a:t>
            </a:r>
            <a:r>
              <a:rPr sz="1710" spc="-90" dirty="0">
                <a:latin typeface="Tahoma"/>
                <a:cs typeface="Tahoma"/>
              </a:rPr>
              <a:t> </a:t>
            </a:r>
            <a:r>
              <a:rPr sz="1710" dirty="0">
                <a:latin typeface="Tahoma"/>
                <a:cs typeface="Tahoma"/>
              </a:rPr>
              <a:t>12</a:t>
            </a:r>
            <a:endParaRPr sz="1710">
              <a:latin typeface="Tahoma"/>
              <a:cs typeface="Tahoma"/>
            </a:endParaRPr>
          </a:p>
        </p:txBody>
      </p:sp>
      <p:sp>
        <p:nvSpPr>
          <p:cNvPr id="33" name="object 6"/>
          <p:cNvSpPr txBox="1">
            <a:spLocks/>
          </p:cNvSpPr>
          <p:nvPr/>
        </p:nvSpPr>
        <p:spPr>
          <a:xfrm>
            <a:off x="971600" y="439576"/>
            <a:ext cx="7732129" cy="10525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584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1575753"/>
            <a:r>
              <a:rPr lang="pt-BR" smtClean="0"/>
              <a:t>Árvore Binária de</a:t>
            </a:r>
            <a:r>
              <a:rPr lang="pt-BR" spc="-86" smtClean="0"/>
              <a:t> </a:t>
            </a:r>
            <a:r>
              <a:rPr lang="pt-BR" smtClean="0"/>
              <a:t>Busca: Operações</a:t>
            </a:r>
            <a:endParaRPr lang="pt-BR" u="heavy" dirty="0"/>
          </a:p>
        </p:txBody>
      </p:sp>
    </p:spTree>
    <p:extLst>
      <p:ext uri="{BB962C8B-B14F-4D97-AF65-F5344CB8AC3E}">
        <p14:creationId xmlns:p14="http://schemas.microsoft.com/office/powerpoint/2010/main" val="72697660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314836" y="2034496"/>
            <a:ext cx="6777093" cy="2232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 </a:t>
            </a:r>
            <a:r>
              <a:rPr sz="2052" b="1" spc="-4" dirty="0" err="1" smtClean="0">
                <a:latin typeface="Gill Sans MT"/>
                <a:cs typeface="Gill Sans MT"/>
              </a:rPr>
              <a:t>Operações</a:t>
            </a:r>
            <a:r>
              <a:rPr sz="2052" b="1" spc="-4" dirty="0" smtClean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-</a:t>
            </a:r>
            <a:r>
              <a:rPr sz="2052" b="1" spc="-30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Remoção:</a:t>
            </a:r>
            <a:endParaRPr sz="2052" dirty="0">
              <a:latin typeface="Gill Sans MT"/>
              <a:cs typeface="Gill Sans MT"/>
            </a:endParaRPr>
          </a:p>
          <a:p>
            <a:pPr marL="10860" marR="4344">
              <a:lnSpc>
                <a:spcPct val="102000"/>
              </a:lnSpc>
              <a:spcBef>
                <a:spcPts val="449"/>
              </a:spcBef>
              <a:tabLst>
                <a:tab pos="264435" algn="l"/>
                <a:tab pos="668419" algn="l"/>
                <a:tab pos="1942813" algn="l"/>
                <a:tab pos="2397294" algn="l"/>
                <a:tab pos="3649426" algn="l"/>
                <a:tab pos="4423727" algn="l"/>
                <a:tab pos="4960200" algn="l"/>
                <a:tab pos="6079842" algn="l"/>
                <a:tab pos="6613600" algn="l"/>
              </a:tabLst>
            </a:pPr>
            <a:r>
              <a:rPr sz="1539" dirty="0">
                <a:solidFill>
                  <a:srgbClr val="666600"/>
                </a:solidFill>
                <a:latin typeface="Gill Sans MT"/>
                <a:cs typeface="Gill Sans MT"/>
              </a:rPr>
              <a:t>-	</a:t>
            </a:r>
            <a:r>
              <a:rPr sz="2394" dirty="0">
                <a:latin typeface="Gill Sans MT"/>
                <a:cs typeface="Gill Sans MT"/>
              </a:rPr>
              <a:t>O	processo	de	remoção	pode	ser	d</a:t>
            </a:r>
            <a:r>
              <a:rPr sz="2394" spc="-4" dirty="0">
                <a:latin typeface="Gill Sans MT"/>
                <a:cs typeface="Gill Sans MT"/>
              </a:rPr>
              <a:t>i</a:t>
            </a:r>
            <a:r>
              <a:rPr sz="2394" dirty="0">
                <a:latin typeface="Gill Sans MT"/>
                <a:cs typeface="Gill Sans MT"/>
              </a:rPr>
              <a:t>v</a:t>
            </a:r>
            <a:r>
              <a:rPr sz="2394" spc="-4" dirty="0">
                <a:latin typeface="Gill Sans MT"/>
                <a:cs typeface="Gill Sans MT"/>
              </a:rPr>
              <a:t>i</a:t>
            </a:r>
            <a:r>
              <a:rPr sz="2394" dirty="0">
                <a:latin typeface="Gill Sans MT"/>
                <a:cs typeface="Gill Sans MT"/>
              </a:rPr>
              <a:t>d</a:t>
            </a:r>
            <a:r>
              <a:rPr sz="2394" spc="-4" dirty="0">
                <a:latin typeface="Gill Sans MT"/>
                <a:cs typeface="Gill Sans MT"/>
              </a:rPr>
              <a:t>i</a:t>
            </a:r>
            <a:r>
              <a:rPr sz="2394" dirty="0">
                <a:latin typeface="Gill Sans MT"/>
                <a:cs typeface="Gill Sans MT"/>
              </a:rPr>
              <a:t>do	em	3  partes</a:t>
            </a:r>
          </a:p>
          <a:p>
            <a:pPr marL="173756">
              <a:spcBef>
                <a:spcPts val="440"/>
              </a:spcBef>
              <a:tabLst>
                <a:tab pos="496291" algn="l"/>
              </a:tabLst>
            </a:pPr>
            <a:r>
              <a:rPr sz="1539" spc="-577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539" spc="-577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2052" dirty="0">
                <a:latin typeface="Gill Sans MT"/>
                <a:cs typeface="Gill Sans MT"/>
              </a:rPr>
              <a:t>Remoção de</a:t>
            </a:r>
            <a:r>
              <a:rPr sz="2052" spc="-86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folha</a:t>
            </a:r>
          </a:p>
          <a:p>
            <a:pPr marL="173756">
              <a:spcBef>
                <a:spcPts val="530"/>
              </a:spcBef>
              <a:tabLst>
                <a:tab pos="496291" algn="l"/>
              </a:tabLst>
            </a:pPr>
            <a:r>
              <a:rPr sz="1539" spc="-577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539" spc="-577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2052" dirty="0">
                <a:latin typeface="Gill Sans MT"/>
                <a:cs typeface="Gill Sans MT"/>
              </a:rPr>
              <a:t>Remoção de nó interno com apenas um</a:t>
            </a:r>
            <a:r>
              <a:rPr sz="2052" spc="-86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filho</a:t>
            </a:r>
          </a:p>
          <a:p>
            <a:pPr marL="173756">
              <a:spcBef>
                <a:spcPts val="445"/>
              </a:spcBef>
              <a:tabLst>
                <a:tab pos="496291" algn="l"/>
              </a:tabLst>
            </a:pPr>
            <a:r>
              <a:rPr sz="1539" spc="-577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539" spc="-577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2052" dirty="0">
                <a:latin typeface="Gill Sans MT"/>
                <a:cs typeface="Gill Sans MT"/>
              </a:rPr>
              <a:t>Remoção de nó interno com dois</a:t>
            </a:r>
            <a:r>
              <a:rPr sz="2052" spc="-86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filhos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5536" y="496741"/>
            <a:ext cx="9100281" cy="105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5753"/>
            <a:r>
              <a:rPr dirty="0"/>
              <a:t>Árvore Binária de</a:t>
            </a:r>
            <a:r>
              <a:rPr spc="-86" dirty="0"/>
              <a:t> </a:t>
            </a:r>
            <a:r>
              <a:rPr dirty="0" err="1" smtClean="0"/>
              <a:t>Busca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Operações</a:t>
            </a:r>
            <a:endParaRPr u="heavy" dirty="0"/>
          </a:p>
        </p:txBody>
      </p:sp>
    </p:spTree>
    <p:extLst>
      <p:ext uri="{BB962C8B-B14F-4D97-AF65-F5344CB8AC3E}">
        <p14:creationId xmlns:p14="http://schemas.microsoft.com/office/powerpoint/2010/main" val="14296410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314836" y="1830874"/>
            <a:ext cx="6777093" cy="1465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spc="-915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052" spc="-915" dirty="0" smtClean="0">
                <a:solidFill>
                  <a:srgbClr val="666600"/>
                </a:solidFill>
                <a:latin typeface="Wingdings"/>
                <a:cs typeface="Wingdings"/>
              </a:rPr>
              <a:t> </a:t>
            </a:r>
            <a:r>
              <a:rPr sz="2052" b="1" spc="-4" dirty="0" err="1" smtClean="0">
                <a:latin typeface="Gill Sans MT"/>
                <a:cs typeface="Gill Sans MT"/>
              </a:rPr>
              <a:t>Operações</a:t>
            </a:r>
            <a:r>
              <a:rPr sz="2052" b="1" spc="-4" dirty="0" smtClean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-</a:t>
            </a:r>
            <a:r>
              <a:rPr sz="2052" b="1" spc="-30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Remoção:</a:t>
            </a:r>
            <a:endParaRPr sz="2052" dirty="0">
              <a:latin typeface="Gill Sans MT"/>
              <a:cs typeface="Gill Sans MT"/>
            </a:endParaRPr>
          </a:p>
          <a:p>
            <a:pPr marL="10860" marR="4344">
              <a:lnSpc>
                <a:spcPts val="2505"/>
              </a:lnSpc>
              <a:spcBef>
                <a:spcPts val="1065"/>
              </a:spcBef>
            </a:pPr>
            <a:r>
              <a:rPr sz="2394" dirty="0">
                <a:latin typeface="Gill Sans MT"/>
                <a:cs typeface="Gill Sans MT"/>
              </a:rPr>
              <a:t>- </a:t>
            </a:r>
            <a:r>
              <a:rPr sz="2052" b="1" dirty="0">
                <a:latin typeface="Gill Sans MT"/>
                <a:cs typeface="Gill Sans MT"/>
              </a:rPr>
              <a:t>Caso 1: </a:t>
            </a:r>
            <a:r>
              <a:rPr sz="2052" dirty="0">
                <a:latin typeface="Gill Sans MT"/>
                <a:cs typeface="Gill Sans MT"/>
              </a:rPr>
              <a:t>Remover um nó folha </a:t>
            </a:r>
            <a:r>
              <a:rPr sz="2052" spc="-4" dirty="0">
                <a:latin typeface="Gill Sans MT"/>
                <a:cs typeface="Gill Sans MT"/>
              </a:rPr>
              <a:t>(análogo </a:t>
            </a:r>
            <a:r>
              <a:rPr sz="2052" dirty="0">
                <a:latin typeface="Gill Sans MT"/>
                <a:cs typeface="Gill Sans MT"/>
              </a:rPr>
              <a:t>a uma remoção em  um lista</a:t>
            </a:r>
            <a:r>
              <a:rPr sz="2052" spc="-43" dirty="0">
                <a:latin typeface="Gill Sans MT"/>
                <a:cs typeface="Gill Sans MT"/>
              </a:rPr>
              <a:t> </a:t>
            </a:r>
            <a:r>
              <a:rPr sz="2052" spc="-4" dirty="0">
                <a:latin typeface="Gill Sans MT"/>
                <a:cs typeface="Gill Sans MT"/>
              </a:rPr>
              <a:t>encadeada):</a:t>
            </a:r>
            <a:endParaRPr sz="2052" dirty="0">
              <a:latin typeface="Gill Sans MT"/>
              <a:cs typeface="Gill Sans MT"/>
            </a:endParaRPr>
          </a:p>
          <a:p>
            <a:pPr marL="173756">
              <a:spcBef>
                <a:spcPts val="419"/>
              </a:spcBef>
              <a:tabLst>
                <a:tab pos="496291" algn="l"/>
              </a:tabLst>
            </a:pPr>
            <a:r>
              <a:rPr sz="1539" spc="-577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539" spc="-577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2052" spc="-4" dirty="0">
                <a:latin typeface="Gill Sans MT"/>
                <a:cs typeface="Gill Sans MT"/>
              </a:rPr>
              <a:t>Atribui-se </a:t>
            </a:r>
            <a:r>
              <a:rPr sz="2052" dirty="0">
                <a:latin typeface="Gill Sans MT"/>
                <a:cs typeface="Gill Sans MT"/>
              </a:rPr>
              <a:t>o valor </a:t>
            </a:r>
            <a:r>
              <a:rPr sz="2052" i="1" dirty="0">
                <a:latin typeface="Gill Sans MT"/>
                <a:cs typeface="Gill Sans MT"/>
              </a:rPr>
              <a:t>null </a:t>
            </a:r>
            <a:r>
              <a:rPr sz="1710" dirty="0">
                <a:latin typeface="Gill Sans MT"/>
                <a:cs typeface="Gill Sans MT"/>
              </a:rPr>
              <a:t>ao </a:t>
            </a:r>
            <a:r>
              <a:rPr sz="1710" spc="-4" dirty="0">
                <a:latin typeface="Gill Sans MT"/>
                <a:cs typeface="Gill Sans MT"/>
              </a:rPr>
              <a:t>ponteiro </a:t>
            </a:r>
            <a:r>
              <a:rPr sz="1710" dirty="0">
                <a:latin typeface="Gill Sans MT"/>
                <a:cs typeface="Gill Sans MT"/>
              </a:rPr>
              <a:t>apropriado do nó</a:t>
            </a:r>
            <a:r>
              <a:rPr sz="1710" spc="-111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pai.</a:t>
            </a:r>
          </a:p>
        </p:txBody>
      </p:sp>
      <p:sp>
        <p:nvSpPr>
          <p:cNvPr id="6" name="object 6"/>
          <p:cNvSpPr/>
          <p:nvPr/>
        </p:nvSpPr>
        <p:spPr>
          <a:xfrm>
            <a:off x="1437552" y="3860581"/>
            <a:ext cx="1436216" cy="1954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3001370" y="4381854"/>
            <a:ext cx="781910" cy="521273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685800" y="0"/>
                </a:moveTo>
                <a:lnTo>
                  <a:pt x="685800" y="152400"/>
                </a:lnTo>
                <a:lnTo>
                  <a:pt x="0" y="152400"/>
                </a:lnTo>
                <a:lnTo>
                  <a:pt x="0" y="457200"/>
                </a:lnTo>
                <a:lnTo>
                  <a:pt x="685800" y="457200"/>
                </a:lnTo>
                <a:lnTo>
                  <a:pt x="685800" y="609600"/>
                </a:lnTo>
                <a:lnTo>
                  <a:pt x="914400" y="304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3001370" y="4381854"/>
            <a:ext cx="781910" cy="521273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0" y="152399"/>
                </a:moveTo>
                <a:lnTo>
                  <a:pt x="685799" y="152399"/>
                </a:lnTo>
                <a:lnTo>
                  <a:pt x="685799" y="0"/>
                </a:lnTo>
                <a:lnTo>
                  <a:pt x="914399" y="304799"/>
                </a:lnTo>
                <a:lnTo>
                  <a:pt x="685799" y="609599"/>
                </a:lnTo>
                <a:lnTo>
                  <a:pt x="685799" y="457199"/>
                </a:lnTo>
                <a:lnTo>
                  <a:pt x="0" y="457199"/>
                </a:lnTo>
                <a:lnTo>
                  <a:pt x="0" y="152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4043917" y="3871441"/>
            <a:ext cx="1509520" cy="1954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5542577" y="4113073"/>
            <a:ext cx="2476048" cy="1181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28303" y="439576"/>
            <a:ext cx="6362492" cy="105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5753"/>
            <a:r>
              <a:rPr dirty="0"/>
              <a:t>Árvore Binária de</a:t>
            </a:r>
            <a:r>
              <a:rPr spc="-86" dirty="0"/>
              <a:t> </a:t>
            </a:r>
            <a:r>
              <a:rPr dirty="0" err="1" smtClean="0"/>
              <a:t>Busca</a:t>
            </a:r>
            <a:r>
              <a:rPr lang="pt-BR" dirty="0" smtClean="0"/>
              <a:t>: Operações</a:t>
            </a:r>
            <a:endParaRPr u="heavy" dirty="0"/>
          </a:p>
        </p:txBody>
      </p:sp>
    </p:spTree>
    <p:extLst>
      <p:ext uri="{BB962C8B-B14F-4D97-AF65-F5344CB8AC3E}">
        <p14:creationId xmlns:p14="http://schemas.microsoft.com/office/powerpoint/2010/main" val="9140084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314836" y="1743995"/>
            <a:ext cx="6593562" cy="1453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 </a:t>
            </a:r>
            <a:r>
              <a:rPr sz="2052" b="1" spc="-4" dirty="0" err="1" smtClean="0">
                <a:latin typeface="Gill Sans MT"/>
                <a:cs typeface="Gill Sans MT"/>
              </a:rPr>
              <a:t>Operações</a:t>
            </a:r>
            <a:r>
              <a:rPr sz="2052" b="1" spc="-4" dirty="0" smtClean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-</a:t>
            </a:r>
            <a:r>
              <a:rPr sz="2052" b="1" spc="-30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Remoção:</a:t>
            </a:r>
            <a:endParaRPr sz="2052" dirty="0">
              <a:latin typeface="Gill Sans MT"/>
              <a:cs typeface="Gill Sans MT"/>
            </a:endParaRPr>
          </a:p>
          <a:p>
            <a:pPr marL="10860">
              <a:spcBef>
                <a:spcPts val="505"/>
              </a:spcBef>
            </a:pPr>
            <a:r>
              <a:rPr sz="1539" dirty="0">
                <a:solidFill>
                  <a:srgbClr val="666600"/>
                </a:solidFill>
                <a:latin typeface="Gill Sans MT"/>
                <a:cs typeface="Gill Sans MT"/>
              </a:rPr>
              <a:t>- </a:t>
            </a:r>
            <a:r>
              <a:rPr sz="2052" b="1" dirty="0">
                <a:latin typeface="Gill Sans MT"/>
                <a:cs typeface="Gill Sans MT"/>
              </a:rPr>
              <a:t>Caso 2: </a:t>
            </a:r>
            <a:r>
              <a:rPr sz="2394" dirty="0">
                <a:latin typeface="Gill Sans MT"/>
                <a:cs typeface="Gill Sans MT"/>
              </a:rPr>
              <a:t>O </a:t>
            </a:r>
            <a:r>
              <a:rPr sz="2052" dirty="0">
                <a:latin typeface="Gill Sans MT"/>
                <a:cs typeface="Gill Sans MT"/>
              </a:rPr>
              <a:t>nó possui uma </a:t>
            </a:r>
            <a:r>
              <a:rPr sz="2052" spc="-4" dirty="0">
                <a:latin typeface="Gill Sans MT"/>
                <a:cs typeface="Gill Sans MT"/>
              </a:rPr>
              <a:t>sub-árvore</a:t>
            </a:r>
            <a:r>
              <a:rPr sz="2052" spc="-17" dirty="0">
                <a:latin typeface="Gill Sans MT"/>
                <a:cs typeface="Gill Sans MT"/>
              </a:rPr>
              <a:t> </a:t>
            </a:r>
            <a:r>
              <a:rPr sz="2052" spc="-4" dirty="0">
                <a:latin typeface="Gill Sans MT"/>
                <a:cs typeface="Gill Sans MT"/>
              </a:rPr>
              <a:t>(esq./dir.):</a:t>
            </a:r>
            <a:endParaRPr sz="2052" dirty="0">
              <a:latin typeface="Gill Sans MT"/>
              <a:cs typeface="Gill Sans MT"/>
            </a:endParaRPr>
          </a:p>
          <a:p>
            <a:pPr marL="488690" marR="4344" indent="-314933">
              <a:lnSpc>
                <a:spcPts val="2411"/>
              </a:lnSpc>
              <a:spcBef>
                <a:spcPts val="671"/>
              </a:spcBef>
              <a:tabLst>
                <a:tab pos="496291" algn="l"/>
              </a:tabLst>
            </a:pPr>
            <a:r>
              <a:rPr sz="1539" spc="-577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539" spc="-577" dirty="0">
                <a:solidFill>
                  <a:srgbClr val="999900"/>
                </a:solidFill>
                <a:latin typeface="Times New Roman"/>
                <a:cs typeface="Times New Roman"/>
              </a:rPr>
              <a:t>		</a:t>
            </a:r>
            <a:r>
              <a:rPr sz="2052" dirty="0">
                <a:latin typeface="Gill Sans MT"/>
                <a:cs typeface="Gill Sans MT"/>
              </a:rPr>
              <a:t>O nó raiz da </a:t>
            </a:r>
            <a:r>
              <a:rPr sz="2052" spc="-4" dirty="0">
                <a:latin typeface="Gill Sans MT"/>
                <a:cs typeface="Gill Sans MT"/>
              </a:rPr>
              <a:t>sub-árvore (esq./dir.) </a:t>
            </a:r>
            <a:r>
              <a:rPr sz="2052" spc="-4" dirty="0">
                <a:latin typeface="MS PGothic"/>
                <a:cs typeface="MS PGothic"/>
              </a:rPr>
              <a:t>“</a:t>
            </a:r>
            <a:r>
              <a:rPr sz="2052" spc="-4" dirty="0">
                <a:latin typeface="Gill Sans MT"/>
                <a:cs typeface="Gill Sans MT"/>
              </a:rPr>
              <a:t>ocupa</a:t>
            </a:r>
            <a:r>
              <a:rPr sz="2052" spc="-4" dirty="0">
                <a:latin typeface="MS PGothic"/>
                <a:cs typeface="MS PGothic"/>
              </a:rPr>
              <a:t>” </a:t>
            </a:r>
            <a:r>
              <a:rPr sz="2052" dirty="0">
                <a:latin typeface="Gill Sans MT"/>
                <a:cs typeface="Gill Sans MT"/>
              </a:rPr>
              <a:t>o lugar</a:t>
            </a:r>
            <a:r>
              <a:rPr sz="2052" spc="-30" dirty="0">
                <a:latin typeface="Gill Sans MT"/>
                <a:cs typeface="Gill Sans MT"/>
              </a:rPr>
              <a:t> </a:t>
            </a:r>
            <a:r>
              <a:rPr sz="2052" dirty="0">
                <a:latin typeface="Gill Sans MT"/>
                <a:cs typeface="Gill Sans MT"/>
              </a:rPr>
              <a:t>do nó  </a:t>
            </a:r>
            <a:r>
              <a:rPr sz="2052" spc="-4" dirty="0">
                <a:latin typeface="Gill Sans MT"/>
                <a:cs typeface="Gill Sans MT"/>
              </a:rPr>
              <a:t>retirado.</a:t>
            </a:r>
            <a:endParaRPr sz="2052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66980" y="4457873"/>
            <a:ext cx="781910" cy="521273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685800" y="0"/>
                </a:moveTo>
                <a:lnTo>
                  <a:pt x="685800" y="152400"/>
                </a:lnTo>
                <a:lnTo>
                  <a:pt x="0" y="152400"/>
                </a:lnTo>
                <a:lnTo>
                  <a:pt x="0" y="457200"/>
                </a:lnTo>
                <a:lnTo>
                  <a:pt x="685800" y="457200"/>
                </a:lnTo>
                <a:lnTo>
                  <a:pt x="685800" y="609600"/>
                </a:lnTo>
                <a:lnTo>
                  <a:pt x="914400" y="304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2866980" y="4457873"/>
            <a:ext cx="781910" cy="521273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0" y="152399"/>
                </a:moveTo>
                <a:lnTo>
                  <a:pt x="685799" y="152399"/>
                </a:lnTo>
                <a:lnTo>
                  <a:pt x="685799" y="0"/>
                </a:lnTo>
                <a:lnTo>
                  <a:pt x="914399" y="304799"/>
                </a:lnTo>
                <a:lnTo>
                  <a:pt x="685799" y="609599"/>
                </a:lnTo>
                <a:lnTo>
                  <a:pt x="685799" y="457199"/>
                </a:lnTo>
                <a:lnTo>
                  <a:pt x="0" y="457199"/>
                </a:lnTo>
                <a:lnTo>
                  <a:pt x="0" y="152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1056097" y="3871441"/>
            <a:ext cx="1813596" cy="2019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3909527" y="4066918"/>
            <a:ext cx="1745722" cy="1759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5929460" y="3871441"/>
            <a:ext cx="2150252" cy="1147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59632" y="440810"/>
            <a:ext cx="7660121" cy="105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5753"/>
            <a:r>
              <a:rPr dirty="0"/>
              <a:t>Árvore Binária de</a:t>
            </a:r>
            <a:r>
              <a:rPr spc="-86" dirty="0"/>
              <a:t> </a:t>
            </a:r>
            <a:r>
              <a:rPr dirty="0" err="1" smtClean="0"/>
              <a:t>Busca</a:t>
            </a:r>
            <a:r>
              <a:rPr lang="pt-BR" dirty="0" smtClean="0"/>
              <a:t>: Operações</a:t>
            </a:r>
            <a:endParaRPr u="heavy" dirty="0"/>
          </a:p>
        </p:txBody>
      </p:sp>
    </p:spTree>
    <p:extLst>
      <p:ext uri="{BB962C8B-B14F-4D97-AF65-F5344CB8AC3E}">
        <p14:creationId xmlns:p14="http://schemas.microsoft.com/office/powerpoint/2010/main" val="16638980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314835" y="1773859"/>
            <a:ext cx="6626685" cy="1763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 </a:t>
            </a:r>
            <a:r>
              <a:rPr sz="2052" b="1" spc="-4" dirty="0" err="1" smtClean="0">
                <a:latin typeface="Gill Sans MT"/>
                <a:cs typeface="Gill Sans MT"/>
              </a:rPr>
              <a:t>Operações</a:t>
            </a:r>
            <a:r>
              <a:rPr sz="2052" b="1" spc="-4" dirty="0" smtClean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-</a:t>
            </a:r>
            <a:r>
              <a:rPr sz="2052" b="1" spc="-30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Remoção:</a:t>
            </a:r>
            <a:endParaRPr sz="2052" dirty="0">
              <a:latin typeface="Gill Sans MT"/>
              <a:cs typeface="Gill Sans MT"/>
            </a:endParaRPr>
          </a:p>
          <a:p>
            <a:pPr marL="10860">
              <a:spcBef>
                <a:spcPts val="505"/>
              </a:spcBef>
            </a:pPr>
            <a:r>
              <a:rPr sz="1539" dirty="0">
                <a:solidFill>
                  <a:srgbClr val="666600"/>
                </a:solidFill>
                <a:latin typeface="Gill Sans MT"/>
                <a:cs typeface="Gill Sans MT"/>
              </a:rPr>
              <a:t>- </a:t>
            </a:r>
            <a:r>
              <a:rPr sz="2052" b="1" dirty="0">
                <a:latin typeface="Gill Sans MT"/>
                <a:cs typeface="Gill Sans MT"/>
              </a:rPr>
              <a:t>Caso 3: </a:t>
            </a:r>
            <a:r>
              <a:rPr sz="2394" dirty="0">
                <a:latin typeface="Gill Sans MT"/>
                <a:cs typeface="Gill Sans MT"/>
              </a:rPr>
              <a:t>O </a:t>
            </a:r>
            <a:r>
              <a:rPr sz="2052" dirty="0">
                <a:latin typeface="Gill Sans MT"/>
                <a:cs typeface="Gill Sans MT"/>
              </a:rPr>
              <a:t>nó possui duas</a:t>
            </a:r>
            <a:r>
              <a:rPr sz="2052" spc="-51" dirty="0">
                <a:latin typeface="Gill Sans MT"/>
                <a:cs typeface="Gill Sans MT"/>
              </a:rPr>
              <a:t> </a:t>
            </a:r>
            <a:r>
              <a:rPr sz="2052" spc="-4" dirty="0">
                <a:latin typeface="Gill Sans MT"/>
                <a:cs typeface="Gill Sans MT"/>
              </a:rPr>
              <a:t>sub-árvores:</a:t>
            </a:r>
            <a:endParaRPr sz="2052" dirty="0">
              <a:latin typeface="Gill Sans MT"/>
              <a:cs typeface="Gill Sans MT"/>
            </a:endParaRPr>
          </a:p>
          <a:p>
            <a:pPr marL="488690" marR="4344" indent="-314933">
              <a:lnSpc>
                <a:spcPct val="99400"/>
              </a:lnSpc>
              <a:spcBef>
                <a:spcPts val="564"/>
              </a:spcBef>
              <a:tabLst>
                <a:tab pos="496291" algn="l"/>
              </a:tabLst>
            </a:pPr>
            <a:r>
              <a:rPr sz="1539" spc="-577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539" spc="-577" dirty="0">
                <a:solidFill>
                  <a:srgbClr val="999900"/>
                </a:solidFill>
                <a:latin typeface="Times New Roman"/>
                <a:cs typeface="Times New Roman"/>
              </a:rPr>
              <a:t>		</a:t>
            </a:r>
            <a:r>
              <a:rPr sz="2052" dirty="0">
                <a:latin typeface="Gill Sans MT"/>
                <a:cs typeface="Gill Sans MT"/>
              </a:rPr>
              <a:t>O nó contendo o menor valor da </a:t>
            </a:r>
            <a:r>
              <a:rPr sz="2052" spc="-4" dirty="0">
                <a:latin typeface="Gill Sans MT"/>
                <a:cs typeface="Gill Sans MT"/>
              </a:rPr>
              <a:t>sub-árvore</a:t>
            </a:r>
            <a:r>
              <a:rPr sz="2052" spc="-26" dirty="0">
                <a:latin typeface="Gill Sans MT"/>
                <a:cs typeface="Gill Sans MT"/>
              </a:rPr>
              <a:t> </a:t>
            </a:r>
            <a:r>
              <a:rPr sz="2052" spc="-4" dirty="0">
                <a:latin typeface="Gill Sans MT"/>
                <a:cs typeface="Gill Sans MT"/>
              </a:rPr>
              <a:t>direita </a:t>
            </a:r>
            <a:r>
              <a:rPr sz="2052" dirty="0">
                <a:latin typeface="Gill Sans MT"/>
                <a:cs typeface="Gill Sans MT"/>
              </a:rPr>
              <a:t>pode  </a:t>
            </a:r>
            <a:r>
              <a:rPr sz="2052" spc="-4" dirty="0">
                <a:latin typeface="MS PGothic"/>
                <a:cs typeface="MS PGothic"/>
              </a:rPr>
              <a:t>“</a:t>
            </a:r>
            <a:r>
              <a:rPr sz="2052" spc="-4" dirty="0">
                <a:latin typeface="Gill Sans MT"/>
                <a:cs typeface="Gill Sans MT"/>
              </a:rPr>
              <a:t>ocupar</a:t>
            </a:r>
            <a:r>
              <a:rPr sz="2052" spc="-4" dirty="0">
                <a:latin typeface="MS PGothic"/>
                <a:cs typeface="MS PGothic"/>
              </a:rPr>
              <a:t>” </a:t>
            </a:r>
            <a:r>
              <a:rPr sz="2052" dirty="0">
                <a:latin typeface="Gill Sans MT"/>
                <a:cs typeface="Gill Sans MT"/>
              </a:rPr>
              <a:t>o lugar; ou o maior valor da </a:t>
            </a:r>
            <a:r>
              <a:rPr sz="2052" spc="-4" dirty="0">
                <a:latin typeface="Gill Sans MT"/>
                <a:cs typeface="Gill Sans MT"/>
              </a:rPr>
              <a:t>sub-árvore  </a:t>
            </a:r>
            <a:r>
              <a:rPr sz="2052" dirty="0">
                <a:latin typeface="Gill Sans MT"/>
                <a:cs typeface="Gill Sans MT"/>
              </a:rPr>
              <a:t>esquerda pode</a:t>
            </a:r>
            <a:r>
              <a:rPr sz="2052" spc="-56" dirty="0">
                <a:latin typeface="Gill Sans MT"/>
                <a:cs typeface="Gill Sans MT"/>
              </a:rPr>
              <a:t> </a:t>
            </a:r>
            <a:r>
              <a:rPr sz="2052" spc="-4" dirty="0">
                <a:latin typeface="MS PGothic"/>
                <a:cs typeface="MS PGothic"/>
              </a:rPr>
              <a:t>“</a:t>
            </a:r>
            <a:r>
              <a:rPr sz="2052" spc="-4" dirty="0">
                <a:latin typeface="Gill Sans MT"/>
                <a:cs typeface="Gill Sans MT"/>
              </a:rPr>
              <a:t>ocupar</a:t>
            </a:r>
            <a:r>
              <a:rPr sz="2052" spc="-4" dirty="0">
                <a:latin typeface="MS PGothic"/>
                <a:cs typeface="MS PGothic"/>
              </a:rPr>
              <a:t>”</a:t>
            </a:r>
            <a:r>
              <a:rPr sz="2052" spc="-4" dirty="0">
                <a:latin typeface="Gill Sans MT"/>
                <a:cs typeface="Gill Sans MT"/>
              </a:rPr>
              <a:t>.</a:t>
            </a:r>
            <a:endParaRPr sz="2052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92776" y="4501313"/>
            <a:ext cx="781910" cy="521273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685800" y="0"/>
                </a:moveTo>
                <a:lnTo>
                  <a:pt x="685800" y="152400"/>
                </a:lnTo>
                <a:lnTo>
                  <a:pt x="0" y="152400"/>
                </a:lnTo>
                <a:lnTo>
                  <a:pt x="0" y="457200"/>
                </a:lnTo>
                <a:lnTo>
                  <a:pt x="685800" y="457200"/>
                </a:lnTo>
                <a:lnTo>
                  <a:pt x="685800" y="609600"/>
                </a:lnTo>
                <a:lnTo>
                  <a:pt x="914400" y="304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3192776" y="4501313"/>
            <a:ext cx="781910" cy="521273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0" y="152399"/>
                </a:moveTo>
                <a:lnTo>
                  <a:pt x="685799" y="152399"/>
                </a:lnTo>
                <a:lnTo>
                  <a:pt x="685799" y="0"/>
                </a:lnTo>
                <a:lnTo>
                  <a:pt x="914399" y="304799"/>
                </a:lnTo>
                <a:lnTo>
                  <a:pt x="685799" y="609599"/>
                </a:lnTo>
                <a:lnTo>
                  <a:pt x="685799" y="457199"/>
                </a:lnTo>
                <a:lnTo>
                  <a:pt x="0" y="457199"/>
                </a:lnTo>
                <a:lnTo>
                  <a:pt x="0" y="152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1498638" y="4045199"/>
            <a:ext cx="1303183" cy="1759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4170163" y="4045199"/>
            <a:ext cx="1628979" cy="1555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 txBox="1"/>
          <p:nvPr/>
        </p:nvSpPr>
        <p:spPr>
          <a:xfrm>
            <a:off x="5983217" y="4640862"/>
            <a:ext cx="1881470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dirty="0">
                <a:latin typeface="Times New Roman"/>
                <a:cs typeface="Times New Roman"/>
              </a:rPr>
              <a:t>Ou ...</a:t>
            </a:r>
            <a:r>
              <a:rPr sz="2052" spc="-51" dirty="0">
                <a:latin typeface="Times New Roman"/>
                <a:cs typeface="Times New Roman"/>
              </a:rPr>
              <a:t> </a:t>
            </a:r>
            <a:r>
              <a:rPr sz="2052" spc="-4" dirty="0">
                <a:latin typeface="Times New Roman"/>
                <a:cs typeface="Times New Roman"/>
              </a:rPr>
              <a:t>(exercício!)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15616" y="439576"/>
            <a:ext cx="6362492" cy="105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5753"/>
            <a:r>
              <a:rPr dirty="0"/>
              <a:t>Árvore Binária de</a:t>
            </a:r>
            <a:r>
              <a:rPr spc="-86" dirty="0"/>
              <a:t> </a:t>
            </a:r>
            <a:r>
              <a:rPr dirty="0" err="1" smtClean="0"/>
              <a:t>Busca</a:t>
            </a:r>
            <a:r>
              <a:rPr lang="pt-BR" dirty="0" smtClean="0"/>
              <a:t>: Operações</a:t>
            </a:r>
            <a:endParaRPr u="heavy" dirty="0"/>
          </a:p>
        </p:txBody>
      </p:sp>
    </p:spTree>
    <p:extLst>
      <p:ext uri="{BB962C8B-B14F-4D97-AF65-F5344CB8AC3E}">
        <p14:creationId xmlns:p14="http://schemas.microsoft.com/office/powerpoint/2010/main" val="13516519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314836" y="1943273"/>
            <a:ext cx="4599693" cy="946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 </a:t>
            </a:r>
            <a:r>
              <a:rPr sz="2052" b="1" spc="-4" dirty="0" err="1" smtClean="0">
                <a:latin typeface="Gill Sans MT"/>
                <a:cs typeface="Gill Sans MT"/>
              </a:rPr>
              <a:t>Operações</a:t>
            </a:r>
            <a:r>
              <a:rPr sz="2052" b="1" spc="-4" dirty="0" smtClean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– Pesquisa</a:t>
            </a:r>
            <a:r>
              <a:rPr sz="2052" b="1" spc="-13" dirty="0">
                <a:latin typeface="Gill Sans MT"/>
                <a:cs typeface="Gill Sans MT"/>
              </a:rPr>
              <a:t> </a:t>
            </a:r>
            <a:r>
              <a:rPr sz="2052" b="1" spc="-4" dirty="0">
                <a:latin typeface="Gill Sans MT"/>
                <a:cs typeface="Gill Sans MT"/>
              </a:rPr>
              <a:t>(Busca):</a:t>
            </a:r>
            <a:endParaRPr sz="2052" dirty="0">
              <a:latin typeface="Gill Sans MT"/>
              <a:cs typeface="Gill Sans MT"/>
            </a:endParaRPr>
          </a:p>
          <a:p>
            <a:pPr marL="10860">
              <a:spcBef>
                <a:spcPts val="167"/>
              </a:spcBef>
            </a:pPr>
            <a:r>
              <a:rPr sz="1539" dirty="0">
                <a:solidFill>
                  <a:srgbClr val="666600"/>
                </a:solidFill>
                <a:latin typeface="Gill Sans MT"/>
                <a:cs typeface="Gill Sans MT"/>
              </a:rPr>
              <a:t>- </a:t>
            </a:r>
            <a:r>
              <a:rPr sz="2052" b="1" dirty="0">
                <a:latin typeface="Gill Sans MT"/>
                <a:cs typeface="Gill Sans MT"/>
              </a:rPr>
              <a:t>Passos do </a:t>
            </a:r>
            <a:r>
              <a:rPr sz="2052" b="1" spc="-4" dirty="0">
                <a:latin typeface="Gill Sans MT"/>
                <a:cs typeface="Gill Sans MT"/>
              </a:rPr>
              <a:t>Algoritmo </a:t>
            </a:r>
            <a:r>
              <a:rPr sz="2052" b="1" dirty="0">
                <a:latin typeface="Gill Sans MT"/>
                <a:cs typeface="Gill Sans MT"/>
              </a:rPr>
              <a:t>de</a:t>
            </a:r>
            <a:r>
              <a:rPr sz="2052" b="1" spc="-56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Pesquisa:</a:t>
            </a:r>
            <a:endParaRPr sz="2052" dirty="0">
              <a:latin typeface="Gill Sans MT"/>
              <a:cs typeface="Gill Sans MT"/>
            </a:endParaRPr>
          </a:p>
          <a:p>
            <a:pPr marL="173756">
              <a:spcBef>
                <a:spcPts val="227"/>
              </a:spcBef>
              <a:tabLst>
                <a:tab pos="496291" algn="l"/>
              </a:tabLst>
            </a:pPr>
            <a:r>
              <a:rPr sz="1283" dirty="0">
                <a:solidFill>
                  <a:srgbClr val="999900"/>
                </a:solidFill>
                <a:latin typeface="Gill Sans MT"/>
                <a:cs typeface="Gill Sans MT"/>
              </a:rPr>
              <a:t>-	</a:t>
            </a:r>
            <a:r>
              <a:rPr sz="1710" b="1" dirty="0">
                <a:latin typeface="Gill Sans MT"/>
                <a:cs typeface="Gill Sans MT"/>
              </a:rPr>
              <a:t>Comece a </a:t>
            </a:r>
            <a:r>
              <a:rPr sz="1710" b="1" spc="-4" dirty="0">
                <a:latin typeface="Gill Sans MT"/>
                <a:cs typeface="Gill Sans MT"/>
              </a:rPr>
              <a:t>procura </a:t>
            </a:r>
            <a:r>
              <a:rPr sz="1710" b="1" dirty="0">
                <a:latin typeface="Gill Sans MT"/>
                <a:cs typeface="Gill Sans MT"/>
              </a:rPr>
              <a:t>pelo valor do nó</a:t>
            </a:r>
            <a:r>
              <a:rPr sz="1710" b="1" spc="-73" dirty="0">
                <a:latin typeface="Gill Sans MT"/>
                <a:cs typeface="Gill Sans MT"/>
              </a:rPr>
              <a:t> </a:t>
            </a:r>
            <a:r>
              <a:rPr sz="1710" b="1" dirty="0">
                <a:latin typeface="Gill Sans MT"/>
                <a:cs typeface="Gill Sans MT"/>
              </a:rPr>
              <a:t>raiz;</a:t>
            </a:r>
            <a:endParaRPr sz="171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7734" y="2955412"/>
            <a:ext cx="74390" cy="197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283" dirty="0">
                <a:solidFill>
                  <a:srgbClr val="999900"/>
                </a:solidFill>
                <a:latin typeface="Gill Sans MT"/>
                <a:cs typeface="Gill Sans MT"/>
              </a:rPr>
              <a:t>-</a:t>
            </a:r>
            <a:endParaRPr sz="1283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0577" y="2901113"/>
            <a:ext cx="6080977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tabLst>
                <a:tab pos="615749" algn="l"/>
                <a:tab pos="1216837" algn="l"/>
                <a:tab pos="1607789" algn="l"/>
                <a:tab pos="2127429" algn="l"/>
                <a:tab pos="2508607" algn="l"/>
                <a:tab pos="3093948" algn="l"/>
                <a:tab pos="4375401" algn="l"/>
                <a:tab pos="4915132" algn="l"/>
                <a:tab pos="5179567" algn="l"/>
                <a:tab pos="5823009" algn="l"/>
              </a:tabLst>
            </a:pPr>
            <a:r>
              <a:rPr sz="1710" b="1" dirty="0">
                <a:latin typeface="Gill Sans MT"/>
                <a:cs typeface="Gill Sans MT"/>
              </a:rPr>
              <a:t>Para	cada	nó	raiz	de	uma	sub-árvore,	faça	o	teste	de</a:t>
            </a:r>
            <a:endParaRPr sz="171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7733" y="3142201"/>
            <a:ext cx="6614195" cy="1737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793"/>
            <a:r>
              <a:rPr sz="1710" b="1" dirty="0">
                <a:latin typeface="Gill Sans MT"/>
                <a:cs typeface="Gill Sans MT"/>
              </a:rPr>
              <a:t>comparação:</a:t>
            </a:r>
            <a:endParaRPr sz="1710" dirty="0">
              <a:latin typeface="Gill Sans MT"/>
              <a:cs typeface="Gill Sans MT"/>
            </a:endParaRPr>
          </a:p>
          <a:p>
            <a:pPr marL="814483" marR="12488" indent="-238915">
              <a:lnSpc>
                <a:spcPts val="1599"/>
              </a:lnSpc>
              <a:spcBef>
                <a:spcPts val="475"/>
              </a:spcBef>
              <a:buClr>
                <a:srgbClr val="99CC00"/>
              </a:buClr>
              <a:buSzPct val="63888"/>
              <a:buFont typeface="Gill Sans MT"/>
              <a:buChar char="-"/>
              <a:tabLst>
                <a:tab pos="812853" algn="l"/>
                <a:tab pos="813397" algn="l"/>
              </a:tabLst>
            </a:pPr>
            <a:r>
              <a:rPr sz="1539" b="1" dirty="0">
                <a:latin typeface="Gill Sans MT"/>
                <a:cs typeface="Gill Sans MT"/>
              </a:rPr>
              <a:t>Se o novo nó possui um valor menor que o valor do nó raiz,  procure na sub-árvore</a:t>
            </a:r>
            <a:r>
              <a:rPr sz="1539" b="1" spc="-86" dirty="0">
                <a:latin typeface="Gill Sans MT"/>
                <a:cs typeface="Gill Sans MT"/>
              </a:rPr>
              <a:t> </a:t>
            </a:r>
            <a:r>
              <a:rPr sz="1539" b="1" dirty="0">
                <a:latin typeface="Gill Sans MT"/>
                <a:cs typeface="Gill Sans MT"/>
              </a:rPr>
              <a:t>esquerda;</a:t>
            </a:r>
            <a:endParaRPr sz="1539" dirty="0">
              <a:latin typeface="Gill Sans MT"/>
              <a:cs typeface="Gill Sans MT"/>
            </a:endParaRPr>
          </a:p>
          <a:p>
            <a:pPr marL="814483" marR="12488" indent="-238915">
              <a:lnSpc>
                <a:spcPts val="1599"/>
              </a:lnSpc>
              <a:spcBef>
                <a:spcPts val="479"/>
              </a:spcBef>
              <a:buClr>
                <a:srgbClr val="99CC00"/>
              </a:buClr>
              <a:buSzPct val="63888"/>
              <a:buFont typeface="Gill Sans MT"/>
              <a:buChar char="-"/>
              <a:tabLst>
                <a:tab pos="812853" algn="l"/>
                <a:tab pos="813397" algn="l"/>
              </a:tabLst>
            </a:pPr>
            <a:r>
              <a:rPr sz="1539" b="1" dirty="0">
                <a:latin typeface="Gill Sans MT"/>
                <a:cs typeface="Gill Sans MT"/>
              </a:rPr>
              <a:t>Se o novo nó possui um valor maior que o valor do nó raiz,  procure na sub-árvore</a:t>
            </a:r>
            <a:r>
              <a:rPr sz="1539" b="1" spc="-86" dirty="0">
                <a:latin typeface="Gill Sans MT"/>
                <a:cs typeface="Gill Sans MT"/>
              </a:rPr>
              <a:t> </a:t>
            </a:r>
            <a:r>
              <a:rPr sz="1539" b="1" dirty="0">
                <a:latin typeface="Gill Sans MT"/>
                <a:cs typeface="Gill Sans MT"/>
              </a:rPr>
              <a:t>direita;</a:t>
            </a:r>
            <a:endParaRPr sz="1539" dirty="0">
              <a:latin typeface="Gill Sans MT"/>
              <a:cs typeface="Gill Sans MT"/>
            </a:endParaRPr>
          </a:p>
          <a:p>
            <a:pPr marL="325793" marR="4344" indent="-314933">
              <a:lnSpc>
                <a:spcPts val="1813"/>
              </a:lnSpc>
              <a:spcBef>
                <a:spcPts val="505"/>
              </a:spcBef>
              <a:tabLst>
                <a:tab pos="333395" algn="l"/>
              </a:tabLst>
            </a:pPr>
            <a:r>
              <a:rPr sz="1283" dirty="0">
                <a:solidFill>
                  <a:srgbClr val="999900"/>
                </a:solidFill>
                <a:latin typeface="Gill Sans MT"/>
                <a:cs typeface="Gill Sans MT"/>
              </a:rPr>
              <a:t>-		</a:t>
            </a:r>
            <a:r>
              <a:rPr sz="1710" b="1" dirty="0">
                <a:latin typeface="Gill Sans MT"/>
                <a:cs typeface="Gill Sans MT"/>
              </a:rPr>
              <a:t>Caso o nó contendo o valor a ser pesquisado</a:t>
            </a:r>
            <a:r>
              <a:rPr sz="1710" b="1" spc="115" dirty="0">
                <a:latin typeface="Gill Sans MT"/>
                <a:cs typeface="Gill Sans MT"/>
              </a:rPr>
              <a:t> </a:t>
            </a:r>
            <a:r>
              <a:rPr sz="1710" b="1" dirty="0">
                <a:latin typeface="Gill Sans MT"/>
                <a:cs typeface="Gill Sans MT"/>
              </a:rPr>
              <a:t>seja</a:t>
            </a:r>
            <a:r>
              <a:rPr sz="1710" b="1" spc="13" dirty="0">
                <a:latin typeface="Gill Sans MT"/>
                <a:cs typeface="Gill Sans MT"/>
              </a:rPr>
              <a:t> </a:t>
            </a:r>
            <a:r>
              <a:rPr sz="1710" b="1" dirty="0">
                <a:latin typeface="Gill Sans MT"/>
                <a:cs typeface="Gill Sans MT"/>
              </a:rPr>
              <a:t>encontrado,  retorne o nó. Caso contrário, retorne um ponteiro</a:t>
            </a:r>
            <a:r>
              <a:rPr sz="1710" b="1" spc="-97" dirty="0">
                <a:latin typeface="Gill Sans MT"/>
                <a:cs typeface="Gill Sans MT"/>
              </a:rPr>
              <a:t> </a:t>
            </a:r>
            <a:r>
              <a:rPr sz="1710" b="1" dirty="0">
                <a:latin typeface="Gill Sans MT"/>
                <a:cs typeface="Gill Sans MT"/>
              </a:rPr>
              <a:t>nulo.</a:t>
            </a:r>
            <a:endParaRPr sz="1710" dirty="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87624" y="439577"/>
            <a:ext cx="6362492" cy="105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5753"/>
            <a:r>
              <a:rPr dirty="0"/>
              <a:t>Árvore Binária de</a:t>
            </a:r>
            <a:r>
              <a:rPr spc="-86" dirty="0"/>
              <a:t> </a:t>
            </a:r>
            <a:r>
              <a:rPr dirty="0" err="1" smtClean="0"/>
              <a:t>Busca</a:t>
            </a:r>
            <a:r>
              <a:rPr lang="pt-BR" dirty="0" smtClean="0"/>
              <a:t>: Operações</a:t>
            </a:r>
            <a:endParaRPr u="heavy" dirty="0"/>
          </a:p>
        </p:txBody>
      </p:sp>
    </p:spTree>
    <p:extLst>
      <p:ext uri="{BB962C8B-B14F-4D97-AF65-F5344CB8AC3E}">
        <p14:creationId xmlns:p14="http://schemas.microsoft.com/office/powerpoint/2010/main" val="34490565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Dúvidas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96752"/>
            <a:ext cx="7349685" cy="48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1314835" y="2132235"/>
            <a:ext cx="6592476" cy="1705867"/>
          </a:xfrm>
          <a:prstGeom prst="rect">
            <a:avLst/>
          </a:prstGeom>
        </p:spPr>
        <p:txBody>
          <a:bodyPr vert="horz" wrap="square" lIns="0" tIns="23891" rIns="0" bIns="0" rtlCol="0">
            <a:spAutoFit/>
          </a:bodyPr>
          <a:lstStyle/>
          <a:p>
            <a:pPr marL="10860" marR="15747" algn="just">
              <a:lnSpc>
                <a:spcPts val="2651"/>
              </a:lnSpc>
              <a:spcBef>
                <a:spcPts val="187"/>
              </a:spcBef>
            </a:pPr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2309" spc="1646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052" b="1" spc="-4" dirty="0" smtClean="0">
                <a:latin typeface="Gill Sans MT"/>
                <a:cs typeface="Gill Sans MT"/>
              </a:rPr>
              <a:t>Uma </a:t>
            </a:r>
            <a:r>
              <a:rPr sz="2052" b="1" spc="-4" dirty="0">
                <a:latin typeface="Gill Sans MT"/>
                <a:cs typeface="Gill Sans MT"/>
              </a:rPr>
              <a:t>árvore </a:t>
            </a:r>
            <a:r>
              <a:rPr sz="2052" b="1" dirty="0">
                <a:latin typeface="Gill Sans MT"/>
                <a:cs typeface="Gill Sans MT"/>
              </a:rPr>
              <a:t>é capaz de </a:t>
            </a:r>
            <a:r>
              <a:rPr sz="2052" b="1" spc="-4" dirty="0">
                <a:latin typeface="Gill Sans MT"/>
                <a:cs typeface="Gill Sans MT"/>
              </a:rPr>
              <a:t>representar estruturas  hierárquicas, </a:t>
            </a:r>
            <a:r>
              <a:rPr sz="2052" b="1" dirty="0">
                <a:latin typeface="Gill Sans MT"/>
                <a:cs typeface="Gill Sans MT"/>
              </a:rPr>
              <a:t>como </a:t>
            </a:r>
            <a:r>
              <a:rPr sz="2052" b="1" spc="-4" dirty="0">
                <a:latin typeface="Gill Sans MT"/>
                <a:cs typeface="Gill Sans MT"/>
              </a:rPr>
              <a:t>relações </a:t>
            </a:r>
            <a:r>
              <a:rPr sz="2052" b="1" dirty="0">
                <a:latin typeface="Gill Sans MT"/>
                <a:cs typeface="Gill Sans MT"/>
              </a:rPr>
              <a:t>de pai, </a:t>
            </a:r>
            <a:r>
              <a:rPr sz="2052" b="1" spc="-4" dirty="0">
                <a:latin typeface="Gill Sans MT"/>
                <a:cs typeface="Gill Sans MT"/>
              </a:rPr>
              <a:t>filho, irmãos,</a:t>
            </a:r>
            <a:r>
              <a:rPr sz="2052" b="1" spc="47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etc.</a:t>
            </a:r>
            <a:endParaRPr sz="2052" dirty="0">
              <a:latin typeface="Gill Sans MT"/>
              <a:cs typeface="Gill Sans MT"/>
            </a:endParaRPr>
          </a:p>
          <a:p>
            <a:pPr marL="10860" marR="4344" algn="just">
              <a:lnSpc>
                <a:spcPct val="99400"/>
              </a:lnSpc>
              <a:spcBef>
                <a:spcPts val="402"/>
              </a:spcBef>
            </a:pPr>
            <a:r>
              <a:rPr sz="1539" dirty="0">
                <a:solidFill>
                  <a:srgbClr val="666600"/>
                </a:solidFill>
                <a:latin typeface="Gill Sans MT"/>
                <a:cs typeface="Gill Sans MT"/>
              </a:rPr>
              <a:t>- </a:t>
            </a:r>
            <a:r>
              <a:rPr sz="2052" b="1" dirty="0">
                <a:latin typeface="Gill Sans MT"/>
                <a:cs typeface="Gill Sans MT"/>
              </a:rPr>
              <a:t>Se um nó X é a </a:t>
            </a:r>
            <a:r>
              <a:rPr sz="2052" b="1" spc="-4" dirty="0">
                <a:latin typeface="Gill Sans MT"/>
                <a:cs typeface="Gill Sans MT"/>
              </a:rPr>
              <a:t>raiz </a:t>
            </a:r>
            <a:r>
              <a:rPr sz="2052" b="1" dirty="0">
                <a:latin typeface="Gill Sans MT"/>
                <a:cs typeface="Gill Sans MT"/>
              </a:rPr>
              <a:t>de uma </a:t>
            </a:r>
            <a:r>
              <a:rPr sz="2052" b="1" spc="-4" dirty="0">
                <a:latin typeface="Gill Sans MT"/>
                <a:cs typeface="Gill Sans MT"/>
              </a:rPr>
              <a:t>árvore </a:t>
            </a:r>
            <a:r>
              <a:rPr sz="2052" b="1" dirty="0">
                <a:latin typeface="Gill Sans MT"/>
                <a:cs typeface="Gill Sans MT"/>
              </a:rPr>
              <a:t>e um nó Y é a  </a:t>
            </a:r>
            <a:r>
              <a:rPr sz="2052" b="1" spc="73" dirty="0">
                <a:latin typeface="Gill Sans MT"/>
                <a:cs typeface="Gill Sans MT"/>
              </a:rPr>
              <a:t>raiz</a:t>
            </a:r>
            <a:r>
              <a:rPr sz="2052" b="1" spc="714" dirty="0">
                <a:latin typeface="Gill Sans MT"/>
                <a:cs typeface="Gill Sans MT"/>
              </a:rPr>
              <a:t> </a:t>
            </a:r>
            <a:r>
              <a:rPr sz="2052" b="1" spc="47" dirty="0">
                <a:latin typeface="Gill Sans MT"/>
                <a:cs typeface="Gill Sans MT"/>
              </a:rPr>
              <a:t>de </a:t>
            </a:r>
            <a:r>
              <a:rPr sz="2052" b="1" spc="64" dirty="0">
                <a:latin typeface="Gill Sans MT"/>
                <a:cs typeface="Gill Sans MT"/>
              </a:rPr>
              <a:t>sua </a:t>
            </a:r>
            <a:r>
              <a:rPr sz="2052" b="1" spc="86" dirty="0">
                <a:latin typeface="Gill Sans MT"/>
                <a:cs typeface="Gill Sans MT"/>
              </a:rPr>
              <a:t>sub-árvore </a:t>
            </a:r>
            <a:r>
              <a:rPr sz="2052" b="1" spc="81" dirty="0">
                <a:latin typeface="Gill Sans MT"/>
                <a:cs typeface="Gill Sans MT"/>
              </a:rPr>
              <a:t>direita </a:t>
            </a:r>
            <a:r>
              <a:rPr sz="2052" b="1" spc="47" dirty="0">
                <a:latin typeface="Gill Sans MT"/>
                <a:cs typeface="Gill Sans MT"/>
              </a:rPr>
              <a:t>ou </a:t>
            </a:r>
            <a:r>
              <a:rPr sz="2052" b="1" spc="97" dirty="0">
                <a:latin typeface="Gill Sans MT"/>
                <a:cs typeface="Gill Sans MT"/>
              </a:rPr>
              <a:t>sub-árvore  </a:t>
            </a:r>
            <a:r>
              <a:rPr sz="2052" b="1" spc="-4" dirty="0">
                <a:latin typeface="Gill Sans MT"/>
                <a:cs typeface="Gill Sans MT"/>
              </a:rPr>
              <a:t>esquerda, </a:t>
            </a:r>
            <a:r>
              <a:rPr sz="2052" b="1" dirty="0">
                <a:latin typeface="Gill Sans MT"/>
                <a:cs typeface="Gill Sans MT"/>
              </a:rPr>
              <a:t>então X é o </a:t>
            </a:r>
            <a:r>
              <a:rPr sz="2052" b="1" dirty="0">
                <a:solidFill>
                  <a:srgbClr val="CCCC66"/>
                </a:solidFill>
                <a:latin typeface="Gill Sans MT"/>
                <a:cs typeface="Gill Sans MT"/>
              </a:rPr>
              <a:t>pai </a:t>
            </a:r>
            <a:r>
              <a:rPr sz="2052" b="1" dirty="0">
                <a:latin typeface="Gill Sans MT"/>
                <a:cs typeface="Gill Sans MT"/>
              </a:rPr>
              <a:t>de Y e Y é </a:t>
            </a:r>
            <a:r>
              <a:rPr sz="2052" b="1" dirty="0">
                <a:solidFill>
                  <a:srgbClr val="CCCC66"/>
                </a:solidFill>
                <a:latin typeface="Gill Sans MT"/>
                <a:cs typeface="Gill Sans MT"/>
              </a:rPr>
              <a:t>filho </a:t>
            </a:r>
            <a:r>
              <a:rPr sz="2052" b="1" dirty="0">
                <a:latin typeface="Gill Sans MT"/>
                <a:cs typeface="Gill Sans MT"/>
              </a:rPr>
              <a:t>de</a:t>
            </a:r>
            <a:r>
              <a:rPr sz="2052" b="1" spc="-60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X.</a:t>
            </a:r>
            <a:endParaRPr sz="2052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4374" y="724798"/>
            <a:ext cx="4880963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4096"/>
              </a:lnSpc>
              <a:tabLst>
                <a:tab pos="2411955" algn="l"/>
              </a:tabLst>
            </a:pPr>
            <a:r>
              <a:rPr dirty="0"/>
              <a:t>Árvores -	Definição:</a:t>
            </a:r>
          </a:p>
        </p:txBody>
      </p:sp>
    </p:spTree>
    <p:extLst>
      <p:ext uri="{BB962C8B-B14F-4D97-AF65-F5344CB8AC3E}">
        <p14:creationId xmlns:p14="http://schemas.microsoft.com/office/powerpoint/2010/main" val="305766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1987332" y="2135221"/>
            <a:ext cx="5538527" cy="3638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4374" y="724798"/>
            <a:ext cx="4880963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4096"/>
              </a:lnSpc>
              <a:tabLst>
                <a:tab pos="2411955" algn="l"/>
              </a:tabLst>
            </a:pPr>
            <a:r>
              <a:rPr dirty="0"/>
              <a:t>Árvores -	Definição:</a:t>
            </a:r>
          </a:p>
        </p:txBody>
      </p:sp>
    </p:spTree>
    <p:extLst>
      <p:ext uri="{BB962C8B-B14F-4D97-AF65-F5344CB8AC3E}">
        <p14:creationId xmlns:p14="http://schemas.microsoft.com/office/powerpoint/2010/main" val="156046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1314835" y="2037624"/>
            <a:ext cx="6581616" cy="2007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algn="just">
              <a:lnSpc>
                <a:spcPct val="99000"/>
              </a:lnSpc>
            </a:pPr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1539" spc="1103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O nó X é um </a:t>
            </a:r>
            <a:r>
              <a:rPr sz="2052" b="1" dirty="0">
                <a:solidFill>
                  <a:srgbClr val="CCCC66"/>
                </a:solidFill>
                <a:latin typeface="Gill Sans MT"/>
                <a:cs typeface="Gill Sans MT"/>
              </a:rPr>
              <a:t>ANCESTRAL </a:t>
            </a:r>
            <a:r>
              <a:rPr sz="2052" b="1" dirty="0">
                <a:latin typeface="Gill Sans MT"/>
                <a:cs typeface="Gill Sans MT"/>
              </a:rPr>
              <a:t>do nó Y (e Y é  </a:t>
            </a:r>
            <a:r>
              <a:rPr sz="2052" b="1" dirty="0">
                <a:solidFill>
                  <a:srgbClr val="CCCC66"/>
                </a:solidFill>
                <a:latin typeface="Gill Sans MT"/>
                <a:cs typeface="Gill Sans MT"/>
              </a:rPr>
              <a:t>DESCENDENTE </a:t>
            </a:r>
            <a:r>
              <a:rPr sz="2052" b="1" dirty="0">
                <a:latin typeface="Gill Sans MT"/>
                <a:cs typeface="Gill Sans MT"/>
              </a:rPr>
              <a:t>de X) se X for o PAI de Y ou então  se X for </a:t>
            </a:r>
            <a:r>
              <a:rPr sz="2052" b="1" dirty="0">
                <a:solidFill>
                  <a:srgbClr val="CCCC66"/>
                </a:solidFill>
                <a:latin typeface="Gill Sans MT"/>
                <a:cs typeface="Gill Sans MT"/>
              </a:rPr>
              <a:t>PAI </a:t>
            </a:r>
            <a:r>
              <a:rPr sz="2052" b="1" dirty="0">
                <a:latin typeface="Gill Sans MT"/>
                <a:cs typeface="Gill Sans MT"/>
              </a:rPr>
              <a:t>de algum </a:t>
            </a:r>
            <a:r>
              <a:rPr sz="2052" b="1" dirty="0">
                <a:solidFill>
                  <a:srgbClr val="CCCC66"/>
                </a:solidFill>
                <a:latin typeface="Gill Sans MT"/>
                <a:cs typeface="Gill Sans MT"/>
              </a:rPr>
              <a:t>ANCESTRAL </a:t>
            </a:r>
            <a:r>
              <a:rPr sz="2052" b="1" dirty="0">
                <a:latin typeface="Gill Sans MT"/>
                <a:cs typeface="Gill Sans MT"/>
              </a:rPr>
              <a:t>de</a:t>
            </a:r>
            <a:r>
              <a:rPr sz="2052" b="1" spc="-94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Y.</a:t>
            </a:r>
            <a:endParaRPr sz="2052" dirty="0">
              <a:latin typeface="Gill Sans MT"/>
              <a:cs typeface="Gill Sans MT"/>
            </a:endParaRPr>
          </a:p>
          <a:p>
            <a:pPr marL="10860" algn="just">
              <a:spcBef>
                <a:spcPts val="509"/>
              </a:spcBef>
              <a:buClr>
                <a:srgbClr val="666600"/>
              </a:buClr>
              <a:buSzPct val="75000"/>
              <a:buFont typeface="Gill Sans MT"/>
              <a:buChar char="-"/>
              <a:tabLst>
                <a:tab pos="146607" algn="l"/>
              </a:tabLst>
            </a:pPr>
            <a:r>
              <a:rPr sz="2052" b="1" dirty="0">
                <a:latin typeface="Gill Sans MT"/>
                <a:cs typeface="Gill Sans MT"/>
              </a:rPr>
              <a:t>Dois nós são </a:t>
            </a:r>
            <a:r>
              <a:rPr sz="2052" b="1" dirty="0">
                <a:solidFill>
                  <a:srgbClr val="CCCC66"/>
                </a:solidFill>
                <a:latin typeface="Gill Sans MT"/>
                <a:cs typeface="Gill Sans MT"/>
              </a:rPr>
              <a:t>IRMÃOS </a:t>
            </a:r>
            <a:r>
              <a:rPr sz="2052" b="1" dirty="0">
                <a:latin typeface="Gill Sans MT"/>
                <a:cs typeface="Gill Sans MT"/>
              </a:rPr>
              <a:t>se </a:t>
            </a:r>
            <a:r>
              <a:rPr sz="2052" b="1" spc="-4" dirty="0">
                <a:latin typeface="Gill Sans MT"/>
                <a:cs typeface="Gill Sans MT"/>
              </a:rPr>
              <a:t>forem filhos </a:t>
            </a:r>
            <a:r>
              <a:rPr sz="2052" b="1" dirty="0">
                <a:latin typeface="Gill Sans MT"/>
                <a:cs typeface="Gill Sans MT"/>
              </a:rPr>
              <a:t>do mesmo</a:t>
            </a:r>
            <a:r>
              <a:rPr sz="2052" b="1" spc="-56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pai;</a:t>
            </a:r>
            <a:endParaRPr sz="2052" dirty="0">
              <a:latin typeface="Gill Sans MT"/>
              <a:cs typeface="Gill Sans MT"/>
            </a:endParaRPr>
          </a:p>
          <a:p>
            <a:pPr marL="10860" marR="4344" algn="just">
              <a:lnSpc>
                <a:spcPct val="101499"/>
              </a:lnSpc>
              <a:spcBef>
                <a:spcPts val="406"/>
              </a:spcBef>
              <a:buClr>
                <a:srgbClr val="666600"/>
              </a:buClr>
              <a:buSzPct val="75000"/>
              <a:buFont typeface="Gill Sans MT"/>
              <a:buChar char="-"/>
              <a:tabLst>
                <a:tab pos="159639" algn="l"/>
              </a:tabLst>
            </a:pPr>
            <a:r>
              <a:rPr sz="2052" b="1" dirty="0">
                <a:latin typeface="Gill Sans MT"/>
                <a:cs typeface="Gill Sans MT"/>
              </a:rPr>
              <a:t>Os nós </a:t>
            </a:r>
            <a:r>
              <a:rPr sz="2052" b="1" spc="-4" dirty="0">
                <a:latin typeface="Gill Sans MT"/>
                <a:cs typeface="Gill Sans MT"/>
              </a:rPr>
              <a:t>Y</a:t>
            </a:r>
            <a:r>
              <a:rPr sz="2052" b="1" spc="-6" baseline="-20833" dirty="0">
                <a:latin typeface="Gill Sans MT"/>
                <a:cs typeface="Gill Sans MT"/>
              </a:rPr>
              <a:t>1</a:t>
            </a:r>
            <a:r>
              <a:rPr sz="2052" b="1" spc="-4" dirty="0">
                <a:latin typeface="Gill Sans MT"/>
                <a:cs typeface="Gill Sans MT"/>
              </a:rPr>
              <a:t>, Y</a:t>
            </a:r>
            <a:r>
              <a:rPr sz="2052" b="1" spc="-6" baseline="-20833" dirty="0">
                <a:latin typeface="Gill Sans MT"/>
                <a:cs typeface="Gill Sans MT"/>
              </a:rPr>
              <a:t>2</a:t>
            </a:r>
            <a:r>
              <a:rPr sz="2052" b="1" spc="-4" dirty="0">
                <a:latin typeface="Gill Sans MT"/>
                <a:cs typeface="Gill Sans MT"/>
              </a:rPr>
              <a:t>, </a:t>
            </a:r>
            <a:r>
              <a:rPr sz="2052" b="1" dirty="0">
                <a:latin typeface="Gill Sans MT"/>
                <a:cs typeface="Gill Sans MT"/>
              </a:rPr>
              <a:t>..., </a:t>
            </a:r>
            <a:r>
              <a:rPr sz="2052" b="1" spc="-4" dirty="0">
                <a:latin typeface="Gill Sans MT"/>
                <a:cs typeface="Gill Sans MT"/>
              </a:rPr>
              <a:t>Y</a:t>
            </a:r>
            <a:r>
              <a:rPr sz="2052" b="1" spc="-6" baseline="-20833" dirty="0">
                <a:latin typeface="Gill Sans MT"/>
                <a:cs typeface="Gill Sans MT"/>
              </a:rPr>
              <a:t>j </a:t>
            </a:r>
            <a:r>
              <a:rPr sz="2052" b="1" dirty="0">
                <a:latin typeface="Gill Sans MT"/>
                <a:cs typeface="Gill Sans MT"/>
              </a:rPr>
              <a:t>são </a:t>
            </a:r>
            <a:r>
              <a:rPr sz="2052" b="1" spc="-4" dirty="0">
                <a:latin typeface="Gill Sans MT"/>
                <a:cs typeface="Gill Sans MT"/>
              </a:rPr>
              <a:t>irmãos </a:t>
            </a:r>
            <a:r>
              <a:rPr sz="2052" b="1" dirty="0">
                <a:latin typeface="Gill Sans MT"/>
                <a:cs typeface="Gill Sans MT"/>
              </a:rPr>
              <a:t>e se o nó Z é filho de  Y</a:t>
            </a:r>
            <a:r>
              <a:rPr sz="2052" b="1" baseline="-20833" dirty="0">
                <a:latin typeface="Gill Sans MT"/>
                <a:cs typeface="Gill Sans MT"/>
              </a:rPr>
              <a:t>1</a:t>
            </a:r>
            <a:r>
              <a:rPr sz="2052" b="1" dirty="0">
                <a:latin typeface="Gill Sans MT"/>
                <a:cs typeface="Gill Sans MT"/>
              </a:rPr>
              <a:t>, então Y</a:t>
            </a:r>
            <a:r>
              <a:rPr sz="2052" b="1" baseline="-20833" dirty="0">
                <a:latin typeface="Gill Sans MT"/>
                <a:cs typeface="Gill Sans MT"/>
              </a:rPr>
              <a:t>2</a:t>
            </a:r>
            <a:r>
              <a:rPr sz="2052" b="1" dirty="0">
                <a:latin typeface="Gill Sans MT"/>
                <a:cs typeface="Gill Sans MT"/>
              </a:rPr>
              <a:t>, ..., Y</a:t>
            </a:r>
            <a:r>
              <a:rPr sz="2052" b="1" baseline="-20833" dirty="0">
                <a:latin typeface="Gill Sans MT"/>
                <a:cs typeface="Gill Sans MT"/>
              </a:rPr>
              <a:t>j </a:t>
            </a:r>
            <a:r>
              <a:rPr sz="2052" b="1" dirty="0">
                <a:latin typeface="Gill Sans MT"/>
                <a:cs typeface="Gill Sans MT"/>
              </a:rPr>
              <a:t>são </a:t>
            </a:r>
            <a:r>
              <a:rPr sz="2052" b="1" dirty="0">
                <a:solidFill>
                  <a:srgbClr val="CCCC66"/>
                </a:solidFill>
                <a:latin typeface="Gill Sans MT"/>
                <a:cs typeface="Gill Sans MT"/>
              </a:rPr>
              <a:t>TIOS </a:t>
            </a:r>
            <a:r>
              <a:rPr sz="2052" b="1" dirty="0">
                <a:latin typeface="Gill Sans MT"/>
                <a:cs typeface="Gill Sans MT"/>
              </a:rPr>
              <a:t>de</a:t>
            </a:r>
            <a:r>
              <a:rPr sz="2052" b="1" spc="-217" dirty="0">
                <a:latin typeface="Gill Sans MT"/>
                <a:cs typeface="Gill Sans MT"/>
              </a:rPr>
              <a:t> </a:t>
            </a:r>
            <a:r>
              <a:rPr sz="2052" b="1" spc="-4" dirty="0">
                <a:latin typeface="Gill Sans MT"/>
                <a:cs typeface="Gill Sans MT"/>
              </a:rPr>
              <a:t>Z.</a:t>
            </a:r>
            <a:endParaRPr sz="2052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4374" y="724798"/>
            <a:ext cx="4880963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4096"/>
              </a:lnSpc>
              <a:tabLst>
                <a:tab pos="2411955" algn="l"/>
              </a:tabLst>
            </a:pPr>
            <a:r>
              <a:rPr dirty="0"/>
              <a:t>Árvores -	Definição:</a:t>
            </a:r>
          </a:p>
        </p:txBody>
      </p:sp>
    </p:spTree>
    <p:extLst>
      <p:ext uri="{BB962C8B-B14F-4D97-AF65-F5344CB8AC3E}">
        <p14:creationId xmlns:p14="http://schemas.microsoft.com/office/powerpoint/2010/main" val="279744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24" y="1520282"/>
            <a:ext cx="690686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4" y="1"/>
                </a:lnTo>
              </a:path>
            </a:pathLst>
          </a:custGeom>
          <a:ln w="1904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875551" y="598552"/>
            <a:ext cx="1628979" cy="73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2094573" y="2013048"/>
            <a:ext cx="5147572" cy="3461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4374" y="724798"/>
            <a:ext cx="4880963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4096"/>
              </a:lnSpc>
              <a:tabLst>
                <a:tab pos="2411955" algn="l"/>
              </a:tabLst>
            </a:pPr>
            <a:r>
              <a:rPr dirty="0"/>
              <a:t>Árvores -	Definição:</a:t>
            </a:r>
          </a:p>
        </p:txBody>
      </p:sp>
    </p:spTree>
    <p:extLst>
      <p:ext uri="{BB962C8B-B14F-4D97-AF65-F5344CB8AC3E}">
        <p14:creationId xmlns:p14="http://schemas.microsoft.com/office/powerpoint/2010/main" val="266845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6548</TotalTime>
  <Words>1187</Words>
  <Application>Microsoft Office PowerPoint</Application>
  <PresentationFormat>On-screen Show (4:3)</PresentationFormat>
  <Paragraphs>310</Paragraphs>
  <Slides>59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MS PGothic</vt:lpstr>
      <vt:lpstr>Arial</vt:lpstr>
      <vt:lpstr>Calibri</vt:lpstr>
      <vt:lpstr>Gill Sans MT</vt:lpstr>
      <vt:lpstr>Tahoma</vt:lpstr>
      <vt:lpstr>Times New Roman</vt:lpstr>
      <vt:lpstr>Verdana</vt:lpstr>
      <vt:lpstr>Wingdings</vt:lpstr>
      <vt:lpstr>Office Theme</vt:lpstr>
      <vt:lpstr>Office Theme</vt:lpstr>
      <vt:lpstr>Office Theme</vt:lpstr>
      <vt:lpstr>Árvores</vt:lpstr>
      <vt:lpstr>Árvores  Prof. Marvin Ferreira mfsilva@anhembi.br</vt:lpstr>
      <vt:lpstr>Tópicos</vt:lpstr>
      <vt:lpstr>Árvores - Definição:</vt:lpstr>
      <vt:lpstr>Árvores - Definição:</vt:lpstr>
      <vt:lpstr>Árvores - Definição:</vt:lpstr>
      <vt:lpstr>Árvores - Definição:</vt:lpstr>
      <vt:lpstr>Árvores - Definição:</vt:lpstr>
      <vt:lpstr>Árvores - Definição:</vt:lpstr>
      <vt:lpstr>Árvores - Definição:</vt:lpstr>
      <vt:lpstr>Árvores - Definição:</vt:lpstr>
      <vt:lpstr>Árvores - Conceitos:</vt:lpstr>
      <vt:lpstr>Árvores - Conceitos:</vt:lpstr>
      <vt:lpstr>Árvores - Conceitos:</vt:lpstr>
      <vt:lpstr>Árvores - Conceitos:</vt:lpstr>
      <vt:lpstr>Árvores - Conceitos:</vt:lpstr>
      <vt:lpstr>Árvores - Conceitos:</vt:lpstr>
      <vt:lpstr>Árvores - Conceitos:</vt:lpstr>
      <vt:lpstr>PowerPoint Presentation</vt:lpstr>
      <vt:lpstr>TAD - ÁRVORES:</vt:lpstr>
      <vt:lpstr>Árvores Binárias:</vt:lpstr>
      <vt:lpstr>Árvores Binárias:</vt:lpstr>
      <vt:lpstr>Árvores Binárias:</vt:lpstr>
      <vt:lpstr>Árvores Estritamente Binárias</vt:lpstr>
      <vt:lpstr>Árvore Binária Cheia:</vt:lpstr>
      <vt:lpstr>Árvores Binárias:</vt:lpstr>
      <vt:lpstr>Árvore Binária: Balanceada</vt:lpstr>
      <vt:lpstr>Árvore Binária: Implementações</vt:lpstr>
      <vt:lpstr>PowerPoint Presentation</vt:lpstr>
      <vt:lpstr>Árvore Binária: Implementações</vt:lpstr>
      <vt:lpstr>Árvore Binária: Implementações</vt:lpstr>
      <vt:lpstr>Árvore Binária: Implementações</vt:lpstr>
      <vt:lpstr>Árvore Binária -   Percursos: </vt:lpstr>
      <vt:lpstr>Árvore Binária – Tipos   de Percursos: </vt:lpstr>
      <vt:lpstr>Árvore Binária –   Percurso Pré-Ordem:</vt:lpstr>
      <vt:lpstr>Árvore Binária –   Percurso Pré-Ordem:</vt:lpstr>
      <vt:lpstr>Árvore Binária –   Percurso Pré-Ordem:</vt:lpstr>
      <vt:lpstr>Árvore Binária –   Percurso In-Ordem: </vt:lpstr>
      <vt:lpstr>Árvore Binária –   Percurso In-Ordem: </vt:lpstr>
      <vt:lpstr>Árvore Binária –   Percurso In-Ordem: </vt:lpstr>
      <vt:lpstr>Árvore Binária –   Percurso Pós-Ordem:</vt:lpstr>
      <vt:lpstr>Árvore Binária –   Percurso Pós-Ordem:</vt:lpstr>
      <vt:lpstr>Árvore Binária –   Percurso Pós-Ordem:</vt:lpstr>
      <vt:lpstr>Árvore Binária – Tipos  de Percursos: </vt:lpstr>
      <vt:lpstr>Árvore Binária –  Percurso em Largura:</vt:lpstr>
      <vt:lpstr>Árvore Binária –  Percurso em Largura:</vt:lpstr>
      <vt:lpstr>Árvore Binária –  Percurso em Largura:</vt:lpstr>
      <vt:lpstr>Árvore Binária de Busca: Definição</vt:lpstr>
      <vt:lpstr>Árvore Binária de Busca:    Definição</vt:lpstr>
      <vt:lpstr>PowerPoint Presentation</vt:lpstr>
      <vt:lpstr>Árvore Binária de Busca: Operações</vt:lpstr>
      <vt:lpstr>Árvore Binária de Busca: Operações</vt:lpstr>
      <vt:lpstr>PowerPoint Presentation</vt:lpstr>
      <vt:lpstr>Árvore Binária de Busca: Operações</vt:lpstr>
      <vt:lpstr>Árvore Binária de Busca: Operações</vt:lpstr>
      <vt:lpstr>Árvore Binária de Busca: Operações</vt:lpstr>
      <vt:lpstr>Árvore Binária de Busca: Operações</vt:lpstr>
      <vt:lpstr>Árvore Binária de Busca: Operações</vt:lpstr>
      <vt:lpstr>Dúvidas</vt:lpstr>
    </vt:vector>
  </TitlesOfParts>
  <Company>Universidade Anhembi Morumbi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Temperini Pereira</dc:creator>
  <cp:lastModifiedBy>Marvin Ferreira</cp:lastModifiedBy>
  <cp:revision>96</cp:revision>
  <dcterms:created xsi:type="dcterms:W3CDTF">2011-08-25T12:55:49Z</dcterms:created>
  <dcterms:modified xsi:type="dcterms:W3CDTF">2017-05-29T22:55:44Z</dcterms:modified>
</cp:coreProperties>
</file>