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3" r:id="rId2"/>
    <p:sldMasterId id="2147483656" r:id="rId3"/>
  </p:sldMasterIdLst>
  <p:notesMasterIdLst>
    <p:notesMasterId r:id="rId36"/>
  </p:notesMasterIdLst>
  <p:sldIdLst>
    <p:sldId id="259" r:id="rId4"/>
    <p:sldId id="261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93" r:id="rId25"/>
    <p:sldId id="284" r:id="rId26"/>
    <p:sldId id="285" r:id="rId27"/>
    <p:sldId id="294" r:id="rId28"/>
    <p:sldId id="287" r:id="rId29"/>
    <p:sldId id="288" r:id="rId30"/>
    <p:sldId id="289" r:id="rId31"/>
    <p:sldId id="290" r:id="rId32"/>
    <p:sldId id="291" r:id="rId33"/>
    <p:sldId id="262" r:id="rId34"/>
    <p:sldId id="295" r:id="rId35"/>
  </p:sldIdLst>
  <p:sldSz cx="9144000" cy="6858000" type="screen4x3"/>
  <p:notesSz cx="6858000" cy="9144000"/>
  <p:defaultTextStyle>
    <a:defPPr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7">
          <p15:clr>
            <a:srgbClr val="A4A3A4"/>
          </p15:clr>
        </p15:guide>
        <p15:guide id="2" pos="2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842"/>
    <a:srgbClr val="0093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59" autoAdjust="0"/>
    <p:restoredTop sz="81350" autoAdjust="0"/>
  </p:normalViewPr>
  <p:slideViewPr>
    <p:cSldViewPr snapToObjects="1">
      <p:cViewPr varScale="1">
        <p:scale>
          <a:sx n="94" d="100"/>
          <a:sy n="94" d="100"/>
        </p:scale>
        <p:origin x="1022" y="82"/>
      </p:cViewPr>
      <p:guideLst>
        <p:guide orient="horz" pos="1207"/>
        <p:guide pos="2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92CE4-7FB4-4658-9A30-CCD4AE7B95A9}" type="datetimeFigureOut">
              <a:rPr lang="pt-BR" smtClean="0"/>
              <a:pPr/>
              <a:t>06/06/2017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025483-E7DD-4FC5-802F-DE3B3CA723CC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8531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AVL USP:</a:t>
            </a:r>
            <a:br>
              <a:rPr lang="pt-BR" dirty="0" smtClean="0"/>
            </a:br>
            <a:r>
              <a:rPr lang="pt-BR" dirty="0" smtClean="0"/>
              <a:t>http://www.lcad.icmc.usp.br/~nonato/ED/AVL/node67.html</a:t>
            </a:r>
          </a:p>
          <a:p>
            <a:endParaRPr lang="pt-BR" dirty="0" smtClean="0"/>
          </a:p>
          <a:p>
            <a:r>
              <a:rPr lang="pt-BR" dirty="0" smtClean="0"/>
              <a:t>+ links com boas referências da USP: </a:t>
            </a:r>
            <a:br>
              <a:rPr lang="pt-BR" dirty="0" smtClean="0"/>
            </a:br>
            <a:r>
              <a:rPr lang="pt-BR" dirty="0" smtClean="0"/>
              <a:t>http://wiki.icmc.usp.br/images/f/f0/AVL.pdf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25483-E7DD-4FC5-802F-DE3B3CA723CC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2352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ts val="2840"/>
              </a:lnSpc>
            </a:pPr>
            <a:r>
              <a:rPr lang="pt-BR" dirty="0" smtClean="0"/>
              <a:t>Aula</a:t>
            </a:r>
            <a:r>
              <a:rPr lang="pt-BR" baseline="0" dirty="0" smtClean="0"/>
              <a:t> baseada em material desenvolvido pelos professores:</a:t>
            </a:r>
            <a:endParaRPr lang="pt-BR" sz="1200" dirty="0" smtClean="0">
              <a:latin typeface="Gill Sans MT"/>
              <a:cs typeface="Gill Sans MT"/>
            </a:endParaRPr>
          </a:p>
          <a:p>
            <a:pPr algn="l">
              <a:lnSpc>
                <a:spcPts val="2840"/>
              </a:lnSpc>
            </a:pPr>
            <a:r>
              <a:rPr lang="pt-BR" sz="1200" b="1" spc="-5" dirty="0" err="1" smtClean="0">
                <a:latin typeface="Gill Sans MT"/>
                <a:cs typeface="Gill Sans MT"/>
              </a:rPr>
              <a:t>Prof</a:t>
            </a:r>
            <a:r>
              <a:rPr lang="pt-BR" sz="1200" b="1" spc="-5" dirty="0" smtClean="0">
                <a:latin typeface="Gill Sans MT"/>
                <a:cs typeface="Gill Sans MT"/>
              </a:rPr>
              <a:t>: </a:t>
            </a:r>
            <a:r>
              <a:rPr lang="pt-BR" sz="1200" b="1" dirty="0" smtClean="0">
                <a:latin typeface="Gill Sans MT"/>
                <a:cs typeface="Gill Sans MT"/>
              </a:rPr>
              <a:t>Augusto Mendes Gomes</a:t>
            </a:r>
            <a:r>
              <a:rPr lang="pt-BR" sz="1200" b="1" spc="-70" dirty="0" smtClean="0">
                <a:latin typeface="Gill Sans MT"/>
                <a:cs typeface="Gill Sans MT"/>
              </a:rPr>
              <a:t> </a:t>
            </a:r>
            <a:r>
              <a:rPr lang="pt-BR" sz="1200" b="1" spc="-5" dirty="0" smtClean="0">
                <a:latin typeface="Gill Sans MT"/>
                <a:cs typeface="Gill Sans MT"/>
              </a:rPr>
              <a:t>Jr.</a:t>
            </a:r>
            <a:br>
              <a:rPr lang="pt-BR" sz="1200" b="1" spc="-5" dirty="0" smtClean="0">
                <a:latin typeface="Gill Sans MT"/>
                <a:cs typeface="Gill Sans MT"/>
              </a:rPr>
            </a:br>
            <a:r>
              <a:rPr lang="pt-BR" sz="1200" dirty="0" smtClean="0">
                <a:latin typeface="Gill Sans MT"/>
                <a:cs typeface="Gill Sans MT"/>
              </a:rPr>
              <a:t> </a:t>
            </a:r>
            <a:r>
              <a:rPr lang="pt-BR" sz="1200" b="1" spc="-5" dirty="0" err="1" smtClean="0">
                <a:latin typeface="Gill Sans MT"/>
                <a:cs typeface="Gill Sans MT"/>
              </a:rPr>
              <a:t>Prof</a:t>
            </a:r>
            <a:r>
              <a:rPr lang="pt-BR" sz="1200" b="1" spc="-5" dirty="0" smtClean="0">
                <a:latin typeface="Gill Sans MT"/>
                <a:cs typeface="Gill Sans MT"/>
              </a:rPr>
              <a:t>: Emerson </a:t>
            </a:r>
            <a:r>
              <a:rPr lang="pt-BR" sz="1200" b="1" dirty="0" smtClean="0">
                <a:latin typeface="Gill Sans MT"/>
                <a:cs typeface="Gill Sans MT"/>
              </a:rPr>
              <a:t>S.</a:t>
            </a:r>
            <a:r>
              <a:rPr lang="pt-BR" sz="1200" b="1" spc="-40" dirty="0" smtClean="0">
                <a:latin typeface="Gill Sans MT"/>
                <a:cs typeface="Gill Sans MT"/>
              </a:rPr>
              <a:t> </a:t>
            </a:r>
            <a:r>
              <a:rPr lang="pt-BR" sz="1200" b="1" dirty="0" err="1" smtClean="0">
                <a:latin typeface="Gill Sans MT"/>
                <a:cs typeface="Gill Sans MT"/>
              </a:rPr>
              <a:t>Paduan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25483-E7DD-4FC5-802F-DE3B3CA723CC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852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25483-E7DD-4FC5-802F-DE3B3CA723CC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3759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AVL USP:</a:t>
            </a:r>
            <a:br>
              <a:rPr lang="pt-BR" dirty="0" smtClean="0"/>
            </a:br>
            <a:r>
              <a:rPr lang="pt-BR" dirty="0" smtClean="0"/>
              <a:t>http://www.lcad.icmc.usp.br/~nonato/ED/AVL/node67.html</a:t>
            </a:r>
          </a:p>
          <a:p>
            <a:endParaRPr lang="pt-BR" dirty="0" smtClean="0"/>
          </a:p>
          <a:p>
            <a:r>
              <a:rPr lang="pt-BR" dirty="0" smtClean="0"/>
              <a:t>+ links com boas referências da USP: </a:t>
            </a:r>
            <a:br>
              <a:rPr lang="pt-BR" dirty="0" smtClean="0"/>
            </a:br>
            <a:r>
              <a:rPr lang="pt-BR" dirty="0" smtClean="0"/>
              <a:t>http://wiki.icmc.usp.br/images/f/f0/AVL.pdf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25483-E7DD-4FC5-802F-DE3B3CA723CC}" type="slidenum">
              <a:rPr lang="pt-BR" smtClean="0"/>
              <a:pPr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9364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989034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rgbClr val="00584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917596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rgbClr val="00584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>
          <a:xfrm>
            <a:off x="457200" y="1916113"/>
            <a:ext cx="8229600" cy="42275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04758" y="466701"/>
            <a:ext cx="5934485" cy="752075"/>
          </a:xfrm>
          <a:prstGeom prst="rect">
            <a:avLst/>
          </a:prstGeom>
        </p:spPr>
        <p:txBody>
          <a:bodyPr lIns="0" tIns="0" rIns="0" bIns="0"/>
          <a:lstStyle>
            <a:lvl1pPr>
              <a:defRPr sz="2394" b="1" i="0">
                <a:solidFill>
                  <a:srgbClr val="008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52070" y="1925899"/>
            <a:ext cx="7039859" cy="3204242"/>
          </a:xfrm>
          <a:prstGeom prst="rect">
            <a:avLst/>
          </a:prstGeom>
        </p:spPr>
        <p:txBody>
          <a:bodyPr lIns="0" tIns="0" rIns="0" bIns="0"/>
          <a:lstStyle>
            <a:lvl1pPr>
              <a:defRPr sz="2394" b="1" i="0">
                <a:solidFill>
                  <a:srgbClr val="FF0000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64935" y="6361729"/>
            <a:ext cx="198192" cy="138313"/>
          </a:xfrm>
          <a:prstGeom prst="rect">
            <a:avLst/>
          </a:prstGeom>
        </p:spPr>
        <p:txBody>
          <a:bodyPr lIns="0" tIns="0" rIns="0" bIns="0"/>
          <a:lstStyle>
            <a:lvl1pPr>
              <a:defRPr sz="855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98824">
              <a:lnSpc>
                <a:spcPts val="962"/>
              </a:lnSpc>
            </a:pPr>
            <a:fld id="{81D60167-4931-47E6-BA6A-407CBD079E47}" type="slidenum">
              <a:rPr lang="en-US" smtClean="0"/>
              <a:pPr marL="98824">
                <a:lnSpc>
                  <a:spcPts val="962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57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16113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584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3952868"/>
            <a:ext cx="3643338" cy="1000132"/>
          </a:xfrm>
          <a:prstGeom prst="rect">
            <a:avLst/>
          </a:prstGeom>
        </p:spPr>
        <p:txBody>
          <a:bodyPr anchor="ctr"/>
          <a:lstStyle>
            <a:lvl1pPr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9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bst" TargetMode="External"/><Relationship Id="rId2" Type="http://schemas.openxmlformats.org/officeDocument/2006/relationships/hyperlink" Target="https://www.cs.usfca.edu/~galles/visualization/AVLtree.html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Árvores AVL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7624" y="1772816"/>
            <a:ext cx="7145597" cy="30572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 marR="4344" algn="just"/>
            <a:r>
              <a:rPr sz="1600" spc="-573" dirty="0" smtClean="0">
                <a:solidFill>
                  <a:srgbClr val="666600"/>
                </a:solidFill>
                <a:latin typeface="Wingdings"/>
                <a:cs typeface="Wingdings"/>
              </a:rPr>
              <a:t></a:t>
            </a:r>
            <a:r>
              <a:rPr lang="pt-BR" sz="1600" spc="-573" dirty="0" smtClean="0">
                <a:solidFill>
                  <a:srgbClr val="666600"/>
                </a:solidFill>
                <a:latin typeface="Wingdings"/>
                <a:cs typeface="Wingdings"/>
              </a:rPr>
              <a:t>	</a:t>
            </a:r>
            <a:r>
              <a:rPr sz="2000" b="1" dirty="0" smtClean="0">
                <a:latin typeface="Gill Sans MT"/>
                <a:cs typeface="Gill Sans MT"/>
              </a:rPr>
              <a:t>Uma </a:t>
            </a:r>
            <a:r>
              <a:rPr sz="2000" b="1" dirty="0">
                <a:latin typeface="Gill Sans MT"/>
                <a:cs typeface="Gill Sans MT"/>
              </a:rPr>
              <a:t>árvore binária balanceada (AVL) é uma árvore </a:t>
            </a:r>
            <a:r>
              <a:rPr sz="2000" b="1" dirty="0" err="1">
                <a:latin typeface="Gill Sans MT"/>
                <a:cs typeface="Gill Sans MT"/>
              </a:rPr>
              <a:t>binária</a:t>
            </a:r>
            <a:r>
              <a:rPr sz="2000" b="1" dirty="0">
                <a:latin typeface="Gill Sans MT"/>
                <a:cs typeface="Gill Sans MT"/>
              </a:rPr>
              <a:t> </a:t>
            </a:r>
            <a:r>
              <a:rPr lang="pt-BR" sz="2000" b="1" dirty="0" smtClean="0">
                <a:latin typeface="Gill Sans MT"/>
                <a:cs typeface="Gill Sans MT"/>
              </a:rPr>
              <a:t>	</a:t>
            </a:r>
            <a:r>
              <a:rPr sz="2000" b="1" dirty="0" err="1" smtClean="0">
                <a:latin typeface="Gill Sans MT"/>
                <a:cs typeface="Gill Sans MT"/>
              </a:rPr>
              <a:t>na</a:t>
            </a:r>
            <a:r>
              <a:rPr sz="2000" b="1" dirty="0" smtClean="0">
                <a:latin typeface="Gill Sans MT"/>
                <a:cs typeface="Gill Sans MT"/>
              </a:rPr>
              <a:t>  </a:t>
            </a:r>
            <a:r>
              <a:rPr sz="2000" b="1" dirty="0">
                <a:latin typeface="Gill Sans MT"/>
                <a:cs typeface="Gill Sans MT"/>
              </a:rPr>
              <a:t>qual as alturas das duas sub-árvores de todo nó </a:t>
            </a:r>
            <a:r>
              <a:rPr sz="2000" b="1" dirty="0" err="1">
                <a:latin typeface="Gill Sans MT"/>
                <a:cs typeface="Gill Sans MT"/>
              </a:rPr>
              <a:t>nunca</a:t>
            </a:r>
            <a:r>
              <a:rPr sz="2000" b="1" dirty="0">
                <a:latin typeface="Gill Sans MT"/>
                <a:cs typeface="Gill Sans MT"/>
              </a:rPr>
              <a:t> </a:t>
            </a:r>
            <a:r>
              <a:rPr lang="pt-BR" sz="2000" b="1" dirty="0" smtClean="0">
                <a:latin typeface="Gill Sans MT"/>
                <a:cs typeface="Gill Sans MT"/>
              </a:rPr>
              <a:t>	</a:t>
            </a:r>
            <a:r>
              <a:rPr sz="2000" b="1" dirty="0" err="1" smtClean="0">
                <a:latin typeface="Gill Sans MT"/>
                <a:cs typeface="Gill Sans MT"/>
              </a:rPr>
              <a:t>difere</a:t>
            </a:r>
            <a:r>
              <a:rPr sz="2000" b="1" dirty="0" smtClean="0">
                <a:latin typeface="Gill Sans MT"/>
                <a:cs typeface="Gill Sans MT"/>
              </a:rPr>
              <a:t> </a:t>
            </a:r>
            <a:r>
              <a:rPr sz="2000" b="1" dirty="0" err="1" smtClean="0">
                <a:latin typeface="Gill Sans MT"/>
                <a:cs typeface="Gill Sans MT"/>
              </a:rPr>
              <a:t>em</a:t>
            </a:r>
            <a:r>
              <a:rPr sz="2000" b="1" dirty="0" smtClean="0">
                <a:latin typeface="Gill Sans MT"/>
                <a:cs typeface="Gill Sans MT"/>
              </a:rPr>
              <a:t>  </a:t>
            </a:r>
            <a:r>
              <a:rPr sz="2000" b="1" dirty="0">
                <a:latin typeface="Gill Sans MT"/>
                <a:cs typeface="Gill Sans MT"/>
              </a:rPr>
              <a:t>mais de</a:t>
            </a:r>
            <a:r>
              <a:rPr sz="2000" b="1" spc="-86" dirty="0">
                <a:latin typeface="Gill Sans MT"/>
                <a:cs typeface="Gill Sans MT"/>
              </a:rPr>
              <a:t> </a:t>
            </a:r>
            <a:r>
              <a:rPr sz="2000" b="1" dirty="0">
                <a:latin typeface="Gill Sans MT"/>
                <a:cs typeface="Gill Sans MT"/>
              </a:rPr>
              <a:t>1.</a:t>
            </a:r>
            <a:endParaRPr sz="2000" dirty="0">
              <a:latin typeface="Gill Sans MT"/>
              <a:cs typeface="Gill Sans MT"/>
            </a:endParaRPr>
          </a:p>
          <a:p>
            <a:pPr algn="ctr">
              <a:spcBef>
                <a:spcPts val="410"/>
              </a:spcBef>
            </a:pPr>
            <a:r>
              <a:rPr sz="2000" b="1" spc="4" dirty="0">
                <a:solidFill>
                  <a:srgbClr val="CCCC66"/>
                </a:solidFill>
                <a:latin typeface="Gill Sans MT"/>
                <a:cs typeface="Gill Sans MT"/>
              </a:rPr>
              <a:t>|h</a:t>
            </a:r>
            <a:r>
              <a:rPr sz="2000" b="1" spc="6" baseline="-21367" dirty="0">
                <a:solidFill>
                  <a:srgbClr val="D5D379"/>
                </a:solidFill>
                <a:latin typeface="Gill Sans MT"/>
                <a:cs typeface="Gill Sans MT"/>
              </a:rPr>
              <a:t>D </a:t>
            </a:r>
            <a:r>
              <a:rPr sz="2000" b="1" dirty="0">
                <a:solidFill>
                  <a:srgbClr val="CCCC66"/>
                </a:solidFill>
                <a:latin typeface="Gill Sans MT"/>
                <a:cs typeface="Gill Sans MT"/>
              </a:rPr>
              <a:t>– </a:t>
            </a:r>
            <a:r>
              <a:rPr sz="2000" b="1" spc="4" dirty="0">
                <a:solidFill>
                  <a:srgbClr val="CCCC66"/>
                </a:solidFill>
                <a:latin typeface="Gill Sans MT"/>
                <a:cs typeface="Gill Sans MT"/>
              </a:rPr>
              <a:t>h</a:t>
            </a:r>
            <a:r>
              <a:rPr sz="2000" b="1" spc="6" baseline="-21367" dirty="0">
                <a:solidFill>
                  <a:srgbClr val="D5D379"/>
                </a:solidFill>
                <a:latin typeface="Gill Sans MT"/>
                <a:cs typeface="Gill Sans MT"/>
              </a:rPr>
              <a:t>E</a:t>
            </a:r>
            <a:r>
              <a:rPr sz="2000" b="1" spc="4" dirty="0">
                <a:solidFill>
                  <a:srgbClr val="CCCC66"/>
                </a:solidFill>
                <a:latin typeface="Gill Sans MT"/>
                <a:cs typeface="Gill Sans MT"/>
              </a:rPr>
              <a:t>| </a:t>
            </a:r>
            <a:r>
              <a:rPr sz="2000" b="1" spc="-4" dirty="0">
                <a:solidFill>
                  <a:srgbClr val="D5D379"/>
                </a:solidFill>
                <a:latin typeface="Symbol"/>
                <a:cs typeface="Symbol"/>
              </a:rPr>
              <a:t></a:t>
            </a:r>
            <a:r>
              <a:rPr sz="2000" b="1" spc="-30" dirty="0">
                <a:solidFill>
                  <a:srgbClr val="D5D37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CCCC66"/>
                </a:solidFill>
                <a:latin typeface="Gill Sans MT"/>
                <a:cs typeface="Gill Sans MT"/>
              </a:rPr>
              <a:t>1</a:t>
            </a:r>
            <a:endParaRPr sz="2000" dirty="0">
              <a:latin typeface="Gill Sans MT"/>
              <a:cs typeface="Gill Sans MT"/>
            </a:endParaRPr>
          </a:p>
          <a:p>
            <a:pPr>
              <a:spcBef>
                <a:spcPts val="9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10860" marR="4344" algn="just">
              <a:lnSpc>
                <a:spcPct val="100400"/>
              </a:lnSpc>
            </a:pPr>
            <a:r>
              <a:rPr sz="1600" dirty="0">
                <a:solidFill>
                  <a:srgbClr val="666600"/>
                </a:solidFill>
                <a:latin typeface="Gill Sans MT"/>
                <a:cs typeface="Gill Sans MT"/>
              </a:rPr>
              <a:t>- </a:t>
            </a:r>
            <a:r>
              <a:rPr sz="2000" b="1" dirty="0">
                <a:latin typeface="Gill Sans MT"/>
                <a:cs typeface="Gill Sans MT"/>
              </a:rPr>
              <a:t>O balanceamento (fator de balanceamento) de um nó é  definido como a altura de sua sub-árvore direita menos a altura  de sua sub-árvore</a:t>
            </a:r>
            <a:r>
              <a:rPr sz="2000" b="1" spc="-86" dirty="0">
                <a:latin typeface="Gill Sans MT"/>
                <a:cs typeface="Gill Sans MT"/>
              </a:rPr>
              <a:t> </a:t>
            </a:r>
            <a:r>
              <a:rPr sz="2000" b="1" dirty="0">
                <a:latin typeface="Gill Sans MT"/>
                <a:cs typeface="Gill Sans MT"/>
              </a:rPr>
              <a:t>esquerda.</a:t>
            </a:r>
            <a:endParaRPr sz="2000" dirty="0">
              <a:latin typeface="Gill Sans MT"/>
              <a:cs typeface="Gill Sans MT"/>
            </a:endParaRPr>
          </a:p>
          <a:p>
            <a:pPr algn="ctr">
              <a:spcBef>
                <a:spcPts val="410"/>
              </a:spcBef>
            </a:pPr>
            <a:r>
              <a:rPr sz="2000" b="1" dirty="0">
                <a:solidFill>
                  <a:srgbClr val="CCCC66"/>
                </a:solidFill>
                <a:latin typeface="Gill Sans MT"/>
                <a:cs typeface="Gill Sans MT"/>
              </a:rPr>
              <a:t>FB </a:t>
            </a:r>
            <a:r>
              <a:rPr sz="2000" b="1" spc="4" dirty="0">
                <a:solidFill>
                  <a:srgbClr val="CCCC66"/>
                </a:solidFill>
                <a:latin typeface="Gill Sans MT"/>
                <a:cs typeface="Gill Sans MT"/>
              </a:rPr>
              <a:t>=h</a:t>
            </a:r>
            <a:r>
              <a:rPr sz="2000" b="1" spc="6" baseline="-21367" dirty="0">
                <a:solidFill>
                  <a:srgbClr val="D5D379"/>
                </a:solidFill>
                <a:latin typeface="Gill Sans MT"/>
                <a:cs typeface="Gill Sans MT"/>
              </a:rPr>
              <a:t>D </a:t>
            </a:r>
            <a:r>
              <a:rPr sz="2000" b="1" dirty="0">
                <a:solidFill>
                  <a:srgbClr val="CCCC66"/>
                </a:solidFill>
                <a:latin typeface="Gill Sans MT"/>
                <a:cs typeface="Gill Sans MT"/>
              </a:rPr>
              <a:t>–</a:t>
            </a:r>
            <a:r>
              <a:rPr sz="2000" b="1" spc="-81" dirty="0">
                <a:solidFill>
                  <a:srgbClr val="CCCC66"/>
                </a:solidFill>
                <a:latin typeface="Gill Sans MT"/>
                <a:cs typeface="Gill Sans MT"/>
              </a:rPr>
              <a:t> </a:t>
            </a:r>
            <a:r>
              <a:rPr sz="2000" b="1" spc="9" dirty="0">
                <a:solidFill>
                  <a:srgbClr val="CCCC66"/>
                </a:solidFill>
                <a:latin typeface="Gill Sans MT"/>
                <a:cs typeface="Gill Sans MT"/>
              </a:rPr>
              <a:t>h</a:t>
            </a:r>
            <a:r>
              <a:rPr sz="2000" b="1" spc="13" baseline="-21367" dirty="0">
                <a:solidFill>
                  <a:srgbClr val="D5D379"/>
                </a:solidFill>
                <a:latin typeface="Gill Sans MT"/>
                <a:cs typeface="Gill Sans MT"/>
              </a:rPr>
              <a:t>E</a:t>
            </a:r>
            <a:endParaRPr sz="2000" baseline="-21367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568591" y="5638151"/>
            <a:ext cx="475017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8824">
              <a:lnSpc>
                <a:spcPts val="962"/>
              </a:lnSpc>
            </a:pPr>
            <a:fld id="{81D60167-4931-47E6-BA6A-407CBD079E47}" type="slidenum">
              <a:rPr dirty="0"/>
              <a:pPr marL="98824">
                <a:lnSpc>
                  <a:spcPts val="962"/>
                </a:lnSpc>
              </a:pPr>
              <a:t>10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2240" y="597272"/>
            <a:ext cx="5074619" cy="535116"/>
          </a:xfrm>
          <a:prstGeom prst="rect">
            <a:avLst/>
          </a:prstGeom>
        </p:spPr>
        <p:txBody>
          <a:bodyPr vert="horz" wrap="square" lIns="0" tIns="165070" rIns="0" bIns="0" rtlCol="0">
            <a:spAutoFit/>
          </a:bodyPr>
          <a:lstStyle/>
          <a:p>
            <a:pPr marL="2732318"/>
            <a:r>
              <a:rPr spc="-4" dirty="0"/>
              <a:t>Árvore</a:t>
            </a:r>
            <a:r>
              <a:rPr spc="-56" dirty="0"/>
              <a:t> </a:t>
            </a:r>
            <a:r>
              <a:rPr spc="-4" dirty="0"/>
              <a:t>AVL:</a:t>
            </a:r>
          </a:p>
        </p:txBody>
      </p:sp>
    </p:spTree>
    <p:extLst>
      <p:ext uri="{BB962C8B-B14F-4D97-AF65-F5344CB8AC3E}">
        <p14:creationId xmlns:p14="http://schemas.microsoft.com/office/powerpoint/2010/main" val="215076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4836" y="1947618"/>
            <a:ext cx="4012717" cy="4210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2309" spc="-1030" dirty="0" smtClean="0">
                <a:solidFill>
                  <a:srgbClr val="666600"/>
                </a:solidFill>
                <a:latin typeface="Wingdings"/>
                <a:cs typeface="Wingdings"/>
              </a:rPr>
              <a:t></a:t>
            </a:r>
            <a:r>
              <a:rPr lang="pt-BR" sz="2309" spc="-1030" dirty="0" smtClean="0">
                <a:solidFill>
                  <a:srgbClr val="666600"/>
                </a:solidFill>
                <a:latin typeface="Wingdings"/>
                <a:cs typeface="Wingdings"/>
              </a:rPr>
              <a:t>	</a:t>
            </a:r>
            <a:r>
              <a:rPr sz="2736" b="1" dirty="0" err="1" smtClean="0">
                <a:solidFill>
                  <a:srgbClr val="FF0000"/>
                </a:solidFill>
                <a:latin typeface="Gill Sans MT"/>
                <a:cs typeface="Gill Sans MT"/>
              </a:rPr>
              <a:t>Árvore</a:t>
            </a:r>
            <a:r>
              <a:rPr sz="2736" b="1" dirty="0" smtClean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736" b="1" dirty="0">
                <a:solidFill>
                  <a:srgbClr val="FF0000"/>
                </a:solidFill>
                <a:latin typeface="Gill Sans MT"/>
                <a:cs typeface="Gill Sans MT"/>
              </a:rPr>
              <a:t>AVL:</a:t>
            </a:r>
            <a:r>
              <a:rPr sz="2736" b="1" spc="-64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736" b="1" dirty="0">
                <a:latin typeface="Gill Sans MT"/>
                <a:cs typeface="Gill Sans MT"/>
              </a:rPr>
              <a:t>Exemplo</a:t>
            </a:r>
            <a:endParaRPr sz="2736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10413" y="2712151"/>
            <a:ext cx="4520416" cy="24923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2240" y="597272"/>
            <a:ext cx="5074619" cy="535116"/>
          </a:xfrm>
          <a:prstGeom prst="rect">
            <a:avLst/>
          </a:prstGeom>
        </p:spPr>
        <p:txBody>
          <a:bodyPr vert="horz" wrap="square" lIns="0" tIns="165070" rIns="0" bIns="0" rtlCol="0">
            <a:spAutoFit/>
          </a:bodyPr>
          <a:lstStyle/>
          <a:p>
            <a:pPr marL="2732318"/>
            <a:r>
              <a:rPr spc="-4" dirty="0"/>
              <a:t>Árvore</a:t>
            </a:r>
            <a:r>
              <a:rPr spc="-56" dirty="0"/>
              <a:t> </a:t>
            </a:r>
            <a:r>
              <a:rPr spc="-4" dirty="0"/>
              <a:t>AVL: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5795" y="6192221"/>
            <a:ext cx="176473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>
              <a:lnSpc>
                <a:spcPts val="962"/>
              </a:lnSpc>
            </a:pPr>
            <a:r>
              <a:rPr sz="855" b="1" dirty="0" smtClean="0">
                <a:latin typeface="Verdana"/>
                <a:cs typeface="Verdana"/>
              </a:rPr>
              <a:t>1</a:t>
            </a:r>
            <a:r>
              <a:rPr lang="pt-BR" sz="855" b="1" dirty="0" smtClean="0">
                <a:latin typeface="Verdana"/>
                <a:cs typeface="Verdana"/>
              </a:rPr>
              <a:t>1</a:t>
            </a:r>
            <a:endParaRPr sz="855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07408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4835" y="1947618"/>
            <a:ext cx="6581074" cy="2614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2309" spc="-1030" dirty="0" smtClean="0">
                <a:solidFill>
                  <a:srgbClr val="666600"/>
                </a:solidFill>
                <a:latin typeface="Wingdings"/>
                <a:cs typeface="Wingdings"/>
              </a:rPr>
              <a:t></a:t>
            </a:r>
            <a:r>
              <a:rPr lang="pt-BR" sz="2309" spc="-1030" dirty="0" smtClean="0">
                <a:solidFill>
                  <a:srgbClr val="666600"/>
                </a:solidFill>
                <a:latin typeface="Wingdings"/>
                <a:cs typeface="Wingdings"/>
              </a:rPr>
              <a:t>	</a:t>
            </a:r>
            <a:r>
              <a:rPr sz="2736" b="1" spc="-4" dirty="0" err="1" smtClean="0">
                <a:solidFill>
                  <a:srgbClr val="FF0000"/>
                </a:solidFill>
                <a:latin typeface="Gill Sans MT"/>
                <a:cs typeface="Gill Sans MT"/>
              </a:rPr>
              <a:t>Árvore</a:t>
            </a:r>
            <a:r>
              <a:rPr sz="2736" b="1" spc="-34" dirty="0" smtClean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736" b="1" spc="-4" dirty="0">
                <a:solidFill>
                  <a:srgbClr val="FF0000"/>
                </a:solidFill>
                <a:latin typeface="Gill Sans MT"/>
                <a:cs typeface="Gill Sans MT"/>
              </a:rPr>
              <a:t>AVL:</a:t>
            </a:r>
            <a:endParaRPr sz="2736" dirty="0">
              <a:latin typeface="Gill Sans MT"/>
              <a:cs typeface="Gill Sans MT"/>
            </a:endParaRPr>
          </a:p>
          <a:p>
            <a:pPr marL="10860">
              <a:spcBef>
                <a:spcPts val="624"/>
              </a:spcBef>
            </a:pPr>
            <a:r>
              <a:rPr sz="1539" dirty="0">
                <a:solidFill>
                  <a:srgbClr val="666600"/>
                </a:solidFill>
                <a:latin typeface="Gill Sans MT"/>
                <a:cs typeface="Gill Sans MT"/>
              </a:rPr>
              <a:t>- </a:t>
            </a:r>
            <a:r>
              <a:rPr sz="2394" b="1" spc="-4" dirty="0">
                <a:latin typeface="Gill Sans MT"/>
                <a:cs typeface="Gill Sans MT"/>
              </a:rPr>
              <a:t>Para </a:t>
            </a:r>
            <a:r>
              <a:rPr sz="2394" b="1" dirty="0">
                <a:latin typeface="Gill Sans MT"/>
                <a:cs typeface="Gill Sans MT"/>
              </a:rPr>
              <a:t>sua </a:t>
            </a:r>
            <a:r>
              <a:rPr sz="2394" b="1" spc="-4" dirty="0">
                <a:latin typeface="Gill Sans MT"/>
                <a:cs typeface="Gill Sans MT"/>
              </a:rPr>
              <a:t>compreensão, </a:t>
            </a:r>
            <a:r>
              <a:rPr sz="2394" b="1" dirty="0">
                <a:latin typeface="Gill Sans MT"/>
                <a:cs typeface="Gill Sans MT"/>
              </a:rPr>
              <a:t>deve-se</a:t>
            </a:r>
            <a:r>
              <a:rPr sz="2394" b="1" spc="-60" dirty="0">
                <a:latin typeface="Gill Sans MT"/>
                <a:cs typeface="Gill Sans MT"/>
              </a:rPr>
              <a:t> </a:t>
            </a:r>
            <a:r>
              <a:rPr sz="2394" b="1" spc="-4" dirty="0" err="1">
                <a:latin typeface="Gill Sans MT"/>
                <a:cs typeface="Gill Sans MT"/>
              </a:rPr>
              <a:t>estudar</a:t>
            </a:r>
            <a:r>
              <a:rPr sz="2394" b="1" spc="-4" dirty="0" smtClean="0">
                <a:latin typeface="Gill Sans MT"/>
                <a:cs typeface="Gill Sans MT"/>
              </a:rPr>
              <a:t>:</a:t>
            </a:r>
            <a:endParaRPr sz="2394" dirty="0">
              <a:latin typeface="Gill Sans MT"/>
              <a:cs typeface="Gill Sans MT"/>
            </a:endParaRPr>
          </a:p>
          <a:p>
            <a:pPr marL="488690" marR="4344" indent="-314933">
              <a:lnSpc>
                <a:spcPct val="101499"/>
              </a:lnSpc>
              <a:spcBef>
                <a:spcPts val="428"/>
              </a:spcBef>
              <a:tabLst>
                <a:tab pos="496291" algn="l"/>
                <a:tab pos="878555" algn="l"/>
                <a:tab pos="1480187" algn="l"/>
                <a:tab pos="2236570" algn="l"/>
                <a:tab pos="3606530" algn="l"/>
                <a:tab pos="4661556" algn="l"/>
                <a:tab pos="5217034" algn="l"/>
                <a:tab pos="5965271" algn="l"/>
                <a:tab pos="6425726" algn="l"/>
              </a:tabLst>
            </a:pPr>
            <a:r>
              <a:rPr sz="1539" spc="-577" dirty="0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sz="1539" spc="-577" dirty="0">
                <a:solidFill>
                  <a:srgbClr val="999900"/>
                </a:solidFill>
                <a:latin typeface="Times New Roman"/>
                <a:cs typeface="Times New Roman"/>
              </a:rPr>
              <a:t>		</a:t>
            </a:r>
            <a:r>
              <a:rPr sz="2052" b="1" dirty="0">
                <a:latin typeface="Gill Sans MT"/>
                <a:cs typeface="Gill Sans MT"/>
              </a:rPr>
              <a:t>O	que	pode	acontecer	quando 	 </a:t>
            </a:r>
            <a:r>
              <a:rPr sz="2052" b="1" dirty="0" smtClean="0">
                <a:latin typeface="Gill Sans MT"/>
                <a:cs typeface="Gill Sans MT"/>
              </a:rPr>
              <a:t>um</a:t>
            </a:r>
            <a:r>
              <a:rPr sz="2052" b="1" dirty="0">
                <a:latin typeface="Gill Sans MT"/>
                <a:cs typeface="Gill Sans MT"/>
              </a:rPr>
              <a:t>	novo	nó	é </a:t>
            </a:r>
            <a:r>
              <a:rPr sz="2052" b="1" spc="-4" dirty="0">
                <a:latin typeface="Gill Sans MT"/>
                <a:cs typeface="Gill Sans MT"/>
              </a:rPr>
              <a:t>inserido</a:t>
            </a:r>
            <a:r>
              <a:rPr sz="2052" b="1" spc="-43" dirty="0">
                <a:latin typeface="Gill Sans MT"/>
                <a:cs typeface="Gill Sans MT"/>
              </a:rPr>
              <a:t> </a:t>
            </a:r>
            <a:r>
              <a:rPr sz="2052" b="1" dirty="0">
                <a:latin typeface="Gill Sans MT"/>
                <a:cs typeface="Gill Sans MT"/>
              </a:rPr>
              <a:t>em</a:t>
            </a:r>
            <a:r>
              <a:rPr sz="2052" b="1" spc="-21" dirty="0">
                <a:latin typeface="Gill Sans MT"/>
                <a:cs typeface="Gill Sans MT"/>
              </a:rPr>
              <a:t> </a:t>
            </a:r>
            <a:r>
              <a:rPr sz="2052" b="1" dirty="0">
                <a:latin typeface="Gill Sans MT"/>
                <a:cs typeface="Gill Sans MT"/>
              </a:rPr>
              <a:t>uma  </a:t>
            </a:r>
            <a:r>
              <a:rPr sz="2052" b="1" spc="-4" dirty="0">
                <a:latin typeface="Gill Sans MT"/>
                <a:cs typeface="Gill Sans MT"/>
              </a:rPr>
              <a:t>árvore </a:t>
            </a:r>
            <a:r>
              <a:rPr sz="2052" b="1" dirty="0" err="1">
                <a:latin typeface="Gill Sans MT"/>
                <a:cs typeface="Gill Sans MT"/>
              </a:rPr>
              <a:t>balanceada</a:t>
            </a:r>
            <a:r>
              <a:rPr sz="2052" b="1" spc="-64" dirty="0">
                <a:latin typeface="Gill Sans MT"/>
                <a:cs typeface="Gill Sans MT"/>
              </a:rPr>
              <a:t> </a:t>
            </a:r>
            <a:r>
              <a:rPr sz="2052" b="1" dirty="0" smtClean="0">
                <a:latin typeface="Gill Sans MT"/>
                <a:cs typeface="Gill Sans MT"/>
              </a:rPr>
              <a:t>?</a:t>
            </a:r>
            <a:endParaRPr lang="pt-BR" sz="2052" b="1" dirty="0" smtClean="0">
              <a:latin typeface="Gill Sans MT"/>
              <a:cs typeface="Gill Sans MT"/>
            </a:endParaRPr>
          </a:p>
          <a:p>
            <a:pPr marL="488690" marR="4344" indent="-314933">
              <a:lnSpc>
                <a:spcPct val="101499"/>
              </a:lnSpc>
              <a:spcBef>
                <a:spcPts val="428"/>
              </a:spcBef>
              <a:tabLst>
                <a:tab pos="496291" algn="l"/>
                <a:tab pos="878555" algn="l"/>
                <a:tab pos="1480187" algn="l"/>
                <a:tab pos="2236570" algn="l"/>
                <a:tab pos="3606530" algn="l"/>
                <a:tab pos="4661556" algn="l"/>
                <a:tab pos="5217034" algn="l"/>
                <a:tab pos="5965271" algn="l"/>
                <a:tab pos="6425726" algn="l"/>
              </a:tabLst>
            </a:pPr>
            <a:endParaRPr sz="2052" dirty="0">
              <a:latin typeface="Gill Sans MT"/>
              <a:cs typeface="Gill Sans MT"/>
            </a:endParaRPr>
          </a:p>
          <a:p>
            <a:pPr marL="488690" marR="4344" indent="-314933">
              <a:lnSpc>
                <a:spcPct val="101499"/>
              </a:lnSpc>
              <a:spcBef>
                <a:spcPts val="385"/>
              </a:spcBef>
              <a:tabLst>
                <a:tab pos="496291" algn="l"/>
              </a:tabLst>
            </a:pPr>
            <a:r>
              <a:rPr sz="1539" spc="-577" dirty="0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sz="1539" spc="-577" dirty="0">
                <a:solidFill>
                  <a:srgbClr val="999900"/>
                </a:solidFill>
                <a:latin typeface="Times New Roman"/>
                <a:cs typeface="Times New Roman"/>
              </a:rPr>
              <a:t>		</a:t>
            </a:r>
            <a:r>
              <a:rPr sz="2052" b="1" dirty="0">
                <a:latin typeface="Gill Sans MT"/>
                <a:cs typeface="Gill Sans MT"/>
              </a:rPr>
              <a:t>O que pode acontecer quando um nó</a:t>
            </a:r>
            <a:r>
              <a:rPr sz="2052" b="1" spc="428" dirty="0">
                <a:latin typeface="Gill Sans MT"/>
                <a:cs typeface="Gill Sans MT"/>
              </a:rPr>
              <a:t> </a:t>
            </a:r>
            <a:r>
              <a:rPr sz="2052" b="1" dirty="0">
                <a:latin typeface="Gill Sans MT"/>
                <a:cs typeface="Gill Sans MT"/>
              </a:rPr>
              <a:t>é</a:t>
            </a:r>
            <a:r>
              <a:rPr sz="2052" b="1" spc="60" dirty="0">
                <a:latin typeface="Gill Sans MT"/>
                <a:cs typeface="Gill Sans MT"/>
              </a:rPr>
              <a:t> </a:t>
            </a:r>
            <a:r>
              <a:rPr sz="2052" b="1" spc="-4" dirty="0">
                <a:latin typeface="Gill Sans MT"/>
                <a:cs typeface="Gill Sans MT"/>
              </a:rPr>
              <a:t>removido </a:t>
            </a:r>
            <a:r>
              <a:rPr sz="2052" b="1" dirty="0">
                <a:latin typeface="Gill Sans MT"/>
                <a:cs typeface="Gill Sans MT"/>
              </a:rPr>
              <a:t> de uma </a:t>
            </a:r>
            <a:r>
              <a:rPr sz="2052" b="1" spc="-4" dirty="0">
                <a:latin typeface="Gill Sans MT"/>
                <a:cs typeface="Gill Sans MT"/>
              </a:rPr>
              <a:t>árvore </a:t>
            </a:r>
            <a:r>
              <a:rPr sz="2052" b="1" dirty="0">
                <a:latin typeface="Gill Sans MT"/>
                <a:cs typeface="Gill Sans MT"/>
              </a:rPr>
              <a:t>balanceada</a:t>
            </a:r>
            <a:r>
              <a:rPr sz="2052" b="1" spc="-64" dirty="0">
                <a:latin typeface="Gill Sans MT"/>
                <a:cs typeface="Gill Sans MT"/>
              </a:rPr>
              <a:t> </a:t>
            </a:r>
            <a:r>
              <a:rPr sz="2052" b="1" dirty="0">
                <a:latin typeface="Gill Sans MT"/>
                <a:cs typeface="Gill Sans MT"/>
              </a:rPr>
              <a:t>?</a:t>
            </a:r>
            <a:endParaRPr sz="2052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53328" y="5638151"/>
            <a:ext cx="246264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20">
              <a:lnSpc>
                <a:spcPts val="962"/>
              </a:lnSpc>
            </a:pPr>
            <a:fld id="{81D60167-4931-47E6-BA6A-407CBD079E47}" type="slidenum">
              <a:rPr dirty="0"/>
              <a:pPr marL="21720">
                <a:lnSpc>
                  <a:spcPts val="962"/>
                </a:lnSpc>
              </a:pPr>
              <a:t>12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2240" y="597272"/>
            <a:ext cx="5074619" cy="535116"/>
          </a:xfrm>
          <a:prstGeom prst="rect">
            <a:avLst/>
          </a:prstGeom>
        </p:spPr>
        <p:txBody>
          <a:bodyPr vert="horz" wrap="square" lIns="0" tIns="165070" rIns="0" bIns="0" rtlCol="0">
            <a:spAutoFit/>
          </a:bodyPr>
          <a:lstStyle/>
          <a:p>
            <a:pPr marL="2732318"/>
            <a:r>
              <a:rPr spc="-4" dirty="0"/>
              <a:t>Árvore</a:t>
            </a:r>
            <a:r>
              <a:rPr spc="-56" dirty="0"/>
              <a:t> </a:t>
            </a:r>
            <a:r>
              <a:rPr spc="-4" dirty="0"/>
              <a:t>AVL:</a:t>
            </a:r>
          </a:p>
        </p:txBody>
      </p:sp>
    </p:spTree>
    <p:extLst>
      <p:ext uri="{BB962C8B-B14F-4D97-AF65-F5344CB8AC3E}">
        <p14:creationId xmlns:p14="http://schemas.microsoft.com/office/powerpoint/2010/main" val="25765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4836" y="1947618"/>
            <a:ext cx="2661208" cy="800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2309" spc="-1030" dirty="0" smtClean="0">
                <a:solidFill>
                  <a:srgbClr val="666600"/>
                </a:solidFill>
                <a:latin typeface="Wingdings"/>
                <a:cs typeface="Wingdings"/>
              </a:rPr>
              <a:t></a:t>
            </a:r>
            <a:r>
              <a:rPr lang="pt-BR" sz="2309" spc="-1030" dirty="0" smtClean="0">
                <a:solidFill>
                  <a:srgbClr val="666600"/>
                </a:solidFill>
                <a:latin typeface="Wingdings"/>
                <a:cs typeface="Wingdings"/>
              </a:rPr>
              <a:t>	</a:t>
            </a:r>
            <a:r>
              <a:rPr sz="2736" b="1" spc="-4" dirty="0" err="1" smtClean="0">
                <a:solidFill>
                  <a:srgbClr val="FF0000"/>
                </a:solidFill>
                <a:latin typeface="Gill Sans MT"/>
                <a:cs typeface="Gill Sans MT"/>
              </a:rPr>
              <a:t>Árvore</a:t>
            </a:r>
            <a:r>
              <a:rPr sz="2736" b="1" spc="-34" dirty="0" smtClean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736" b="1" spc="-4" dirty="0">
                <a:solidFill>
                  <a:srgbClr val="FF0000"/>
                </a:solidFill>
                <a:latin typeface="Gill Sans MT"/>
                <a:cs typeface="Gill Sans MT"/>
              </a:rPr>
              <a:t>AVL:</a:t>
            </a:r>
            <a:endParaRPr sz="2736" dirty="0">
              <a:latin typeface="Gill Sans MT"/>
              <a:cs typeface="Gill Sans MT"/>
            </a:endParaRPr>
          </a:p>
          <a:p>
            <a:pPr marL="10860">
              <a:spcBef>
                <a:spcPts val="543"/>
              </a:spcBef>
              <a:tabLst>
                <a:tab pos="330680" algn="l"/>
                <a:tab pos="797107" algn="l"/>
                <a:tab pos="1100095" algn="l"/>
              </a:tabLst>
            </a:pPr>
            <a:r>
              <a:rPr sz="1539" dirty="0">
                <a:solidFill>
                  <a:srgbClr val="666600"/>
                </a:solidFill>
                <a:latin typeface="Gill Sans MT"/>
                <a:cs typeface="Gill Sans MT"/>
              </a:rPr>
              <a:t>-	</a:t>
            </a:r>
            <a:r>
              <a:rPr sz="2052" b="1" dirty="0">
                <a:latin typeface="Gill Sans MT"/>
                <a:cs typeface="Gill Sans MT"/>
              </a:rPr>
              <a:t>Se	a	possibilidade</a:t>
            </a:r>
            <a:endParaRPr sz="2052" dirty="0">
              <a:latin typeface="Gill Sans MT"/>
              <a:cs typeface="Gill Sans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568591" y="5638151"/>
            <a:ext cx="258993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20">
              <a:lnSpc>
                <a:spcPts val="962"/>
              </a:lnSpc>
            </a:pPr>
            <a:fld id="{81D60167-4931-47E6-BA6A-407CBD079E47}" type="slidenum">
              <a:rPr dirty="0"/>
              <a:pPr marL="21720">
                <a:lnSpc>
                  <a:spcPts val="962"/>
                </a:lnSpc>
              </a:pPr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119054" y="2433704"/>
            <a:ext cx="1630608" cy="315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>
              <a:tabLst>
                <a:tab pos="471314" algn="l"/>
              </a:tabLst>
            </a:pPr>
            <a:r>
              <a:rPr sz="2052" b="1" dirty="0">
                <a:latin typeface="Gill Sans MT"/>
                <a:cs typeface="Gill Sans MT"/>
              </a:rPr>
              <a:t>de	pesquisar</a:t>
            </a:r>
            <a:endParaRPr sz="2052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92374" y="2433704"/>
            <a:ext cx="2003644" cy="315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>
              <a:tabLst>
                <a:tab pos="577197" algn="l"/>
                <a:tab pos="1339010" algn="l"/>
                <a:tab pos="1854306" algn="l"/>
              </a:tabLst>
            </a:pPr>
            <a:r>
              <a:rPr sz="2052" b="1" dirty="0">
                <a:latin typeface="Gill Sans MT"/>
                <a:cs typeface="Gill Sans MT"/>
              </a:rPr>
              <a:t>um	dado	for	a</a:t>
            </a:r>
            <a:endParaRPr sz="2052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4836" y="2740387"/>
            <a:ext cx="2925645" cy="315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>
              <a:tabLst>
                <a:tab pos="1076746" algn="l"/>
                <a:tab pos="1796206" algn="l"/>
                <a:tab pos="2648155" algn="l"/>
              </a:tabLst>
            </a:pPr>
            <a:r>
              <a:rPr sz="2052" b="1" dirty="0">
                <a:latin typeface="Gill Sans MT"/>
                <a:cs typeface="Gill Sans MT"/>
              </a:rPr>
              <a:t>mesma	pa</a:t>
            </a:r>
            <a:r>
              <a:rPr sz="2052" b="1" spc="-4" dirty="0">
                <a:latin typeface="Gill Sans MT"/>
                <a:cs typeface="Gill Sans MT"/>
              </a:rPr>
              <a:t>r</a:t>
            </a:r>
            <a:r>
              <a:rPr sz="2052" b="1" dirty="0">
                <a:latin typeface="Gill Sans MT"/>
                <a:cs typeface="Gill Sans MT"/>
              </a:rPr>
              <a:t>a	todos	os</a:t>
            </a:r>
            <a:endParaRPr sz="2052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92224" y="2740387"/>
            <a:ext cx="800914" cy="315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2052" b="1" dirty="0">
                <a:latin typeface="Gill Sans MT"/>
                <a:cs typeface="Gill Sans MT"/>
              </a:rPr>
              <a:t>dados,</a:t>
            </a:r>
            <a:endParaRPr sz="2052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44798" y="2740387"/>
            <a:ext cx="1538841" cy="315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>
              <a:tabLst>
                <a:tab pos="724347" algn="l"/>
              </a:tabLst>
            </a:pPr>
            <a:r>
              <a:rPr sz="2052" b="1" dirty="0">
                <a:latin typeface="Gill Sans MT"/>
                <a:cs typeface="Gill Sans MT"/>
              </a:rPr>
              <a:t>uma	á</a:t>
            </a:r>
            <a:r>
              <a:rPr sz="2052" b="1" spc="-4" dirty="0">
                <a:latin typeface="Gill Sans MT"/>
                <a:cs typeface="Gill Sans MT"/>
              </a:rPr>
              <a:t>r</a:t>
            </a:r>
            <a:r>
              <a:rPr sz="2052" b="1" dirty="0">
                <a:latin typeface="Gill Sans MT"/>
                <a:cs typeface="Gill Sans MT"/>
              </a:rPr>
              <a:t>vo</a:t>
            </a:r>
            <a:r>
              <a:rPr sz="2052" b="1" spc="-4" dirty="0">
                <a:latin typeface="Gill Sans MT"/>
                <a:cs typeface="Gill Sans MT"/>
              </a:rPr>
              <a:t>r</a:t>
            </a:r>
            <a:r>
              <a:rPr sz="2052" b="1" dirty="0">
                <a:latin typeface="Gill Sans MT"/>
                <a:cs typeface="Gill Sans MT"/>
              </a:rPr>
              <a:t>e</a:t>
            </a:r>
            <a:endParaRPr sz="2052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35496" y="2740387"/>
            <a:ext cx="860644" cy="315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2052" b="1" spc="-4" dirty="0">
                <a:latin typeface="Gill Sans MT"/>
                <a:cs typeface="Gill Sans MT"/>
              </a:rPr>
              <a:t>binária</a:t>
            </a:r>
            <a:endParaRPr sz="2052">
              <a:latin typeface="Gill Sans MT"/>
              <a:cs typeface="Gill Sans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14836" y="3053134"/>
            <a:ext cx="6595734" cy="1958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 marR="4344" algn="just">
              <a:lnSpc>
                <a:spcPct val="100699"/>
              </a:lnSpc>
            </a:pPr>
            <a:r>
              <a:rPr sz="2052" b="1" spc="103" dirty="0">
                <a:latin typeface="Gill Sans MT"/>
                <a:cs typeface="Gill Sans MT"/>
              </a:rPr>
              <a:t>balanceada </a:t>
            </a:r>
            <a:r>
              <a:rPr sz="2052" b="1" spc="90" dirty="0">
                <a:latin typeface="Gill Sans MT"/>
                <a:cs typeface="Gill Sans MT"/>
              </a:rPr>
              <a:t>(AVL) </a:t>
            </a:r>
            <a:r>
              <a:rPr sz="2052" b="1" spc="103" dirty="0">
                <a:latin typeface="Gill Sans MT"/>
                <a:cs typeface="Gill Sans MT"/>
              </a:rPr>
              <a:t>determinará </a:t>
            </a:r>
            <a:r>
              <a:rPr sz="2052" b="1" dirty="0">
                <a:latin typeface="Gill Sans MT"/>
                <a:cs typeface="Gill Sans MT"/>
              </a:rPr>
              <a:t>a </a:t>
            </a:r>
            <a:r>
              <a:rPr sz="2052" b="1" spc="90" dirty="0">
                <a:latin typeface="Gill Sans MT"/>
                <a:cs typeface="Gill Sans MT"/>
              </a:rPr>
              <a:t>busca </a:t>
            </a:r>
            <a:r>
              <a:rPr sz="2052" b="1" spc="115" dirty="0">
                <a:latin typeface="Gill Sans MT"/>
                <a:cs typeface="Gill Sans MT"/>
              </a:rPr>
              <a:t>mais  </a:t>
            </a:r>
            <a:r>
              <a:rPr sz="2052" b="1" dirty="0" err="1">
                <a:latin typeface="Gill Sans MT"/>
                <a:cs typeface="Gill Sans MT"/>
              </a:rPr>
              <a:t>eficiente</a:t>
            </a:r>
            <a:r>
              <a:rPr sz="2052" b="1" dirty="0" smtClean="0">
                <a:latin typeface="Gill Sans MT"/>
                <a:cs typeface="Gill Sans MT"/>
              </a:rPr>
              <a:t>.</a:t>
            </a:r>
            <a:endParaRPr lang="pt-BR" sz="2052" b="1" dirty="0" smtClean="0">
              <a:latin typeface="Gill Sans MT"/>
              <a:cs typeface="Gill Sans MT"/>
            </a:endParaRPr>
          </a:p>
          <a:p>
            <a:pPr marL="10860" marR="4344" algn="just">
              <a:lnSpc>
                <a:spcPct val="100699"/>
              </a:lnSpc>
            </a:pPr>
            <a:endParaRPr sz="2052" dirty="0">
              <a:latin typeface="Gill Sans MT"/>
              <a:cs typeface="Gill Sans MT"/>
            </a:endParaRPr>
          </a:p>
          <a:p>
            <a:pPr marL="10860" marR="18462" algn="just">
              <a:lnSpc>
                <a:spcPct val="99400"/>
              </a:lnSpc>
              <a:spcBef>
                <a:spcPts val="522"/>
              </a:spcBef>
            </a:pPr>
            <a:r>
              <a:rPr sz="1539" dirty="0">
                <a:solidFill>
                  <a:srgbClr val="666600"/>
                </a:solidFill>
                <a:latin typeface="Gill Sans MT"/>
                <a:cs typeface="Gill Sans MT"/>
              </a:rPr>
              <a:t>- </a:t>
            </a:r>
            <a:r>
              <a:rPr sz="2052" b="1" dirty="0">
                <a:latin typeface="Gill Sans MT"/>
                <a:cs typeface="Gill Sans MT"/>
              </a:rPr>
              <a:t>Mas os </a:t>
            </a:r>
            <a:r>
              <a:rPr sz="2052" b="1" spc="-4" dirty="0">
                <a:latin typeface="Gill Sans MT"/>
                <a:cs typeface="Gill Sans MT"/>
              </a:rPr>
              <a:t>algoritmos </a:t>
            </a:r>
            <a:r>
              <a:rPr sz="2052" b="1" dirty="0">
                <a:latin typeface="Gill Sans MT"/>
                <a:cs typeface="Gill Sans MT"/>
              </a:rPr>
              <a:t>de </a:t>
            </a:r>
            <a:r>
              <a:rPr sz="2052" b="1" spc="-4" dirty="0">
                <a:latin typeface="Gill Sans MT"/>
                <a:cs typeface="Gill Sans MT"/>
              </a:rPr>
              <a:t>inserção </a:t>
            </a:r>
            <a:r>
              <a:rPr sz="2052" b="1" dirty="0">
                <a:latin typeface="Gill Sans MT"/>
                <a:cs typeface="Gill Sans MT"/>
              </a:rPr>
              <a:t>e </a:t>
            </a:r>
            <a:r>
              <a:rPr sz="2052" b="1" spc="-4" dirty="0">
                <a:latin typeface="Gill Sans MT"/>
                <a:cs typeface="Gill Sans MT"/>
              </a:rPr>
              <a:t>remoção </a:t>
            </a:r>
            <a:r>
              <a:rPr sz="2052" b="1" dirty="0">
                <a:latin typeface="Gill Sans MT"/>
                <a:cs typeface="Gill Sans MT"/>
              </a:rPr>
              <a:t>vistos até  </a:t>
            </a:r>
            <a:r>
              <a:rPr sz="2052" b="1" spc="-4" dirty="0">
                <a:latin typeface="Gill Sans MT"/>
                <a:cs typeface="Gill Sans MT"/>
              </a:rPr>
              <a:t>agora </a:t>
            </a:r>
            <a:r>
              <a:rPr sz="2052" b="1" dirty="0">
                <a:latin typeface="Gill Sans MT"/>
                <a:cs typeface="Gill Sans MT"/>
              </a:rPr>
              <a:t>não </a:t>
            </a:r>
            <a:r>
              <a:rPr sz="2052" b="1" spc="-4" dirty="0">
                <a:latin typeface="Gill Sans MT"/>
                <a:cs typeface="Gill Sans MT"/>
              </a:rPr>
              <a:t>garantem </a:t>
            </a:r>
            <a:r>
              <a:rPr sz="2052" b="1" dirty="0">
                <a:latin typeface="Gill Sans MT"/>
                <a:cs typeface="Gill Sans MT"/>
              </a:rPr>
              <a:t>que essa </a:t>
            </a:r>
            <a:r>
              <a:rPr sz="2052" b="1" spc="-4" dirty="0">
                <a:latin typeface="Gill Sans MT"/>
                <a:cs typeface="Gill Sans MT"/>
              </a:rPr>
              <a:t>árvore permanecerá  </a:t>
            </a:r>
            <a:r>
              <a:rPr sz="2052" b="1" dirty="0">
                <a:latin typeface="Gill Sans MT"/>
                <a:cs typeface="Gill Sans MT"/>
              </a:rPr>
              <a:t>balanceada.</a:t>
            </a:r>
            <a:endParaRPr sz="2052" dirty="0">
              <a:latin typeface="Gill Sans MT"/>
              <a:cs typeface="Gill Sans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372240" y="597272"/>
            <a:ext cx="5074619" cy="535116"/>
          </a:xfrm>
          <a:prstGeom prst="rect">
            <a:avLst/>
          </a:prstGeom>
        </p:spPr>
        <p:txBody>
          <a:bodyPr vert="horz" wrap="square" lIns="0" tIns="165070" rIns="0" bIns="0" rtlCol="0">
            <a:spAutoFit/>
          </a:bodyPr>
          <a:lstStyle/>
          <a:p>
            <a:pPr marL="2732318"/>
            <a:r>
              <a:rPr spc="-4" dirty="0"/>
              <a:t>Árvore</a:t>
            </a:r>
            <a:r>
              <a:rPr spc="-56" dirty="0"/>
              <a:t> </a:t>
            </a:r>
            <a:r>
              <a:rPr spc="-4" dirty="0"/>
              <a:t>AVL:</a:t>
            </a:r>
          </a:p>
        </p:txBody>
      </p:sp>
    </p:spTree>
    <p:extLst>
      <p:ext uri="{BB962C8B-B14F-4D97-AF65-F5344CB8AC3E}">
        <p14:creationId xmlns:p14="http://schemas.microsoft.com/office/powerpoint/2010/main" val="189480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4835" y="1912865"/>
            <a:ext cx="6581616" cy="37478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2052" spc="-915" dirty="0" smtClean="0">
                <a:solidFill>
                  <a:srgbClr val="666600"/>
                </a:solidFill>
                <a:latin typeface="Wingdings"/>
                <a:cs typeface="Wingdings"/>
              </a:rPr>
              <a:t></a:t>
            </a:r>
            <a:r>
              <a:rPr lang="pt-BR" sz="2052" spc="-915" dirty="0" smtClean="0">
                <a:solidFill>
                  <a:srgbClr val="666600"/>
                </a:solidFill>
                <a:latin typeface="Wingdings"/>
                <a:cs typeface="Wingdings"/>
              </a:rPr>
              <a:t>	</a:t>
            </a:r>
            <a:r>
              <a:rPr sz="2052" spc="128" dirty="0" smtClean="0">
                <a:solidFill>
                  <a:srgbClr val="666600"/>
                </a:solidFill>
                <a:latin typeface="Times New Roman"/>
                <a:cs typeface="Times New Roman"/>
              </a:rPr>
              <a:t> </a:t>
            </a:r>
            <a:r>
              <a:rPr sz="2394" b="1" spc="-4" dirty="0">
                <a:solidFill>
                  <a:srgbClr val="FF0000"/>
                </a:solidFill>
                <a:latin typeface="Gill Sans MT"/>
                <a:cs typeface="Gill Sans MT"/>
              </a:rPr>
              <a:t>Árvore AVL </a:t>
            </a:r>
            <a:r>
              <a:rPr sz="2394" b="1" dirty="0">
                <a:solidFill>
                  <a:srgbClr val="FF0000"/>
                </a:solidFill>
                <a:latin typeface="Gill Sans MT"/>
                <a:cs typeface="Gill Sans MT"/>
              </a:rPr>
              <a:t>-</a:t>
            </a:r>
            <a:r>
              <a:rPr sz="2394" b="1" spc="-26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394" b="1" spc="-4" dirty="0">
                <a:solidFill>
                  <a:srgbClr val="FF0000"/>
                </a:solidFill>
                <a:latin typeface="Gill Sans MT"/>
                <a:cs typeface="Gill Sans MT"/>
              </a:rPr>
              <a:t>Inserção:</a:t>
            </a:r>
            <a:endParaRPr sz="2394" dirty="0">
              <a:latin typeface="Gill Sans MT"/>
              <a:cs typeface="Gill Sans MT"/>
            </a:endParaRPr>
          </a:p>
          <a:p>
            <a:pPr marL="131946" indent="-121086">
              <a:lnSpc>
                <a:spcPts val="2352"/>
              </a:lnSpc>
              <a:spcBef>
                <a:spcPts val="252"/>
              </a:spcBef>
              <a:buClr>
                <a:srgbClr val="666600"/>
              </a:buClr>
              <a:buSzPct val="62500"/>
              <a:buFont typeface="Gill Sans MT"/>
              <a:buChar char="-"/>
              <a:tabLst>
                <a:tab pos="132489" algn="l"/>
              </a:tabLst>
            </a:pPr>
            <a:r>
              <a:rPr sz="2052" b="1" spc="-4" dirty="0">
                <a:latin typeface="Gill Sans MT"/>
                <a:cs typeface="Gill Sans MT"/>
              </a:rPr>
              <a:t>Considere </a:t>
            </a:r>
            <a:r>
              <a:rPr sz="2052" b="1" dirty="0">
                <a:latin typeface="Gill Sans MT"/>
                <a:cs typeface="Gill Sans MT"/>
              </a:rPr>
              <a:t>uma </a:t>
            </a:r>
            <a:r>
              <a:rPr sz="2052" b="1" spc="-4" dirty="0">
                <a:latin typeface="Gill Sans MT"/>
                <a:cs typeface="Gill Sans MT"/>
              </a:rPr>
              <a:t>árvore </a:t>
            </a:r>
            <a:r>
              <a:rPr sz="2052" b="1" dirty="0">
                <a:latin typeface="Gill Sans MT"/>
                <a:cs typeface="Gill Sans MT"/>
              </a:rPr>
              <a:t>AVL com </a:t>
            </a:r>
            <a:r>
              <a:rPr sz="2052" b="1" spc="-4" dirty="0">
                <a:latin typeface="Gill Sans MT"/>
                <a:cs typeface="Gill Sans MT"/>
              </a:rPr>
              <a:t>raiz </a:t>
            </a:r>
            <a:r>
              <a:rPr sz="2052" b="1" i="1" dirty="0">
                <a:latin typeface="Gill Sans MT"/>
                <a:cs typeface="Gill Sans MT"/>
              </a:rPr>
              <a:t>v </a:t>
            </a:r>
            <a:r>
              <a:rPr sz="2052" b="1" dirty="0">
                <a:latin typeface="Gill Sans MT"/>
                <a:cs typeface="Gill Sans MT"/>
              </a:rPr>
              <a:t>e</a:t>
            </a:r>
            <a:r>
              <a:rPr sz="2052" b="1" spc="333" dirty="0">
                <a:latin typeface="Gill Sans MT"/>
                <a:cs typeface="Gill Sans MT"/>
              </a:rPr>
              <a:t> </a:t>
            </a:r>
            <a:r>
              <a:rPr lang="pt-BR" sz="2052" b="1" spc="333" dirty="0" smtClean="0">
                <a:latin typeface="Gill Sans MT"/>
                <a:cs typeface="Gill Sans MT"/>
              </a:rPr>
              <a:t/>
            </a:r>
            <a:br>
              <a:rPr lang="pt-BR" sz="2052" b="1" spc="333" dirty="0" smtClean="0">
                <a:latin typeface="Gill Sans MT"/>
                <a:cs typeface="Gill Sans MT"/>
              </a:rPr>
            </a:br>
            <a:r>
              <a:rPr sz="2052" b="1" spc="-4" dirty="0" smtClean="0">
                <a:latin typeface="Gill Sans MT"/>
                <a:cs typeface="Gill Sans MT"/>
              </a:rPr>
              <a:t>sub-</a:t>
            </a:r>
            <a:r>
              <a:rPr sz="2052" b="1" spc="-4" dirty="0" err="1" smtClean="0">
                <a:latin typeface="Gill Sans MT"/>
                <a:cs typeface="Gill Sans MT"/>
              </a:rPr>
              <a:t>árvores</a:t>
            </a:r>
            <a:r>
              <a:rPr lang="pt-BR" sz="2052" b="1" spc="-4" dirty="0" smtClean="0">
                <a:latin typeface="Gill Sans MT"/>
                <a:cs typeface="Gill Sans MT"/>
              </a:rPr>
              <a:t> </a:t>
            </a:r>
            <a:r>
              <a:rPr sz="2052" b="1" i="1" dirty="0" smtClean="0">
                <a:latin typeface="Gill Sans MT"/>
                <a:cs typeface="Gill Sans MT"/>
              </a:rPr>
              <a:t>D </a:t>
            </a:r>
            <a:r>
              <a:rPr sz="2052" b="1" dirty="0">
                <a:latin typeface="Gill Sans MT"/>
                <a:cs typeface="Gill Sans MT"/>
              </a:rPr>
              <a:t>(</a:t>
            </a:r>
            <a:r>
              <a:rPr sz="2052" b="1" i="1" dirty="0">
                <a:latin typeface="Gill Sans MT"/>
                <a:cs typeface="Gill Sans MT"/>
              </a:rPr>
              <a:t>direita</a:t>
            </a:r>
            <a:r>
              <a:rPr sz="2052" b="1" dirty="0">
                <a:latin typeface="Gill Sans MT"/>
                <a:cs typeface="Gill Sans MT"/>
              </a:rPr>
              <a:t>) e </a:t>
            </a:r>
            <a:r>
              <a:rPr sz="2052" b="1" i="1" dirty="0">
                <a:latin typeface="Gill Sans MT"/>
                <a:cs typeface="Gill Sans MT"/>
              </a:rPr>
              <a:t>E</a:t>
            </a:r>
            <a:r>
              <a:rPr sz="2052" b="1" i="1" spc="-47" dirty="0">
                <a:latin typeface="Gill Sans MT"/>
                <a:cs typeface="Gill Sans MT"/>
              </a:rPr>
              <a:t> </a:t>
            </a:r>
            <a:r>
              <a:rPr sz="2052" b="1" spc="-4" dirty="0">
                <a:latin typeface="Gill Sans MT"/>
                <a:cs typeface="Gill Sans MT"/>
              </a:rPr>
              <a:t>(</a:t>
            </a:r>
            <a:r>
              <a:rPr sz="2052" b="1" i="1" spc="-4" dirty="0" err="1">
                <a:latin typeface="Gill Sans MT"/>
                <a:cs typeface="Gill Sans MT"/>
              </a:rPr>
              <a:t>esquerda</a:t>
            </a:r>
            <a:r>
              <a:rPr sz="2052" b="1" spc="-4" dirty="0" smtClean="0">
                <a:latin typeface="Gill Sans MT"/>
                <a:cs typeface="Gill Sans MT"/>
              </a:rPr>
              <a:t>)</a:t>
            </a:r>
            <a:r>
              <a:rPr lang="pt-BR" sz="2052" b="1" spc="-4" dirty="0" smtClean="0">
                <a:latin typeface="Gill Sans MT"/>
                <a:cs typeface="Gill Sans MT"/>
              </a:rPr>
              <a:t>:</a:t>
            </a:r>
          </a:p>
          <a:p>
            <a:pPr marL="131946" indent="-121086">
              <a:lnSpc>
                <a:spcPts val="2352"/>
              </a:lnSpc>
              <a:spcBef>
                <a:spcPts val="252"/>
              </a:spcBef>
              <a:buClr>
                <a:srgbClr val="666600"/>
              </a:buClr>
              <a:buSzPct val="62500"/>
              <a:buFont typeface="Gill Sans MT"/>
              <a:buChar char="-"/>
              <a:tabLst>
                <a:tab pos="132489" algn="l"/>
              </a:tabLst>
            </a:pPr>
            <a:endParaRPr sz="2052" dirty="0">
              <a:latin typeface="Gill Sans MT"/>
              <a:cs typeface="Gill Sans MT"/>
            </a:endParaRPr>
          </a:p>
          <a:p>
            <a:pPr marL="488690" marR="4344" indent="-314933">
              <a:lnSpc>
                <a:spcPts val="1813"/>
              </a:lnSpc>
              <a:spcBef>
                <a:spcPts val="462"/>
              </a:spcBef>
              <a:tabLst>
                <a:tab pos="496291" algn="l"/>
                <a:tab pos="1494847" algn="l"/>
                <a:tab pos="1984623" algn="l"/>
                <a:tab pos="2216479" algn="l"/>
                <a:tab pos="3181370" algn="l"/>
                <a:tab pos="3774856" algn="l"/>
                <a:tab pos="4201102" algn="l"/>
                <a:tab pos="4765267" algn="l"/>
                <a:tab pos="5123639" algn="l"/>
                <a:tab pos="6327988" algn="l"/>
              </a:tabLst>
            </a:pPr>
            <a:r>
              <a:rPr sz="1283" spc="-479" dirty="0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sz="1283" spc="-479" dirty="0">
                <a:solidFill>
                  <a:srgbClr val="999900"/>
                </a:solidFill>
                <a:latin typeface="Times New Roman"/>
                <a:cs typeface="Times New Roman"/>
              </a:rPr>
              <a:t>		</a:t>
            </a:r>
            <a:r>
              <a:rPr sz="1710" b="1" dirty="0">
                <a:latin typeface="Gill Sans MT"/>
                <a:cs typeface="Gill Sans MT"/>
              </a:rPr>
              <a:t>Suponha	que	a	inserção	deve 	 ser	feita	na	sub-árvore	da</a:t>
            </a:r>
            <a:r>
              <a:rPr sz="1710" b="1" spc="-86" dirty="0">
                <a:latin typeface="Gill Sans MT"/>
                <a:cs typeface="Gill Sans MT"/>
              </a:rPr>
              <a:t> </a:t>
            </a:r>
            <a:r>
              <a:rPr sz="1710" b="1" dirty="0">
                <a:latin typeface="Gill Sans MT"/>
                <a:cs typeface="Gill Sans MT"/>
              </a:rPr>
              <a:t>esquerda</a:t>
            </a:r>
            <a:endParaRPr sz="1710" dirty="0">
              <a:latin typeface="Gill Sans MT"/>
              <a:cs typeface="Gill Sans MT"/>
            </a:endParaRPr>
          </a:p>
          <a:p>
            <a:pPr marL="173756">
              <a:spcBef>
                <a:spcPts val="217"/>
              </a:spcBef>
              <a:tabLst>
                <a:tab pos="496291" algn="l"/>
              </a:tabLst>
            </a:pPr>
            <a:r>
              <a:rPr sz="1283" spc="-479" dirty="0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sz="1283" spc="-479" dirty="0">
                <a:solidFill>
                  <a:srgbClr val="999900"/>
                </a:solidFill>
                <a:latin typeface="Times New Roman"/>
                <a:cs typeface="Times New Roman"/>
              </a:rPr>
              <a:t>	</a:t>
            </a:r>
            <a:r>
              <a:rPr sz="1710" b="1" dirty="0">
                <a:latin typeface="Gill Sans MT"/>
                <a:cs typeface="Gill Sans MT"/>
              </a:rPr>
              <a:t>Existem 3 casos possíveis de</a:t>
            </a:r>
            <a:r>
              <a:rPr sz="1710" b="1" spc="-86" dirty="0">
                <a:latin typeface="Gill Sans MT"/>
                <a:cs typeface="Gill Sans MT"/>
              </a:rPr>
              <a:t> </a:t>
            </a:r>
            <a:r>
              <a:rPr sz="1710" b="1" dirty="0">
                <a:latin typeface="Gill Sans MT"/>
                <a:cs typeface="Gill Sans MT"/>
              </a:rPr>
              <a:t>inserção:</a:t>
            </a:r>
            <a:endParaRPr sz="1710" dirty="0">
              <a:latin typeface="Gill Sans MT"/>
              <a:cs typeface="Gill Sans MT"/>
            </a:endParaRPr>
          </a:p>
          <a:p>
            <a:pPr marL="1227154" marR="6516" lvl="1" indent="-325793">
              <a:lnSpc>
                <a:spcPts val="1813"/>
              </a:lnSpc>
              <a:spcBef>
                <a:spcPts val="432"/>
              </a:spcBef>
              <a:buClr>
                <a:srgbClr val="99CC00"/>
              </a:buClr>
              <a:buSzPct val="65000"/>
              <a:buAutoNum type="arabicPeriod"/>
              <a:tabLst>
                <a:tab pos="1209778" algn="l"/>
                <a:tab pos="1210321" algn="l"/>
              </a:tabLst>
            </a:pPr>
            <a:r>
              <a:rPr sz="1710" b="1" dirty="0">
                <a:latin typeface="Gill Sans MT"/>
                <a:cs typeface="Gill Sans MT"/>
              </a:rPr>
              <a:t>Se </a:t>
            </a:r>
            <a:r>
              <a:rPr sz="1710" b="1" i="1" spc="4" dirty="0">
                <a:latin typeface="Gill Sans MT"/>
                <a:cs typeface="Gill Sans MT"/>
              </a:rPr>
              <a:t>h</a:t>
            </a:r>
            <a:r>
              <a:rPr sz="1667" b="1" i="1" spc="6" baseline="-21367" dirty="0">
                <a:latin typeface="Gill Sans MT"/>
                <a:cs typeface="Gill Sans MT"/>
              </a:rPr>
              <a:t>E </a:t>
            </a:r>
            <a:r>
              <a:rPr sz="1710" b="1" dirty="0">
                <a:latin typeface="Gill Sans MT"/>
                <a:cs typeface="Gill Sans MT"/>
              </a:rPr>
              <a:t>= </a:t>
            </a:r>
            <a:r>
              <a:rPr sz="1710" b="1" i="1" spc="4" dirty="0">
                <a:latin typeface="Gill Sans MT"/>
                <a:cs typeface="Gill Sans MT"/>
              </a:rPr>
              <a:t>h</a:t>
            </a:r>
            <a:r>
              <a:rPr sz="1667" b="1" i="1" spc="6" baseline="-21367" dirty="0">
                <a:latin typeface="Gill Sans MT"/>
                <a:cs typeface="Gill Sans MT"/>
              </a:rPr>
              <a:t>D</a:t>
            </a:r>
            <a:r>
              <a:rPr sz="1710" b="1" spc="4" dirty="0">
                <a:latin typeface="Gill Sans MT"/>
                <a:cs typeface="Gill Sans MT"/>
              </a:rPr>
              <a:t>, </a:t>
            </a:r>
            <a:r>
              <a:rPr sz="1710" b="1" dirty="0">
                <a:latin typeface="Gill Sans MT"/>
                <a:cs typeface="Gill Sans MT"/>
              </a:rPr>
              <a:t>então </a:t>
            </a:r>
            <a:r>
              <a:rPr sz="1710" b="1" i="1" dirty="0">
                <a:latin typeface="Gill Sans MT"/>
                <a:cs typeface="Gill Sans MT"/>
              </a:rPr>
              <a:t>E </a:t>
            </a:r>
            <a:r>
              <a:rPr sz="1710" b="1" dirty="0">
                <a:latin typeface="Gill Sans MT"/>
                <a:cs typeface="Gill Sans MT"/>
              </a:rPr>
              <a:t>e </a:t>
            </a:r>
            <a:r>
              <a:rPr sz="1710" b="1" i="1" dirty="0">
                <a:latin typeface="Gill Sans MT"/>
                <a:cs typeface="Gill Sans MT"/>
              </a:rPr>
              <a:t>D </a:t>
            </a:r>
            <a:r>
              <a:rPr sz="1710" b="1" dirty="0">
                <a:latin typeface="Gill Sans MT"/>
                <a:cs typeface="Gill Sans MT"/>
              </a:rPr>
              <a:t>ficam com alturas diferentes  mas continuam</a:t>
            </a:r>
            <a:r>
              <a:rPr sz="1710" b="1" spc="-86" dirty="0">
                <a:latin typeface="Gill Sans MT"/>
                <a:cs typeface="Gill Sans MT"/>
              </a:rPr>
              <a:t> </a:t>
            </a:r>
            <a:r>
              <a:rPr sz="1710" b="1" dirty="0">
                <a:latin typeface="Gill Sans MT"/>
                <a:cs typeface="Gill Sans MT"/>
              </a:rPr>
              <a:t>balanceadas.</a:t>
            </a:r>
            <a:endParaRPr sz="1710" dirty="0">
              <a:latin typeface="Gill Sans MT"/>
              <a:cs typeface="Gill Sans MT"/>
            </a:endParaRPr>
          </a:p>
          <a:p>
            <a:pPr marL="1227154" marR="6516" lvl="1" indent="-325793">
              <a:lnSpc>
                <a:spcPts val="1813"/>
              </a:lnSpc>
              <a:spcBef>
                <a:spcPts val="479"/>
              </a:spcBef>
              <a:buClr>
                <a:srgbClr val="99CC00"/>
              </a:buClr>
              <a:buSzPct val="65000"/>
              <a:buAutoNum type="arabicPeriod"/>
              <a:tabLst>
                <a:tab pos="1209778" algn="l"/>
                <a:tab pos="1210321" algn="l"/>
              </a:tabLst>
            </a:pPr>
            <a:r>
              <a:rPr sz="1710" b="1" dirty="0">
                <a:latin typeface="Gill Sans MT"/>
                <a:cs typeface="Gill Sans MT"/>
              </a:rPr>
              <a:t>Se </a:t>
            </a:r>
            <a:r>
              <a:rPr sz="1710" b="1" i="1" spc="4" dirty="0">
                <a:latin typeface="Gill Sans MT"/>
                <a:cs typeface="Gill Sans MT"/>
              </a:rPr>
              <a:t>h</a:t>
            </a:r>
            <a:r>
              <a:rPr sz="1667" b="1" i="1" spc="6" baseline="-21367" dirty="0">
                <a:latin typeface="Gill Sans MT"/>
                <a:cs typeface="Gill Sans MT"/>
              </a:rPr>
              <a:t>E </a:t>
            </a:r>
            <a:r>
              <a:rPr sz="1710" b="1" dirty="0">
                <a:latin typeface="Gill Sans MT"/>
                <a:cs typeface="Gill Sans MT"/>
              </a:rPr>
              <a:t>&lt; </a:t>
            </a:r>
            <a:r>
              <a:rPr sz="1710" b="1" i="1" spc="4" dirty="0">
                <a:latin typeface="Gill Sans MT"/>
                <a:cs typeface="Gill Sans MT"/>
              </a:rPr>
              <a:t>h</a:t>
            </a:r>
            <a:r>
              <a:rPr sz="1667" b="1" i="1" spc="6" baseline="-21367" dirty="0">
                <a:latin typeface="Gill Sans MT"/>
                <a:cs typeface="Gill Sans MT"/>
              </a:rPr>
              <a:t>D</a:t>
            </a:r>
            <a:r>
              <a:rPr sz="1710" b="1" spc="4" dirty="0">
                <a:latin typeface="Gill Sans MT"/>
                <a:cs typeface="Gill Sans MT"/>
              </a:rPr>
              <a:t>, </a:t>
            </a:r>
            <a:r>
              <a:rPr sz="1710" b="1" dirty="0">
                <a:latin typeface="Gill Sans MT"/>
                <a:cs typeface="Gill Sans MT"/>
              </a:rPr>
              <a:t>então </a:t>
            </a:r>
            <a:r>
              <a:rPr sz="1710" b="1" i="1" dirty="0">
                <a:latin typeface="Gill Sans MT"/>
                <a:cs typeface="Gill Sans MT"/>
              </a:rPr>
              <a:t>E </a:t>
            </a:r>
            <a:r>
              <a:rPr sz="1710" b="1" dirty="0">
                <a:latin typeface="Gill Sans MT"/>
                <a:cs typeface="Gill Sans MT"/>
              </a:rPr>
              <a:t>e </a:t>
            </a:r>
            <a:r>
              <a:rPr sz="1710" b="1" i="1" dirty="0">
                <a:latin typeface="Gill Sans MT"/>
                <a:cs typeface="Gill Sans MT"/>
              </a:rPr>
              <a:t>D </a:t>
            </a:r>
            <a:r>
              <a:rPr sz="1710" b="1" dirty="0">
                <a:latin typeface="Gill Sans MT"/>
                <a:cs typeface="Gill Sans MT"/>
              </a:rPr>
              <a:t>ficam com alturas iguais e  balanceamento foi</a:t>
            </a:r>
            <a:r>
              <a:rPr sz="1710" b="1" spc="-56" dirty="0">
                <a:latin typeface="Gill Sans MT"/>
                <a:cs typeface="Gill Sans MT"/>
              </a:rPr>
              <a:t> </a:t>
            </a:r>
            <a:r>
              <a:rPr sz="1710" b="1" spc="-4" dirty="0">
                <a:solidFill>
                  <a:srgbClr val="CCCC66"/>
                </a:solidFill>
                <a:latin typeface="Gill Sans MT"/>
                <a:cs typeface="Gill Sans MT"/>
              </a:rPr>
              <a:t>melhorado</a:t>
            </a:r>
            <a:r>
              <a:rPr sz="1710" b="1" spc="-4" dirty="0">
                <a:latin typeface="Gill Sans MT"/>
                <a:cs typeface="Gill Sans MT"/>
              </a:rPr>
              <a:t>.</a:t>
            </a:r>
            <a:endParaRPr sz="1710" dirty="0">
              <a:latin typeface="Gill Sans MT"/>
              <a:cs typeface="Gill Sans MT"/>
            </a:endParaRPr>
          </a:p>
          <a:p>
            <a:pPr marL="1227154" marR="7059" lvl="1" indent="-325793">
              <a:lnSpc>
                <a:spcPts val="1813"/>
              </a:lnSpc>
              <a:spcBef>
                <a:spcPts val="479"/>
              </a:spcBef>
              <a:buClr>
                <a:srgbClr val="99CC00"/>
              </a:buClr>
              <a:buSzPct val="65000"/>
              <a:buAutoNum type="arabicPeriod"/>
              <a:tabLst>
                <a:tab pos="1209778" algn="l"/>
                <a:tab pos="1210321" algn="l"/>
              </a:tabLst>
            </a:pPr>
            <a:r>
              <a:rPr sz="1710" b="1" dirty="0">
                <a:latin typeface="Gill Sans MT"/>
                <a:cs typeface="Gill Sans MT"/>
              </a:rPr>
              <a:t>Se </a:t>
            </a:r>
            <a:r>
              <a:rPr sz="1710" b="1" i="1" spc="4" dirty="0">
                <a:latin typeface="Gill Sans MT"/>
                <a:cs typeface="Gill Sans MT"/>
              </a:rPr>
              <a:t>h</a:t>
            </a:r>
            <a:r>
              <a:rPr sz="1667" b="1" i="1" spc="6" baseline="-21367" dirty="0">
                <a:latin typeface="Gill Sans MT"/>
                <a:cs typeface="Gill Sans MT"/>
              </a:rPr>
              <a:t>E </a:t>
            </a:r>
            <a:r>
              <a:rPr sz="1710" b="1" dirty="0">
                <a:latin typeface="Gill Sans MT"/>
                <a:cs typeface="Gill Sans MT"/>
              </a:rPr>
              <a:t>&gt; </a:t>
            </a:r>
            <a:r>
              <a:rPr sz="1710" b="1" i="1" spc="4" dirty="0">
                <a:latin typeface="Gill Sans MT"/>
                <a:cs typeface="Gill Sans MT"/>
              </a:rPr>
              <a:t>h</a:t>
            </a:r>
            <a:r>
              <a:rPr sz="1667" b="1" i="1" spc="6" baseline="-21367" dirty="0">
                <a:latin typeface="Gill Sans MT"/>
                <a:cs typeface="Gill Sans MT"/>
              </a:rPr>
              <a:t>D</a:t>
            </a:r>
            <a:r>
              <a:rPr sz="1710" b="1" spc="4" dirty="0">
                <a:latin typeface="Gill Sans MT"/>
                <a:cs typeface="Gill Sans MT"/>
              </a:rPr>
              <a:t>, </a:t>
            </a:r>
            <a:r>
              <a:rPr sz="1710" b="1" dirty="0">
                <a:latin typeface="Gill Sans MT"/>
                <a:cs typeface="Gill Sans MT"/>
              </a:rPr>
              <a:t>então </a:t>
            </a:r>
            <a:r>
              <a:rPr sz="1710" b="1" i="1" dirty="0">
                <a:latin typeface="Gill Sans MT"/>
                <a:cs typeface="Gill Sans MT"/>
              </a:rPr>
              <a:t>E </a:t>
            </a:r>
            <a:r>
              <a:rPr sz="1710" b="1" dirty="0">
                <a:latin typeface="Gill Sans MT"/>
                <a:cs typeface="Gill Sans MT"/>
              </a:rPr>
              <a:t>fica ainda maior e balanceamento  foi</a:t>
            </a:r>
            <a:r>
              <a:rPr sz="1710" b="1" spc="-86" dirty="0">
                <a:latin typeface="Gill Sans MT"/>
                <a:cs typeface="Gill Sans MT"/>
              </a:rPr>
              <a:t> </a:t>
            </a:r>
            <a:r>
              <a:rPr sz="1710" b="1" dirty="0">
                <a:solidFill>
                  <a:srgbClr val="FF3300"/>
                </a:solidFill>
                <a:latin typeface="Gill Sans MT"/>
                <a:cs typeface="Gill Sans MT"/>
              </a:rPr>
              <a:t>violado</a:t>
            </a:r>
            <a:r>
              <a:rPr sz="1710" b="1" dirty="0">
                <a:latin typeface="Gill Sans MT"/>
                <a:cs typeface="Gill Sans MT"/>
              </a:rPr>
              <a:t>.</a:t>
            </a:r>
            <a:endParaRPr sz="171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568591" y="5638151"/>
            <a:ext cx="258993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20">
              <a:lnSpc>
                <a:spcPts val="962"/>
              </a:lnSpc>
            </a:pPr>
            <a:fld id="{81D60167-4931-47E6-BA6A-407CBD079E47}" type="slidenum">
              <a:rPr dirty="0"/>
              <a:pPr marL="21720">
                <a:lnSpc>
                  <a:spcPts val="962"/>
                </a:lnSpc>
              </a:pPr>
              <a:t>14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2240" y="597272"/>
            <a:ext cx="5074619" cy="535116"/>
          </a:xfrm>
          <a:prstGeom prst="rect">
            <a:avLst/>
          </a:prstGeom>
        </p:spPr>
        <p:txBody>
          <a:bodyPr vert="horz" wrap="square" lIns="0" tIns="165070" rIns="0" bIns="0" rtlCol="0">
            <a:spAutoFit/>
          </a:bodyPr>
          <a:lstStyle/>
          <a:p>
            <a:pPr marL="2732318"/>
            <a:r>
              <a:rPr spc="-4" dirty="0"/>
              <a:t>Árvore</a:t>
            </a:r>
            <a:r>
              <a:rPr spc="-56" dirty="0"/>
              <a:t> </a:t>
            </a:r>
            <a:r>
              <a:rPr spc="-4" dirty="0"/>
              <a:t>AVL:</a:t>
            </a:r>
          </a:p>
        </p:txBody>
      </p:sp>
    </p:spTree>
    <p:extLst>
      <p:ext uri="{BB962C8B-B14F-4D97-AF65-F5344CB8AC3E}">
        <p14:creationId xmlns:p14="http://schemas.microsoft.com/office/powerpoint/2010/main" val="29871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1372240" y="597272"/>
            <a:ext cx="5074619" cy="535116"/>
          </a:xfrm>
          <a:prstGeom prst="rect">
            <a:avLst/>
          </a:prstGeom>
        </p:spPr>
        <p:txBody>
          <a:bodyPr vert="horz" wrap="square" lIns="0" tIns="165070" rIns="0" bIns="0" rtlCol="0">
            <a:spAutoFit/>
          </a:bodyPr>
          <a:lstStyle/>
          <a:p>
            <a:pPr marL="2732318"/>
            <a:r>
              <a:rPr spc="-4" dirty="0"/>
              <a:t>Árvore</a:t>
            </a:r>
            <a:r>
              <a:rPr spc="-56" dirty="0"/>
              <a:t> </a:t>
            </a:r>
            <a:r>
              <a:rPr spc="-4" dirty="0"/>
              <a:t>AVL: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568591" y="5638151"/>
            <a:ext cx="258993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20">
              <a:lnSpc>
                <a:spcPts val="962"/>
              </a:lnSpc>
            </a:pPr>
            <a:fld id="{81D60167-4931-47E6-BA6A-407CBD079E47}" type="slidenum">
              <a:rPr dirty="0"/>
              <a:pPr marL="21720">
                <a:lnSpc>
                  <a:spcPts val="962"/>
                </a:lnSpc>
              </a:pPr>
              <a:t>15</a:t>
            </a:fld>
            <a:endParaRPr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121" y="1628800"/>
            <a:ext cx="6586936" cy="367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58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4836" y="1947617"/>
            <a:ext cx="6582703" cy="31877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2309" spc="-1030" dirty="0" smtClean="0">
                <a:solidFill>
                  <a:srgbClr val="666600"/>
                </a:solidFill>
                <a:latin typeface="Wingdings"/>
                <a:cs typeface="Wingdings"/>
              </a:rPr>
              <a:t></a:t>
            </a:r>
            <a:r>
              <a:rPr lang="pt-BR" sz="2309" spc="-1030" dirty="0" smtClean="0">
                <a:solidFill>
                  <a:srgbClr val="666600"/>
                </a:solidFill>
                <a:latin typeface="Wingdings"/>
                <a:cs typeface="Wingdings"/>
              </a:rPr>
              <a:t>	</a:t>
            </a:r>
            <a:r>
              <a:rPr sz="2736" b="1" spc="-4" dirty="0" err="1" smtClean="0">
                <a:solidFill>
                  <a:srgbClr val="FF0000"/>
                </a:solidFill>
                <a:latin typeface="Gill Sans MT"/>
                <a:cs typeface="Gill Sans MT"/>
              </a:rPr>
              <a:t>Árvore</a:t>
            </a:r>
            <a:r>
              <a:rPr sz="2736" b="1" spc="-4" dirty="0" smtClean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736" b="1" spc="-4" dirty="0">
                <a:solidFill>
                  <a:srgbClr val="FF0000"/>
                </a:solidFill>
                <a:latin typeface="Gill Sans MT"/>
                <a:cs typeface="Gill Sans MT"/>
              </a:rPr>
              <a:t>AVL </a:t>
            </a:r>
            <a:r>
              <a:rPr sz="2736" b="1" dirty="0">
                <a:solidFill>
                  <a:srgbClr val="FF0000"/>
                </a:solidFill>
                <a:latin typeface="Gill Sans MT"/>
                <a:cs typeface="Gill Sans MT"/>
              </a:rPr>
              <a:t>–</a:t>
            </a:r>
            <a:r>
              <a:rPr sz="2736" b="1" spc="-9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736" b="1" spc="-4" dirty="0">
                <a:solidFill>
                  <a:srgbClr val="FF0000"/>
                </a:solidFill>
                <a:latin typeface="Gill Sans MT"/>
                <a:cs typeface="Gill Sans MT"/>
              </a:rPr>
              <a:t>Balanceamento:</a:t>
            </a:r>
            <a:endParaRPr sz="2736" dirty="0">
              <a:latin typeface="Gill Sans MT"/>
              <a:cs typeface="Gill Sans MT"/>
            </a:endParaRPr>
          </a:p>
          <a:p>
            <a:pPr marL="10860" marR="5973">
              <a:lnSpc>
                <a:spcPts val="2411"/>
              </a:lnSpc>
              <a:spcBef>
                <a:spcPts val="667"/>
              </a:spcBef>
              <a:buClr>
                <a:srgbClr val="666600"/>
              </a:buClr>
              <a:buSzPct val="75000"/>
              <a:buFont typeface="Gill Sans MT"/>
              <a:buChar char="-"/>
              <a:tabLst>
                <a:tab pos="229684" algn="l"/>
                <a:tab pos="230227" algn="l"/>
                <a:tab pos="907877" algn="l"/>
                <a:tab pos="1928695" algn="l"/>
                <a:tab pos="2582453" algn="l"/>
                <a:tab pos="3500104" algn="l"/>
                <a:tab pos="5038933" algn="l"/>
                <a:tab pos="5296853" algn="l"/>
              </a:tabLst>
            </a:pPr>
            <a:r>
              <a:rPr sz="2052" b="1" dirty="0">
                <a:latin typeface="Gill Sans MT"/>
                <a:cs typeface="Gill Sans MT"/>
              </a:rPr>
              <a:t>Pa</a:t>
            </a:r>
            <a:r>
              <a:rPr sz="2052" b="1" spc="-4" dirty="0">
                <a:latin typeface="Gill Sans MT"/>
                <a:cs typeface="Gill Sans MT"/>
              </a:rPr>
              <a:t>r</a:t>
            </a:r>
            <a:r>
              <a:rPr sz="2052" b="1" dirty="0">
                <a:latin typeface="Gill Sans MT"/>
                <a:cs typeface="Gill Sans MT"/>
              </a:rPr>
              <a:t>a	manter	uma	á</a:t>
            </a:r>
            <a:r>
              <a:rPr sz="2052" b="1" spc="-4" dirty="0">
                <a:latin typeface="Gill Sans MT"/>
                <a:cs typeface="Gill Sans MT"/>
              </a:rPr>
              <a:t>r</a:t>
            </a:r>
            <a:r>
              <a:rPr sz="2052" b="1" dirty="0">
                <a:latin typeface="Gill Sans MT"/>
                <a:cs typeface="Gill Sans MT"/>
              </a:rPr>
              <a:t>vo</a:t>
            </a:r>
            <a:r>
              <a:rPr sz="2052" b="1" spc="-4" dirty="0">
                <a:latin typeface="Gill Sans MT"/>
                <a:cs typeface="Gill Sans MT"/>
              </a:rPr>
              <a:t>r</a:t>
            </a:r>
            <a:r>
              <a:rPr sz="2052" b="1" dirty="0">
                <a:latin typeface="Gill Sans MT"/>
                <a:cs typeface="Gill Sans MT"/>
              </a:rPr>
              <a:t>e	balanceada,	é	necessá</a:t>
            </a:r>
            <a:r>
              <a:rPr sz="2052" b="1" spc="-4" dirty="0">
                <a:latin typeface="Gill Sans MT"/>
                <a:cs typeface="Gill Sans MT"/>
              </a:rPr>
              <a:t>r</a:t>
            </a:r>
            <a:r>
              <a:rPr sz="2052" b="1" dirty="0">
                <a:latin typeface="Gill Sans MT"/>
                <a:cs typeface="Gill Sans MT"/>
              </a:rPr>
              <a:t>io  fazer uma </a:t>
            </a:r>
            <a:r>
              <a:rPr sz="2052" b="1" spc="-4" dirty="0">
                <a:latin typeface="Gill Sans MT"/>
                <a:cs typeface="Gill Sans MT"/>
              </a:rPr>
              <a:t>transformação </a:t>
            </a:r>
            <a:r>
              <a:rPr sz="2052" b="1" dirty="0">
                <a:latin typeface="Gill Sans MT"/>
                <a:cs typeface="Gill Sans MT"/>
              </a:rPr>
              <a:t>na </a:t>
            </a:r>
            <a:r>
              <a:rPr sz="2052" b="1" spc="-4" dirty="0">
                <a:latin typeface="Gill Sans MT"/>
                <a:cs typeface="Gill Sans MT"/>
              </a:rPr>
              <a:t>árvore </a:t>
            </a:r>
            <a:r>
              <a:rPr sz="2052" b="1" dirty="0">
                <a:latin typeface="Gill Sans MT"/>
                <a:cs typeface="Gill Sans MT"/>
              </a:rPr>
              <a:t>tal</a:t>
            </a:r>
            <a:r>
              <a:rPr sz="2052" b="1" spc="-21" dirty="0">
                <a:latin typeface="Gill Sans MT"/>
                <a:cs typeface="Gill Sans MT"/>
              </a:rPr>
              <a:t> </a:t>
            </a:r>
            <a:r>
              <a:rPr sz="2052" b="1" dirty="0">
                <a:latin typeface="Gill Sans MT"/>
                <a:cs typeface="Gill Sans MT"/>
              </a:rPr>
              <a:t>que:</a:t>
            </a:r>
            <a:endParaRPr sz="2052" dirty="0">
              <a:latin typeface="Gill Sans MT"/>
              <a:cs typeface="Gill Sans MT"/>
            </a:endParaRPr>
          </a:p>
          <a:p>
            <a:pPr marL="10860" marR="4344" lvl="1" indent="929053" algn="just">
              <a:lnSpc>
                <a:spcPct val="99800"/>
              </a:lnSpc>
              <a:spcBef>
                <a:spcPts val="440"/>
              </a:spcBef>
              <a:buAutoNum type="arabicPeriod"/>
              <a:tabLst>
                <a:tab pos="1424801" algn="l"/>
              </a:tabLst>
            </a:pPr>
            <a:endParaRPr lang="pt-BR" sz="2052" b="1" dirty="0" smtClean="0">
              <a:latin typeface="Gill Sans MT"/>
              <a:cs typeface="Gill Sans MT"/>
            </a:endParaRPr>
          </a:p>
          <a:p>
            <a:pPr marL="10860" marR="4344" lvl="1" indent="929053" algn="just">
              <a:lnSpc>
                <a:spcPct val="99800"/>
              </a:lnSpc>
              <a:spcBef>
                <a:spcPts val="440"/>
              </a:spcBef>
              <a:buAutoNum type="arabicPeriod"/>
              <a:tabLst>
                <a:tab pos="1424801" algn="l"/>
              </a:tabLst>
            </a:pPr>
            <a:r>
              <a:rPr sz="2052" b="1" dirty="0" smtClean="0">
                <a:latin typeface="Gill Sans MT"/>
                <a:cs typeface="Gill Sans MT"/>
              </a:rPr>
              <a:t>O</a:t>
            </a:r>
            <a:r>
              <a:rPr sz="2052" b="1" spc="141" dirty="0" smtClean="0">
                <a:latin typeface="Gill Sans MT"/>
                <a:cs typeface="Gill Sans MT"/>
              </a:rPr>
              <a:t> </a:t>
            </a:r>
            <a:r>
              <a:rPr sz="2052" b="1" spc="171" dirty="0" err="1" smtClean="0">
                <a:latin typeface="Gill Sans MT"/>
                <a:cs typeface="Gill Sans MT"/>
              </a:rPr>
              <a:t>percur</a:t>
            </a:r>
            <a:r>
              <a:rPr sz="2052" b="1" spc="133" dirty="0" err="1" smtClean="0">
                <a:latin typeface="Gill Sans MT"/>
                <a:cs typeface="Gill Sans MT"/>
              </a:rPr>
              <a:t>so</a:t>
            </a:r>
            <a:r>
              <a:rPr sz="2052" b="1" spc="577" dirty="0" smtClean="0">
                <a:latin typeface="Gill Sans MT"/>
                <a:cs typeface="Gill Sans MT"/>
              </a:rPr>
              <a:t> </a:t>
            </a:r>
            <a:r>
              <a:rPr sz="2052" b="1" spc="192" dirty="0" smtClean="0">
                <a:latin typeface="Gill Sans MT"/>
                <a:cs typeface="Gill Sans MT"/>
              </a:rPr>
              <a:t>in-</a:t>
            </a:r>
            <a:r>
              <a:rPr sz="2052" b="1" spc="192" dirty="0" err="1" smtClean="0">
                <a:latin typeface="Gill Sans MT"/>
                <a:cs typeface="Gill Sans MT"/>
              </a:rPr>
              <a:t>o</a:t>
            </a:r>
            <a:r>
              <a:rPr sz="2052" b="1" dirty="0" err="1" smtClean="0">
                <a:latin typeface="Gill Sans MT"/>
                <a:cs typeface="Gill Sans MT"/>
              </a:rPr>
              <a:t>r</a:t>
            </a:r>
            <a:r>
              <a:rPr sz="2052" b="1" spc="171" dirty="0" err="1" smtClean="0">
                <a:latin typeface="Gill Sans MT"/>
                <a:cs typeface="Gill Sans MT"/>
              </a:rPr>
              <a:t>dem</a:t>
            </a:r>
            <a:r>
              <a:rPr sz="2052" b="1" spc="539" dirty="0" smtClean="0">
                <a:latin typeface="Gill Sans MT"/>
                <a:cs typeface="Gill Sans MT"/>
              </a:rPr>
              <a:t> </a:t>
            </a:r>
            <a:r>
              <a:rPr sz="2052" b="1" spc="128" dirty="0">
                <a:latin typeface="Gill Sans MT"/>
                <a:cs typeface="Gill Sans MT"/>
              </a:rPr>
              <a:t>da</a:t>
            </a:r>
            <a:r>
              <a:rPr sz="2052" b="1" spc="581" dirty="0">
                <a:latin typeface="Gill Sans MT"/>
                <a:cs typeface="Gill Sans MT"/>
              </a:rPr>
              <a:t> </a:t>
            </a:r>
            <a:r>
              <a:rPr sz="2052" b="1" spc="133" dirty="0" err="1" smtClean="0">
                <a:latin typeface="Gill Sans MT"/>
                <a:cs typeface="Gill Sans MT"/>
              </a:rPr>
              <a:t>árvo</a:t>
            </a:r>
            <a:r>
              <a:rPr sz="2052" b="1" dirty="0" err="1" smtClean="0">
                <a:latin typeface="Gill Sans MT"/>
                <a:cs typeface="Gill Sans MT"/>
              </a:rPr>
              <a:t>re</a:t>
            </a:r>
            <a:r>
              <a:rPr sz="2052" b="1" dirty="0" smtClean="0">
                <a:latin typeface="Gill Sans MT"/>
                <a:cs typeface="Gill Sans MT"/>
              </a:rPr>
              <a:t>  </a:t>
            </a:r>
            <a:r>
              <a:rPr sz="2052" b="1" spc="-4" dirty="0">
                <a:latin typeface="Gill Sans MT"/>
                <a:cs typeface="Gill Sans MT"/>
              </a:rPr>
              <a:t>transformada </a:t>
            </a:r>
            <a:r>
              <a:rPr sz="2052" b="1" dirty="0">
                <a:latin typeface="Gill Sans MT"/>
                <a:cs typeface="Gill Sans MT"/>
              </a:rPr>
              <a:t>seja o mesmo da </a:t>
            </a:r>
            <a:r>
              <a:rPr sz="2052" b="1" spc="-4" dirty="0">
                <a:latin typeface="Gill Sans MT"/>
                <a:cs typeface="Gill Sans MT"/>
              </a:rPr>
              <a:t>árvore original </a:t>
            </a:r>
            <a:r>
              <a:rPr sz="2052" b="1" dirty="0">
                <a:latin typeface="Gill Sans MT"/>
                <a:cs typeface="Gill Sans MT"/>
              </a:rPr>
              <a:t>(isto é,  a </a:t>
            </a:r>
            <a:r>
              <a:rPr sz="2052" b="1" spc="-4" dirty="0">
                <a:latin typeface="Gill Sans MT"/>
                <a:cs typeface="Gill Sans MT"/>
              </a:rPr>
              <a:t>árvore transformada </a:t>
            </a:r>
            <a:r>
              <a:rPr sz="2052" b="1" dirty="0">
                <a:latin typeface="Gill Sans MT"/>
                <a:cs typeface="Gill Sans MT"/>
              </a:rPr>
              <a:t>continue sendo uma </a:t>
            </a:r>
            <a:r>
              <a:rPr sz="2052" b="1" spc="-4" dirty="0">
                <a:latin typeface="Gill Sans MT"/>
                <a:cs typeface="Gill Sans MT"/>
              </a:rPr>
              <a:t>árvore </a:t>
            </a:r>
            <a:r>
              <a:rPr sz="2052" b="1" dirty="0">
                <a:latin typeface="Gill Sans MT"/>
                <a:cs typeface="Gill Sans MT"/>
              </a:rPr>
              <a:t>de  busca</a:t>
            </a:r>
            <a:r>
              <a:rPr sz="2052" b="1" spc="-51" dirty="0">
                <a:latin typeface="Gill Sans MT"/>
                <a:cs typeface="Gill Sans MT"/>
              </a:rPr>
              <a:t> </a:t>
            </a:r>
            <a:r>
              <a:rPr sz="2052" b="1" spc="-4" dirty="0" err="1">
                <a:latin typeface="Gill Sans MT"/>
                <a:cs typeface="Gill Sans MT"/>
              </a:rPr>
              <a:t>binária</a:t>
            </a:r>
            <a:r>
              <a:rPr sz="2052" b="1" spc="-4" dirty="0" smtClean="0">
                <a:latin typeface="Gill Sans MT"/>
                <a:cs typeface="Gill Sans MT"/>
              </a:rPr>
              <a:t>);</a:t>
            </a:r>
            <a:endParaRPr lang="pt-BR" sz="2052" b="1" spc="-4" dirty="0">
              <a:latin typeface="Gill Sans MT"/>
              <a:cs typeface="Gill Sans MT"/>
            </a:endParaRPr>
          </a:p>
          <a:p>
            <a:pPr marL="10860" marR="4344" lvl="1" indent="929053" algn="just">
              <a:lnSpc>
                <a:spcPct val="99800"/>
              </a:lnSpc>
              <a:spcBef>
                <a:spcPts val="440"/>
              </a:spcBef>
              <a:buAutoNum type="arabicPeriod"/>
              <a:tabLst>
                <a:tab pos="1424801" algn="l"/>
              </a:tabLst>
            </a:pPr>
            <a:r>
              <a:rPr sz="2052" b="1" dirty="0" smtClean="0">
                <a:latin typeface="Gill Sans MT"/>
                <a:cs typeface="Gill Sans MT"/>
              </a:rPr>
              <a:t>A </a:t>
            </a:r>
            <a:r>
              <a:rPr sz="2052" b="1" spc="-4" dirty="0">
                <a:latin typeface="Gill Sans MT"/>
                <a:cs typeface="Gill Sans MT"/>
              </a:rPr>
              <a:t>árvore transformada </a:t>
            </a:r>
            <a:r>
              <a:rPr sz="2052" b="1" dirty="0">
                <a:latin typeface="Gill Sans MT"/>
                <a:cs typeface="Gill Sans MT"/>
              </a:rPr>
              <a:t>fique</a:t>
            </a:r>
            <a:r>
              <a:rPr sz="2052" b="1" spc="-17" dirty="0">
                <a:latin typeface="Gill Sans MT"/>
                <a:cs typeface="Gill Sans MT"/>
              </a:rPr>
              <a:t> </a:t>
            </a:r>
            <a:r>
              <a:rPr sz="2052" b="1" dirty="0">
                <a:latin typeface="Gill Sans MT"/>
                <a:cs typeface="Gill Sans MT"/>
              </a:rPr>
              <a:t>balanceada.</a:t>
            </a:r>
            <a:endParaRPr sz="2052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568591" y="5638151"/>
            <a:ext cx="331001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20">
              <a:lnSpc>
                <a:spcPts val="962"/>
              </a:lnSpc>
            </a:pPr>
            <a:fld id="{81D60167-4931-47E6-BA6A-407CBD079E47}" type="slidenum">
              <a:rPr dirty="0"/>
              <a:pPr marL="21720">
                <a:lnSpc>
                  <a:spcPts val="962"/>
                </a:lnSpc>
              </a:pPr>
              <a:t>16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2240" y="597272"/>
            <a:ext cx="5074619" cy="535116"/>
          </a:xfrm>
          <a:prstGeom prst="rect">
            <a:avLst/>
          </a:prstGeom>
        </p:spPr>
        <p:txBody>
          <a:bodyPr vert="horz" wrap="square" lIns="0" tIns="165070" rIns="0" bIns="0" rtlCol="0">
            <a:spAutoFit/>
          </a:bodyPr>
          <a:lstStyle/>
          <a:p>
            <a:pPr marL="2732318"/>
            <a:r>
              <a:rPr spc="-4" dirty="0"/>
              <a:t>Árvore</a:t>
            </a:r>
            <a:r>
              <a:rPr spc="-56" dirty="0"/>
              <a:t> </a:t>
            </a:r>
            <a:r>
              <a:rPr spc="-4" dirty="0"/>
              <a:t>AVL:</a:t>
            </a:r>
          </a:p>
        </p:txBody>
      </p:sp>
    </p:spTree>
    <p:extLst>
      <p:ext uri="{BB962C8B-B14F-4D97-AF65-F5344CB8AC3E}">
        <p14:creationId xmlns:p14="http://schemas.microsoft.com/office/powerpoint/2010/main" val="393812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4835" y="1947617"/>
            <a:ext cx="6582160" cy="31493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 algn="just"/>
            <a:r>
              <a:rPr sz="2309" spc="-1030" dirty="0" smtClean="0">
                <a:solidFill>
                  <a:srgbClr val="666600"/>
                </a:solidFill>
                <a:latin typeface="Wingdings"/>
                <a:cs typeface="Wingdings"/>
              </a:rPr>
              <a:t></a:t>
            </a:r>
            <a:r>
              <a:rPr lang="pt-BR" sz="2309" spc="-1030" dirty="0" smtClean="0">
                <a:solidFill>
                  <a:srgbClr val="666600"/>
                </a:solidFill>
                <a:latin typeface="Wingdings"/>
                <a:cs typeface="Wingdings"/>
              </a:rPr>
              <a:t>	</a:t>
            </a:r>
            <a:r>
              <a:rPr sz="2309" spc="137" dirty="0" smtClean="0">
                <a:solidFill>
                  <a:srgbClr val="666600"/>
                </a:solidFill>
                <a:latin typeface="Times New Roman"/>
                <a:cs typeface="Times New Roman"/>
              </a:rPr>
              <a:t> </a:t>
            </a:r>
            <a:r>
              <a:rPr sz="2736" b="1" spc="-4" dirty="0">
                <a:solidFill>
                  <a:srgbClr val="FF0000"/>
                </a:solidFill>
                <a:latin typeface="Gill Sans MT"/>
                <a:cs typeface="Gill Sans MT"/>
              </a:rPr>
              <a:t>Árvore AVL </a:t>
            </a:r>
            <a:r>
              <a:rPr sz="2736" b="1" dirty="0">
                <a:solidFill>
                  <a:srgbClr val="FF0000"/>
                </a:solidFill>
                <a:latin typeface="Gill Sans MT"/>
                <a:cs typeface="Gill Sans MT"/>
              </a:rPr>
              <a:t>–</a:t>
            </a:r>
            <a:r>
              <a:rPr sz="2736" b="1" spc="-9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736" b="1" spc="-4" dirty="0">
                <a:solidFill>
                  <a:srgbClr val="FF0000"/>
                </a:solidFill>
                <a:latin typeface="Gill Sans MT"/>
                <a:cs typeface="Gill Sans MT"/>
              </a:rPr>
              <a:t>Balanceamento:</a:t>
            </a:r>
            <a:endParaRPr sz="2736" dirty="0">
              <a:latin typeface="Gill Sans MT"/>
              <a:cs typeface="Gill Sans MT"/>
            </a:endParaRPr>
          </a:p>
          <a:p>
            <a:pPr marL="10860" marR="4887" algn="just">
              <a:lnSpc>
                <a:spcPts val="2411"/>
              </a:lnSpc>
              <a:spcBef>
                <a:spcPts val="667"/>
              </a:spcBef>
              <a:buClr>
                <a:srgbClr val="666600"/>
              </a:buClr>
              <a:buSzPct val="75000"/>
              <a:buFont typeface="Gill Sans MT"/>
              <a:buChar char="-"/>
              <a:tabLst>
                <a:tab pos="179729" algn="l"/>
              </a:tabLst>
            </a:pPr>
            <a:r>
              <a:rPr sz="2052" b="1" dirty="0">
                <a:latin typeface="Gill Sans MT"/>
                <a:cs typeface="Gill Sans MT"/>
              </a:rPr>
              <a:t>A </a:t>
            </a:r>
            <a:r>
              <a:rPr sz="2052" b="1" spc="-4" dirty="0">
                <a:latin typeface="Gill Sans MT"/>
                <a:cs typeface="Gill Sans MT"/>
              </a:rPr>
              <a:t>transformação </a:t>
            </a:r>
            <a:r>
              <a:rPr sz="2052" b="1" dirty="0">
                <a:latin typeface="Gill Sans MT"/>
                <a:cs typeface="Gill Sans MT"/>
              </a:rPr>
              <a:t>a ser feita na </a:t>
            </a:r>
            <a:r>
              <a:rPr sz="2052" b="1" spc="-4" dirty="0">
                <a:latin typeface="Gill Sans MT"/>
                <a:cs typeface="Gill Sans MT"/>
              </a:rPr>
              <a:t>árvore </a:t>
            </a:r>
            <a:r>
              <a:rPr sz="2052" b="1" dirty="0">
                <a:latin typeface="Gill Sans MT"/>
                <a:cs typeface="Gill Sans MT"/>
              </a:rPr>
              <a:t>tal que ela se  mantenha balanceada é chamada de</a:t>
            </a:r>
            <a:r>
              <a:rPr sz="2052" b="1" spc="-56" dirty="0">
                <a:latin typeface="Gill Sans MT"/>
                <a:cs typeface="Gill Sans MT"/>
              </a:rPr>
              <a:t> </a:t>
            </a:r>
            <a:r>
              <a:rPr sz="2052" b="1" spc="-4" dirty="0">
                <a:latin typeface="Gill Sans MT"/>
                <a:cs typeface="Gill Sans MT"/>
              </a:rPr>
              <a:t>rotação.</a:t>
            </a:r>
            <a:endParaRPr sz="2052" dirty="0">
              <a:latin typeface="Gill Sans MT"/>
              <a:cs typeface="Gill Sans MT"/>
            </a:endParaRPr>
          </a:p>
          <a:p>
            <a:pPr marL="10860" marR="4887" algn="just">
              <a:lnSpc>
                <a:spcPct val="99400"/>
              </a:lnSpc>
              <a:spcBef>
                <a:spcPts val="453"/>
              </a:spcBef>
              <a:buClr>
                <a:srgbClr val="666600"/>
              </a:buClr>
              <a:buSzPct val="75000"/>
              <a:buFont typeface="Gill Sans MT"/>
              <a:buChar char="-"/>
              <a:tabLst>
                <a:tab pos="213937" algn="l"/>
              </a:tabLst>
            </a:pPr>
            <a:r>
              <a:rPr sz="2052" b="1" dirty="0">
                <a:latin typeface="Gill Sans MT"/>
                <a:cs typeface="Gill Sans MT"/>
              </a:rPr>
              <a:t>A </a:t>
            </a:r>
            <a:r>
              <a:rPr sz="2052" b="1" spc="-4" dirty="0">
                <a:latin typeface="Gill Sans MT"/>
                <a:cs typeface="Gill Sans MT"/>
              </a:rPr>
              <a:t>rotação poderá </a:t>
            </a:r>
            <a:r>
              <a:rPr sz="2052" b="1" dirty="0">
                <a:latin typeface="Gill Sans MT"/>
                <a:cs typeface="Gill Sans MT"/>
              </a:rPr>
              <a:t>ser feita à </a:t>
            </a:r>
            <a:r>
              <a:rPr sz="2052" b="1" spc="-4" dirty="0">
                <a:latin typeface="Gill Sans MT"/>
                <a:cs typeface="Gill Sans MT"/>
              </a:rPr>
              <a:t>esquerda </a:t>
            </a:r>
            <a:r>
              <a:rPr sz="2052" b="1" dirty="0">
                <a:latin typeface="Gill Sans MT"/>
                <a:cs typeface="Gill Sans MT"/>
              </a:rPr>
              <a:t>ou à direita  dependendo do desbalanceamento que tiver que ser  </a:t>
            </a:r>
            <a:r>
              <a:rPr sz="2052" b="1" spc="-4" dirty="0">
                <a:latin typeface="Gill Sans MT"/>
                <a:cs typeface="Gill Sans MT"/>
              </a:rPr>
              <a:t>solucionado.</a:t>
            </a:r>
            <a:endParaRPr sz="2052" dirty="0">
              <a:latin typeface="Gill Sans MT"/>
              <a:cs typeface="Gill Sans MT"/>
            </a:endParaRPr>
          </a:p>
          <a:p>
            <a:pPr marL="10860" marR="4344" algn="just">
              <a:lnSpc>
                <a:spcPct val="101099"/>
              </a:lnSpc>
              <a:spcBef>
                <a:spcPts val="483"/>
              </a:spcBef>
              <a:buClr>
                <a:srgbClr val="666600"/>
              </a:buClr>
              <a:buSzPct val="75000"/>
              <a:buFont typeface="Gill Sans MT"/>
              <a:buChar char="-"/>
              <a:tabLst>
                <a:tab pos="418643" algn="l"/>
              </a:tabLst>
            </a:pPr>
            <a:r>
              <a:rPr sz="2052" b="1" spc="154" dirty="0">
                <a:latin typeface="Gill Sans MT"/>
                <a:cs typeface="Gill Sans MT"/>
              </a:rPr>
              <a:t>Dependendo </a:t>
            </a:r>
            <a:r>
              <a:rPr sz="2052" b="1" spc="86" dirty="0">
                <a:latin typeface="Gill Sans MT"/>
                <a:cs typeface="Gill Sans MT"/>
              </a:rPr>
              <a:t>do </a:t>
            </a:r>
            <a:r>
              <a:rPr sz="2052" b="1" spc="162" dirty="0">
                <a:latin typeface="Gill Sans MT"/>
                <a:cs typeface="Gill Sans MT"/>
              </a:rPr>
              <a:t>desbalanceamento </a:t>
            </a:r>
            <a:r>
              <a:rPr sz="2052" b="1" dirty="0">
                <a:latin typeface="Gill Sans MT"/>
                <a:cs typeface="Gill Sans MT"/>
              </a:rPr>
              <a:t>a </a:t>
            </a:r>
            <a:r>
              <a:rPr sz="2052" b="1" spc="115" dirty="0">
                <a:latin typeface="Gill Sans MT"/>
                <a:cs typeface="Gill Sans MT"/>
              </a:rPr>
              <a:t>ser  </a:t>
            </a:r>
            <a:r>
              <a:rPr sz="2052" b="1" spc="-4" dirty="0">
                <a:latin typeface="Gill Sans MT"/>
                <a:cs typeface="Gill Sans MT"/>
              </a:rPr>
              <a:t>solucionado, </a:t>
            </a:r>
            <a:r>
              <a:rPr sz="2052" b="1" dirty="0">
                <a:latin typeface="Gill Sans MT"/>
                <a:cs typeface="Gill Sans MT"/>
              </a:rPr>
              <a:t>apenas uma </a:t>
            </a:r>
            <a:r>
              <a:rPr sz="2052" b="1" spc="-4" dirty="0">
                <a:latin typeface="Gill Sans MT"/>
                <a:cs typeface="Gill Sans MT"/>
              </a:rPr>
              <a:t>rotação </a:t>
            </a:r>
            <a:r>
              <a:rPr sz="2052" b="1" dirty="0">
                <a:latin typeface="Gill Sans MT"/>
                <a:cs typeface="Gill Sans MT"/>
              </a:rPr>
              <a:t>não </a:t>
            </a:r>
            <a:r>
              <a:rPr sz="2052" b="1" spc="-4" dirty="0">
                <a:latin typeface="Gill Sans MT"/>
                <a:cs typeface="Gill Sans MT"/>
              </a:rPr>
              <a:t>será </a:t>
            </a:r>
            <a:r>
              <a:rPr sz="2052" b="1" dirty="0">
                <a:latin typeface="Gill Sans MT"/>
                <a:cs typeface="Gill Sans MT"/>
              </a:rPr>
              <a:t>suficiente  </a:t>
            </a:r>
            <a:r>
              <a:rPr sz="2052" b="1" spc="-4" dirty="0">
                <a:latin typeface="Gill Sans MT"/>
                <a:cs typeface="Gill Sans MT"/>
              </a:rPr>
              <a:t>para</a:t>
            </a:r>
            <a:r>
              <a:rPr sz="2052" b="1" spc="-30" dirty="0">
                <a:latin typeface="Gill Sans MT"/>
                <a:cs typeface="Gill Sans MT"/>
              </a:rPr>
              <a:t> </a:t>
            </a:r>
            <a:r>
              <a:rPr sz="2052" b="1" spc="-4" dirty="0">
                <a:latin typeface="Gill Sans MT"/>
                <a:cs typeface="Gill Sans MT"/>
              </a:rPr>
              <a:t>resolvê-lo.</a:t>
            </a:r>
            <a:endParaRPr sz="2052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568591" y="5638151"/>
            <a:ext cx="258993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20">
              <a:lnSpc>
                <a:spcPts val="962"/>
              </a:lnSpc>
            </a:pPr>
            <a:fld id="{81D60167-4931-47E6-BA6A-407CBD079E47}" type="slidenum">
              <a:rPr dirty="0"/>
              <a:pPr marL="21720">
                <a:lnSpc>
                  <a:spcPts val="962"/>
                </a:lnSpc>
              </a:pPr>
              <a:t>17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2240" y="597272"/>
            <a:ext cx="5074619" cy="535116"/>
          </a:xfrm>
          <a:prstGeom prst="rect">
            <a:avLst/>
          </a:prstGeom>
        </p:spPr>
        <p:txBody>
          <a:bodyPr vert="horz" wrap="square" lIns="0" tIns="165070" rIns="0" bIns="0" rtlCol="0">
            <a:spAutoFit/>
          </a:bodyPr>
          <a:lstStyle/>
          <a:p>
            <a:pPr marL="2732318"/>
            <a:r>
              <a:rPr spc="-4" dirty="0"/>
              <a:t>Árvore</a:t>
            </a:r>
            <a:r>
              <a:rPr spc="-56" dirty="0"/>
              <a:t> </a:t>
            </a:r>
            <a:r>
              <a:rPr spc="-4" dirty="0"/>
              <a:t>AVL:</a:t>
            </a:r>
          </a:p>
        </p:txBody>
      </p:sp>
    </p:spTree>
    <p:extLst>
      <p:ext uri="{BB962C8B-B14F-4D97-AF65-F5344CB8AC3E}">
        <p14:creationId xmlns:p14="http://schemas.microsoft.com/office/powerpoint/2010/main" val="292269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4835" y="1947617"/>
            <a:ext cx="6581616" cy="26269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 algn="just"/>
            <a:r>
              <a:rPr sz="2309" spc="-1030" dirty="0" smtClean="0">
                <a:solidFill>
                  <a:srgbClr val="666600"/>
                </a:solidFill>
                <a:latin typeface="Wingdings"/>
                <a:cs typeface="Wingdings"/>
              </a:rPr>
              <a:t></a:t>
            </a:r>
            <a:r>
              <a:rPr lang="pt-BR" sz="2309" spc="-1030" dirty="0" smtClean="0">
                <a:solidFill>
                  <a:srgbClr val="666600"/>
                </a:solidFill>
                <a:latin typeface="Wingdings"/>
                <a:cs typeface="Wingdings"/>
              </a:rPr>
              <a:t>	</a:t>
            </a:r>
            <a:r>
              <a:rPr sz="2736" b="1" spc="-4" dirty="0" err="1" smtClean="0">
                <a:solidFill>
                  <a:srgbClr val="FF0000"/>
                </a:solidFill>
                <a:latin typeface="Gill Sans MT"/>
                <a:cs typeface="Gill Sans MT"/>
              </a:rPr>
              <a:t>Árvore</a:t>
            </a:r>
            <a:r>
              <a:rPr sz="2736" b="1" spc="-4" dirty="0" smtClean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736" b="1" spc="-4" dirty="0">
                <a:solidFill>
                  <a:srgbClr val="FF0000"/>
                </a:solidFill>
                <a:latin typeface="Gill Sans MT"/>
                <a:cs typeface="Gill Sans MT"/>
              </a:rPr>
              <a:t>AVL </a:t>
            </a:r>
            <a:r>
              <a:rPr sz="2736" b="1" dirty="0">
                <a:solidFill>
                  <a:srgbClr val="FF0000"/>
                </a:solidFill>
                <a:latin typeface="Gill Sans MT"/>
                <a:cs typeface="Gill Sans MT"/>
              </a:rPr>
              <a:t>–</a:t>
            </a:r>
            <a:r>
              <a:rPr sz="2736" b="1" spc="-9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736" b="1" spc="-4" dirty="0">
                <a:solidFill>
                  <a:srgbClr val="FF0000"/>
                </a:solidFill>
                <a:latin typeface="Gill Sans MT"/>
                <a:cs typeface="Gill Sans MT"/>
              </a:rPr>
              <a:t>Balanceamento:</a:t>
            </a:r>
            <a:endParaRPr sz="2736" dirty="0">
              <a:latin typeface="Gill Sans MT"/>
              <a:cs typeface="Gill Sans MT"/>
            </a:endParaRPr>
          </a:p>
          <a:p>
            <a:pPr marL="10860" marR="4344" algn="just">
              <a:lnSpc>
                <a:spcPct val="99400"/>
              </a:lnSpc>
              <a:spcBef>
                <a:spcPts val="556"/>
              </a:spcBef>
              <a:buClr>
                <a:srgbClr val="666600"/>
              </a:buClr>
              <a:buSzPct val="75000"/>
              <a:buFont typeface="Gill Sans MT"/>
              <a:buChar char="-"/>
              <a:tabLst>
                <a:tab pos="215566" algn="l"/>
              </a:tabLst>
            </a:pPr>
            <a:r>
              <a:rPr sz="2052" b="1" spc="-4" dirty="0">
                <a:latin typeface="Gill Sans MT"/>
                <a:cs typeface="Gill Sans MT"/>
              </a:rPr>
              <a:t>Para </a:t>
            </a:r>
            <a:r>
              <a:rPr sz="2052" b="1" dirty="0">
                <a:latin typeface="Gill Sans MT"/>
                <a:cs typeface="Gill Sans MT"/>
              </a:rPr>
              <a:t>balancear uma </a:t>
            </a:r>
            <a:r>
              <a:rPr sz="2052" b="1" spc="-4" dirty="0">
                <a:latin typeface="Gill Sans MT"/>
                <a:cs typeface="Gill Sans MT"/>
              </a:rPr>
              <a:t>árvore </a:t>
            </a:r>
            <a:r>
              <a:rPr sz="2052" b="1" dirty="0">
                <a:latin typeface="Gill Sans MT"/>
                <a:cs typeface="Gill Sans MT"/>
              </a:rPr>
              <a:t>é </a:t>
            </a:r>
            <a:r>
              <a:rPr sz="2052" b="1" spc="-4" dirty="0">
                <a:latin typeface="Gill Sans MT"/>
                <a:cs typeface="Gill Sans MT"/>
              </a:rPr>
              <a:t>necessário </a:t>
            </a:r>
            <a:r>
              <a:rPr sz="2052" b="1" dirty="0">
                <a:latin typeface="Gill Sans MT"/>
                <a:cs typeface="Gill Sans MT"/>
              </a:rPr>
              <a:t>calcular o  Fator de </a:t>
            </a:r>
            <a:r>
              <a:rPr sz="2052" b="1" spc="-4" dirty="0">
                <a:latin typeface="Gill Sans MT"/>
                <a:cs typeface="Gill Sans MT"/>
              </a:rPr>
              <a:t>Balanceamento (FB) para verificar </a:t>
            </a:r>
            <a:r>
              <a:rPr sz="2052" b="1" dirty="0">
                <a:latin typeface="Gill Sans MT"/>
                <a:cs typeface="Gill Sans MT"/>
              </a:rPr>
              <a:t>qual  </a:t>
            </a:r>
            <a:r>
              <a:rPr sz="2052" b="1" spc="-4" dirty="0">
                <a:latin typeface="Gill Sans MT"/>
                <a:cs typeface="Gill Sans MT"/>
              </a:rPr>
              <a:t>rotação </a:t>
            </a:r>
            <a:r>
              <a:rPr sz="2052" b="1" dirty="0">
                <a:latin typeface="Gill Sans MT"/>
                <a:cs typeface="Gill Sans MT"/>
              </a:rPr>
              <a:t>deve ser efetuada afim de</a:t>
            </a:r>
            <a:r>
              <a:rPr sz="2052" b="1" spc="-13" dirty="0">
                <a:latin typeface="Gill Sans MT"/>
                <a:cs typeface="Gill Sans MT"/>
              </a:rPr>
              <a:t> </a:t>
            </a:r>
            <a:r>
              <a:rPr sz="2052" b="1" spc="-4" dirty="0">
                <a:latin typeface="Gill Sans MT"/>
                <a:cs typeface="Gill Sans MT"/>
              </a:rPr>
              <a:t>rebalanceá-la.</a:t>
            </a:r>
            <a:endParaRPr sz="2052" dirty="0">
              <a:latin typeface="Gill Sans MT"/>
              <a:cs typeface="Gill Sans MT"/>
            </a:endParaRPr>
          </a:p>
          <a:p>
            <a:pPr marL="168869" indent="-158010" algn="just">
              <a:spcBef>
                <a:spcPts val="932"/>
              </a:spcBef>
              <a:buClr>
                <a:srgbClr val="666600"/>
              </a:buClr>
              <a:buSzPct val="87500"/>
              <a:buFont typeface="Gill Sans MT"/>
              <a:buChar char="-"/>
              <a:tabLst>
                <a:tab pos="169412" algn="l"/>
              </a:tabLst>
            </a:pPr>
            <a:r>
              <a:rPr sz="2052" b="1" dirty="0">
                <a:solidFill>
                  <a:srgbClr val="CCCC66"/>
                </a:solidFill>
                <a:latin typeface="Gill Sans MT"/>
                <a:cs typeface="Gill Sans MT"/>
              </a:rPr>
              <a:t>FB = h</a:t>
            </a:r>
            <a:r>
              <a:rPr sz="2052" b="1" baseline="-20833" dirty="0">
                <a:solidFill>
                  <a:srgbClr val="D5D379"/>
                </a:solidFill>
                <a:latin typeface="Gill Sans MT"/>
                <a:cs typeface="Gill Sans MT"/>
              </a:rPr>
              <a:t>D </a:t>
            </a:r>
            <a:r>
              <a:rPr sz="2052" b="1" dirty="0">
                <a:solidFill>
                  <a:srgbClr val="CCCC66"/>
                </a:solidFill>
                <a:latin typeface="Gill Sans MT"/>
                <a:cs typeface="Gill Sans MT"/>
              </a:rPr>
              <a:t>–</a:t>
            </a:r>
            <a:r>
              <a:rPr sz="2052" b="1" spc="-90" dirty="0">
                <a:solidFill>
                  <a:srgbClr val="CCCC66"/>
                </a:solidFill>
                <a:latin typeface="Gill Sans MT"/>
                <a:cs typeface="Gill Sans MT"/>
              </a:rPr>
              <a:t> </a:t>
            </a:r>
            <a:r>
              <a:rPr sz="2052" b="1" dirty="0">
                <a:solidFill>
                  <a:srgbClr val="CCCC66"/>
                </a:solidFill>
                <a:latin typeface="Gill Sans MT"/>
                <a:cs typeface="Gill Sans MT"/>
              </a:rPr>
              <a:t>h</a:t>
            </a:r>
            <a:r>
              <a:rPr sz="2052" b="1" baseline="-20833" dirty="0">
                <a:solidFill>
                  <a:srgbClr val="D5D379"/>
                </a:solidFill>
                <a:latin typeface="Gill Sans MT"/>
                <a:cs typeface="Gill Sans MT"/>
              </a:rPr>
              <a:t>E</a:t>
            </a:r>
            <a:r>
              <a:rPr sz="2052" b="1" dirty="0">
                <a:latin typeface="Gill Sans MT"/>
                <a:cs typeface="Gill Sans MT"/>
              </a:rPr>
              <a:t>.</a:t>
            </a:r>
            <a:endParaRPr sz="2052" dirty="0">
              <a:latin typeface="Gill Sans MT"/>
              <a:cs typeface="Gill Sans MT"/>
            </a:endParaRPr>
          </a:p>
          <a:p>
            <a:pPr marL="146064" indent="-135204" algn="just">
              <a:spcBef>
                <a:spcPts val="530"/>
              </a:spcBef>
              <a:buClr>
                <a:srgbClr val="666600"/>
              </a:buClr>
              <a:buSzPct val="75000"/>
              <a:buFont typeface="Gill Sans MT"/>
              <a:buChar char="-"/>
              <a:tabLst>
                <a:tab pos="146607" algn="l"/>
              </a:tabLst>
            </a:pPr>
            <a:r>
              <a:rPr sz="2052" b="1" dirty="0">
                <a:latin typeface="Gill Sans MT"/>
                <a:cs typeface="Gill Sans MT"/>
              </a:rPr>
              <a:t>Se FB é positivo, as </a:t>
            </a:r>
            <a:r>
              <a:rPr sz="2052" b="1" spc="-4" dirty="0">
                <a:latin typeface="Gill Sans MT"/>
                <a:cs typeface="Gill Sans MT"/>
              </a:rPr>
              <a:t>rotações </a:t>
            </a:r>
            <a:r>
              <a:rPr sz="2052" b="1" dirty="0">
                <a:latin typeface="Gill Sans MT"/>
                <a:cs typeface="Gill Sans MT"/>
              </a:rPr>
              <a:t>são feitas à</a:t>
            </a:r>
            <a:r>
              <a:rPr sz="2052" b="1" spc="-26" dirty="0">
                <a:latin typeface="Gill Sans MT"/>
                <a:cs typeface="Gill Sans MT"/>
              </a:rPr>
              <a:t> </a:t>
            </a:r>
            <a:r>
              <a:rPr sz="2052" b="1" spc="-4" dirty="0">
                <a:latin typeface="Gill Sans MT"/>
                <a:cs typeface="Gill Sans MT"/>
              </a:rPr>
              <a:t>esquerda.</a:t>
            </a:r>
            <a:endParaRPr sz="2052" dirty="0">
              <a:latin typeface="Gill Sans MT"/>
              <a:cs typeface="Gill Sans MT"/>
            </a:endParaRPr>
          </a:p>
          <a:p>
            <a:pPr marL="146064" indent="-135204" algn="just">
              <a:spcBef>
                <a:spcPts val="530"/>
              </a:spcBef>
              <a:buClr>
                <a:srgbClr val="666600"/>
              </a:buClr>
              <a:buSzPct val="75000"/>
              <a:buFont typeface="Gill Sans MT"/>
              <a:buChar char="-"/>
              <a:tabLst>
                <a:tab pos="146607" algn="l"/>
              </a:tabLst>
            </a:pPr>
            <a:r>
              <a:rPr sz="2052" b="1" dirty="0">
                <a:latin typeface="Gill Sans MT"/>
                <a:cs typeface="Gill Sans MT"/>
              </a:rPr>
              <a:t>Se FB é negativo, as </a:t>
            </a:r>
            <a:r>
              <a:rPr sz="2052" b="1" spc="-4" dirty="0">
                <a:latin typeface="Gill Sans MT"/>
                <a:cs typeface="Gill Sans MT"/>
              </a:rPr>
              <a:t>rotações </a:t>
            </a:r>
            <a:r>
              <a:rPr sz="2052" b="1" dirty="0">
                <a:latin typeface="Gill Sans MT"/>
                <a:cs typeface="Gill Sans MT"/>
              </a:rPr>
              <a:t>são feitas à</a:t>
            </a:r>
            <a:r>
              <a:rPr sz="2052" b="1" spc="-60" dirty="0">
                <a:latin typeface="Gill Sans MT"/>
                <a:cs typeface="Gill Sans MT"/>
              </a:rPr>
              <a:t> </a:t>
            </a:r>
            <a:r>
              <a:rPr sz="2052" b="1" dirty="0">
                <a:latin typeface="Gill Sans MT"/>
                <a:cs typeface="Gill Sans MT"/>
              </a:rPr>
              <a:t>direita.</a:t>
            </a:r>
            <a:endParaRPr sz="2052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568591" y="5638151"/>
            <a:ext cx="258993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20">
              <a:lnSpc>
                <a:spcPts val="962"/>
              </a:lnSpc>
            </a:pPr>
            <a:fld id="{81D60167-4931-47E6-BA6A-407CBD079E47}" type="slidenum">
              <a:rPr dirty="0"/>
              <a:pPr marL="21720">
                <a:lnSpc>
                  <a:spcPts val="962"/>
                </a:lnSpc>
              </a:pPr>
              <a:t>18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2240" y="597272"/>
            <a:ext cx="5074619" cy="535116"/>
          </a:xfrm>
          <a:prstGeom prst="rect">
            <a:avLst/>
          </a:prstGeom>
        </p:spPr>
        <p:txBody>
          <a:bodyPr vert="horz" wrap="square" lIns="0" tIns="165070" rIns="0" bIns="0" rtlCol="0">
            <a:spAutoFit/>
          </a:bodyPr>
          <a:lstStyle/>
          <a:p>
            <a:pPr marL="2732318"/>
            <a:r>
              <a:rPr spc="-4" dirty="0"/>
              <a:t>Árvore</a:t>
            </a:r>
            <a:r>
              <a:rPr spc="-56" dirty="0"/>
              <a:t> </a:t>
            </a:r>
            <a:r>
              <a:rPr spc="-4" dirty="0"/>
              <a:t>AVL:</a:t>
            </a:r>
          </a:p>
        </p:txBody>
      </p:sp>
    </p:spTree>
    <p:extLst>
      <p:ext uri="{BB962C8B-B14F-4D97-AF65-F5344CB8AC3E}">
        <p14:creationId xmlns:p14="http://schemas.microsoft.com/office/powerpoint/2010/main" val="286404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4835" y="1947617"/>
            <a:ext cx="6581616" cy="31848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2309" spc="-1030" dirty="0" smtClean="0">
                <a:solidFill>
                  <a:srgbClr val="666600"/>
                </a:solidFill>
                <a:latin typeface="Wingdings"/>
                <a:cs typeface="Wingdings"/>
              </a:rPr>
              <a:t></a:t>
            </a:r>
            <a:r>
              <a:rPr lang="pt-BR" sz="2309" spc="-1030" dirty="0" smtClean="0">
                <a:solidFill>
                  <a:srgbClr val="666600"/>
                </a:solidFill>
                <a:latin typeface="Wingdings"/>
                <a:cs typeface="Wingdings"/>
              </a:rPr>
              <a:t>	</a:t>
            </a:r>
            <a:r>
              <a:rPr sz="2736" b="1" spc="-4" dirty="0" err="1" smtClean="0">
                <a:solidFill>
                  <a:srgbClr val="FF0000"/>
                </a:solidFill>
                <a:latin typeface="Gill Sans MT"/>
                <a:cs typeface="Gill Sans MT"/>
              </a:rPr>
              <a:t>Árvore</a:t>
            </a:r>
            <a:r>
              <a:rPr sz="2736" b="1" spc="-4" dirty="0" smtClean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736" b="1" spc="-4" dirty="0">
                <a:solidFill>
                  <a:srgbClr val="FF0000"/>
                </a:solidFill>
                <a:latin typeface="Gill Sans MT"/>
                <a:cs typeface="Gill Sans MT"/>
              </a:rPr>
              <a:t>AVL </a:t>
            </a:r>
            <a:r>
              <a:rPr sz="2736" b="1" dirty="0">
                <a:solidFill>
                  <a:srgbClr val="FF0000"/>
                </a:solidFill>
                <a:latin typeface="Gill Sans MT"/>
                <a:cs typeface="Gill Sans MT"/>
              </a:rPr>
              <a:t>–</a:t>
            </a:r>
            <a:r>
              <a:rPr sz="2736" b="1" spc="-9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736" b="1" spc="-4" dirty="0">
                <a:solidFill>
                  <a:srgbClr val="FF0000"/>
                </a:solidFill>
                <a:latin typeface="Gill Sans MT"/>
                <a:cs typeface="Gill Sans MT"/>
              </a:rPr>
              <a:t>Balanceamento:</a:t>
            </a:r>
            <a:endParaRPr sz="2736" dirty="0">
              <a:latin typeface="Gill Sans MT"/>
              <a:cs typeface="Gill Sans MT"/>
            </a:endParaRPr>
          </a:p>
          <a:p>
            <a:pPr marL="10860" marR="4344">
              <a:lnSpc>
                <a:spcPct val="101699"/>
              </a:lnSpc>
              <a:spcBef>
                <a:spcPts val="924"/>
              </a:spcBef>
              <a:tabLst>
                <a:tab pos="347513" algn="l"/>
              </a:tabLst>
            </a:pPr>
            <a:r>
              <a:rPr sz="1796" spc="-804" dirty="0" smtClean="0">
                <a:solidFill>
                  <a:srgbClr val="666600"/>
                </a:solidFill>
                <a:latin typeface="Wingdings"/>
                <a:cs typeface="Wingdings"/>
              </a:rPr>
              <a:t></a:t>
            </a:r>
            <a:r>
              <a:rPr lang="pt-BR" sz="1796" spc="-804" dirty="0" smtClean="0">
                <a:solidFill>
                  <a:srgbClr val="666600"/>
                </a:solidFill>
                <a:latin typeface="Wingdings"/>
                <a:cs typeface="Wingdings"/>
              </a:rPr>
              <a:t>	</a:t>
            </a:r>
            <a:r>
              <a:rPr sz="2052" b="1" dirty="0" err="1" smtClean="0">
                <a:latin typeface="Gill Sans MT"/>
                <a:cs typeface="Gill Sans MT"/>
              </a:rPr>
              <a:t>Os</a:t>
            </a:r>
            <a:r>
              <a:rPr sz="2052" b="1" dirty="0" smtClean="0">
                <a:latin typeface="Gill Sans MT"/>
                <a:cs typeface="Gill Sans MT"/>
              </a:rPr>
              <a:t> </a:t>
            </a:r>
            <a:r>
              <a:rPr sz="2052" b="1" spc="-4" dirty="0">
                <a:latin typeface="Gill Sans MT"/>
                <a:cs typeface="Gill Sans MT"/>
              </a:rPr>
              <a:t>problemas </a:t>
            </a:r>
            <a:r>
              <a:rPr sz="2052" b="1" dirty="0">
                <a:latin typeface="Gill Sans MT"/>
                <a:cs typeface="Gill Sans MT"/>
              </a:rPr>
              <a:t>de balanceamento das </a:t>
            </a:r>
            <a:r>
              <a:rPr sz="2052" b="1" spc="217" dirty="0">
                <a:latin typeface="Gill Sans MT"/>
                <a:cs typeface="Gill Sans MT"/>
              </a:rPr>
              <a:t> </a:t>
            </a:r>
            <a:r>
              <a:rPr sz="2052" b="1" spc="-4" dirty="0">
                <a:latin typeface="Gill Sans MT"/>
                <a:cs typeface="Gill Sans MT"/>
              </a:rPr>
              <a:t>árvores</a:t>
            </a:r>
            <a:r>
              <a:rPr sz="2052" b="1" spc="154" dirty="0">
                <a:latin typeface="Gill Sans MT"/>
                <a:cs typeface="Gill Sans MT"/>
              </a:rPr>
              <a:t> </a:t>
            </a:r>
            <a:r>
              <a:rPr sz="2052" b="1" dirty="0">
                <a:latin typeface="Gill Sans MT"/>
                <a:cs typeface="Gill Sans MT"/>
              </a:rPr>
              <a:t>AVL  podem ser mapeados em 2</a:t>
            </a:r>
            <a:r>
              <a:rPr sz="2052" b="1" spc="-90" dirty="0">
                <a:latin typeface="Gill Sans MT"/>
                <a:cs typeface="Gill Sans MT"/>
              </a:rPr>
              <a:t> </a:t>
            </a:r>
            <a:r>
              <a:rPr sz="2052" b="1" dirty="0">
                <a:latin typeface="Gill Sans MT"/>
                <a:cs typeface="Gill Sans MT"/>
              </a:rPr>
              <a:t>casos:</a:t>
            </a:r>
            <a:endParaRPr sz="2052" dirty="0">
              <a:latin typeface="Gill Sans MT"/>
              <a:cs typeface="Gill Sans MT"/>
            </a:endParaRPr>
          </a:p>
          <a:p>
            <a:pPr marL="488690" marR="4344" indent="-314933" algn="just">
              <a:lnSpc>
                <a:spcPct val="99400"/>
              </a:lnSpc>
              <a:spcBef>
                <a:spcPts val="522"/>
              </a:spcBef>
              <a:buClr>
                <a:srgbClr val="999900"/>
              </a:buClr>
              <a:buSzPct val="75000"/>
              <a:buAutoNum type="arabicPeriod"/>
              <a:tabLst>
                <a:tab pos="469685" algn="l"/>
              </a:tabLst>
            </a:pPr>
            <a:r>
              <a:rPr sz="2052" b="1" dirty="0">
                <a:latin typeface="Gill Sans MT"/>
                <a:cs typeface="Gill Sans MT"/>
              </a:rPr>
              <a:t>O nó </a:t>
            </a:r>
            <a:r>
              <a:rPr sz="2052" b="1" spc="-4" dirty="0">
                <a:latin typeface="Gill Sans MT"/>
                <a:cs typeface="Gill Sans MT"/>
              </a:rPr>
              <a:t>raiz </a:t>
            </a:r>
            <a:r>
              <a:rPr sz="2052" b="1" dirty="0">
                <a:latin typeface="Gill Sans MT"/>
                <a:cs typeface="Gill Sans MT"/>
              </a:rPr>
              <a:t>de uma </a:t>
            </a:r>
            <a:r>
              <a:rPr sz="2052" b="1" spc="-4" dirty="0">
                <a:latin typeface="Gill Sans MT"/>
                <a:cs typeface="Gill Sans MT"/>
              </a:rPr>
              <a:t>sub-árvore </a:t>
            </a:r>
            <a:r>
              <a:rPr sz="2052" b="1" dirty="0">
                <a:latin typeface="Gill Sans MT"/>
                <a:cs typeface="Gill Sans MT"/>
              </a:rPr>
              <a:t>tem FB = 2 (-2) e  tem um filho com FB = 1 (-1) o qual tem o  </a:t>
            </a:r>
            <a:r>
              <a:rPr sz="2052" b="1" dirty="0">
                <a:solidFill>
                  <a:srgbClr val="FF0000"/>
                </a:solidFill>
                <a:latin typeface="Gill Sans MT"/>
                <a:cs typeface="Gill Sans MT"/>
              </a:rPr>
              <a:t>mesmo sinal </a:t>
            </a:r>
            <a:r>
              <a:rPr sz="2052" b="1" dirty="0">
                <a:latin typeface="Gill Sans MT"/>
                <a:cs typeface="Gill Sans MT"/>
              </a:rPr>
              <a:t>que o FB do nó</a:t>
            </a:r>
            <a:r>
              <a:rPr sz="2052" b="1" spc="-111" dirty="0">
                <a:latin typeface="Gill Sans MT"/>
                <a:cs typeface="Gill Sans MT"/>
              </a:rPr>
              <a:t> </a:t>
            </a:r>
            <a:r>
              <a:rPr sz="2052" b="1" dirty="0">
                <a:latin typeface="Gill Sans MT"/>
                <a:cs typeface="Gill Sans MT"/>
              </a:rPr>
              <a:t>pai.</a:t>
            </a:r>
            <a:endParaRPr sz="2052" dirty="0">
              <a:latin typeface="Gill Sans MT"/>
              <a:cs typeface="Gill Sans MT"/>
            </a:endParaRPr>
          </a:p>
          <a:p>
            <a:pPr marL="488690" marR="4344" indent="-314933" algn="just">
              <a:lnSpc>
                <a:spcPct val="99400"/>
              </a:lnSpc>
              <a:spcBef>
                <a:spcPts val="522"/>
              </a:spcBef>
              <a:buClr>
                <a:srgbClr val="999900"/>
              </a:buClr>
              <a:buSzPct val="75000"/>
              <a:buAutoNum type="arabicPeriod"/>
              <a:tabLst>
                <a:tab pos="469685" algn="l"/>
              </a:tabLst>
            </a:pPr>
            <a:r>
              <a:rPr sz="2052" b="1" dirty="0">
                <a:latin typeface="Gill Sans MT"/>
                <a:cs typeface="Gill Sans MT"/>
              </a:rPr>
              <a:t>O nó </a:t>
            </a:r>
            <a:r>
              <a:rPr sz="2052" b="1" spc="-4" dirty="0">
                <a:latin typeface="Gill Sans MT"/>
                <a:cs typeface="Gill Sans MT"/>
              </a:rPr>
              <a:t>raiz </a:t>
            </a:r>
            <a:r>
              <a:rPr sz="2052" b="1" dirty="0">
                <a:latin typeface="Gill Sans MT"/>
                <a:cs typeface="Gill Sans MT"/>
              </a:rPr>
              <a:t>de uma </a:t>
            </a:r>
            <a:r>
              <a:rPr sz="2052" b="1" spc="-4" dirty="0">
                <a:latin typeface="Gill Sans MT"/>
                <a:cs typeface="Gill Sans MT"/>
              </a:rPr>
              <a:t>sub-árvore </a:t>
            </a:r>
            <a:r>
              <a:rPr sz="2052" b="1" dirty="0">
                <a:latin typeface="Gill Sans MT"/>
                <a:cs typeface="Gill Sans MT"/>
              </a:rPr>
              <a:t>tem FB = 2 (-2) e  tem uma um filho com FB = -1 (1) o qual tem o  </a:t>
            </a:r>
            <a:r>
              <a:rPr sz="2052" b="1" dirty="0">
                <a:solidFill>
                  <a:srgbClr val="FF0000"/>
                </a:solidFill>
                <a:latin typeface="Gill Sans MT"/>
                <a:cs typeface="Gill Sans MT"/>
              </a:rPr>
              <a:t>sinal oposto </a:t>
            </a:r>
            <a:r>
              <a:rPr sz="2052" b="1" dirty="0">
                <a:latin typeface="Gill Sans MT"/>
                <a:cs typeface="Gill Sans MT"/>
              </a:rPr>
              <a:t>ao FB do nó</a:t>
            </a:r>
            <a:r>
              <a:rPr sz="2052" b="1" spc="-107" dirty="0">
                <a:latin typeface="Gill Sans MT"/>
                <a:cs typeface="Gill Sans MT"/>
              </a:rPr>
              <a:t> </a:t>
            </a:r>
            <a:r>
              <a:rPr sz="2052" b="1" dirty="0">
                <a:latin typeface="Gill Sans MT"/>
                <a:cs typeface="Gill Sans MT"/>
              </a:rPr>
              <a:t>pai.</a:t>
            </a:r>
            <a:endParaRPr sz="2052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568591" y="5638151"/>
            <a:ext cx="258993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20">
              <a:lnSpc>
                <a:spcPts val="962"/>
              </a:lnSpc>
            </a:pPr>
            <a:fld id="{81D60167-4931-47E6-BA6A-407CBD079E47}" type="slidenum">
              <a:rPr dirty="0"/>
              <a:pPr marL="21720">
                <a:lnSpc>
                  <a:spcPts val="962"/>
                </a:lnSpc>
              </a:pPr>
              <a:t>19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2240" y="597272"/>
            <a:ext cx="5074619" cy="535116"/>
          </a:xfrm>
          <a:prstGeom prst="rect">
            <a:avLst/>
          </a:prstGeom>
        </p:spPr>
        <p:txBody>
          <a:bodyPr vert="horz" wrap="square" lIns="0" tIns="165070" rIns="0" bIns="0" rtlCol="0">
            <a:spAutoFit/>
          </a:bodyPr>
          <a:lstStyle/>
          <a:p>
            <a:pPr marL="2732318"/>
            <a:r>
              <a:rPr spc="-4" dirty="0"/>
              <a:t>Árvore</a:t>
            </a:r>
            <a:r>
              <a:rPr spc="-56" dirty="0"/>
              <a:t> </a:t>
            </a:r>
            <a:r>
              <a:rPr spc="-4" dirty="0"/>
              <a:t>AVL:</a:t>
            </a:r>
          </a:p>
        </p:txBody>
      </p:sp>
    </p:spTree>
    <p:extLst>
      <p:ext uri="{BB962C8B-B14F-4D97-AF65-F5344CB8AC3E}">
        <p14:creationId xmlns:p14="http://schemas.microsoft.com/office/powerpoint/2010/main" val="219540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1916113"/>
            <a:ext cx="8712968" cy="1143000"/>
          </a:xfrm>
        </p:spPr>
        <p:txBody>
          <a:bodyPr/>
          <a:lstStyle/>
          <a:p>
            <a:r>
              <a:rPr lang="pt-BR" sz="3200" dirty="0" smtClean="0"/>
              <a:t>Árvores AVL</a:t>
            </a:r>
            <a:br>
              <a:rPr lang="pt-BR" sz="3200" dirty="0" smtClean="0"/>
            </a:br>
            <a:r>
              <a:rPr lang="pt-BR" sz="3200" dirty="0"/>
              <a:t/>
            </a:r>
            <a:br>
              <a:rPr lang="pt-BR" sz="3200" dirty="0"/>
            </a:br>
            <a:r>
              <a:rPr lang="pt-BR" sz="3200" dirty="0" smtClean="0"/>
              <a:t>Prof. Marvin Ferreira</a:t>
            </a:r>
            <a:br>
              <a:rPr lang="pt-BR" sz="3200" dirty="0" smtClean="0"/>
            </a:br>
            <a:r>
              <a:rPr lang="pt-BR" sz="3200" dirty="0" smtClean="0"/>
              <a:t>mfsilva@anhembi.br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83139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4835" y="1912866"/>
            <a:ext cx="6581074" cy="958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2052" spc="-915" dirty="0" smtClean="0">
                <a:solidFill>
                  <a:srgbClr val="666600"/>
                </a:solidFill>
                <a:latin typeface="Wingdings"/>
                <a:cs typeface="Wingdings"/>
              </a:rPr>
              <a:t></a:t>
            </a:r>
            <a:r>
              <a:rPr lang="pt-BR" sz="2052" spc="-915" dirty="0" smtClean="0">
                <a:solidFill>
                  <a:srgbClr val="666600"/>
                </a:solidFill>
                <a:latin typeface="Wingdings"/>
                <a:cs typeface="Wingdings"/>
              </a:rPr>
              <a:t>	</a:t>
            </a:r>
            <a:r>
              <a:rPr sz="2394" b="1" spc="-4" dirty="0" err="1" smtClean="0">
                <a:solidFill>
                  <a:srgbClr val="FF0000"/>
                </a:solidFill>
                <a:latin typeface="Gill Sans MT"/>
                <a:cs typeface="Gill Sans MT"/>
              </a:rPr>
              <a:t>Árvore</a:t>
            </a:r>
            <a:r>
              <a:rPr sz="2394" b="1" spc="-4" dirty="0" smtClean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394" b="1" spc="-4" dirty="0">
                <a:solidFill>
                  <a:srgbClr val="FF0000"/>
                </a:solidFill>
                <a:latin typeface="Gill Sans MT"/>
                <a:cs typeface="Gill Sans MT"/>
              </a:rPr>
              <a:t>AVL </a:t>
            </a:r>
            <a:r>
              <a:rPr sz="2394" b="1" dirty="0">
                <a:solidFill>
                  <a:srgbClr val="FF0000"/>
                </a:solidFill>
                <a:latin typeface="Gill Sans MT"/>
                <a:cs typeface="Gill Sans MT"/>
              </a:rPr>
              <a:t>–</a:t>
            </a:r>
            <a:r>
              <a:rPr sz="2394" b="1" spc="-9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394" b="1" spc="-4" dirty="0">
                <a:solidFill>
                  <a:srgbClr val="FF0000"/>
                </a:solidFill>
                <a:latin typeface="Gill Sans MT"/>
                <a:cs typeface="Gill Sans MT"/>
              </a:rPr>
              <a:t>Balanceamento:</a:t>
            </a:r>
            <a:endParaRPr sz="2394" dirty="0">
              <a:latin typeface="Gill Sans MT"/>
              <a:cs typeface="Gill Sans MT"/>
            </a:endParaRPr>
          </a:p>
          <a:p>
            <a:pPr marL="10860" marR="4344">
              <a:lnSpc>
                <a:spcPts val="1933"/>
              </a:lnSpc>
              <a:spcBef>
                <a:spcPts val="757"/>
              </a:spcBef>
            </a:pPr>
            <a:r>
              <a:rPr sz="1539" spc="-688" dirty="0" smtClean="0">
                <a:solidFill>
                  <a:srgbClr val="666600"/>
                </a:solidFill>
                <a:latin typeface="Wingdings"/>
                <a:cs typeface="Wingdings"/>
              </a:rPr>
              <a:t></a:t>
            </a:r>
            <a:r>
              <a:rPr lang="pt-BR" sz="1539" spc="-688" dirty="0" smtClean="0">
                <a:solidFill>
                  <a:srgbClr val="666600"/>
                </a:solidFill>
                <a:latin typeface="Wingdings"/>
                <a:cs typeface="Wingdings"/>
              </a:rPr>
              <a:t>	</a:t>
            </a:r>
            <a:r>
              <a:rPr sz="1710" b="1" dirty="0" err="1" smtClean="0">
                <a:latin typeface="Gill Sans MT"/>
                <a:cs typeface="Gill Sans MT"/>
              </a:rPr>
              <a:t>Caso</a:t>
            </a:r>
            <a:r>
              <a:rPr sz="1710" b="1" dirty="0" smtClean="0">
                <a:latin typeface="Gill Sans MT"/>
                <a:cs typeface="Gill Sans MT"/>
              </a:rPr>
              <a:t> </a:t>
            </a:r>
            <a:r>
              <a:rPr sz="1710" b="1" dirty="0">
                <a:latin typeface="Gill Sans MT"/>
                <a:cs typeface="Gill Sans MT"/>
              </a:rPr>
              <a:t>1: </a:t>
            </a:r>
            <a:r>
              <a:rPr sz="1710" i="1" dirty="0">
                <a:latin typeface="Gill Sans MT"/>
                <a:cs typeface="Gill Sans MT"/>
              </a:rPr>
              <a:t>Nó raiz da </a:t>
            </a:r>
            <a:r>
              <a:rPr sz="1710" i="1" spc="-4" dirty="0">
                <a:latin typeface="Gill Sans MT"/>
                <a:cs typeface="Gill Sans MT"/>
              </a:rPr>
              <a:t>sub-árvore </a:t>
            </a:r>
            <a:r>
              <a:rPr sz="1710" i="1" dirty="0">
                <a:latin typeface="Gill Sans MT"/>
                <a:cs typeface="Gill Sans MT"/>
              </a:rPr>
              <a:t>tem FB=2 (-2) e tem filho com FB=1 (-1) o  qual tem o </a:t>
            </a:r>
            <a:r>
              <a:rPr sz="1710" i="1" u="sng" spc="-4" dirty="0">
                <a:latin typeface="Gill Sans MT"/>
                <a:cs typeface="Gill Sans MT"/>
              </a:rPr>
              <a:t>mesmo </a:t>
            </a:r>
            <a:r>
              <a:rPr sz="1710" i="1" dirty="0">
                <a:latin typeface="Gill Sans MT"/>
                <a:cs typeface="Gill Sans MT"/>
              </a:rPr>
              <a:t>sinal que o FB do nó</a:t>
            </a:r>
            <a:r>
              <a:rPr sz="1710" i="1" spc="-81" dirty="0">
                <a:latin typeface="Gill Sans MT"/>
                <a:cs typeface="Gill Sans MT"/>
              </a:rPr>
              <a:t> </a:t>
            </a:r>
            <a:r>
              <a:rPr sz="1710" i="1" dirty="0">
                <a:latin typeface="Gill Sans MT"/>
                <a:cs typeface="Gill Sans MT"/>
              </a:rPr>
              <a:t>pai.</a:t>
            </a:r>
            <a:endParaRPr sz="171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75472" y="5600438"/>
            <a:ext cx="684171" cy="0"/>
          </a:xfrm>
          <a:custGeom>
            <a:avLst/>
            <a:gdLst/>
            <a:ahLst/>
            <a:cxnLst/>
            <a:rect l="l" t="t" r="r" b="b"/>
            <a:pathLst>
              <a:path w="800100">
                <a:moveTo>
                  <a:pt x="0" y="0"/>
                </a:moveTo>
                <a:lnTo>
                  <a:pt x="8001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" name="object 4"/>
          <p:cNvSpPr/>
          <p:nvPr/>
        </p:nvSpPr>
        <p:spPr>
          <a:xfrm>
            <a:off x="3106712" y="5600438"/>
            <a:ext cx="640732" cy="0"/>
          </a:xfrm>
          <a:custGeom>
            <a:avLst/>
            <a:gdLst/>
            <a:ahLst/>
            <a:cxnLst/>
            <a:rect l="l" t="t" r="r" b="b"/>
            <a:pathLst>
              <a:path w="749300">
                <a:moveTo>
                  <a:pt x="0" y="0"/>
                </a:moveTo>
                <a:lnTo>
                  <a:pt x="7493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" name="object 5"/>
          <p:cNvSpPr/>
          <p:nvPr/>
        </p:nvSpPr>
        <p:spPr>
          <a:xfrm>
            <a:off x="2938926" y="3188628"/>
            <a:ext cx="384439" cy="361090"/>
          </a:xfrm>
          <a:custGeom>
            <a:avLst/>
            <a:gdLst/>
            <a:ahLst/>
            <a:cxnLst/>
            <a:rect l="l" t="t" r="r" b="b"/>
            <a:pathLst>
              <a:path w="449579" h="422275">
                <a:moveTo>
                  <a:pt x="0" y="211137"/>
                </a:moveTo>
                <a:lnTo>
                  <a:pt x="5932" y="162725"/>
                </a:lnTo>
                <a:lnTo>
                  <a:pt x="22831" y="118284"/>
                </a:lnTo>
                <a:lnTo>
                  <a:pt x="49349" y="79081"/>
                </a:lnTo>
                <a:lnTo>
                  <a:pt x="84136" y="46384"/>
                </a:lnTo>
                <a:lnTo>
                  <a:pt x="125844" y="21460"/>
                </a:lnTo>
                <a:lnTo>
                  <a:pt x="173125" y="5576"/>
                </a:lnTo>
                <a:lnTo>
                  <a:pt x="224631" y="0"/>
                </a:lnTo>
                <a:lnTo>
                  <a:pt x="276137" y="5576"/>
                </a:lnTo>
                <a:lnTo>
                  <a:pt x="323419" y="21460"/>
                </a:lnTo>
                <a:lnTo>
                  <a:pt x="365127" y="46384"/>
                </a:lnTo>
                <a:lnTo>
                  <a:pt x="399914" y="79081"/>
                </a:lnTo>
                <a:lnTo>
                  <a:pt x="426431" y="118284"/>
                </a:lnTo>
                <a:lnTo>
                  <a:pt x="443331" y="162725"/>
                </a:lnTo>
                <a:lnTo>
                  <a:pt x="449263" y="211137"/>
                </a:lnTo>
                <a:lnTo>
                  <a:pt x="443331" y="259549"/>
                </a:lnTo>
                <a:lnTo>
                  <a:pt x="426431" y="303990"/>
                </a:lnTo>
                <a:lnTo>
                  <a:pt x="399914" y="343193"/>
                </a:lnTo>
                <a:lnTo>
                  <a:pt x="365127" y="375890"/>
                </a:lnTo>
                <a:lnTo>
                  <a:pt x="323419" y="400815"/>
                </a:lnTo>
                <a:lnTo>
                  <a:pt x="276137" y="416699"/>
                </a:lnTo>
                <a:lnTo>
                  <a:pt x="224631" y="422275"/>
                </a:lnTo>
                <a:lnTo>
                  <a:pt x="173125" y="416699"/>
                </a:lnTo>
                <a:lnTo>
                  <a:pt x="125844" y="400815"/>
                </a:lnTo>
                <a:lnTo>
                  <a:pt x="84136" y="375890"/>
                </a:lnTo>
                <a:lnTo>
                  <a:pt x="49349" y="343193"/>
                </a:lnTo>
                <a:lnTo>
                  <a:pt x="22831" y="303990"/>
                </a:lnTo>
                <a:lnTo>
                  <a:pt x="5932" y="259549"/>
                </a:lnTo>
                <a:lnTo>
                  <a:pt x="0" y="21113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" name="object 6"/>
          <p:cNvSpPr txBox="1"/>
          <p:nvPr/>
        </p:nvSpPr>
        <p:spPr>
          <a:xfrm>
            <a:off x="3079963" y="3280600"/>
            <a:ext cx="106427" cy="184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197" b="1" dirty="0">
                <a:latin typeface="Arial"/>
                <a:cs typeface="Arial"/>
              </a:rPr>
              <a:t>8</a:t>
            </a:r>
            <a:endParaRPr sz="1197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5344" y="3680037"/>
            <a:ext cx="384439" cy="361090"/>
          </a:xfrm>
          <a:custGeom>
            <a:avLst/>
            <a:gdLst/>
            <a:ahLst/>
            <a:cxnLst/>
            <a:rect l="l" t="t" r="r" b="b"/>
            <a:pathLst>
              <a:path w="449580" h="422275">
                <a:moveTo>
                  <a:pt x="0" y="211137"/>
                </a:moveTo>
                <a:lnTo>
                  <a:pt x="5932" y="162725"/>
                </a:lnTo>
                <a:lnTo>
                  <a:pt x="22831" y="118284"/>
                </a:lnTo>
                <a:lnTo>
                  <a:pt x="49349" y="79081"/>
                </a:lnTo>
                <a:lnTo>
                  <a:pt x="84136" y="46384"/>
                </a:lnTo>
                <a:lnTo>
                  <a:pt x="125844" y="21460"/>
                </a:lnTo>
                <a:lnTo>
                  <a:pt x="173125" y="5576"/>
                </a:lnTo>
                <a:lnTo>
                  <a:pt x="224631" y="0"/>
                </a:lnTo>
                <a:lnTo>
                  <a:pt x="276138" y="5576"/>
                </a:lnTo>
                <a:lnTo>
                  <a:pt x="323419" y="21460"/>
                </a:lnTo>
                <a:lnTo>
                  <a:pt x="365127" y="46384"/>
                </a:lnTo>
                <a:lnTo>
                  <a:pt x="399914" y="79081"/>
                </a:lnTo>
                <a:lnTo>
                  <a:pt x="426432" y="118284"/>
                </a:lnTo>
                <a:lnTo>
                  <a:pt x="443331" y="162725"/>
                </a:lnTo>
                <a:lnTo>
                  <a:pt x="449263" y="211137"/>
                </a:lnTo>
                <a:lnTo>
                  <a:pt x="443331" y="259549"/>
                </a:lnTo>
                <a:lnTo>
                  <a:pt x="426432" y="303990"/>
                </a:lnTo>
                <a:lnTo>
                  <a:pt x="399914" y="343193"/>
                </a:lnTo>
                <a:lnTo>
                  <a:pt x="365127" y="375890"/>
                </a:lnTo>
                <a:lnTo>
                  <a:pt x="323419" y="400815"/>
                </a:lnTo>
                <a:lnTo>
                  <a:pt x="276138" y="416699"/>
                </a:lnTo>
                <a:lnTo>
                  <a:pt x="224631" y="422275"/>
                </a:lnTo>
                <a:lnTo>
                  <a:pt x="173125" y="416699"/>
                </a:lnTo>
                <a:lnTo>
                  <a:pt x="125844" y="400815"/>
                </a:lnTo>
                <a:lnTo>
                  <a:pt x="84136" y="375890"/>
                </a:lnTo>
                <a:lnTo>
                  <a:pt x="49349" y="343193"/>
                </a:lnTo>
                <a:lnTo>
                  <a:pt x="22831" y="303990"/>
                </a:lnTo>
                <a:lnTo>
                  <a:pt x="5932" y="259549"/>
                </a:lnTo>
                <a:lnTo>
                  <a:pt x="0" y="21113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" name="object 8"/>
          <p:cNvSpPr txBox="1"/>
          <p:nvPr/>
        </p:nvSpPr>
        <p:spPr>
          <a:xfrm>
            <a:off x="2466381" y="3772008"/>
            <a:ext cx="106427" cy="184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197" b="1" dirty="0">
                <a:latin typeface="Arial"/>
                <a:cs typeface="Arial"/>
              </a:rPr>
              <a:t>4</a:t>
            </a:r>
            <a:endParaRPr sz="1197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74607" y="3508994"/>
            <a:ext cx="320366" cy="199278"/>
          </a:xfrm>
          <a:custGeom>
            <a:avLst/>
            <a:gdLst/>
            <a:ahLst/>
            <a:cxnLst/>
            <a:rect l="l" t="t" r="r" b="b"/>
            <a:pathLst>
              <a:path w="374650" h="233045">
                <a:moveTo>
                  <a:pt x="374193" y="0"/>
                </a:moveTo>
                <a:lnTo>
                  <a:pt x="0" y="232565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0" name="object 10"/>
          <p:cNvSpPr/>
          <p:nvPr/>
        </p:nvSpPr>
        <p:spPr>
          <a:xfrm>
            <a:off x="2653856" y="3650943"/>
            <a:ext cx="81992" cy="70046"/>
          </a:xfrm>
          <a:custGeom>
            <a:avLst/>
            <a:gdLst/>
            <a:ahLst/>
            <a:cxnLst/>
            <a:rect l="l" t="t" r="r" b="b"/>
            <a:pathLst>
              <a:path w="95885" h="81914">
                <a:moveTo>
                  <a:pt x="50177" y="0"/>
                </a:moveTo>
                <a:lnTo>
                  <a:pt x="0" y="81648"/>
                </a:lnTo>
                <a:lnTo>
                  <a:pt x="95427" y="72796"/>
                </a:lnTo>
                <a:lnTo>
                  <a:pt x="501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1" name="object 11"/>
          <p:cNvSpPr/>
          <p:nvPr/>
        </p:nvSpPr>
        <p:spPr>
          <a:xfrm>
            <a:off x="2987796" y="4081852"/>
            <a:ext cx="384439" cy="361090"/>
          </a:xfrm>
          <a:custGeom>
            <a:avLst/>
            <a:gdLst/>
            <a:ahLst/>
            <a:cxnLst/>
            <a:rect l="l" t="t" r="r" b="b"/>
            <a:pathLst>
              <a:path w="449579" h="422275">
                <a:moveTo>
                  <a:pt x="0" y="211137"/>
                </a:moveTo>
                <a:lnTo>
                  <a:pt x="5932" y="162725"/>
                </a:lnTo>
                <a:lnTo>
                  <a:pt x="22831" y="118284"/>
                </a:lnTo>
                <a:lnTo>
                  <a:pt x="49349" y="79081"/>
                </a:lnTo>
                <a:lnTo>
                  <a:pt x="84136" y="46384"/>
                </a:lnTo>
                <a:lnTo>
                  <a:pt x="125844" y="21460"/>
                </a:lnTo>
                <a:lnTo>
                  <a:pt x="173125" y="5576"/>
                </a:lnTo>
                <a:lnTo>
                  <a:pt x="224632" y="0"/>
                </a:lnTo>
                <a:lnTo>
                  <a:pt x="276138" y="5576"/>
                </a:lnTo>
                <a:lnTo>
                  <a:pt x="323419" y="21460"/>
                </a:lnTo>
                <a:lnTo>
                  <a:pt x="365127" y="46384"/>
                </a:lnTo>
                <a:lnTo>
                  <a:pt x="399914" y="79081"/>
                </a:lnTo>
                <a:lnTo>
                  <a:pt x="426432" y="118284"/>
                </a:lnTo>
                <a:lnTo>
                  <a:pt x="443331" y="162725"/>
                </a:lnTo>
                <a:lnTo>
                  <a:pt x="449263" y="211137"/>
                </a:lnTo>
                <a:lnTo>
                  <a:pt x="443331" y="259549"/>
                </a:lnTo>
                <a:lnTo>
                  <a:pt x="426432" y="303990"/>
                </a:lnTo>
                <a:lnTo>
                  <a:pt x="399914" y="343193"/>
                </a:lnTo>
                <a:lnTo>
                  <a:pt x="365127" y="375890"/>
                </a:lnTo>
                <a:lnTo>
                  <a:pt x="323419" y="400815"/>
                </a:lnTo>
                <a:lnTo>
                  <a:pt x="276138" y="416699"/>
                </a:lnTo>
                <a:lnTo>
                  <a:pt x="224632" y="422275"/>
                </a:lnTo>
                <a:lnTo>
                  <a:pt x="173125" y="416699"/>
                </a:lnTo>
                <a:lnTo>
                  <a:pt x="125844" y="400815"/>
                </a:lnTo>
                <a:lnTo>
                  <a:pt x="84136" y="375890"/>
                </a:lnTo>
                <a:lnTo>
                  <a:pt x="49349" y="343193"/>
                </a:lnTo>
                <a:lnTo>
                  <a:pt x="22831" y="303990"/>
                </a:lnTo>
                <a:lnTo>
                  <a:pt x="5932" y="259549"/>
                </a:lnTo>
                <a:lnTo>
                  <a:pt x="0" y="21113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2" name="object 12"/>
          <p:cNvSpPr txBox="1"/>
          <p:nvPr/>
        </p:nvSpPr>
        <p:spPr>
          <a:xfrm>
            <a:off x="3128832" y="4173823"/>
            <a:ext cx="106427" cy="184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197" b="1" dirty="0">
                <a:latin typeface="Arial"/>
                <a:cs typeface="Arial"/>
              </a:rPr>
              <a:t>9</a:t>
            </a:r>
            <a:endParaRPr sz="1197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36217" y="3984112"/>
            <a:ext cx="192219" cy="136834"/>
          </a:xfrm>
          <a:custGeom>
            <a:avLst/>
            <a:gdLst/>
            <a:ahLst/>
            <a:cxnLst/>
            <a:rect l="l" t="t" r="r" b="b"/>
            <a:pathLst>
              <a:path w="224789" h="160020">
                <a:moveTo>
                  <a:pt x="224366" y="0"/>
                </a:moveTo>
                <a:lnTo>
                  <a:pt x="0" y="159646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4" name="object 14"/>
          <p:cNvSpPr/>
          <p:nvPr/>
        </p:nvSpPr>
        <p:spPr>
          <a:xfrm>
            <a:off x="3316306" y="4062433"/>
            <a:ext cx="81449" cy="72761"/>
          </a:xfrm>
          <a:custGeom>
            <a:avLst/>
            <a:gdLst/>
            <a:ahLst/>
            <a:cxnLst/>
            <a:rect l="l" t="t" r="r" b="b"/>
            <a:pathLst>
              <a:path w="95250" h="85089">
                <a:moveTo>
                  <a:pt x="44996" y="0"/>
                </a:moveTo>
                <a:lnTo>
                  <a:pt x="0" y="84620"/>
                </a:lnTo>
                <a:lnTo>
                  <a:pt x="94691" y="69850"/>
                </a:lnTo>
                <a:lnTo>
                  <a:pt x="449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5" name="object 15"/>
          <p:cNvSpPr/>
          <p:nvPr/>
        </p:nvSpPr>
        <p:spPr>
          <a:xfrm>
            <a:off x="3928532" y="4064204"/>
            <a:ext cx="457743" cy="370864"/>
          </a:xfrm>
          <a:custGeom>
            <a:avLst/>
            <a:gdLst/>
            <a:ahLst/>
            <a:cxnLst/>
            <a:rect l="l" t="t" r="r" b="b"/>
            <a:pathLst>
              <a:path w="535304" h="433704">
                <a:moveTo>
                  <a:pt x="534987" y="216693"/>
                </a:moveTo>
                <a:lnTo>
                  <a:pt x="529553" y="173022"/>
                </a:lnTo>
                <a:lnTo>
                  <a:pt x="513966" y="132346"/>
                </a:lnTo>
                <a:lnTo>
                  <a:pt x="489303" y="95538"/>
                </a:lnTo>
                <a:lnTo>
                  <a:pt x="456640" y="63468"/>
                </a:lnTo>
                <a:lnTo>
                  <a:pt x="417052" y="37007"/>
                </a:lnTo>
                <a:lnTo>
                  <a:pt x="371614" y="17028"/>
                </a:lnTo>
                <a:lnTo>
                  <a:pt x="321403" y="4402"/>
                </a:lnTo>
                <a:lnTo>
                  <a:pt x="267493" y="0"/>
                </a:lnTo>
                <a:lnTo>
                  <a:pt x="213584" y="4402"/>
                </a:lnTo>
                <a:lnTo>
                  <a:pt x="163373" y="17028"/>
                </a:lnTo>
                <a:lnTo>
                  <a:pt x="117935" y="37007"/>
                </a:lnTo>
                <a:lnTo>
                  <a:pt x="78347" y="63468"/>
                </a:lnTo>
                <a:lnTo>
                  <a:pt x="45683" y="95538"/>
                </a:lnTo>
                <a:lnTo>
                  <a:pt x="21020" y="132346"/>
                </a:lnTo>
                <a:lnTo>
                  <a:pt x="5434" y="173022"/>
                </a:lnTo>
                <a:lnTo>
                  <a:pt x="0" y="216693"/>
                </a:lnTo>
                <a:lnTo>
                  <a:pt x="5434" y="260365"/>
                </a:lnTo>
                <a:lnTo>
                  <a:pt x="21020" y="301040"/>
                </a:lnTo>
                <a:lnTo>
                  <a:pt x="45683" y="337849"/>
                </a:lnTo>
                <a:lnTo>
                  <a:pt x="78347" y="369919"/>
                </a:lnTo>
                <a:lnTo>
                  <a:pt x="117935" y="396379"/>
                </a:lnTo>
                <a:lnTo>
                  <a:pt x="163373" y="416358"/>
                </a:lnTo>
                <a:lnTo>
                  <a:pt x="213584" y="428985"/>
                </a:lnTo>
                <a:lnTo>
                  <a:pt x="267493" y="433387"/>
                </a:lnTo>
                <a:lnTo>
                  <a:pt x="321403" y="428985"/>
                </a:lnTo>
                <a:lnTo>
                  <a:pt x="371614" y="416358"/>
                </a:lnTo>
                <a:lnTo>
                  <a:pt x="417052" y="396379"/>
                </a:lnTo>
                <a:lnTo>
                  <a:pt x="456640" y="369919"/>
                </a:lnTo>
                <a:lnTo>
                  <a:pt x="489303" y="337849"/>
                </a:lnTo>
                <a:lnTo>
                  <a:pt x="513966" y="301040"/>
                </a:lnTo>
                <a:lnTo>
                  <a:pt x="529553" y="260365"/>
                </a:lnTo>
                <a:lnTo>
                  <a:pt x="534987" y="216693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6" name="object 16"/>
          <p:cNvSpPr txBox="1"/>
          <p:nvPr/>
        </p:nvSpPr>
        <p:spPr>
          <a:xfrm>
            <a:off x="4064500" y="4157577"/>
            <a:ext cx="191133" cy="184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197" b="1" spc="-4" dirty="0">
                <a:latin typeface="Arial"/>
                <a:cs typeface="Arial"/>
              </a:rPr>
              <a:t>15</a:t>
            </a:r>
            <a:endParaRPr sz="1197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81019" y="3984113"/>
            <a:ext cx="98282" cy="116200"/>
          </a:xfrm>
          <a:custGeom>
            <a:avLst/>
            <a:gdLst/>
            <a:ahLst/>
            <a:cxnLst/>
            <a:rect l="l" t="t" r="r" b="b"/>
            <a:pathLst>
              <a:path w="114935" h="135889">
                <a:moveTo>
                  <a:pt x="0" y="0"/>
                </a:moveTo>
                <a:lnTo>
                  <a:pt x="114863" y="135373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8" name="object 18"/>
          <p:cNvSpPr/>
          <p:nvPr/>
        </p:nvSpPr>
        <p:spPr>
          <a:xfrm>
            <a:off x="3919670" y="4038900"/>
            <a:ext cx="75476" cy="79820"/>
          </a:xfrm>
          <a:custGeom>
            <a:avLst/>
            <a:gdLst/>
            <a:ahLst/>
            <a:cxnLst/>
            <a:rect l="l" t="t" r="r" b="b"/>
            <a:pathLst>
              <a:path w="88264" h="93345">
                <a:moveTo>
                  <a:pt x="65366" y="0"/>
                </a:moveTo>
                <a:lnTo>
                  <a:pt x="0" y="55460"/>
                </a:lnTo>
                <a:lnTo>
                  <a:pt x="88150" y="93091"/>
                </a:lnTo>
                <a:lnTo>
                  <a:pt x="653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9" name="object 19"/>
          <p:cNvSpPr/>
          <p:nvPr/>
        </p:nvSpPr>
        <p:spPr>
          <a:xfrm>
            <a:off x="3454770" y="3667819"/>
            <a:ext cx="499553" cy="370864"/>
          </a:xfrm>
          <a:custGeom>
            <a:avLst/>
            <a:gdLst/>
            <a:ahLst/>
            <a:cxnLst/>
            <a:rect l="l" t="t" r="r" b="b"/>
            <a:pathLst>
              <a:path w="584200" h="433704">
                <a:moveTo>
                  <a:pt x="292100" y="0"/>
                </a:moveTo>
                <a:lnTo>
                  <a:pt x="239593" y="3491"/>
                </a:lnTo>
                <a:lnTo>
                  <a:pt x="190174" y="13556"/>
                </a:lnTo>
                <a:lnTo>
                  <a:pt x="144668" y="29584"/>
                </a:lnTo>
                <a:lnTo>
                  <a:pt x="103901" y="50963"/>
                </a:lnTo>
                <a:lnTo>
                  <a:pt x="68696" y="77081"/>
                </a:lnTo>
                <a:lnTo>
                  <a:pt x="39878" y="107325"/>
                </a:lnTo>
                <a:lnTo>
                  <a:pt x="18273" y="141084"/>
                </a:lnTo>
                <a:lnTo>
                  <a:pt x="4705" y="177746"/>
                </a:lnTo>
                <a:lnTo>
                  <a:pt x="0" y="216700"/>
                </a:lnTo>
                <a:lnTo>
                  <a:pt x="4705" y="255649"/>
                </a:lnTo>
                <a:lnTo>
                  <a:pt x="18273" y="292308"/>
                </a:lnTo>
                <a:lnTo>
                  <a:pt x="39878" y="326065"/>
                </a:lnTo>
                <a:lnTo>
                  <a:pt x="68696" y="356308"/>
                </a:lnTo>
                <a:lnTo>
                  <a:pt x="103901" y="382424"/>
                </a:lnTo>
                <a:lnTo>
                  <a:pt x="144668" y="403803"/>
                </a:lnTo>
                <a:lnTo>
                  <a:pt x="190174" y="419830"/>
                </a:lnTo>
                <a:lnTo>
                  <a:pt x="239593" y="429896"/>
                </a:lnTo>
                <a:lnTo>
                  <a:pt x="292100" y="433387"/>
                </a:lnTo>
                <a:lnTo>
                  <a:pt x="344603" y="429896"/>
                </a:lnTo>
                <a:lnTo>
                  <a:pt x="394020" y="419830"/>
                </a:lnTo>
                <a:lnTo>
                  <a:pt x="439525" y="403803"/>
                </a:lnTo>
                <a:lnTo>
                  <a:pt x="480293" y="382424"/>
                </a:lnTo>
                <a:lnTo>
                  <a:pt x="515499" y="356308"/>
                </a:lnTo>
                <a:lnTo>
                  <a:pt x="544318" y="326065"/>
                </a:lnTo>
                <a:lnTo>
                  <a:pt x="565924" y="292308"/>
                </a:lnTo>
                <a:lnTo>
                  <a:pt x="579493" y="255649"/>
                </a:lnTo>
                <a:lnTo>
                  <a:pt x="584200" y="216700"/>
                </a:lnTo>
                <a:lnTo>
                  <a:pt x="579493" y="177746"/>
                </a:lnTo>
                <a:lnTo>
                  <a:pt x="565924" y="141084"/>
                </a:lnTo>
                <a:lnTo>
                  <a:pt x="544318" y="107325"/>
                </a:lnTo>
                <a:lnTo>
                  <a:pt x="515499" y="77081"/>
                </a:lnTo>
                <a:lnTo>
                  <a:pt x="480293" y="50963"/>
                </a:lnTo>
                <a:lnTo>
                  <a:pt x="439525" y="29584"/>
                </a:lnTo>
                <a:lnTo>
                  <a:pt x="394020" y="13556"/>
                </a:lnTo>
                <a:lnTo>
                  <a:pt x="344603" y="3491"/>
                </a:lnTo>
                <a:lnTo>
                  <a:pt x="292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0" name="object 20"/>
          <p:cNvSpPr/>
          <p:nvPr/>
        </p:nvSpPr>
        <p:spPr>
          <a:xfrm>
            <a:off x="3454771" y="3667819"/>
            <a:ext cx="499553" cy="370864"/>
          </a:xfrm>
          <a:custGeom>
            <a:avLst/>
            <a:gdLst/>
            <a:ahLst/>
            <a:cxnLst/>
            <a:rect l="l" t="t" r="r" b="b"/>
            <a:pathLst>
              <a:path w="584200" h="433704">
                <a:moveTo>
                  <a:pt x="584199" y="216693"/>
                </a:moveTo>
                <a:lnTo>
                  <a:pt x="579493" y="177742"/>
                </a:lnTo>
                <a:lnTo>
                  <a:pt x="565924" y="141082"/>
                </a:lnTo>
                <a:lnTo>
                  <a:pt x="544319" y="107324"/>
                </a:lnTo>
                <a:lnTo>
                  <a:pt x="515501" y="77080"/>
                </a:lnTo>
                <a:lnTo>
                  <a:pt x="480295" y="50963"/>
                </a:lnTo>
                <a:lnTo>
                  <a:pt x="439527" y="29585"/>
                </a:lnTo>
                <a:lnTo>
                  <a:pt x="394022" y="13556"/>
                </a:lnTo>
                <a:lnTo>
                  <a:pt x="344604" y="3491"/>
                </a:lnTo>
                <a:lnTo>
                  <a:pt x="292099" y="0"/>
                </a:lnTo>
                <a:lnTo>
                  <a:pt x="239594" y="3491"/>
                </a:lnTo>
                <a:lnTo>
                  <a:pt x="190176" y="13556"/>
                </a:lnTo>
                <a:lnTo>
                  <a:pt x="144671" y="29585"/>
                </a:lnTo>
                <a:lnTo>
                  <a:pt x="103903" y="50963"/>
                </a:lnTo>
                <a:lnTo>
                  <a:pt x="68698" y="77080"/>
                </a:lnTo>
                <a:lnTo>
                  <a:pt x="39880" y="107324"/>
                </a:lnTo>
                <a:lnTo>
                  <a:pt x="18274" y="141082"/>
                </a:lnTo>
                <a:lnTo>
                  <a:pt x="4706" y="177742"/>
                </a:lnTo>
                <a:lnTo>
                  <a:pt x="0" y="216693"/>
                </a:lnTo>
                <a:lnTo>
                  <a:pt x="4706" y="255644"/>
                </a:lnTo>
                <a:lnTo>
                  <a:pt x="18274" y="292305"/>
                </a:lnTo>
                <a:lnTo>
                  <a:pt x="39880" y="326063"/>
                </a:lnTo>
                <a:lnTo>
                  <a:pt x="68698" y="356306"/>
                </a:lnTo>
                <a:lnTo>
                  <a:pt x="103903" y="382424"/>
                </a:lnTo>
                <a:lnTo>
                  <a:pt x="144671" y="403802"/>
                </a:lnTo>
                <a:lnTo>
                  <a:pt x="190176" y="419830"/>
                </a:lnTo>
                <a:lnTo>
                  <a:pt x="239594" y="429896"/>
                </a:lnTo>
                <a:lnTo>
                  <a:pt x="292099" y="433387"/>
                </a:lnTo>
                <a:lnTo>
                  <a:pt x="344604" y="429896"/>
                </a:lnTo>
                <a:lnTo>
                  <a:pt x="394022" y="419830"/>
                </a:lnTo>
                <a:lnTo>
                  <a:pt x="439527" y="403802"/>
                </a:lnTo>
                <a:lnTo>
                  <a:pt x="480295" y="382424"/>
                </a:lnTo>
                <a:lnTo>
                  <a:pt x="515501" y="356306"/>
                </a:lnTo>
                <a:lnTo>
                  <a:pt x="544319" y="326063"/>
                </a:lnTo>
                <a:lnTo>
                  <a:pt x="565924" y="292305"/>
                </a:lnTo>
                <a:lnTo>
                  <a:pt x="579493" y="255644"/>
                </a:lnTo>
                <a:lnTo>
                  <a:pt x="584199" y="216693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1" name="object 21"/>
          <p:cNvSpPr txBox="1"/>
          <p:nvPr/>
        </p:nvSpPr>
        <p:spPr>
          <a:xfrm>
            <a:off x="3611830" y="3761192"/>
            <a:ext cx="191133" cy="184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197" b="1" spc="-4" dirty="0">
                <a:latin typeface="Arial"/>
                <a:cs typeface="Arial"/>
              </a:rPr>
              <a:t>10</a:t>
            </a:r>
            <a:endParaRPr sz="1197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267437" y="3496776"/>
            <a:ext cx="242175" cy="209595"/>
          </a:xfrm>
          <a:custGeom>
            <a:avLst/>
            <a:gdLst/>
            <a:ahLst/>
            <a:cxnLst/>
            <a:rect l="l" t="t" r="r" b="b"/>
            <a:pathLst>
              <a:path w="283210" h="245110">
                <a:moveTo>
                  <a:pt x="0" y="0"/>
                </a:moveTo>
                <a:lnTo>
                  <a:pt x="283183" y="244835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3" name="object 23"/>
          <p:cNvSpPr/>
          <p:nvPr/>
        </p:nvSpPr>
        <p:spPr>
          <a:xfrm>
            <a:off x="3448646" y="3646447"/>
            <a:ext cx="79820" cy="76019"/>
          </a:xfrm>
          <a:custGeom>
            <a:avLst/>
            <a:gdLst/>
            <a:ahLst/>
            <a:cxnLst/>
            <a:rect l="l" t="t" r="r" b="b"/>
            <a:pathLst>
              <a:path w="93345" h="88900">
                <a:moveTo>
                  <a:pt x="56070" y="0"/>
                </a:moveTo>
                <a:lnTo>
                  <a:pt x="0" y="64858"/>
                </a:lnTo>
                <a:lnTo>
                  <a:pt x="92887" y="88493"/>
                </a:lnTo>
                <a:lnTo>
                  <a:pt x="560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4" name="object 24"/>
          <p:cNvSpPr/>
          <p:nvPr/>
        </p:nvSpPr>
        <p:spPr>
          <a:xfrm>
            <a:off x="3400470" y="4505386"/>
            <a:ext cx="509327" cy="370864"/>
          </a:xfrm>
          <a:custGeom>
            <a:avLst/>
            <a:gdLst/>
            <a:ahLst/>
            <a:cxnLst/>
            <a:rect l="l" t="t" r="r" b="b"/>
            <a:pathLst>
              <a:path w="595629" h="433704">
                <a:moveTo>
                  <a:pt x="595313" y="216693"/>
                </a:moveTo>
                <a:lnTo>
                  <a:pt x="590518" y="177742"/>
                </a:lnTo>
                <a:lnTo>
                  <a:pt x="576691" y="141082"/>
                </a:lnTo>
                <a:lnTo>
                  <a:pt x="554674" y="107324"/>
                </a:lnTo>
                <a:lnTo>
                  <a:pt x="525308" y="77080"/>
                </a:lnTo>
                <a:lnTo>
                  <a:pt x="489433" y="50963"/>
                </a:lnTo>
                <a:lnTo>
                  <a:pt x="447890" y="29585"/>
                </a:lnTo>
                <a:lnTo>
                  <a:pt x="401519" y="13556"/>
                </a:lnTo>
                <a:lnTo>
                  <a:pt x="351161" y="3491"/>
                </a:lnTo>
                <a:lnTo>
                  <a:pt x="297656" y="0"/>
                </a:lnTo>
                <a:lnTo>
                  <a:pt x="244152" y="3491"/>
                </a:lnTo>
                <a:lnTo>
                  <a:pt x="193794" y="13556"/>
                </a:lnTo>
                <a:lnTo>
                  <a:pt x="147423" y="29585"/>
                </a:lnTo>
                <a:lnTo>
                  <a:pt x="105880" y="50963"/>
                </a:lnTo>
                <a:lnTo>
                  <a:pt x="70005" y="77080"/>
                </a:lnTo>
                <a:lnTo>
                  <a:pt x="40638" y="107324"/>
                </a:lnTo>
                <a:lnTo>
                  <a:pt x="18622" y="141082"/>
                </a:lnTo>
                <a:lnTo>
                  <a:pt x="4795" y="177742"/>
                </a:lnTo>
                <a:lnTo>
                  <a:pt x="0" y="216693"/>
                </a:lnTo>
                <a:lnTo>
                  <a:pt x="4795" y="255644"/>
                </a:lnTo>
                <a:lnTo>
                  <a:pt x="18622" y="292305"/>
                </a:lnTo>
                <a:lnTo>
                  <a:pt x="40638" y="326063"/>
                </a:lnTo>
                <a:lnTo>
                  <a:pt x="70005" y="356306"/>
                </a:lnTo>
                <a:lnTo>
                  <a:pt x="105880" y="382423"/>
                </a:lnTo>
                <a:lnTo>
                  <a:pt x="147423" y="403802"/>
                </a:lnTo>
                <a:lnTo>
                  <a:pt x="193794" y="419830"/>
                </a:lnTo>
                <a:lnTo>
                  <a:pt x="244152" y="429896"/>
                </a:lnTo>
                <a:lnTo>
                  <a:pt x="297656" y="433387"/>
                </a:lnTo>
                <a:lnTo>
                  <a:pt x="351161" y="429896"/>
                </a:lnTo>
                <a:lnTo>
                  <a:pt x="401519" y="419830"/>
                </a:lnTo>
                <a:lnTo>
                  <a:pt x="447890" y="403802"/>
                </a:lnTo>
                <a:lnTo>
                  <a:pt x="489433" y="382423"/>
                </a:lnTo>
                <a:lnTo>
                  <a:pt x="525308" y="356306"/>
                </a:lnTo>
                <a:lnTo>
                  <a:pt x="554674" y="326063"/>
                </a:lnTo>
                <a:lnTo>
                  <a:pt x="576691" y="292305"/>
                </a:lnTo>
                <a:lnTo>
                  <a:pt x="590518" y="255644"/>
                </a:lnTo>
                <a:lnTo>
                  <a:pt x="595313" y="216693"/>
                </a:lnTo>
                <a:close/>
              </a:path>
            </a:pathLst>
          </a:custGeom>
          <a:ln w="28574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5" name="object 25"/>
          <p:cNvSpPr/>
          <p:nvPr/>
        </p:nvSpPr>
        <p:spPr>
          <a:xfrm>
            <a:off x="3851151" y="4380497"/>
            <a:ext cx="143893" cy="161269"/>
          </a:xfrm>
          <a:custGeom>
            <a:avLst/>
            <a:gdLst/>
            <a:ahLst/>
            <a:cxnLst/>
            <a:rect l="l" t="t" r="r" b="b"/>
            <a:pathLst>
              <a:path w="168275" h="188595">
                <a:moveTo>
                  <a:pt x="168280" y="0"/>
                </a:moveTo>
                <a:lnTo>
                  <a:pt x="0" y="188245"/>
                </a:lnTo>
              </a:path>
            </a:pathLst>
          </a:custGeom>
          <a:ln w="28574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6" name="object 26"/>
          <p:cNvSpPr/>
          <p:nvPr/>
        </p:nvSpPr>
        <p:spPr>
          <a:xfrm>
            <a:off x="3834865" y="4480603"/>
            <a:ext cx="76562" cy="79277"/>
          </a:xfrm>
          <a:custGeom>
            <a:avLst/>
            <a:gdLst/>
            <a:ahLst/>
            <a:cxnLst/>
            <a:rect l="l" t="t" r="r" b="b"/>
            <a:pathLst>
              <a:path w="89535" h="92710">
                <a:moveTo>
                  <a:pt x="25171" y="0"/>
                </a:moveTo>
                <a:lnTo>
                  <a:pt x="0" y="92481"/>
                </a:lnTo>
                <a:lnTo>
                  <a:pt x="89077" y="57137"/>
                </a:lnTo>
                <a:lnTo>
                  <a:pt x="25171" y="0"/>
                </a:lnTo>
                <a:close/>
              </a:path>
            </a:pathLst>
          </a:custGeom>
          <a:solidFill>
            <a:srgbClr val="FF4C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7" name="object 27"/>
          <p:cNvSpPr/>
          <p:nvPr/>
        </p:nvSpPr>
        <p:spPr>
          <a:xfrm>
            <a:off x="6103218" y="3194058"/>
            <a:ext cx="384439" cy="361090"/>
          </a:xfrm>
          <a:custGeom>
            <a:avLst/>
            <a:gdLst/>
            <a:ahLst/>
            <a:cxnLst/>
            <a:rect l="l" t="t" r="r" b="b"/>
            <a:pathLst>
              <a:path w="449579" h="422275">
                <a:moveTo>
                  <a:pt x="0" y="211137"/>
                </a:moveTo>
                <a:lnTo>
                  <a:pt x="5932" y="162725"/>
                </a:lnTo>
                <a:lnTo>
                  <a:pt x="22831" y="118284"/>
                </a:lnTo>
                <a:lnTo>
                  <a:pt x="49349" y="79081"/>
                </a:lnTo>
                <a:lnTo>
                  <a:pt x="84136" y="46384"/>
                </a:lnTo>
                <a:lnTo>
                  <a:pt x="125844" y="21460"/>
                </a:lnTo>
                <a:lnTo>
                  <a:pt x="173125" y="5576"/>
                </a:lnTo>
                <a:lnTo>
                  <a:pt x="224631" y="0"/>
                </a:lnTo>
                <a:lnTo>
                  <a:pt x="276137" y="5576"/>
                </a:lnTo>
                <a:lnTo>
                  <a:pt x="323419" y="21460"/>
                </a:lnTo>
                <a:lnTo>
                  <a:pt x="365127" y="46384"/>
                </a:lnTo>
                <a:lnTo>
                  <a:pt x="399914" y="79081"/>
                </a:lnTo>
                <a:lnTo>
                  <a:pt x="426431" y="118284"/>
                </a:lnTo>
                <a:lnTo>
                  <a:pt x="443331" y="162725"/>
                </a:lnTo>
                <a:lnTo>
                  <a:pt x="449263" y="211137"/>
                </a:lnTo>
                <a:lnTo>
                  <a:pt x="443331" y="259549"/>
                </a:lnTo>
                <a:lnTo>
                  <a:pt x="426431" y="303990"/>
                </a:lnTo>
                <a:lnTo>
                  <a:pt x="399914" y="343193"/>
                </a:lnTo>
                <a:lnTo>
                  <a:pt x="365127" y="375890"/>
                </a:lnTo>
                <a:lnTo>
                  <a:pt x="323419" y="400815"/>
                </a:lnTo>
                <a:lnTo>
                  <a:pt x="276137" y="416699"/>
                </a:lnTo>
                <a:lnTo>
                  <a:pt x="224631" y="422275"/>
                </a:lnTo>
                <a:lnTo>
                  <a:pt x="173125" y="416699"/>
                </a:lnTo>
                <a:lnTo>
                  <a:pt x="125844" y="400815"/>
                </a:lnTo>
                <a:lnTo>
                  <a:pt x="84136" y="375890"/>
                </a:lnTo>
                <a:lnTo>
                  <a:pt x="49349" y="343193"/>
                </a:lnTo>
                <a:lnTo>
                  <a:pt x="22831" y="303990"/>
                </a:lnTo>
                <a:lnTo>
                  <a:pt x="5932" y="259549"/>
                </a:lnTo>
                <a:lnTo>
                  <a:pt x="0" y="21113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8" name="object 28"/>
          <p:cNvSpPr txBox="1"/>
          <p:nvPr/>
        </p:nvSpPr>
        <p:spPr>
          <a:xfrm>
            <a:off x="6244254" y="3286030"/>
            <a:ext cx="106427" cy="184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197" b="1" dirty="0">
                <a:latin typeface="Arial"/>
                <a:cs typeface="Arial"/>
              </a:rPr>
              <a:t>8</a:t>
            </a:r>
            <a:endParaRPr sz="1197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489636" y="3685467"/>
            <a:ext cx="384439" cy="361090"/>
          </a:xfrm>
          <a:custGeom>
            <a:avLst/>
            <a:gdLst/>
            <a:ahLst/>
            <a:cxnLst/>
            <a:rect l="l" t="t" r="r" b="b"/>
            <a:pathLst>
              <a:path w="449579" h="422275">
                <a:moveTo>
                  <a:pt x="0" y="211137"/>
                </a:moveTo>
                <a:lnTo>
                  <a:pt x="5932" y="162725"/>
                </a:lnTo>
                <a:lnTo>
                  <a:pt x="22831" y="118284"/>
                </a:lnTo>
                <a:lnTo>
                  <a:pt x="49349" y="79081"/>
                </a:lnTo>
                <a:lnTo>
                  <a:pt x="84136" y="46384"/>
                </a:lnTo>
                <a:lnTo>
                  <a:pt x="125844" y="21460"/>
                </a:lnTo>
                <a:lnTo>
                  <a:pt x="173125" y="5576"/>
                </a:lnTo>
                <a:lnTo>
                  <a:pt x="224631" y="0"/>
                </a:lnTo>
                <a:lnTo>
                  <a:pt x="276137" y="5576"/>
                </a:lnTo>
                <a:lnTo>
                  <a:pt x="323419" y="21460"/>
                </a:lnTo>
                <a:lnTo>
                  <a:pt x="365127" y="46384"/>
                </a:lnTo>
                <a:lnTo>
                  <a:pt x="399914" y="79081"/>
                </a:lnTo>
                <a:lnTo>
                  <a:pt x="426431" y="118284"/>
                </a:lnTo>
                <a:lnTo>
                  <a:pt x="443331" y="162725"/>
                </a:lnTo>
                <a:lnTo>
                  <a:pt x="449263" y="211137"/>
                </a:lnTo>
                <a:lnTo>
                  <a:pt x="443331" y="259549"/>
                </a:lnTo>
                <a:lnTo>
                  <a:pt x="426431" y="303990"/>
                </a:lnTo>
                <a:lnTo>
                  <a:pt x="399914" y="343193"/>
                </a:lnTo>
                <a:lnTo>
                  <a:pt x="365127" y="375890"/>
                </a:lnTo>
                <a:lnTo>
                  <a:pt x="323419" y="400815"/>
                </a:lnTo>
                <a:lnTo>
                  <a:pt x="276137" y="416699"/>
                </a:lnTo>
                <a:lnTo>
                  <a:pt x="224631" y="422275"/>
                </a:lnTo>
                <a:lnTo>
                  <a:pt x="173125" y="416699"/>
                </a:lnTo>
                <a:lnTo>
                  <a:pt x="125844" y="400815"/>
                </a:lnTo>
                <a:lnTo>
                  <a:pt x="84136" y="375890"/>
                </a:lnTo>
                <a:lnTo>
                  <a:pt x="49349" y="343193"/>
                </a:lnTo>
                <a:lnTo>
                  <a:pt x="22831" y="303990"/>
                </a:lnTo>
                <a:lnTo>
                  <a:pt x="5932" y="259549"/>
                </a:lnTo>
                <a:lnTo>
                  <a:pt x="0" y="21113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0" name="object 30"/>
          <p:cNvSpPr txBox="1"/>
          <p:nvPr/>
        </p:nvSpPr>
        <p:spPr>
          <a:xfrm>
            <a:off x="5630672" y="3777438"/>
            <a:ext cx="106427" cy="184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197" b="1" dirty="0">
                <a:latin typeface="Arial"/>
                <a:cs typeface="Arial"/>
              </a:rPr>
              <a:t>4</a:t>
            </a:r>
            <a:endParaRPr sz="1197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838899" y="3514424"/>
            <a:ext cx="320366" cy="199278"/>
          </a:xfrm>
          <a:custGeom>
            <a:avLst/>
            <a:gdLst/>
            <a:ahLst/>
            <a:cxnLst/>
            <a:rect l="l" t="t" r="r" b="b"/>
            <a:pathLst>
              <a:path w="374650" h="233045">
                <a:moveTo>
                  <a:pt x="374193" y="0"/>
                </a:moveTo>
                <a:lnTo>
                  <a:pt x="0" y="232565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2" name="object 32"/>
          <p:cNvSpPr/>
          <p:nvPr/>
        </p:nvSpPr>
        <p:spPr>
          <a:xfrm>
            <a:off x="5818147" y="3656362"/>
            <a:ext cx="81992" cy="70046"/>
          </a:xfrm>
          <a:custGeom>
            <a:avLst/>
            <a:gdLst/>
            <a:ahLst/>
            <a:cxnLst/>
            <a:rect l="l" t="t" r="r" b="b"/>
            <a:pathLst>
              <a:path w="95884" h="81914">
                <a:moveTo>
                  <a:pt x="50177" y="0"/>
                </a:moveTo>
                <a:lnTo>
                  <a:pt x="0" y="81661"/>
                </a:lnTo>
                <a:lnTo>
                  <a:pt x="95427" y="72809"/>
                </a:lnTo>
                <a:lnTo>
                  <a:pt x="501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3" name="object 33"/>
          <p:cNvSpPr/>
          <p:nvPr/>
        </p:nvSpPr>
        <p:spPr>
          <a:xfrm>
            <a:off x="5072888" y="4137508"/>
            <a:ext cx="384439" cy="361090"/>
          </a:xfrm>
          <a:custGeom>
            <a:avLst/>
            <a:gdLst/>
            <a:ahLst/>
            <a:cxnLst/>
            <a:rect l="l" t="t" r="r" b="b"/>
            <a:pathLst>
              <a:path w="449579" h="422275">
                <a:moveTo>
                  <a:pt x="0" y="211137"/>
                </a:moveTo>
                <a:lnTo>
                  <a:pt x="5932" y="162725"/>
                </a:lnTo>
                <a:lnTo>
                  <a:pt x="22831" y="118284"/>
                </a:lnTo>
                <a:lnTo>
                  <a:pt x="49349" y="79081"/>
                </a:lnTo>
                <a:lnTo>
                  <a:pt x="84136" y="46384"/>
                </a:lnTo>
                <a:lnTo>
                  <a:pt x="125844" y="21460"/>
                </a:lnTo>
                <a:lnTo>
                  <a:pt x="173125" y="5576"/>
                </a:lnTo>
                <a:lnTo>
                  <a:pt x="224631" y="0"/>
                </a:lnTo>
                <a:lnTo>
                  <a:pt x="276137" y="5576"/>
                </a:lnTo>
                <a:lnTo>
                  <a:pt x="323419" y="21460"/>
                </a:lnTo>
                <a:lnTo>
                  <a:pt x="365127" y="46384"/>
                </a:lnTo>
                <a:lnTo>
                  <a:pt x="399914" y="79081"/>
                </a:lnTo>
                <a:lnTo>
                  <a:pt x="426431" y="118284"/>
                </a:lnTo>
                <a:lnTo>
                  <a:pt x="443331" y="162725"/>
                </a:lnTo>
                <a:lnTo>
                  <a:pt x="449263" y="211137"/>
                </a:lnTo>
                <a:lnTo>
                  <a:pt x="443331" y="259549"/>
                </a:lnTo>
                <a:lnTo>
                  <a:pt x="426431" y="303990"/>
                </a:lnTo>
                <a:lnTo>
                  <a:pt x="399914" y="343193"/>
                </a:lnTo>
                <a:lnTo>
                  <a:pt x="365127" y="375891"/>
                </a:lnTo>
                <a:lnTo>
                  <a:pt x="323419" y="400815"/>
                </a:lnTo>
                <a:lnTo>
                  <a:pt x="276137" y="416699"/>
                </a:lnTo>
                <a:lnTo>
                  <a:pt x="224631" y="422275"/>
                </a:lnTo>
                <a:lnTo>
                  <a:pt x="173125" y="416699"/>
                </a:lnTo>
                <a:lnTo>
                  <a:pt x="125844" y="400815"/>
                </a:lnTo>
                <a:lnTo>
                  <a:pt x="84136" y="375891"/>
                </a:lnTo>
                <a:lnTo>
                  <a:pt x="49349" y="343193"/>
                </a:lnTo>
                <a:lnTo>
                  <a:pt x="22831" y="303990"/>
                </a:lnTo>
                <a:lnTo>
                  <a:pt x="5932" y="259549"/>
                </a:lnTo>
                <a:lnTo>
                  <a:pt x="0" y="21113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4" name="object 34"/>
          <p:cNvSpPr txBox="1"/>
          <p:nvPr/>
        </p:nvSpPr>
        <p:spPr>
          <a:xfrm>
            <a:off x="5213925" y="4229480"/>
            <a:ext cx="106427" cy="184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197" b="1" dirty="0">
                <a:latin typeface="Arial"/>
                <a:cs typeface="Arial"/>
              </a:rPr>
              <a:t>2</a:t>
            </a:r>
            <a:endParaRPr sz="1197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417057" y="4005832"/>
            <a:ext cx="128689" cy="153667"/>
          </a:xfrm>
          <a:custGeom>
            <a:avLst/>
            <a:gdLst/>
            <a:ahLst/>
            <a:cxnLst/>
            <a:rect l="l" t="t" r="r" b="b"/>
            <a:pathLst>
              <a:path w="150495" h="179704">
                <a:moveTo>
                  <a:pt x="149964" y="0"/>
                </a:moveTo>
                <a:lnTo>
                  <a:pt x="0" y="179674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6" name="object 36"/>
          <p:cNvSpPr/>
          <p:nvPr/>
        </p:nvSpPr>
        <p:spPr>
          <a:xfrm>
            <a:off x="5401399" y="4098467"/>
            <a:ext cx="75476" cy="79820"/>
          </a:xfrm>
          <a:custGeom>
            <a:avLst/>
            <a:gdLst/>
            <a:ahLst/>
            <a:cxnLst/>
            <a:rect l="l" t="t" r="r" b="b"/>
            <a:pathLst>
              <a:path w="88264" h="93345">
                <a:moveTo>
                  <a:pt x="22021" y="0"/>
                </a:moveTo>
                <a:lnTo>
                  <a:pt x="0" y="93281"/>
                </a:lnTo>
                <a:lnTo>
                  <a:pt x="87833" y="54927"/>
                </a:lnTo>
                <a:lnTo>
                  <a:pt x="220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7" name="object 37"/>
          <p:cNvSpPr/>
          <p:nvPr/>
        </p:nvSpPr>
        <p:spPr>
          <a:xfrm>
            <a:off x="5914527" y="4081852"/>
            <a:ext cx="422448" cy="361090"/>
          </a:xfrm>
          <a:custGeom>
            <a:avLst/>
            <a:gdLst/>
            <a:ahLst/>
            <a:cxnLst/>
            <a:rect l="l" t="t" r="r" b="b"/>
            <a:pathLst>
              <a:path w="494029" h="422275">
                <a:moveTo>
                  <a:pt x="493713" y="211137"/>
                </a:moveTo>
                <a:lnTo>
                  <a:pt x="488698" y="168586"/>
                </a:lnTo>
                <a:lnTo>
                  <a:pt x="474314" y="128953"/>
                </a:lnTo>
                <a:lnTo>
                  <a:pt x="451554" y="93088"/>
                </a:lnTo>
                <a:lnTo>
                  <a:pt x="421410" y="61840"/>
                </a:lnTo>
                <a:lnTo>
                  <a:pt x="384876" y="36059"/>
                </a:lnTo>
                <a:lnTo>
                  <a:pt x="342944" y="16592"/>
                </a:lnTo>
                <a:lnTo>
                  <a:pt x="296606" y="4289"/>
                </a:lnTo>
                <a:lnTo>
                  <a:pt x="246856" y="0"/>
                </a:lnTo>
                <a:lnTo>
                  <a:pt x="197106" y="4289"/>
                </a:lnTo>
                <a:lnTo>
                  <a:pt x="150769" y="16592"/>
                </a:lnTo>
                <a:lnTo>
                  <a:pt x="108836" y="36059"/>
                </a:lnTo>
                <a:lnTo>
                  <a:pt x="72302" y="61840"/>
                </a:lnTo>
                <a:lnTo>
                  <a:pt x="42159" y="93088"/>
                </a:lnTo>
                <a:lnTo>
                  <a:pt x="19399" y="128953"/>
                </a:lnTo>
                <a:lnTo>
                  <a:pt x="5015" y="168586"/>
                </a:lnTo>
                <a:lnTo>
                  <a:pt x="0" y="211137"/>
                </a:lnTo>
                <a:lnTo>
                  <a:pt x="5015" y="253689"/>
                </a:lnTo>
                <a:lnTo>
                  <a:pt x="19399" y="293322"/>
                </a:lnTo>
                <a:lnTo>
                  <a:pt x="42159" y="329186"/>
                </a:lnTo>
                <a:lnTo>
                  <a:pt x="72302" y="360434"/>
                </a:lnTo>
                <a:lnTo>
                  <a:pt x="108836" y="386216"/>
                </a:lnTo>
                <a:lnTo>
                  <a:pt x="150769" y="405683"/>
                </a:lnTo>
                <a:lnTo>
                  <a:pt x="197106" y="417986"/>
                </a:lnTo>
                <a:lnTo>
                  <a:pt x="246856" y="422275"/>
                </a:lnTo>
                <a:lnTo>
                  <a:pt x="296606" y="417986"/>
                </a:lnTo>
                <a:lnTo>
                  <a:pt x="342944" y="405683"/>
                </a:lnTo>
                <a:lnTo>
                  <a:pt x="384876" y="386216"/>
                </a:lnTo>
                <a:lnTo>
                  <a:pt x="421410" y="360434"/>
                </a:lnTo>
                <a:lnTo>
                  <a:pt x="451554" y="329186"/>
                </a:lnTo>
                <a:lnTo>
                  <a:pt x="474314" y="293322"/>
                </a:lnTo>
                <a:lnTo>
                  <a:pt x="488698" y="253689"/>
                </a:lnTo>
                <a:lnTo>
                  <a:pt x="493713" y="21113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8" name="object 38"/>
          <p:cNvSpPr txBox="1"/>
          <p:nvPr/>
        </p:nvSpPr>
        <p:spPr>
          <a:xfrm>
            <a:off x="6074710" y="4173823"/>
            <a:ext cx="106427" cy="184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197" b="1" dirty="0">
                <a:latin typeface="Arial"/>
                <a:cs typeface="Arial"/>
              </a:rPr>
              <a:t>6</a:t>
            </a:r>
            <a:endParaRPr sz="1197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818147" y="4005832"/>
            <a:ext cx="139549" cy="101540"/>
          </a:xfrm>
          <a:custGeom>
            <a:avLst/>
            <a:gdLst/>
            <a:ahLst/>
            <a:cxnLst/>
            <a:rect l="l" t="t" r="r" b="b"/>
            <a:pathLst>
              <a:path w="163195" h="118745">
                <a:moveTo>
                  <a:pt x="0" y="0"/>
                </a:moveTo>
                <a:lnTo>
                  <a:pt x="162619" y="118141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0" name="object 40"/>
          <p:cNvSpPr/>
          <p:nvPr/>
        </p:nvSpPr>
        <p:spPr>
          <a:xfrm>
            <a:off x="5896121" y="4048479"/>
            <a:ext cx="80906" cy="72761"/>
          </a:xfrm>
          <a:custGeom>
            <a:avLst/>
            <a:gdLst/>
            <a:ahLst/>
            <a:cxnLst/>
            <a:rect l="l" t="t" r="r" b="b"/>
            <a:pathLst>
              <a:path w="94615" h="85089">
                <a:moveTo>
                  <a:pt x="50380" y="0"/>
                </a:moveTo>
                <a:lnTo>
                  <a:pt x="0" y="69354"/>
                </a:lnTo>
                <a:lnTo>
                  <a:pt x="94551" y="85064"/>
                </a:lnTo>
                <a:lnTo>
                  <a:pt x="503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1" name="object 41"/>
          <p:cNvSpPr/>
          <p:nvPr/>
        </p:nvSpPr>
        <p:spPr>
          <a:xfrm>
            <a:off x="6619060" y="3673249"/>
            <a:ext cx="476748" cy="370864"/>
          </a:xfrm>
          <a:custGeom>
            <a:avLst/>
            <a:gdLst/>
            <a:ahLst/>
            <a:cxnLst/>
            <a:rect l="l" t="t" r="r" b="b"/>
            <a:pathLst>
              <a:path w="557529" h="433704">
                <a:moveTo>
                  <a:pt x="557213" y="216693"/>
                </a:moveTo>
                <a:lnTo>
                  <a:pt x="551553" y="173022"/>
                </a:lnTo>
                <a:lnTo>
                  <a:pt x="535319" y="132346"/>
                </a:lnTo>
                <a:lnTo>
                  <a:pt x="509631" y="95538"/>
                </a:lnTo>
                <a:lnTo>
                  <a:pt x="475611" y="63468"/>
                </a:lnTo>
                <a:lnTo>
                  <a:pt x="434378" y="37007"/>
                </a:lnTo>
                <a:lnTo>
                  <a:pt x="387052" y="17028"/>
                </a:lnTo>
                <a:lnTo>
                  <a:pt x="334755" y="4402"/>
                </a:lnTo>
                <a:lnTo>
                  <a:pt x="278606" y="0"/>
                </a:lnTo>
                <a:lnTo>
                  <a:pt x="222457" y="4402"/>
                </a:lnTo>
                <a:lnTo>
                  <a:pt x="170160" y="17028"/>
                </a:lnTo>
                <a:lnTo>
                  <a:pt x="122835" y="37007"/>
                </a:lnTo>
                <a:lnTo>
                  <a:pt x="81602" y="63468"/>
                </a:lnTo>
                <a:lnTo>
                  <a:pt x="47581" y="95538"/>
                </a:lnTo>
                <a:lnTo>
                  <a:pt x="21894" y="132346"/>
                </a:lnTo>
                <a:lnTo>
                  <a:pt x="5660" y="173022"/>
                </a:lnTo>
                <a:lnTo>
                  <a:pt x="0" y="216693"/>
                </a:lnTo>
                <a:lnTo>
                  <a:pt x="5660" y="260365"/>
                </a:lnTo>
                <a:lnTo>
                  <a:pt x="21894" y="301040"/>
                </a:lnTo>
                <a:lnTo>
                  <a:pt x="47581" y="337849"/>
                </a:lnTo>
                <a:lnTo>
                  <a:pt x="81602" y="369919"/>
                </a:lnTo>
                <a:lnTo>
                  <a:pt x="122835" y="396379"/>
                </a:lnTo>
                <a:lnTo>
                  <a:pt x="170160" y="416358"/>
                </a:lnTo>
                <a:lnTo>
                  <a:pt x="222457" y="428985"/>
                </a:lnTo>
                <a:lnTo>
                  <a:pt x="278606" y="433387"/>
                </a:lnTo>
                <a:lnTo>
                  <a:pt x="334755" y="428985"/>
                </a:lnTo>
                <a:lnTo>
                  <a:pt x="387052" y="416358"/>
                </a:lnTo>
                <a:lnTo>
                  <a:pt x="434378" y="396379"/>
                </a:lnTo>
                <a:lnTo>
                  <a:pt x="475611" y="369919"/>
                </a:lnTo>
                <a:lnTo>
                  <a:pt x="509631" y="337849"/>
                </a:lnTo>
                <a:lnTo>
                  <a:pt x="535319" y="301040"/>
                </a:lnTo>
                <a:lnTo>
                  <a:pt x="551553" y="260365"/>
                </a:lnTo>
                <a:lnTo>
                  <a:pt x="557213" y="216693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2" name="object 42"/>
          <p:cNvSpPr txBox="1"/>
          <p:nvPr/>
        </p:nvSpPr>
        <p:spPr>
          <a:xfrm>
            <a:off x="6763920" y="3766622"/>
            <a:ext cx="191133" cy="184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197" b="1" spc="-4" dirty="0">
                <a:latin typeface="Arial"/>
                <a:cs typeface="Arial"/>
              </a:rPr>
              <a:t>10</a:t>
            </a:r>
            <a:endParaRPr sz="1197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431728" y="3502206"/>
            <a:ext cx="240003" cy="209595"/>
          </a:xfrm>
          <a:custGeom>
            <a:avLst/>
            <a:gdLst/>
            <a:ahLst/>
            <a:cxnLst/>
            <a:rect l="l" t="t" r="r" b="b"/>
            <a:pathLst>
              <a:path w="280670" h="245110">
                <a:moveTo>
                  <a:pt x="0" y="0"/>
                </a:moveTo>
                <a:lnTo>
                  <a:pt x="280106" y="244723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4" name="object 44"/>
          <p:cNvSpPr/>
          <p:nvPr/>
        </p:nvSpPr>
        <p:spPr>
          <a:xfrm>
            <a:off x="6610330" y="3651713"/>
            <a:ext cx="79820" cy="76019"/>
          </a:xfrm>
          <a:custGeom>
            <a:avLst/>
            <a:gdLst/>
            <a:ahLst/>
            <a:cxnLst/>
            <a:rect l="l" t="t" r="r" b="b"/>
            <a:pathLst>
              <a:path w="93345" h="88900">
                <a:moveTo>
                  <a:pt x="56400" y="0"/>
                </a:moveTo>
                <a:lnTo>
                  <a:pt x="0" y="64566"/>
                </a:lnTo>
                <a:lnTo>
                  <a:pt x="92760" y="88684"/>
                </a:lnTo>
                <a:lnTo>
                  <a:pt x="56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5" name="object 45"/>
          <p:cNvSpPr/>
          <p:nvPr/>
        </p:nvSpPr>
        <p:spPr>
          <a:xfrm>
            <a:off x="5336240" y="4660139"/>
            <a:ext cx="422448" cy="361090"/>
          </a:xfrm>
          <a:custGeom>
            <a:avLst/>
            <a:gdLst/>
            <a:ahLst/>
            <a:cxnLst/>
            <a:rect l="l" t="t" r="r" b="b"/>
            <a:pathLst>
              <a:path w="494029" h="422275">
                <a:moveTo>
                  <a:pt x="493713" y="211137"/>
                </a:moveTo>
                <a:lnTo>
                  <a:pt x="488698" y="168586"/>
                </a:lnTo>
                <a:lnTo>
                  <a:pt x="474314" y="128953"/>
                </a:lnTo>
                <a:lnTo>
                  <a:pt x="451554" y="93088"/>
                </a:lnTo>
                <a:lnTo>
                  <a:pt x="421410" y="61840"/>
                </a:lnTo>
                <a:lnTo>
                  <a:pt x="384876" y="36059"/>
                </a:lnTo>
                <a:lnTo>
                  <a:pt x="342944" y="16592"/>
                </a:lnTo>
                <a:lnTo>
                  <a:pt x="296606" y="4289"/>
                </a:lnTo>
                <a:lnTo>
                  <a:pt x="246856" y="0"/>
                </a:lnTo>
                <a:lnTo>
                  <a:pt x="197106" y="4289"/>
                </a:lnTo>
                <a:lnTo>
                  <a:pt x="150769" y="16592"/>
                </a:lnTo>
                <a:lnTo>
                  <a:pt x="108836" y="36059"/>
                </a:lnTo>
                <a:lnTo>
                  <a:pt x="72302" y="61840"/>
                </a:lnTo>
                <a:lnTo>
                  <a:pt x="42159" y="93088"/>
                </a:lnTo>
                <a:lnTo>
                  <a:pt x="19399" y="128953"/>
                </a:lnTo>
                <a:lnTo>
                  <a:pt x="5015" y="168586"/>
                </a:lnTo>
                <a:lnTo>
                  <a:pt x="0" y="211137"/>
                </a:lnTo>
                <a:lnTo>
                  <a:pt x="5015" y="253689"/>
                </a:lnTo>
                <a:lnTo>
                  <a:pt x="19399" y="293322"/>
                </a:lnTo>
                <a:lnTo>
                  <a:pt x="42159" y="329186"/>
                </a:lnTo>
                <a:lnTo>
                  <a:pt x="72302" y="360434"/>
                </a:lnTo>
                <a:lnTo>
                  <a:pt x="108836" y="386216"/>
                </a:lnTo>
                <a:lnTo>
                  <a:pt x="150769" y="405683"/>
                </a:lnTo>
                <a:lnTo>
                  <a:pt x="197106" y="417986"/>
                </a:lnTo>
                <a:lnTo>
                  <a:pt x="246856" y="422275"/>
                </a:lnTo>
                <a:lnTo>
                  <a:pt x="296606" y="417986"/>
                </a:lnTo>
                <a:lnTo>
                  <a:pt x="342944" y="405683"/>
                </a:lnTo>
                <a:lnTo>
                  <a:pt x="384876" y="386216"/>
                </a:lnTo>
                <a:lnTo>
                  <a:pt x="421410" y="360434"/>
                </a:lnTo>
                <a:lnTo>
                  <a:pt x="451554" y="329186"/>
                </a:lnTo>
                <a:lnTo>
                  <a:pt x="474314" y="293322"/>
                </a:lnTo>
                <a:lnTo>
                  <a:pt x="488698" y="253689"/>
                </a:lnTo>
                <a:lnTo>
                  <a:pt x="493713" y="211137"/>
                </a:lnTo>
                <a:close/>
              </a:path>
            </a:pathLst>
          </a:custGeom>
          <a:ln w="28574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6" name="object 46"/>
          <p:cNvSpPr txBox="1"/>
          <p:nvPr/>
        </p:nvSpPr>
        <p:spPr>
          <a:xfrm>
            <a:off x="1314836" y="4598758"/>
            <a:ext cx="6061429" cy="1556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369960" algn="ctr">
              <a:lnSpc>
                <a:spcPts val="1321"/>
              </a:lnSpc>
            </a:pPr>
            <a:r>
              <a:rPr sz="1197" b="1" spc="-4" dirty="0">
                <a:solidFill>
                  <a:srgbClr val="FF3300"/>
                </a:solidFill>
                <a:latin typeface="Arial"/>
                <a:cs typeface="Arial"/>
              </a:rPr>
              <a:t>12</a:t>
            </a:r>
            <a:endParaRPr sz="1197" dirty="0">
              <a:latin typeface="Arial"/>
              <a:cs typeface="Arial"/>
            </a:endParaRPr>
          </a:p>
          <a:p>
            <a:pPr marR="1777743" algn="r">
              <a:lnSpc>
                <a:spcPts val="1321"/>
              </a:lnSpc>
            </a:pPr>
            <a:r>
              <a:rPr sz="1197" b="1" dirty="0">
                <a:solidFill>
                  <a:srgbClr val="FF3300"/>
                </a:solidFill>
                <a:latin typeface="Arial"/>
                <a:cs typeface="Arial"/>
              </a:rPr>
              <a:t>3</a:t>
            </a:r>
            <a:endParaRPr sz="1197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97" dirty="0">
              <a:latin typeface="Times New Roman"/>
              <a:cs typeface="Times New Roman"/>
            </a:endParaRPr>
          </a:p>
          <a:p>
            <a:pPr>
              <a:spcBef>
                <a:spcPts val="43"/>
              </a:spcBef>
            </a:pPr>
            <a:endParaRPr sz="1539" dirty="0">
              <a:latin typeface="Times New Roman"/>
              <a:cs typeface="Times New Roman"/>
            </a:endParaRPr>
          </a:p>
          <a:p>
            <a:pPr marR="1360186" algn="ctr"/>
            <a:r>
              <a:rPr sz="1539" spc="-688" dirty="0" smtClean="0">
                <a:solidFill>
                  <a:srgbClr val="666600"/>
                </a:solidFill>
                <a:latin typeface="Wingdings"/>
                <a:cs typeface="Wingdings"/>
              </a:rPr>
              <a:t></a:t>
            </a:r>
            <a:r>
              <a:rPr lang="pt-BR" sz="1539" spc="-688" dirty="0" smtClean="0">
                <a:solidFill>
                  <a:srgbClr val="666600"/>
                </a:solidFill>
                <a:latin typeface="Wingdings"/>
                <a:cs typeface="Wingdings"/>
              </a:rPr>
              <a:t>  </a:t>
            </a:r>
            <a:r>
              <a:rPr sz="1710" dirty="0" err="1" smtClean="0">
                <a:latin typeface="Gill Sans MT"/>
                <a:cs typeface="Gill Sans MT"/>
              </a:rPr>
              <a:t>Solução</a:t>
            </a:r>
            <a:r>
              <a:rPr sz="1710" dirty="0">
                <a:latin typeface="Gill Sans MT"/>
                <a:cs typeface="Gill Sans MT"/>
              </a:rPr>
              <a:t>: rotação simples sobre o nó de FB=2</a:t>
            </a:r>
            <a:r>
              <a:rPr sz="1710" spc="-86" dirty="0">
                <a:latin typeface="Gill Sans MT"/>
                <a:cs typeface="Gill Sans MT"/>
              </a:rPr>
              <a:t> </a:t>
            </a:r>
            <a:r>
              <a:rPr sz="1710" dirty="0">
                <a:latin typeface="Gill Sans MT"/>
                <a:cs typeface="Gill Sans MT"/>
              </a:rPr>
              <a:t>(-2).</a:t>
            </a:r>
          </a:p>
          <a:p>
            <a:pPr marL="488690" marR="4344" indent="-314933">
              <a:lnSpc>
                <a:spcPts val="1813"/>
              </a:lnSpc>
              <a:spcBef>
                <a:spcPts val="552"/>
              </a:spcBef>
              <a:tabLst>
                <a:tab pos="496291" algn="l"/>
              </a:tabLst>
            </a:pPr>
            <a:r>
              <a:rPr sz="1283" spc="-479" dirty="0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sz="1283" spc="-479" dirty="0">
                <a:solidFill>
                  <a:srgbClr val="999900"/>
                </a:solidFill>
                <a:latin typeface="Times New Roman"/>
                <a:cs typeface="Times New Roman"/>
              </a:rPr>
              <a:t>		</a:t>
            </a:r>
            <a:r>
              <a:rPr sz="1710" dirty="0">
                <a:latin typeface="Gill Sans MT"/>
                <a:cs typeface="Gill Sans MT"/>
              </a:rPr>
              <a:t>Rotações são feitas à esquerda quando FB é positivo e</a:t>
            </a:r>
            <a:r>
              <a:rPr sz="1710" spc="-81" dirty="0">
                <a:latin typeface="Gill Sans MT"/>
                <a:cs typeface="Gill Sans MT"/>
              </a:rPr>
              <a:t> </a:t>
            </a:r>
            <a:r>
              <a:rPr sz="1710" dirty="0">
                <a:latin typeface="Gill Sans MT"/>
                <a:cs typeface="Gill Sans MT"/>
              </a:rPr>
              <a:t>à</a:t>
            </a:r>
            <a:r>
              <a:rPr sz="1710" spc="-9" dirty="0">
                <a:latin typeface="Gill Sans MT"/>
                <a:cs typeface="Gill Sans MT"/>
              </a:rPr>
              <a:t> </a:t>
            </a:r>
            <a:r>
              <a:rPr sz="1710" dirty="0">
                <a:latin typeface="Gill Sans MT"/>
                <a:cs typeface="Gill Sans MT"/>
              </a:rPr>
              <a:t>direita  quando FB é</a:t>
            </a:r>
            <a:r>
              <a:rPr sz="1710" spc="-86" dirty="0">
                <a:latin typeface="Gill Sans MT"/>
                <a:cs typeface="Gill Sans MT"/>
              </a:rPr>
              <a:t> </a:t>
            </a:r>
            <a:r>
              <a:rPr sz="1710" dirty="0">
                <a:latin typeface="Gill Sans MT"/>
                <a:cs typeface="Gill Sans MT"/>
              </a:rPr>
              <a:t>negativo.</a:t>
            </a:r>
          </a:p>
        </p:txBody>
      </p:sp>
      <p:sp>
        <p:nvSpPr>
          <p:cNvPr id="47" name="object 47"/>
          <p:cNvSpPr/>
          <p:nvPr/>
        </p:nvSpPr>
        <p:spPr>
          <a:xfrm>
            <a:off x="5401400" y="4457873"/>
            <a:ext cx="131947" cy="171043"/>
          </a:xfrm>
          <a:custGeom>
            <a:avLst/>
            <a:gdLst/>
            <a:ahLst/>
            <a:cxnLst/>
            <a:rect l="l" t="t" r="r" b="b"/>
            <a:pathLst>
              <a:path w="154304" h="200025">
                <a:moveTo>
                  <a:pt x="0" y="0"/>
                </a:moveTo>
                <a:lnTo>
                  <a:pt x="153996" y="199624"/>
                </a:lnTo>
              </a:path>
            </a:pathLst>
          </a:custGeom>
          <a:ln w="28574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8" name="object 48"/>
          <p:cNvSpPr/>
          <p:nvPr/>
        </p:nvSpPr>
        <p:spPr>
          <a:xfrm>
            <a:off x="5474204" y="4567493"/>
            <a:ext cx="73847" cy="80906"/>
          </a:xfrm>
          <a:custGeom>
            <a:avLst/>
            <a:gdLst/>
            <a:ahLst/>
            <a:cxnLst/>
            <a:rect l="l" t="t" r="r" b="b"/>
            <a:pathLst>
              <a:path w="86360" h="94614">
                <a:moveTo>
                  <a:pt x="67881" y="0"/>
                </a:moveTo>
                <a:lnTo>
                  <a:pt x="0" y="52362"/>
                </a:lnTo>
                <a:lnTo>
                  <a:pt x="86309" y="94056"/>
                </a:lnTo>
                <a:lnTo>
                  <a:pt x="67881" y="0"/>
                </a:lnTo>
                <a:close/>
              </a:path>
            </a:pathLst>
          </a:custGeom>
          <a:solidFill>
            <a:srgbClr val="FF4C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9" name="object 49"/>
          <p:cNvSpPr/>
          <p:nvPr/>
        </p:nvSpPr>
        <p:spPr>
          <a:xfrm>
            <a:off x="2079640" y="3185913"/>
            <a:ext cx="0" cy="851413"/>
          </a:xfrm>
          <a:custGeom>
            <a:avLst/>
            <a:gdLst/>
            <a:ahLst/>
            <a:cxnLst/>
            <a:rect l="l" t="t" r="r" b="b"/>
            <a:pathLst>
              <a:path h="995679">
                <a:moveTo>
                  <a:pt x="0" y="0"/>
                </a:moveTo>
                <a:lnTo>
                  <a:pt x="0" y="99535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0" name="object 50"/>
          <p:cNvSpPr/>
          <p:nvPr/>
        </p:nvSpPr>
        <p:spPr>
          <a:xfrm>
            <a:off x="2047061" y="3164193"/>
            <a:ext cx="65159" cy="65159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1" name="object 51"/>
          <p:cNvSpPr/>
          <p:nvPr/>
        </p:nvSpPr>
        <p:spPr>
          <a:xfrm>
            <a:off x="2047061" y="3993614"/>
            <a:ext cx="65159" cy="65159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2" name="object 52"/>
          <p:cNvSpPr/>
          <p:nvPr/>
        </p:nvSpPr>
        <p:spPr>
          <a:xfrm>
            <a:off x="4468809" y="3204918"/>
            <a:ext cx="0" cy="1657757"/>
          </a:xfrm>
          <a:custGeom>
            <a:avLst/>
            <a:gdLst/>
            <a:ahLst/>
            <a:cxnLst/>
            <a:rect l="l" t="t" r="r" b="b"/>
            <a:pathLst>
              <a:path h="1938654">
                <a:moveTo>
                  <a:pt x="0" y="0"/>
                </a:moveTo>
                <a:lnTo>
                  <a:pt x="0" y="1938338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3" name="object 53"/>
          <p:cNvSpPr/>
          <p:nvPr/>
        </p:nvSpPr>
        <p:spPr>
          <a:xfrm>
            <a:off x="4436230" y="3183198"/>
            <a:ext cx="65159" cy="65159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4" name="object 54"/>
          <p:cNvSpPr/>
          <p:nvPr/>
        </p:nvSpPr>
        <p:spPr>
          <a:xfrm>
            <a:off x="4436230" y="4818963"/>
            <a:ext cx="65159" cy="65159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5" name="object 55"/>
          <p:cNvSpPr/>
          <p:nvPr/>
        </p:nvSpPr>
        <p:spPr>
          <a:xfrm>
            <a:off x="2015839" y="3177768"/>
            <a:ext cx="2543922" cy="0"/>
          </a:xfrm>
          <a:custGeom>
            <a:avLst/>
            <a:gdLst/>
            <a:ahLst/>
            <a:cxnLst/>
            <a:rect l="l" t="t" r="r" b="b"/>
            <a:pathLst>
              <a:path w="2974975">
                <a:moveTo>
                  <a:pt x="0" y="0"/>
                </a:moveTo>
                <a:lnTo>
                  <a:pt x="2974977" y="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6" name="object 56"/>
          <p:cNvSpPr/>
          <p:nvPr/>
        </p:nvSpPr>
        <p:spPr>
          <a:xfrm>
            <a:off x="7335811" y="3203560"/>
            <a:ext cx="0" cy="764534"/>
          </a:xfrm>
          <a:custGeom>
            <a:avLst/>
            <a:gdLst/>
            <a:ahLst/>
            <a:cxnLst/>
            <a:rect l="l" t="t" r="r" b="b"/>
            <a:pathLst>
              <a:path h="894079">
                <a:moveTo>
                  <a:pt x="0" y="0"/>
                </a:moveTo>
                <a:lnTo>
                  <a:pt x="0" y="89376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7" name="object 57"/>
          <p:cNvSpPr/>
          <p:nvPr/>
        </p:nvSpPr>
        <p:spPr>
          <a:xfrm>
            <a:off x="7303232" y="3181840"/>
            <a:ext cx="65159" cy="65159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8" name="object 58"/>
          <p:cNvSpPr/>
          <p:nvPr/>
        </p:nvSpPr>
        <p:spPr>
          <a:xfrm>
            <a:off x="7303232" y="3924383"/>
            <a:ext cx="65159" cy="65159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9" name="object 59"/>
          <p:cNvSpPr/>
          <p:nvPr/>
        </p:nvSpPr>
        <p:spPr>
          <a:xfrm>
            <a:off x="4983294" y="3172338"/>
            <a:ext cx="0" cy="1855950"/>
          </a:xfrm>
          <a:custGeom>
            <a:avLst/>
            <a:gdLst/>
            <a:ahLst/>
            <a:cxnLst/>
            <a:rect l="l" t="t" r="r" b="b"/>
            <a:pathLst>
              <a:path h="2170429">
                <a:moveTo>
                  <a:pt x="1" y="0"/>
                </a:moveTo>
                <a:lnTo>
                  <a:pt x="0" y="2170108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0" name="object 60"/>
          <p:cNvSpPr/>
          <p:nvPr/>
        </p:nvSpPr>
        <p:spPr>
          <a:xfrm>
            <a:off x="4950715" y="3150618"/>
            <a:ext cx="65159" cy="65159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1" name="object 61"/>
          <p:cNvSpPr/>
          <p:nvPr/>
        </p:nvSpPr>
        <p:spPr>
          <a:xfrm>
            <a:off x="4950715" y="4984576"/>
            <a:ext cx="65159" cy="65159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2" name="object 62"/>
          <p:cNvSpPr/>
          <p:nvPr/>
        </p:nvSpPr>
        <p:spPr>
          <a:xfrm>
            <a:off x="4930357" y="3157405"/>
            <a:ext cx="2507541" cy="0"/>
          </a:xfrm>
          <a:custGeom>
            <a:avLst/>
            <a:gdLst/>
            <a:ahLst/>
            <a:cxnLst/>
            <a:rect l="l" t="t" r="r" b="b"/>
            <a:pathLst>
              <a:path w="2932429">
                <a:moveTo>
                  <a:pt x="2932107" y="0"/>
                </a:moveTo>
                <a:lnTo>
                  <a:pt x="0" y="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3" name="object 63"/>
          <p:cNvSpPr/>
          <p:nvPr/>
        </p:nvSpPr>
        <p:spPr>
          <a:xfrm>
            <a:off x="1947965" y="4053343"/>
            <a:ext cx="608152" cy="0"/>
          </a:xfrm>
          <a:custGeom>
            <a:avLst/>
            <a:gdLst/>
            <a:ahLst/>
            <a:cxnLst/>
            <a:rect l="l" t="t" r="r" b="b"/>
            <a:pathLst>
              <a:path w="711200">
                <a:moveTo>
                  <a:pt x="0" y="0"/>
                </a:moveTo>
                <a:lnTo>
                  <a:pt x="7111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4" name="object 64"/>
          <p:cNvSpPr/>
          <p:nvPr/>
        </p:nvSpPr>
        <p:spPr>
          <a:xfrm>
            <a:off x="3678755" y="4890910"/>
            <a:ext cx="807973" cy="0"/>
          </a:xfrm>
          <a:custGeom>
            <a:avLst/>
            <a:gdLst/>
            <a:ahLst/>
            <a:cxnLst/>
            <a:rect l="l" t="t" r="r" b="b"/>
            <a:pathLst>
              <a:path w="944879">
                <a:moveTo>
                  <a:pt x="0" y="0"/>
                </a:moveTo>
                <a:lnTo>
                  <a:pt x="944562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5" name="object 65"/>
          <p:cNvSpPr/>
          <p:nvPr/>
        </p:nvSpPr>
        <p:spPr>
          <a:xfrm>
            <a:off x="6794176" y="4046556"/>
            <a:ext cx="608152" cy="0"/>
          </a:xfrm>
          <a:custGeom>
            <a:avLst/>
            <a:gdLst/>
            <a:ahLst/>
            <a:cxnLst/>
            <a:rect l="l" t="t" r="r" b="b"/>
            <a:pathLst>
              <a:path w="711200">
                <a:moveTo>
                  <a:pt x="0" y="0"/>
                </a:moveTo>
                <a:lnTo>
                  <a:pt x="7111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6" name="object 66"/>
          <p:cNvSpPr/>
          <p:nvPr/>
        </p:nvSpPr>
        <p:spPr>
          <a:xfrm>
            <a:off x="4938498" y="5057880"/>
            <a:ext cx="807973" cy="0"/>
          </a:xfrm>
          <a:custGeom>
            <a:avLst/>
            <a:gdLst/>
            <a:ahLst/>
            <a:cxnLst/>
            <a:rect l="l" t="t" r="r" b="b"/>
            <a:pathLst>
              <a:path w="944879">
                <a:moveTo>
                  <a:pt x="0" y="0"/>
                </a:moveTo>
                <a:lnTo>
                  <a:pt x="944562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7" name="object 67"/>
          <p:cNvSpPr txBox="1">
            <a:spLocks noGrp="1"/>
          </p:cNvSpPr>
          <p:nvPr>
            <p:ph type="title"/>
          </p:nvPr>
        </p:nvSpPr>
        <p:spPr>
          <a:xfrm>
            <a:off x="1372240" y="597272"/>
            <a:ext cx="5074619" cy="535116"/>
          </a:xfrm>
          <a:prstGeom prst="rect">
            <a:avLst/>
          </a:prstGeom>
        </p:spPr>
        <p:txBody>
          <a:bodyPr vert="horz" wrap="square" lIns="0" tIns="165070" rIns="0" bIns="0" rtlCol="0">
            <a:spAutoFit/>
          </a:bodyPr>
          <a:lstStyle/>
          <a:p>
            <a:pPr marL="2732318"/>
            <a:r>
              <a:rPr spc="-4" dirty="0"/>
              <a:t>Árvore</a:t>
            </a:r>
            <a:r>
              <a:rPr spc="-56" dirty="0"/>
              <a:t> </a:t>
            </a:r>
            <a:r>
              <a:rPr spc="-4" dirty="0"/>
              <a:t>AVL:</a:t>
            </a:r>
          </a:p>
        </p:txBody>
      </p:sp>
      <p:sp>
        <p:nvSpPr>
          <p:cNvPr id="68" name="object 68"/>
          <p:cNvSpPr txBox="1">
            <a:spLocks noGrp="1"/>
          </p:cNvSpPr>
          <p:nvPr>
            <p:ph type="sldNum" sz="quarter" idx="7"/>
          </p:nvPr>
        </p:nvSpPr>
        <p:spPr>
          <a:xfrm>
            <a:off x="568591" y="5893048"/>
            <a:ext cx="226601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20">
              <a:lnSpc>
                <a:spcPts val="962"/>
              </a:lnSpc>
            </a:pPr>
            <a:fld id="{81D60167-4931-47E6-BA6A-407CBD079E47}" type="slidenum">
              <a:rPr dirty="0"/>
              <a:pPr marL="21720">
                <a:lnSpc>
                  <a:spcPts val="962"/>
                </a:lnSpc>
              </a:pPr>
              <a:t>20</a:t>
            </a:fld>
            <a:endParaRPr dirty="0"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999" y="2978499"/>
            <a:ext cx="6060910" cy="228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3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32171" y="4783669"/>
            <a:ext cx="384439" cy="361090"/>
          </a:xfrm>
          <a:custGeom>
            <a:avLst/>
            <a:gdLst/>
            <a:ahLst/>
            <a:cxnLst/>
            <a:rect l="l" t="t" r="r" b="b"/>
            <a:pathLst>
              <a:path w="449579" h="422275">
                <a:moveTo>
                  <a:pt x="224624" y="0"/>
                </a:moveTo>
                <a:lnTo>
                  <a:pt x="173121" y="5576"/>
                </a:lnTo>
                <a:lnTo>
                  <a:pt x="125842" y="21459"/>
                </a:lnTo>
                <a:lnTo>
                  <a:pt x="84134" y="46383"/>
                </a:lnTo>
                <a:lnTo>
                  <a:pt x="49348" y="79080"/>
                </a:lnTo>
                <a:lnTo>
                  <a:pt x="22831" y="118283"/>
                </a:lnTo>
                <a:lnTo>
                  <a:pt x="5932" y="162724"/>
                </a:lnTo>
                <a:lnTo>
                  <a:pt x="0" y="211137"/>
                </a:lnTo>
                <a:lnTo>
                  <a:pt x="5932" y="259550"/>
                </a:lnTo>
                <a:lnTo>
                  <a:pt x="22831" y="303991"/>
                </a:lnTo>
                <a:lnTo>
                  <a:pt x="49348" y="343194"/>
                </a:lnTo>
                <a:lnTo>
                  <a:pt x="84134" y="375891"/>
                </a:lnTo>
                <a:lnTo>
                  <a:pt x="125842" y="400815"/>
                </a:lnTo>
                <a:lnTo>
                  <a:pt x="173121" y="416698"/>
                </a:lnTo>
                <a:lnTo>
                  <a:pt x="224624" y="422275"/>
                </a:lnTo>
                <a:lnTo>
                  <a:pt x="276132" y="416698"/>
                </a:lnTo>
                <a:lnTo>
                  <a:pt x="323415" y="400815"/>
                </a:lnTo>
                <a:lnTo>
                  <a:pt x="365125" y="375891"/>
                </a:lnTo>
                <a:lnTo>
                  <a:pt x="399912" y="343194"/>
                </a:lnTo>
                <a:lnTo>
                  <a:pt x="426430" y="303991"/>
                </a:lnTo>
                <a:lnTo>
                  <a:pt x="443329" y="259550"/>
                </a:lnTo>
                <a:lnTo>
                  <a:pt x="449262" y="211137"/>
                </a:lnTo>
                <a:lnTo>
                  <a:pt x="443329" y="162724"/>
                </a:lnTo>
                <a:lnTo>
                  <a:pt x="426430" y="118283"/>
                </a:lnTo>
                <a:lnTo>
                  <a:pt x="399912" y="79080"/>
                </a:lnTo>
                <a:lnTo>
                  <a:pt x="365125" y="46383"/>
                </a:lnTo>
                <a:lnTo>
                  <a:pt x="323415" y="21459"/>
                </a:lnTo>
                <a:lnTo>
                  <a:pt x="276132" y="5576"/>
                </a:lnTo>
                <a:lnTo>
                  <a:pt x="224624" y="0"/>
                </a:lnTo>
                <a:close/>
              </a:path>
            </a:pathLst>
          </a:custGeom>
          <a:solidFill>
            <a:srgbClr val="FF4C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" name="object 3"/>
          <p:cNvSpPr/>
          <p:nvPr/>
        </p:nvSpPr>
        <p:spPr>
          <a:xfrm>
            <a:off x="5632171" y="4783669"/>
            <a:ext cx="384439" cy="361090"/>
          </a:xfrm>
          <a:custGeom>
            <a:avLst/>
            <a:gdLst/>
            <a:ahLst/>
            <a:cxnLst/>
            <a:rect l="l" t="t" r="r" b="b"/>
            <a:pathLst>
              <a:path w="449579" h="422275">
                <a:moveTo>
                  <a:pt x="0" y="211137"/>
                </a:moveTo>
                <a:lnTo>
                  <a:pt x="5932" y="162725"/>
                </a:lnTo>
                <a:lnTo>
                  <a:pt x="22831" y="118284"/>
                </a:lnTo>
                <a:lnTo>
                  <a:pt x="49348" y="79081"/>
                </a:lnTo>
                <a:lnTo>
                  <a:pt x="84135" y="46384"/>
                </a:lnTo>
                <a:lnTo>
                  <a:pt x="125843" y="21460"/>
                </a:lnTo>
                <a:lnTo>
                  <a:pt x="173125" y="5576"/>
                </a:lnTo>
                <a:lnTo>
                  <a:pt x="224630" y="0"/>
                </a:lnTo>
                <a:lnTo>
                  <a:pt x="276136" y="5576"/>
                </a:lnTo>
                <a:lnTo>
                  <a:pt x="323417" y="21460"/>
                </a:lnTo>
                <a:lnTo>
                  <a:pt x="365125" y="46384"/>
                </a:lnTo>
                <a:lnTo>
                  <a:pt x="399912" y="79081"/>
                </a:lnTo>
                <a:lnTo>
                  <a:pt x="426429" y="118284"/>
                </a:lnTo>
                <a:lnTo>
                  <a:pt x="443328" y="162725"/>
                </a:lnTo>
                <a:lnTo>
                  <a:pt x="449261" y="211137"/>
                </a:lnTo>
                <a:lnTo>
                  <a:pt x="443328" y="259549"/>
                </a:lnTo>
                <a:lnTo>
                  <a:pt x="426429" y="303990"/>
                </a:lnTo>
                <a:lnTo>
                  <a:pt x="399912" y="343193"/>
                </a:lnTo>
                <a:lnTo>
                  <a:pt x="365125" y="375891"/>
                </a:lnTo>
                <a:lnTo>
                  <a:pt x="323417" y="400815"/>
                </a:lnTo>
                <a:lnTo>
                  <a:pt x="276136" y="416699"/>
                </a:lnTo>
                <a:lnTo>
                  <a:pt x="224630" y="422275"/>
                </a:lnTo>
                <a:lnTo>
                  <a:pt x="173125" y="416699"/>
                </a:lnTo>
                <a:lnTo>
                  <a:pt x="125843" y="400815"/>
                </a:lnTo>
                <a:lnTo>
                  <a:pt x="84135" y="375891"/>
                </a:lnTo>
                <a:lnTo>
                  <a:pt x="49348" y="343193"/>
                </a:lnTo>
                <a:lnTo>
                  <a:pt x="22831" y="303990"/>
                </a:lnTo>
                <a:lnTo>
                  <a:pt x="5932" y="259549"/>
                </a:lnTo>
                <a:lnTo>
                  <a:pt x="0" y="21113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" name="object 4"/>
          <p:cNvSpPr txBox="1"/>
          <p:nvPr/>
        </p:nvSpPr>
        <p:spPr>
          <a:xfrm>
            <a:off x="5773208" y="4875642"/>
            <a:ext cx="106427" cy="184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197" b="1" dirty="0">
                <a:latin typeface="Arial"/>
                <a:cs typeface="Arial"/>
              </a:rPr>
              <a:t>8</a:t>
            </a:r>
            <a:endParaRPr sz="1197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93251" y="5299513"/>
            <a:ext cx="384439" cy="361090"/>
          </a:xfrm>
          <a:custGeom>
            <a:avLst/>
            <a:gdLst/>
            <a:ahLst/>
            <a:cxnLst/>
            <a:rect l="l" t="t" r="r" b="b"/>
            <a:pathLst>
              <a:path w="449579" h="422275">
                <a:moveTo>
                  <a:pt x="0" y="211137"/>
                </a:moveTo>
                <a:lnTo>
                  <a:pt x="5932" y="162725"/>
                </a:lnTo>
                <a:lnTo>
                  <a:pt x="22831" y="118284"/>
                </a:lnTo>
                <a:lnTo>
                  <a:pt x="49349" y="79081"/>
                </a:lnTo>
                <a:lnTo>
                  <a:pt x="84135" y="46384"/>
                </a:lnTo>
                <a:lnTo>
                  <a:pt x="125844" y="21460"/>
                </a:lnTo>
                <a:lnTo>
                  <a:pt x="173125" y="5576"/>
                </a:lnTo>
                <a:lnTo>
                  <a:pt x="224630" y="0"/>
                </a:lnTo>
                <a:lnTo>
                  <a:pt x="276136" y="5576"/>
                </a:lnTo>
                <a:lnTo>
                  <a:pt x="323417" y="21460"/>
                </a:lnTo>
                <a:lnTo>
                  <a:pt x="365126" y="46384"/>
                </a:lnTo>
                <a:lnTo>
                  <a:pt x="399912" y="79081"/>
                </a:lnTo>
                <a:lnTo>
                  <a:pt x="426430" y="118284"/>
                </a:lnTo>
                <a:lnTo>
                  <a:pt x="443329" y="162725"/>
                </a:lnTo>
                <a:lnTo>
                  <a:pt x="449261" y="211137"/>
                </a:lnTo>
                <a:lnTo>
                  <a:pt x="443329" y="259549"/>
                </a:lnTo>
                <a:lnTo>
                  <a:pt x="426430" y="303990"/>
                </a:lnTo>
                <a:lnTo>
                  <a:pt x="399912" y="343193"/>
                </a:lnTo>
                <a:lnTo>
                  <a:pt x="365126" y="375891"/>
                </a:lnTo>
                <a:lnTo>
                  <a:pt x="323417" y="400815"/>
                </a:lnTo>
                <a:lnTo>
                  <a:pt x="276136" y="416699"/>
                </a:lnTo>
                <a:lnTo>
                  <a:pt x="224630" y="422275"/>
                </a:lnTo>
                <a:lnTo>
                  <a:pt x="173125" y="416699"/>
                </a:lnTo>
                <a:lnTo>
                  <a:pt x="125844" y="400815"/>
                </a:lnTo>
                <a:lnTo>
                  <a:pt x="84135" y="375891"/>
                </a:lnTo>
                <a:lnTo>
                  <a:pt x="49349" y="343193"/>
                </a:lnTo>
                <a:lnTo>
                  <a:pt x="22831" y="303990"/>
                </a:lnTo>
                <a:lnTo>
                  <a:pt x="5932" y="259549"/>
                </a:lnTo>
                <a:lnTo>
                  <a:pt x="0" y="21113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" name="object 6"/>
          <p:cNvSpPr txBox="1"/>
          <p:nvPr/>
        </p:nvSpPr>
        <p:spPr>
          <a:xfrm>
            <a:off x="5234287" y="5391484"/>
            <a:ext cx="106427" cy="184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197" b="1" dirty="0">
                <a:latin typeface="Arial"/>
                <a:cs typeface="Arial"/>
              </a:rPr>
              <a:t>4</a:t>
            </a:r>
            <a:endParaRPr sz="1197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40035" y="5104035"/>
            <a:ext cx="248148" cy="220455"/>
          </a:xfrm>
          <a:custGeom>
            <a:avLst/>
            <a:gdLst/>
            <a:ahLst/>
            <a:cxnLst/>
            <a:rect l="l" t="t" r="r" b="b"/>
            <a:pathLst>
              <a:path w="290195" h="257810">
                <a:moveTo>
                  <a:pt x="289780" y="0"/>
                </a:moveTo>
                <a:lnTo>
                  <a:pt x="0" y="257253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" name="object 8"/>
          <p:cNvSpPr/>
          <p:nvPr/>
        </p:nvSpPr>
        <p:spPr>
          <a:xfrm>
            <a:off x="5421762" y="5264164"/>
            <a:ext cx="79277" cy="76562"/>
          </a:xfrm>
          <a:custGeom>
            <a:avLst/>
            <a:gdLst/>
            <a:ahLst/>
            <a:cxnLst/>
            <a:rect l="l" t="t" r="r" b="b"/>
            <a:pathLst>
              <a:path w="92710" h="89535">
                <a:moveTo>
                  <a:pt x="35648" y="0"/>
                </a:moveTo>
                <a:lnTo>
                  <a:pt x="0" y="88963"/>
                </a:lnTo>
                <a:lnTo>
                  <a:pt x="92557" y="64109"/>
                </a:lnTo>
                <a:lnTo>
                  <a:pt x="356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" name="object 9"/>
          <p:cNvSpPr/>
          <p:nvPr/>
        </p:nvSpPr>
        <p:spPr>
          <a:xfrm>
            <a:off x="5955252" y="5304943"/>
            <a:ext cx="384439" cy="361090"/>
          </a:xfrm>
          <a:custGeom>
            <a:avLst/>
            <a:gdLst/>
            <a:ahLst/>
            <a:cxnLst/>
            <a:rect l="l" t="t" r="r" b="b"/>
            <a:pathLst>
              <a:path w="449579" h="422275">
                <a:moveTo>
                  <a:pt x="0" y="211137"/>
                </a:moveTo>
                <a:lnTo>
                  <a:pt x="5932" y="162725"/>
                </a:lnTo>
                <a:lnTo>
                  <a:pt x="22831" y="118284"/>
                </a:lnTo>
                <a:lnTo>
                  <a:pt x="49348" y="79081"/>
                </a:lnTo>
                <a:lnTo>
                  <a:pt x="84135" y="46384"/>
                </a:lnTo>
                <a:lnTo>
                  <a:pt x="125843" y="21460"/>
                </a:lnTo>
                <a:lnTo>
                  <a:pt x="173125" y="5576"/>
                </a:lnTo>
                <a:lnTo>
                  <a:pt x="224630" y="0"/>
                </a:lnTo>
                <a:lnTo>
                  <a:pt x="276136" y="5576"/>
                </a:lnTo>
                <a:lnTo>
                  <a:pt x="323417" y="21460"/>
                </a:lnTo>
                <a:lnTo>
                  <a:pt x="365125" y="46384"/>
                </a:lnTo>
                <a:lnTo>
                  <a:pt x="399912" y="79081"/>
                </a:lnTo>
                <a:lnTo>
                  <a:pt x="426429" y="118284"/>
                </a:lnTo>
                <a:lnTo>
                  <a:pt x="443328" y="162725"/>
                </a:lnTo>
                <a:lnTo>
                  <a:pt x="449261" y="211137"/>
                </a:lnTo>
                <a:lnTo>
                  <a:pt x="443328" y="259549"/>
                </a:lnTo>
                <a:lnTo>
                  <a:pt x="426429" y="303990"/>
                </a:lnTo>
                <a:lnTo>
                  <a:pt x="399912" y="343193"/>
                </a:lnTo>
                <a:lnTo>
                  <a:pt x="365125" y="375890"/>
                </a:lnTo>
                <a:lnTo>
                  <a:pt x="323417" y="400815"/>
                </a:lnTo>
                <a:lnTo>
                  <a:pt x="276136" y="416699"/>
                </a:lnTo>
                <a:lnTo>
                  <a:pt x="224630" y="422275"/>
                </a:lnTo>
                <a:lnTo>
                  <a:pt x="173125" y="416699"/>
                </a:lnTo>
                <a:lnTo>
                  <a:pt x="125843" y="400815"/>
                </a:lnTo>
                <a:lnTo>
                  <a:pt x="84135" y="375890"/>
                </a:lnTo>
                <a:lnTo>
                  <a:pt x="49348" y="343193"/>
                </a:lnTo>
                <a:lnTo>
                  <a:pt x="22831" y="303990"/>
                </a:lnTo>
                <a:lnTo>
                  <a:pt x="5932" y="259549"/>
                </a:lnTo>
                <a:lnTo>
                  <a:pt x="0" y="21113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0" name="object 10"/>
          <p:cNvSpPr txBox="1"/>
          <p:nvPr/>
        </p:nvSpPr>
        <p:spPr>
          <a:xfrm>
            <a:off x="6096289" y="5396914"/>
            <a:ext cx="106427" cy="184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197" b="1" dirty="0">
                <a:latin typeface="Arial"/>
                <a:cs typeface="Arial"/>
              </a:rPr>
              <a:t>9</a:t>
            </a:r>
            <a:endParaRPr sz="1197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60681" y="5104035"/>
            <a:ext cx="170500" cy="171586"/>
          </a:xfrm>
          <a:custGeom>
            <a:avLst/>
            <a:gdLst/>
            <a:ahLst/>
            <a:cxnLst/>
            <a:rect l="l" t="t" r="r" b="b"/>
            <a:pathLst>
              <a:path w="199390" h="200660">
                <a:moveTo>
                  <a:pt x="0" y="0"/>
                </a:moveTo>
                <a:lnTo>
                  <a:pt x="198941" y="200383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2" name="object 12"/>
          <p:cNvSpPr/>
          <p:nvPr/>
        </p:nvSpPr>
        <p:spPr>
          <a:xfrm>
            <a:off x="6070356" y="5214881"/>
            <a:ext cx="78191" cy="78191"/>
          </a:xfrm>
          <a:custGeom>
            <a:avLst/>
            <a:gdLst/>
            <a:ahLst/>
            <a:cxnLst/>
            <a:rect l="l" t="t" r="r" b="b"/>
            <a:pathLst>
              <a:path w="91440" h="91439">
                <a:moveTo>
                  <a:pt x="60832" y="0"/>
                </a:moveTo>
                <a:lnTo>
                  <a:pt x="0" y="60401"/>
                </a:lnTo>
                <a:lnTo>
                  <a:pt x="90817" y="91033"/>
                </a:lnTo>
                <a:lnTo>
                  <a:pt x="608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3" name="object 13"/>
          <p:cNvSpPr/>
          <p:nvPr/>
        </p:nvSpPr>
        <p:spPr>
          <a:xfrm>
            <a:off x="6848475" y="4776882"/>
            <a:ext cx="518558" cy="370864"/>
          </a:xfrm>
          <a:custGeom>
            <a:avLst/>
            <a:gdLst/>
            <a:ahLst/>
            <a:cxnLst/>
            <a:rect l="l" t="t" r="r" b="b"/>
            <a:pathLst>
              <a:path w="606425" h="433704">
                <a:moveTo>
                  <a:pt x="606425" y="216693"/>
                </a:moveTo>
                <a:lnTo>
                  <a:pt x="601540" y="177742"/>
                </a:lnTo>
                <a:lnTo>
                  <a:pt x="587455" y="141082"/>
                </a:lnTo>
                <a:lnTo>
                  <a:pt x="565027" y="107324"/>
                </a:lnTo>
                <a:lnTo>
                  <a:pt x="535113" y="77080"/>
                </a:lnTo>
                <a:lnTo>
                  <a:pt x="498568" y="50963"/>
                </a:lnTo>
                <a:lnTo>
                  <a:pt x="456249" y="29585"/>
                </a:lnTo>
                <a:lnTo>
                  <a:pt x="409013" y="13556"/>
                </a:lnTo>
                <a:lnTo>
                  <a:pt x="357714" y="3491"/>
                </a:lnTo>
                <a:lnTo>
                  <a:pt x="303211" y="0"/>
                </a:lnTo>
                <a:lnTo>
                  <a:pt x="248709" y="3491"/>
                </a:lnTo>
                <a:lnTo>
                  <a:pt x="197411" y="13556"/>
                </a:lnTo>
                <a:lnTo>
                  <a:pt x="150175" y="29585"/>
                </a:lnTo>
                <a:lnTo>
                  <a:pt x="107856" y="50963"/>
                </a:lnTo>
                <a:lnTo>
                  <a:pt x="71311" y="77080"/>
                </a:lnTo>
                <a:lnTo>
                  <a:pt x="41397" y="107324"/>
                </a:lnTo>
                <a:lnTo>
                  <a:pt x="18969" y="141082"/>
                </a:lnTo>
                <a:lnTo>
                  <a:pt x="4885" y="177742"/>
                </a:lnTo>
                <a:lnTo>
                  <a:pt x="0" y="216693"/>
                </a:lnTo>
                <a:lnTo>
                  <a:pt x="4885" y="255644"/>
                </a:lnTo>
                <a:lnTo>
                  <a:pt x="18969" y="292305"/>
                </a:lnTo>
                <a:lnTo>
                  <a:pt x="41397" y="326063"/>
                </a:lnTo>
                <a:lnTo>
                  <a:pt x="71311" y="356307"/>
                </a:lnTo>
                <a:lnTo>
                  <a:pt x="107856" y="382424"/>
                </a:lnTo>
                <a:lnTo>
                  <a:pt x="150175" y="403802"/>
                </a:lnTo>
                <a:lnTo>
                  <a:pt x="197411" y="419830"/>
                </a:lnTo>
                <a:lnTo>
                  <a:pt x="248709" y="429896"/>
                </a:lnTo>
                <a:lnTo>
                  <a:pt x="303211" y="433387"/>
                </a:lnTo>
                <a:lnTo>
                  <a:pt x="357714" y="429896"/>
                </a:lnTo>
                <a:lnTo>
                  <a:pt x="409013" y="419830"/>
                </a:lnTo>
                <a:lnTo>
                  <a:pt x="456249" y="403802"/>
                </a:lnTo>
                <a:lnTo>
                  <a:pt x="498568" y="382424"/>
                </a:lnTo>
                <a:lnTo>
                  <a:pt x="535113" y="356307"/>
                </a:lnTo>
                <a:lnTo>
                  <a:pt x="565027" y="326063"/>
                </a:lnTo>
                <a:lnTo>
                  <a:pt x="587455" y="292305"/>
                </a:lnTo>
                <a:lnTo>
                  <a:pt x="601540" y="255644"/>
                </a:lnTo>
                <a:lnTo>
                  <a:pt x="606425" y="216693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4" name="object 14"/>
          <p:cNvSpPr txBox="1"/>
          <p:nvPr/>
        </p:nvSpPr>
        <p:spPr>
          <a:xfrm>
            <a:off x="7014424" y="4870244"/>
            <a:ext cx="191133" cy="184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197" b="1" spc="-4" dirty="0">
                <a:latin typeface="Arial"/>
                <a:cs typeface="Arial"/>
              </a:rPr>
              <a:t>15</a:t>
            </a:r>
            <a:endParaRPr sz="1197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686935" y="4524390"/>
            <a:ext cx="222627" cy="287786"/>
          </a:xfrm>
          <a:custGeom>
            <a:avLst/>
            <a:gdLst/>
            <a:ahLst/>
            <a:cxnLst/>
            <a:rect l="l" t="t" r="r" b="b"/>
            <a:pathLst>
              <a:path w="260350" h="336550">
                <a:moveTo>
                  <a:pt x="0" y="0"/>
                </a:moveTo>
                <a:lnTo>
                  <a:pt x="260317" y="336181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6" name="object 16"/>
          <p:cNvSpPr/>
          <p:nvPr/>
        </p:nvSpPr>
        <p:spPr>
          <a:xfrm>
            <a:off x="6850626" y="4750786"/>
            <a:ext cx="74390" cy="80906"/>
          </a:xfrm>
          <a:custGeom>
            <a:avLst/>
            <a:gdLst/>
            <a:ahLst/>
            <a:cxnLst/>
            <a:rect l="l" t="t" r="r" b="b"/>
            <a:pathLst>
              <a:path w="86995" h="94614">
                <a:moveTo>
                  <a:pt x="67779" y="0"/>
                </a:moveTo>
                <a:lnTo>
                  <a:pt x="0" y="52476"/>
                </a:lnTo>
                <a:lnTo>
                  <a:pt x="86385" y="94018"/>
                </a:lnTo>
                <a:lnTo>
                  <a:pt x="677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7" name="object 17"/>
          <p:cNvSpPr/>
          <p:nvPr/>
        </p:nvSpPr>
        <p:spPr>
          <a:xfrm>
            <a:off x="6294623" y="4208097"/>
            <a:ext cx="458829" cy="370864"/>
          </a:xfrm>
          <a:custGeom>
            <a:avLst/>
            <a:gdLst/>
            <a:ahLst/>
            <a:cxnLst/>
            <a:rect l="l" t="t" r="r" b="b"/>
            <a:pathLst>
              <a:path w="536575" h="433704">
                <a:moveTo>
                  <a:pt x="268287" y="0"/>
                </a:moveTo>
                <a:lnTo>
                  <a:pt x="214218" y="4402"/>
                </a:lnTo>
                <a:lnTo>
                  <a:pt x="163857" y="17028"/>
                </a:lnTo>
                <a:lnTo>
                  <a:pt x="118285" y="37007"/>
                </a:lnTo>
                <a:lnTo>
                  <a:pt x="78579" y="63466"/>
                </a:lnTo>
                <a:lnTo>
                  <a:pt x="45819" y="95535"/>
                </a:lnTo>
                <a:lnTo>
                  <a:pt x="21083" y="132343"/>
                </a:lnTo>
                <a:lnTo>
                  <a:pt x="5450" y="173017"/>
                </a:lnTo>
                <a:lnTo>
                  <a:pt x="0" y="216687"/>
                </a:lnTo>
                <a:lnTo>
                  <a:pt x="5450" y="260361"/>
                </a:lnTo>
                <a:lnTo>
                  <a:pt x="21083" y="301038"/>
                </a:lnTo>
                <a:lnTo>
                  <a:pt x="45819" y="337848"/>
                </a:lnTo>
                <a:lnTo>
                  <a:pt x="78579" y="369919"/>
                </a:lnTo>
                <a:lnTo>
                  <a:pt x="118285" y="396379"/>
                </a:lnTo>
                <a:lnTo>
                  <a:pt x="163857" y="416358"/>
                </a:lnTo>
                <a:lnTo>
                  <a:pt x="214218" y="428985"/>
                </a:lnTo>
                <a:lnTo>
                  <a:pt x="268287" y="433387"/>
                </a:lnTo>
                <a:lnTo>
                  <a:pt x="322356" y="428985"/>
                </a:lnTo>
                <a:lnTo>
                  <a:pt x="372717" y="416358"/>
                </a:lnTo>
                <a:lnTo>
                  <a:pt x="418289" y="396379"/>
                </a:lnTo>
                <a:lnTo>
                  <a:pt x="457995" y="369919"/>
                </a:lnTo>
                <a:lnTo>
                  <a:pt x="490755" y="337848"/>
                </a:lnTo>
                <a:lnTo>
                  <a:pt x="515491" y="301038"/>
                </a:lnTo>
                <a:lnTo>
                  <a:pt x="531124" y="260361"/>
                </a:lnTo>
                <a:lnTo>
                  <a:pt x="536575" y="216687"/>
                </a:lnTo>
                <a:lnTo>
                  <a:pt x="531124" y="173017"/>
                </a:lnTo>
                <a:lnTo>
                  <a:pt x="515491" y="132343"/>
                </a:lnTo>
                <a:lnTo>
                  <a:pt x="490755" y="95535"/>
                </a:lnTo>
                <a:lnTo>
                  <a:pt x="457995" y="63466"/>
                </a:lnTo>
                <a:lnTo>
                  <a:pt x="418289" y="37007"/>
                </a:lnTo>
                <a:lnTo>
                  <a:pt x="372717" y="17028"/>
                </a:lnTo>
                <a:lnTo>
                  <a:pt x="322356" y="4402"/>
                </a:lnTo>
                <a:lnTo>
                  <a:pt x="268287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8" name="object 18"/>
          <p:cNvSpPr/>
          <p:nvPr/>
        </p:nvSpPr>
        <p:spPr>
          <a:xfrm>
            <a:off x="6294623" y="4208097"/>
            <a:ext cx="458829" cy="370864"/>
          </a:xfrm>
          <a:custGeom>
            <a:avLst/>
            <a:gdLst/>
            <a:ahLst/>
            <a:cxnLst/>
            <a:rect l="l" t="t" r="r" b="b"/>
            <a:pathLst>
              <a:path w="536575" h="433704">
                <a:moveTo>
                  <a:pt x="536575" y="216693"/>
                </a:moveTo>
                <a:lnTo>
                  <a:pt x="531124" y="173022"/>
                </a:lnTo>
                <a:lnTo>
                  <a:pt x="515492" y="132346"/>
                </a:lnTo>
                <a:lnTo>
                  <a:pt x="490756" y="95538"/>
                </a:lnTo>
                <a:lnTo>
                  <a:pt x="457995" y="63468"/>
                </a:lnTo>
                <a:lnTo>
                  <a:pt x="418289" y="37007"/>
                </a:lnTo>
                <a:lnTo>
                  <a:pt x="372717" y="17028"/>
                </a:lnTo>
                <a:lnTo>
                  <a:pt x="322357" y="4402"/>
                </a:lnTo>
                <a:lnTo>
                  <a:pt x="268287" y="0"/>
                </a:lnTo>
                <a:lnTo>
                  <a:pt x="214218" y="4402"/>
                </a:lnTo>
                <a:lnTo>
                  <a:pt x="163858" y="17028"/>
                </a:lnTo>
                <a:lnTo>
                  <a:pt x="118285" y="37007"/>
                </a:lnTo>
                <a:lnTo>
                  <a:pt x="78579" y="63468"/>
                </a:lnTo>
                <a:lnTo>
                  <a:pt x="45819" y="95538"/>
                </a:lnTo>
                <a:lnTo>
                  <a:pt x="21083" y="132346"/>
                </a:lnTo>
                <a:lnTo>
                  <a:pt x="5450" y="173022"/>
                </a:lnTo>
                <a:lnTo>
                  <a:pt x="0" y="216693"/>
                </a:lnTo>
                <a:lnTo>
                  <a:pt x="5450" y="260365"/>
                </a:lnTo>
                <a:lnTo>
                  <a:pt x="21083" y="301040"/>
                </a:lnTo>
                <a:lnTo>
                  <a:pt x="45819" y="337849"/>
                </a:lnTo>
                <a:lnTo>
                  <a:pt x="78579" y="369919"/>
                </a:lnTo>
                <a:lnTo>
                  <a:pt x="118285" y="396379"/>
                </a:lnTo>
                <a:lnTo>
                  <a:pt x="163858" y="416358"/>
                </a:lnTo>
                <a:lnTo>
                  <a:pt x="214218" y="428985"/>
                </a:lnTo>
                <a:lnTo>
                  <a:pt x="268287" y="433387"/>
                </a:lnTo>
                <a:lnTo>
                  <a:pt x="322357" y="428985"/>
                </a:lnTo>
                <a:lnTo>
                  <a:pt x="372717" y="416358"/>
                </a:lnTo>
                <a:lnTo>
                  <a:pt x="418289" y="396379"/>
                </a:lnTo>
                <a:lnTo>
                  <a:pt x="457995" y="369919"/>
                </a:lnTo>
                <a:lnTo>
                  <a:pt x="490756" y="337849"/>
                </a:lnTo>
                <a:lnTo>
                  <a:pt x="515492" y="301040"/>
                </a:lnTo>
                <a:lnTo>
                  <a:pt x="531124" y="260365"/>
                </a:lnTo>
                <a:lnTo>
                  <a:pt x="536575" y="216693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9" name="object 19"/>
          <p:cNvSpPr txBox="1"/>
          <p:nvPr/>
        </p:nvSpPr>
        <p:spPr>
          <a:xfrm>
            <a:off x="6430788" y="4301459"/>
            <a:ext cx="191133" cy="184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197" b="1" spc="-4" dirty="0">
                <a:latin typeface="Arial"/>
                <a:cs typeface="Arial"/>
              </a:rPr>
              <a:t>10</a:t>
            </a:r>
            <a:endParaRPr sz="1197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979977" y="4524390"/>
            <a:ext cx="382810" cy="297560"/>
          </a:xfrm>
          <a:custGeom>
            <a:avLst/>
            <a:gdLst/>
            <a:ahLst/>
            <a:cxnLst/>
            <a:rect l="l" t="t" r="r" b="b"/>
            <a:pathLst>
              <a:path w="447675" h="347979">
                <a:moveTo>
                  <a:pt x="0" y="347591"/>
                </a:moveTo>
                <a:lnTo>
                  <a:pt x="447335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1" name="object 21"/>
          <p:cNvSpPr/>
          <p:nvPr/>
        </p:nvSpPr>
        <p:spPr>
          <a:xfrm>
            <a:off x="5960682" y="4762688"/>
            <a:ext cx="80363" cy="74390"/>
          </a:xfrm>
          <a:custGeom>
            <a:avLst/>
            <a:gdLst/>
            <a:ahLst/>
            <a:cxnLst/>
            <a:rect l="l" t="t" r="r" b="b"/>
            <a:pathLst>
              <a:path w="93979" h="86995">
                <a:moveTo>
                  <a:pt x="41389" y="0"/>
                </a:moveTo>
                <a:lnTo>
                  <a:pt x="0" y="86448"/>
                </a:lnTo>
                <a:lnTo>
                  <a:pt x="93992" y="67691"/>
                </a:lnTo>
                <a:lnTo>
                  <a:pt x="413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2" name="object 22"/>
          <p:cNvSpPr/>
          <p:nvPr/>
        </p:nvSpPr>
        <p:spPr>
          <a:xfrm>
            <a:off x="6418153" y="5294083"/>
            <a:ext cx="471318" cy="370864"/>
          </a:xfrm>
          <a:custGeom>
            <a:avLst/>
            <a:gdLst/>
            <a:ahLst/>
            <a:cxnLst/>
            <a:rect l="l" t="t" r="r" b="b"/>
            <a:pathLst>
              <a:path w="551179" h="433704">
                <a:moveTo>
                  <a:pt x="275424" y="0"/>
                </a:moveTo>
                <a:lnTo>
                  <a:pt x="219914" y="4402"/>
                </a:lnTo>
                <a:lnTo>
                  <a:pt x="168213" y="17028"/>
                </a:lnTo>
                <a:lnTo>
                  <a:pt x="121428" y="37007"/>
                </a:lnTo>
                <a:lnTo>
                  <a:pt x="80667" y="63466"/>
                </a:lnTo>
                <a:lnTo>
                  <a:pt x="47036" y="95535"/>
                </a:lnTo>
                <a:lnTo>
                  <a:pt x="21643" y="132343"/>
                </a:lnTo>
                <a:lnTo>
                  <a:pt x="5595" y="173017"/>
                </a:lnTo>
                <a:lnTo>
                  <a:pt x="0" y="216687"/>
                </a:lnTo>
                <a:lnTo>
                  <a:pt x="5595" y="260360"/>
                </a:lnTo>
                <a:lnTo>
                  <a:pt x="21643" y="301037"/>
                </a:lnTo>
                <a:lnTo>
                  <a:pt x="47036" y="337847"/>
                </a:lnTo>
                <a:lnTo>
                  <a:pt x="80667" y="369917"/>
                </a:lnTo>
                <a:lnTo>
                  <a:pt x="121428" y="396378"/>
                </a:lnTo>
                <a:lnTo>
                  <a:pt x="168213" y="416357"/>
                </a:lnTo>
                <a:lnTo>
                  <a:pt x="219914" y="428983"/>
                </a:lnTo>
                <a:lnTo>
                  <a:pt x="275424" y="433386"/>
                </a:lnTo>
                <a:lnTo>
                  <a:pt x="330935" y="428983"/>
                </a:lnTo>
                <a:lnTo>
                  <a:pt x="382637" y="416357"/>
                </a:lnTo>
                <a:lnTo>
                  <a:pt x="429424" y="396378"/>
                </a:lnTo>
                <a:lnTo>
                  <a:pt x="470188" y="369917"/>
                </a:lnTo>
                <a:lnTo>
                  <a:pt x="503822" y="337847"/>
                </a:lnTo>
                <a:lnTo>
                  <a:pt x="529217" y="301037"/>
                </a:lnTo>
                <a:lnTo>
                  <a:pt x="545266" y="260360"/>
                </a:lnTo>
                <a:lnTo>
                  <a:pt x="550862" y="216687"/>
                </a:lnTo>
                <a:lnTo>
                  <a:pt x="545266" y="173017"/>
                </a:lnTo>
                <a:lnTo>
                  <a:pt x="529217" y="132343"/>
                </a:lnTo>
                <a:lnTo>
                  <a:pt x="503822" y="95535"/>
                </a:lnTo>
                <a:lnTo>
                  <a:pt x="470188" y="63466"/>
                </a:lnTo>
                <a:lnTo>
                  <a:pt x="429424" y="37007"/>
                </a:lnTo>
                <a:lnTo>
                  <a:pt x="382637" y="17028"/>
                </a:lnTo>
                <a:lnTo>
                  <a:pt x="330935" y="4402"/>
                </a:lnTo>
                <a:lnTo>
                  <a:pt x="275424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3" name="object 23"/>
          <p:cNvSpPr/>
          <p:nvPr/>
        </p:nvSpPr>
        <p:spPr>
          <a:xfrm>
            <a:off x="6418154" y="5294083"/>
            <a:ext cx="471318" cy="370864"/>
          </a:xfrm>
          <a:custGeom>
            <a:avLst/>
            <a:gdLst/>
            <a:ahLst/>
            <a:cxnLst/>
            <a:rect l="l" t="t" r="r" b="b"/>
            <a:pathLst>
              <a:path w="551179" h="433704">
                <a:moveTo>
                  <a:pt x="550861" y="216693"/>
                </a:moveTo>
                <a:lnTo>
                  <a:pt x="545265" y="173022"/>
                </a:lnTo>
                <a:lnTo>
                  <a:pt x="529216" y="132346"/>
                </a:lnTo>
                <a:lnTo>
                  <a:pt x="503822" y="95538"/>
                </a:lnTo>
                <a:lnTo>
                  <a:pt x="470189" y="63468"/>
                </a:lnTo>
                <a:lnTo>
                  <a:pt x="429426" y="37007"/>
                </a:lnTo>
                <a:lnTo>
                  <a:pt x="382640" y="17028"/>
                </a:lnTo>
                <a:lnTo>
                  <a:pt x="330939" y="4402"/>
                </a:lnTo>
                <a:lnTo>
                  <a:pt x="275430" y="0"/>
                </a:lnTo>
                <a:lnTo>
                  <a:pt x="219921" y="4402"/>
                </a:lnTo>
                <a:lnTo>
                  <a:pt x="168220" y="17028"/>
                </a:lnTo>
                <a:lnTo>
                  <a:pt x="121434" y="37007"/>
                </a:lnTo>
                <a:lnTo>
                  <a:pt x="80671" y="63468"/>
                </a:lnTo>
                <a:lnTo>
                  <a:pt x="47039" y="95538"/>
                </a:lnTo>
                <a:lnTo>
                  <a:pt x="21644" y="132346"/>
                </a:lnTo>
                <a:lnTo>
                  <a:pt x="5595" y="173022"/>
                </a:lnTo>
                <a:lnTo>
                  <a:pt x="0" y="216693"/>
                </a:lnTo>
                <a:lnTo>
                  <a:pt x="5595" y="260365"/>
                </a:lnTo>
                <a:lnTo>
                  <a:pt x="21644" y="301040"/>
                </a:lnTo>
                <a:lnTo>
                  <a:pt x="47039" y="337849"/>
                </a:lnTo>
                <a:lnTo>
                  <a:pt x="80671" y="369919"/>
                </a:lnTo>
                <a:lnTo>
                  <a:pt x="121434" y="396379"/>
                </a:lnTo>
                <a:lnTo>
                  <a:pt x="168220" y="416358"/>
                </a:lnTo>
                <a:lnTo>
                  <a:pt x="219921" y="428985"/>
                </a:lnTo>
                <a:lnTo>
                  <a:pt x="275430" y="433387"/>
                </a:lnTo>
                <a:lnTo>
                  <a:pt x="330939" y="428985"/>
                </a:lnTo>
                <a:lnTo>
                  <a:pt x="382640" y="416358"/>
                </a:lnTo>
                <a:lnTo>
                  <a:pt x="429426" y="396379"/>
                </a:lnTo>
                <a:lnTo>
                  <a:pt x="470189" y="369919"/>
                </a:lnTo>
                <a:lnTo>
                  <a:pt x="503822" y="337849"/>
                </a:lnTo>
                <a:lnTo>
                  <a:pt x="529216" y="301040"/>
                </a:lnTo>
                <a:lnTo>
                  <a:pt x="545265" y="260365"/>
                </a:lnTo>
                <a:lnTo>
                  <a:pt x="550861" y="216693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4" name="object 24"/>
          <p:cNvSpPr txBox="1"/>
          <p:nvPr/>
        </p:nvSpPr>
        <p:spPr>
          <a:xfrm>
            <a:off x="6560862" y="5387445"/>
            <a:ext cx="191133" cy="184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197" b="1" spc="-4" dirty="0">
                <a:latin typeface="Arial"/>
                <a:cs typeface="Arial"/>
              </a:rPr>
              <a:t>12</a:t>
            </a:r>
            <a:endParaRPr sz="1197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829231" y="5093175"/>
            <a:ext cx="95567" cy="232944"/>
          </a:xfrm>
          <a:custGeom>
            <a:avLst/>
            <a:gdLst/>
            <a:ahLst/>
            <a:cxnLst/>
            <a:rect l="l" t="t" r="r" b="b"/>
            <a:pathLst>
              <a:path w="111759" h="272414">
                <a:moveTo>
                  <a:pt x="111405" y="0"/>
                </a:moveTo>
                <a:lnTo>
                  <a:pt x="0" y="272006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6" name="object 26"/>
          <p:cNvSpPr/>
          <p:nvPr/>
        </p:nvSpPr>
        <p:spPr>
          <a:xfrm>
            <a:off x="6813833" y="5266651"/>
            <a:ext cx="67874" cy="81992"/>
          </a:xfrm>
          <a:custGeom>
            <a:avLst/>
            <a:gdLst/>
            <a:ahLst/>
            <a:cxnLst/>
            <a:rect l="l" t="t" r="r" b="b"/>
            <a:pathLst>
              <a:path w="79375" h="95885">
                <a:moveTo>
                  <a:pt x="0" y="0"/>
                </a:moveTo>
                <a:lnTo>
                  <a:pt x="7175" y="95580"/>
                </a:lnTo>
                <a:lnTo>
                  <a:pt x="79324" y="32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7" name="object 27"/>
          <p:cNvSpPr/>
          <p:nvPr/>
        </p:nvSpPr>
        <p:spPr>
          <a:xfrm>
            <a:off x="4075139" y="4763307"/>
            <a:ext cx="683085" cy="286700"/>
          </a:xfrm>
          <a:custGeom>
            <a:avLst/>
            <a:gdLst/>
            <a:ahLst/>
            <a:cxnLst/>
            <a:rect l="l" t="t" r="r" b="b"/>
            <a:pathLst>
              <a:path w="798829" h="335279">
                <a:moveTo>
                  <a:pt x="598881" y="0"/>
                </a:moveTo>
                <a:lnTo>
                  <a:pt x="598881" y="83743"/>
                </a:lnTo>
                <a:lnTo>
                  <a:pt x="0" y="83743"/>
                </a:lnTo>
                <a:lnTo>
                  <a:pt x="0" y="251218"/>
                </a:lnTo>
                <a:lnTo>
                  <a:pt x="598881" y="251218"/>
                </a:lnTo>
                <a:lnTo>
                  <a:pt x="598881" y="334962"/>
                </a:lnTo>
                <a:lnTo>
                  <a:pt x="798512" y="167487"/>
                </a:lnTo>
                <a:lnTo>
                  <a:pt x="5988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8" name="object 28"/>
          <p:cNvSpPr/>
          <p:nvPr/>
        </p:nvSpPr>
        <p:spPr>
          <a:xfrm>
            <a:off x="4075139" y="4763307"/>
            <a:ext cx="683085" cy="286700"/>
          </a:xfrm>
          <a:custGeom>
            <a:avLst/>
            <a:gdLst/>
            <a:ahLst/>
            <a:cxnLst/>
            <a:rect l="l" t="t" r="r" b="b"/>
            <a:pathLst>
              <a:path w="798829" h="335279">
                <a:moveTo>
                  <a:pt x="0" y="83741"/>
                </a:moveTo>
                <a:lnTo>
                  <a:pt x="598883" y="83741"/>
                </a:lnTo>
                <a:lnTo>
                  <a:pt x="598883" y="0"/>
                </a:lnTo>
                <a:lnTo>
                  <a:pt x="798511" y="167481"/>
                </a:lnTo>
                <a:lnTo>
                  <a:pt x="598883" y="334962"/>
                </a:lnTo>
                <a:lnTo>
                  <a:pt x="598883" y="251221"/>
                </a:lnTo>
                <a:lnTo>
                  <a:pt x="0" y="251221"/>
                </a:lnTo>
                <a:lnTo>
                  <a:pt x="0" y="83741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9" name="object 29"/>
          <p:cNvSpPr/>
          <p:nvPr/>
        </p:nvSpPr>
        <p:spPr>
          <a:xfrm>
            <a:off x="1592250" y="3045054"/>
            <a:ext cx="1464300" cy="3589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0" name="object 30"/>
          <p:cNvSpPr txBox="1"/>
          <p:nvPr/>
        </p:nvSpPr>
        <p:spPr>
          <a:xfrm>
            <a:off x="1313152" y="1947618"/>
            <a:ext cx="5375629" cy="1809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2309" spc="-1030" dirty="0" smtClean="0">
                <a:solidFill>
                  <a:srgbClr val="666600"/>
                </a:solidFill>
                <a:latin typeface="Wingdings"/>
                <a:cs typeface="Wingdings"/>
              </a:rPr>
              <a:t></a:t>
            </a:r>
            <a:r>
              <a:rPr lang="pt-BR" sz="2309" spc="-1030" dirty="0" smtClean="0">
                <a:solidFill>
                  <a:srgbClr val="666600"/>
                </a:solidFill>
                <a:latin typeface="Wingdings"/>
                <a:cs typeface="Wingdings"/>
              </a:rPr>
              <a:t>	</a:t>
            </a:r>
            <a:r>
              <a:rPr sz="2736" b="1" spc="-4" dirty="0" err="1" smtClean="0">
                <a:solidFill>
                  <a:srgbClr val="FF0000"/>
                </a:solidFill>
                <a:latin typeface="Gill Sans MT"/>
                <a:cs typeface="Gill Sans MT"/>
              </a:rPr>
              <a:t>Árvore</a:t>
            </a:r>
            <a:r>
              <a:rPr sz="2736" b="1" spc="-4" dirty="0" smtClean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736" b="1" spc="-4" dirty="0">
                <a:solidFill>
                  <a:srgbClr val="FF0000"/>
                </a:solidFill>
                <a:latin typeface="Gill Sans MT"/>
                <a:cs typeface="Gill Sans MT"/>
              </a:rPr>
              <a:t>AVL </a:t>
            </a:r>
            <a:r>
              <a:rPr sz="2736" b="1" dirty="0">
                <a:solidFill>
                  <a:srgbClr val="FF0000"/>
                </a:solidFill>
                <a:latin typeface="Gill Sans MT"/>
                <a:cs typeface="Gill Sans MT"/>
              </a:rPr>
              <a:t>–</a:t>
            </a:r>
            <a:r>
              <a:rPr sz="2736" b="1" spc="-9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736" b="1" spc="-4" dirty="0">
                <a:solidFill>
                  <a:srgbClr val="FF0000"/>
                </a:solidFill>
                <a:latin typeface="Gill Sans MT"/>
                <a:cs typeface="Gill Sans MT"/>
              </a:rPr>
              <a:t>Balanceamento:</a:t>
            </a:r>
            <a:endParaRPr sz="2736" dirty="0">
              <a:latin typeface="Gill Sans MT"/>
              <a:cs typeface="Gill Sans MT"/>
            </a:endParaRPr>
          </a:p>
          <a:p>
            <a:pPr marL="10860">
              <a:spcBef>
                <a:spcPts val="966"/>
              </a:spcBef>
            </a:pPr>
            <a:r>
              <a:rPr sz="1796" spc="-804" dirty="0" smtClean="0">
                <a:solidFill>
                  <a:srgbClr val="666600"/>
                </a:solidFill>
                <a:latin typeface="Wingdings"/>
                <a:cs typeface="Wingdings"/>
              </a:rPr>
              <a:t></a:t>
            </a:r>
            <a:r>
              <a:rPr lang="pt-BR" sz="1796" spc="-804" dirty="0">
                <a:solidFill>
                  <a:srgbClr val="666600"/>
                </a:solidFill>
                <a:latin typeface="Wingdings"/>
                <a:cs typeface="Wingdings"/>
              </a:rPr>
              <a:t>	</a:t>
            </a:r>
            <a:r>
              <a:rPr sz="2052" b="1" dirty="0" err="1" smtClean="0">
                <a:latin typeface="Gill Sans MT"/>
                <a:cs typeface="Gill Sans MT"/>
              </a:rPr>
              <a:t>Caso</a:t>
            </a:r>
            <a:r>
              <a:rPr sz="2052" b="1" dirty="0" smtClean="0">
                <a:latin typeface="Gill Sans MT"/>
                <a:cs typeface="Gill Sans MT"/>
              </a:rPr>
              <a:t> </a:t>
            </a:r>
            <a:r>
              <a:rPr sz="2052" b="1" dirty="0">
                <a:latin typeface="Gill Sans MT"/>
                <a:cs typeface="Gill Sans MT"/>
              </a:rPr>
              <a:t>1: Rotação à</a:t>
            </a:r>
            <a:r>
              <a:rPr sz="2052" b="1" spc="-47" dirty="0">
                <a:latin typeface="Gill Sans MT"/>
                <a:cs typeface="Gill Sans MT"/>
              </a:rPr>
              <a:t> </a:t>
            </a:r>
            <a:r>
              <a:rPr sz="2052" b="1" spc="-4" dirty="0">
                <a:latin typeface="Gill Sans MT"/>
                <a:cs typeface="Gill Sans MT"/>
              </a:rPr>
              <a:t>esquerda:</a:t>
            </a:r>
            <a:endParaRPr sz="2052" dirty="0">
              <a:latin typeface="Gill Sans MT"/>
              <a:cs typeface="Gill Sans MT"/>
            </a:endParaRPr>
          </a:p>
          <a:p>
            <a:pPr>
              <a:spcBef>
                <a:spcPts val="13"/>
              </a:spcBef>
            </a:pPr>
            <a:endParaRPr sz="1881" dirty="0">
              <a:latin typeface="Times New Roman"/>
              <a:cs typeface="Times New Roman"/>
            </a:endParaRPr>
          </a:p>
          <a:p>
            <a:pPr marL="308417"/>
            <a:r>
              <a:rPr sz="1710" dirty="0">
                <a:solidFill>
                  <a:srgbClr val="FF3300"/>
                </a:solidFill>
                <a:latin typeface="Times New Roman"/>
                <a:cs typeface="Times New Roman"/>
              </a:rPr>
              <a:t>FB(8) </a:t>
            </a:r>
            <a:r>
              <a:rPr sz="1710" dirty="0">
                <a:latin typeface="Times New Roman"/>
                <a:cs typeface="Times New Roman"/>
              </a:rPr>
              <a:t>= </a:t>
            </a:r>
            <a:r>
              <a:rPr sz="1710" dirty="0" smtClean="0">
                <a:latin typeface="Times New Roman"/>
                <a:cs typeface="Times New Roman"/>
              </a:rPr>
              <a:t>3-1 </a:t>
            </a:r>
            <a:r>
              <a:rPr sz="1710" dirty="0">
                <a:latin typeface="Times New Roman"/>
                <a:cs typeface="Times New Roman"/>
              </a:rPr>
              <a:t>=</a:t>
            </a:r>
            <a:r>
              <a:rPr sz="1710" spc="-90" dirty="0">
                <a:latin typeface="Times New Roman"/>
                <a:cs typeface="Times New Roman"/>
              </a:rPr>
              <a:t> </a:t>
            </a:r>
            <a:r>
              <a:rPr sz="1710" dirty="0">
                <a:latin typeface="Times New Roman"/>
                <a:cs typeface="Times New Roman"/>
              </a:rPr>
              <a:t>2</a:t>
            </a:r>
          </a:p>
          <a:p>
            <a:pPr marL="308417">
              <a:spcBef>
                <a:spcPts val="1026"/>
              </a:spcBef>
            </a:pPr>
            <a:r>
              <a:rPr sz="1710" dirty="0">
                <a:solidFill>
                  <a:srgbClr val="99CC00"/>
                </a:solidFill>
                <a:latin typeface="Times New Roman"/>
                <a:cs typeface="Times New Roman"/>
              </a:rPr>
              <a:t>FB(10) </a:t>
            </a:r>
            <a:r>
              <a:rPr sz="1710" dirty="0">
                <a:latin typeface="Times New Roman"/>
                <a:cs typeface="Times New Roman"/>
              </a:rPr>
              <a:t>=</a:t>
            </a:r>
            <a:r>
              <a:rPr sz="1710" spc="-90" dirty="0">
                <a:latin typeface="Times New Roman"/>
                <a:cs typeface="Times New Roman"/>
              </a:rPr>
              <a:t> </a:t>
            </a:r>
            <a:r>
              <a:rPr sz="171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31" name="object 31"/>
          <p:cNvSpPr/>
          <p:nvPr/>
        </p:nvSpPr>
        <p:spPr>
          <a:xfrm>
            <a:off x="2166519" y="4240677"/>
            <a:ext cx="384439" cy="361090"/>
          </a:xfrm>
          <a:custGeom>
            <a:avLst/>
            <a:gdLst/>
            <a:ahLst/>
            <a:cxnLst/>
            <a:rect l="l" t="t" r="r" b="b"/>
            <a:pathLst>
              <a:path w="449580" h="422275">
                <a:moveTo>
                  <a:pt x="224624" y="0"/>
                </a:moveTo>
                <a:lnTo>
                  <a:pt x="173121" y="5576"/>
                </a:lnTo>
                <a:lnTo>
                  <a:pt x="125842" y="21459"/>
                </a:lnTo>
                <a:lnTo>
                  <a:pt x="84134" y="46383"/>
                </a:lnTo>
                <a:lnTo>
                  <a:pt x="49348" y="79080"/>
                </a:lnTo>
                <a:lnTo>
                  <a:pt x="22831" y="118283"/>
                </a:lnTo>
                <a:lnTo>
                  <a:pt x="5932" y="162724"/>
                </a:lnTo>
                <a:lnTo>
                  <a:pt x="0" y="211137"/>
                </a:lnTo>
                <a:lnTo>
                  <a:pt x="5932" y="259550"/>
                </a:lnTo>
                <a:lnTo>
                  <a:pt x="22831" y="303991"/>
                </a:lnTo>
                <a:lnTo>
                  <a:pt x="49348" y="343194"/>
                </a:lnTo>
                <a:lnTo>
                  <a:pt x="84134" y="375891"/>
                </a:lnTo>
                <a:lnTo>
                  <a:pt x="125842" y="400815"/>
                </a:lnTo>
                <a:lnTo>
                  <a:pt x="173121" y="416698"/>
                </a:lnTo>
                <a:lnTo>
                  <a:pt x="224624" y="422275"/>
                </a:lnTo>
                <a:lnTo>
                  <a:pt x="276132" y="416698"/>
                </a:lnTo>
                <a:lnTo>
                  <a:pt x="323415" y="400815"/>
                </a:lnTo>
                <a:lnTo>
                  <a:pt x="365125" y="375891"/>
                </a:lnTo>
                <a:lnTo>
                  <a:pt x="399912" y="343194"/>
                </a:lnTo>
                <a:lnTo>
                  <a:pt x="426430" y="303991"/>
                </a:lnTo>
                <a:lnTo>
                  <a:pt x="443329" y="259550"/>
                </a:lnTo>
                <a:lnTo>
                  <a:pt x="449262" y="211137"/>
                </a:lnTo>
                <a:lnTo>
                  <a:pt x="443329" y="162724"/>
                </a:lnTo>
                <a:lnTo>
                  <a:pt x="426430" y="118283"/>
                </a:lnTo>
                <a:lnTo>
                  <a:pt x="399912" y="79080"/>
                </a:lnTo>
                <a:lnTo>
                  <a:pt x="365125" y="46383"/>
                </a:lnTo>
                <a:lnTo>
                  <a:pt x="323415" y="21459"/>
                </a:lnTo>
                <a:lnTo>
                  <a:pt x="276132" y="5576"/>
                </a:lnTo>
                <a:lnTo>
                  <a:pt x="224624" y="0"/>
                </a:lnTo>
                <a:close/>
              </a:path>
            </a:pathLst>
          </a:custGeom>
          <a:solidFill>
            <a:srgbClr val="FF4C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2" name="object 32"/>
          <p:cNvSpPr/>
          <p:nvPr/>
        </p:nvSpPr>
        <p:spPr>
          <a:xfrm>
            <a:off x="2166519" y="4240677"/>
            <a:ext cx="384439" cy="361090"/>
          </a:xfrm>
          <a:custGeom>
            <a:avLst/>
            <a:gdLst/>
            <a:ahLst/>
            <a:cxnLst/>
            <a:rect l="l" t="t" r="r" b="b"/>
            <a:pathLst>
              <a:path w="449580" h="422275">
                <a:moveTo>
                  <a:pt x="0" y="211137"/>
                </a:moveTo>
                <a:lnTo>
                  <a:pt x="5932" y="162725"/>
                </a:lnTo>
                <a:lnTo>
                  <a:pt x="22831" y="118284"/>
                </a:lnTo>
                <a:lnTo>
                  <a:pt x="49349" y="79081"/>
                </a:lnTo>
                <a:lnTo>
                  <a:pt x="84136" y="46384"/>
                </a:lnTo>
                <a:lnTo>
                  <a:pt x="125844" y="21460"/>
                </a:lnTo>
                <a:lnTo>
                  <a:pt x="173125" y="5576"/>
                </a:lnTo>
                <a:lnTo>
                  <a:pt x="224631" y="0"/>
                </a:lnTo>
                <a:lnTo>
                  <a:pt x="276137" y="5576"/>
                </a:lnTo>
                <a:lnTo>
                  <a:pt x="323419" y="21460"/>
                </a:lnTo>
                <a:lnTo>
                  <a:pt x="365127" y="46384"/>
                </a:lnTo>
                <a:lnTo>
                  <a:pt x="399914" y="79081"/>
                </a:lnTo>
                <a:lnTo>
                  <a:pt x="426431" y="118284"/>
                </a:lnTo>
                <a:lnTo>
                  <a:pt x="443331" y="162725"/>
                </a:lnTo>
                <a:lnTo>
                  <a:pt x="449263" y="211137"/>
                </a:lnTo>
                <a:lnTo>
                  <a:pt x="443331" y="259549"/>
                </a:lnTo>
                <a:lnTo>
                  <a:pt x="426431" y="303990"/>
                </a:lnTo>
                <a:lnTo>
                  <a:pt x="399914" y="343193"/>
                </a:lnTo>
                <a:lnTo>
                  <a:pt x="365127" y="375891"/>
                </a:lnTo>
                <a:lnTo>
                  <a:pt x="323419" y="400815"/>
                </a:lnTo>
                <a:lnTo>
                  <a:pt x="276137" y="416699"/>
                </a:lnTo>
                <a:lnTo>
                  <a:pt x="224631" y="422275"/>
                </a:lnTo>
                <a:lnTo>
                  <a:pt x="173125" y="416699"/>
                </a:lnTo>
                <a:lnTo>
                  <a:pt x="125844" y="400815"/>
                </a:lnTo>
                <a:lnTo>
                  <a:pt x="84136" y="375891"/>
                </a:lnTo>
                <a:lnTo>
                  <a:pt x="49349" y="343193"/>
                </a:lnTo>
                <a:lnTo>
                  <a:pt x="22831" y="303990"/>
                </a:lnTo>
                <a:lnTo>
                  <a:pt x="5932" y="259549"/>
                </a:lnTo>
                <a:lnTo>
                  <a:pt x="0" y="21113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3" name="object 33"/>
          <p:cNvSpPr txBox="1"/>
          <p:nvPr/>
        </p:nvSpPr>
        <p:spPr>
          <a:xfrm>
            <a:off x="2307555" y="4332649"/>
            <a:ext cx="106427" cy="184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197" b="1" dirty="0">
                <a:latin typeface="Arial"/>
                <a:cs typeface="Arial"/>
              </a:rPr>
              <a:t>8</a:t>
            </a:r>
            <a:endParaRPr sz="1197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552937" y="4732085"/>
            <a:ext cx="384439" cy="361090"/>
          </a:xfrm>
          <a:custGeom>
            <a:avLst/>
            <a:gdLst/>
            <a:ahLst/>
            <a:cxnLst/>
            <a:rect l="l" t="t" r="r" b="b"/>
            <a:pathLst>
              <a:path w="449580" h="422275">
                <a:moveTo>
                  <a:pt x="0" y="211137"/>
                </a:moveTo>
                <a:lnTo>
                  <a:pt x="5932" y="162725"/>
                </a:lnTo>
                <a:lnTo>
                  <a:pt x="22831" y="118284"/>
                </a:lnTo>
                <a:lnTo>
                  <a:pt x="49349" y="79081"/>
                </a:lnTo>
                <a:lnTo>
                  <a:pt x="84136" y="46384"/>
                </a:lnTo>
                <a:lnTo>
                  <a:pt x="125844" y="21460"/>
                </a:lnTo>
                <a:lnTo>
                  <a:pt x="173125" y="5576"/>
                </a:lnTo>
                <a:lnTo>
                  <a:pt x="224631" y="0"/>
                </a:lnTo>
                <a:lnTo>
                  <a:pt x="276137" y="5576"/>
                </a:lnTo>
                <a:lnTo>
                  <a:pt x="323419" y="21460"/>
                </a:lnTo>
                <a:lnTo>
                  <a:pt x="365127" y="46384"/>
                </a:lnTo>
                <a:lnTo>
                  <a:pt x="399914" y="79081"/>
                </a:lnTo>
                <a:lnTo>
                  <a:pt x="426431" y="118284"/>
                </a:lnTo>
                <a:lnTo>
                  <a:pt x="443331" y="162725"/>
                </a:lnTo>
                <a:lnTo>
                  <a:pt x="449263" y="211137"/>
                </a:lnTo>
                <a:lnTo>
                  <a:pt x="443331" y="259549"/>
                </a:lnTo>
                <a:lnTo>
                  <a:pt x="426431" y="303990"/>
                </a:lnTo>
                <a:lnTo>
                  <a:pt x="399914" y="343193"/>
                </a:lnTo>
                <a:lnTo>
                  <a:pt x="365127" y="375890"/>
                </a:lnTo>
                <a:lnTo>
                  <a:pt x="323419" y="400815"/>
                </a:lnTo>
                <a:lnTo>
                  <a:pt x="276137" y="416699"/>
                </a:lnTo>
                <a:lnTo>
                  <a:pt x="224631" y="422275"/>
                </a:lnTo>
                <a:lnTo>
                  <a:pt x="173125" y="416699"/>
                </a:lnTo>
                <a:lnTo>
                  <a:pt x="125844" y="400815"/>
                </a:lnTo>
                <a:lnTo>
                  <a:pt x="84136" y="375890"/>
                </a:lnTo>
                <a:lnTo>
                  <a:pt x="49349" y="343193"/>
                </a:lnTo>
                <a:lnTo>
                  <a:pt x="22831" y="303990"/>
                </a:lnTo>
                <a:lnTo>
                  <a:pt x="5932" y="259549"/>
                </a:lnTo>
                <a:lnTo>
                  <a:pt x="0" y="21113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5" name="object 35"/>
          <p:cNvSpPr txBox="1"/>
          <p:nvPr/>
        </p:nvSpPr>
        <p:spPr>
          <a:xfrm>
            <a:off x="1693973" y="4824057"/>
            <a:ext cx="106427" cy="184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197" b="1" dirty="0">
                <a:latin typeface="Arial"/>
                <a:cs typeface="Arial"/>
              </a:rPr>
              <a:t>4</a:t>
            </a:r>
            <a:endParaRPr sz="1197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902201" y="4561042"/>
            <a:ext cx="320366" cy="199278"/>
          </a:xfrm>
          <a:custGeom>
            <a:avLst/>
            <a:gdLst/>
            <a:ahLst/>
            <a:cxnLst/>
            <a:rect l="l" t="t" r="r" b="b"/>
            <a:pathLst>
              <a:path w="374650" h="233045">
                <a:moveTo>
                  <a:pt x="374192" y="0"/>
                </a:moveTo>
                <a:lnTo>
                  <a:pt x="0" y="232565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7" name="object 37"/>
          <p:cNvSpPr/>
          <p:nvPr/>
        </p:nvSpPr>
        <p:spPr>
          <a:xfrm>
            <a:off x="1881448" y="4702981"/>
            <a:ext cx="81992" cy="70046"/>
          </a:xfrm>
          <a:custGeom>
            <a:avLst/>
            <a:gdLst/>
            <a:ahLst/>
            <a:cxnLst/>
            <a:rect l="l" t="t" r="r" b="b"/>
            <a:pathLst>
              <a:path w="95885" h="81914">
                <a:moveTo>
                  <a:pt x="50177" y="0"/>
                </a:moveTo>
                <a:lnTo>
                  <a:pt x="0" y="81660"/>
                </a:lnTo>
                <a:lnTo>
                  <a:pt x="95427" y="72809"/>
                </a:lnTo>
                <a:lnTo>
                  <a:pt x="501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8" name="object 38"/>
          <p:cNvSpPr/>
          <p:nvPr/>
        </p:nvSpPr>
        <p:spPr>
          <a:xfrm>
            <a:off x="2215389" y="5133900"/>
            <a:ext cx="384439" cy="361090"/>
          </a:xfrm>
          <a:custGeom>
            <a:avLst/>
            <a:gdLst/>
            <a:ahLst/>
            <a:cxnLst/>
            <a:rect l="l" t="t" r="r" b="b"/>
            <a:pathLst>
              <a:path w="449580" h="422275">
                <a:moveTo>
                  <a:pt x="0" y="211137"/>
                </a:moveTo>
                <a:lnTo>
                  <a:pt x="5932" y="162725"/>
                </a:lnTo>
                <a:lnTo>
                  <a:pt x="22831" y="118284"/>
                </a:lnTo>
                <a:lnTo>
                  <a:pt x="49349" y="79081"/>
                </a:lnTo>
                <a:lnTo>
                  <a:pt x="84136" y="46384"/>
                </a:lnTo>
                <a:lnTo>
                  <a:pt x="125844" y="21460"/>
                </a:lnTo>
                <a:lnTo>
                  <a:pt x="173125" y="5576"/>
                </a:lnTo>
                <a:lnTo>
                  <a:pt x="224631" y="0"/>
                </a:lnTo>
                <a:lnTo>
                  <a:pt x="276137" y="5576"/>
                </a:lnTo>
                <a:lnTo>
                  <a:pt x="323419" y="21460"/>
                </a:lnTo>
                <a:lnTo>
                  <a:pt x="365127" y="46384"/>
                </a:lnTo>
                <a:lnTo>
                  <a:pt x="399914" y="79081"/>
                </a:lnTo>
                <a:lnTo>
                  <a:pt x="426431" y="118284"/>
                </a:lnTo>
                <a:lnTo>
                  <a:pt x="443331" y="162725"/>
                </a:lnTo>
                <a:lnTo>
                  <a:pt x="449263" y="211137"/>
                </a:lnTo>
                <a:lnTo>
                  <a:pt x="443331" y="259549"/>
                </a:lnTo>
                <a:lnTo>
                  <a:pt x="426431" y="303990"/>
                </a:lnTo>
                <a:lnTo>
                  <a:pt x="399914" y="343193"/>
                </a:lnTo>
                <a:lnTo>
                  <a:pt x="365127" y="375890"/>
                </a:lnTo>
                <a:lnTo>
                  <a:pt x="323419" y="400815"/>
                </a:lnTo>
                <a:lnTo>
                  <a:pt x="276137" y="416699"/>
                </a:lnTo>
                <a:lnTo>
                  <a:pt x="224631" y="422275"/>
                </a:lnTo>
                <a:lnTo>
                  <a:pt x="173125" y="416699"/>
                </a:lnTo>
                <a:lnTo>
                  <a:pt x="125844" y="400815"/>
                </a:lnTo>
                <a:lnTo>
                  <a:pt x="84136" y="375890"/>
                </a:lnTo>
                <a:lnTo>
                  <a:pt x="49349" y="343193"/>
                </a:lnTo>
                <a:lnTo>
                  <a:pt x="22831" y="303990"/>
                </a:lnTo>
                <a:lnTo>
                  <a:pt x="5932" y="259549"/>
                </a:lnTo>
                <a:lnTo>
                  <a:pt x="0" y="21113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9" name="object 39"/>
          <p:cNvSpPr txBox="1"/>
          <p:nvPr/>
        </p:nvSpPr>
        <p:spPr>
          <a:xfrm>
            <a:off x="2356425" y="5225871"/>
            <a:ext cx="106427" cy="184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197" b="1" dirty="0">
                <a:latin typeface="Arial"/>
                <a:cs typeface="Arial"/>
              </a:rPr>
              <a:t>9</a:t>
            </a:r>
            <a:endParaRPr sz="1197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563677" y="5036161"/>
            <a:ext cx="188419" cy="136834"/>
          </a:xfrm>
          <a:custGeom>
            <a:avLst/>
            <a:gdLst/>
            <a:ahLst/>
            <a:cxnLst/>
            <a:rect l="l" t="t" r="r" b="b"/>
            <a:pathLst>
              <a:path w="220344" h="160020">
                <a:moveTo>
                  <a:pt x="219758" y="0"/>
                </a:moveTo>
                <a:lnTo>
                  <a:pt x="0" y="159432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1" name="object 41"/>
          <p:cNvSpPr/>
          <p:nvPr/>
        </p:nvSpPr>
        <p:spPr>
          <a:xfrm>
            <a:off x="2543900" y="5114124"/>
            <a:ext cx="80906" cy="72761"/>
          </a:xfrm>
          <a:custGeom>
            <a:avLst/>
            <a:gdLst/>
            <a:ahLst/>
            <a:cxnLst/>
            <a:rect l="l" t="t" r="r" b="b"/>
            <a:pathLst>
              <a:path w="94614" h="85089">
                <a:moveTo>
                  <a:pt x="44208" y="0"/>
                </a:moveTo>
                <a:lnTo>
                  <a:pt x="0" y="85039"/>
                </a:lnTo>
                <a:lnTo>
                  <a:pt x="94551" y="69392"/>
                </a:lnTo>
                <a:lnTo>
                  <a:pt x="442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2" name="object 42"/>
          <p:cNvSpPr/>
          <p:nvPr/>
        </p:nvSpPr>
        <p:spPr>
          <a:xfrm>
            <a:off x="3156124" y="5116253"/>
            <a:ext cx="491409" cy="370864"/>
          </a:xfrm>
          <a:custGeom>
            <a:avLst/>
            <a:gdLst/>
            <a:ahLst/>
            <a:cxnLst/>
            <a:rect l="l" t="t" r="r" b="b"/>
            <a:pathLst>
              <a:path w="574675" h="433704">
                <a:moveTo>
                  <a:pt x="574675" y="216693"/>
                </a:moveTo>
                <a:lnTo>
                  <a:pt x="570046" y="177742"/>
                </a:lnTo>
                <a:lnTo>
                  <a:pt x="556698" y="141082"/>
                </a:lnTo>
                <a:lnTo>
                  <a:pt x="535445" y="107324"/>
                </a:lnTo>
                <a:lnTo>
                  <a:pt x="507097" y="77080"/>
                </a:lnTo>
                <a:lnTo>
                  <a:pt x="472465" y="50963"/>
                </a:lnTo>
                <a:lnTo>
                  <a:pt x="432362" y="29585"/>
                </a:lnTo>
                <a:lnTo>
                  <a:pt x="387599" y="13556"/>
                </a:lnTo>
                <a:lnTo>
                  <a:pt x="338987" y="3491"/>
                </a:lnTo>
                <a:lnTo>
                  <a:pt x="287337" y="0"/>
                </a:lnTo>
                <a:lnTo>
                  <a:pt x="235688" y="3491"/>
                </a:lnTo>
                <a:lnTo>
                  <a:pt x="187076" y="13556"/>
                </a:lnTo>
                <a:lnTo>
                  <a:pt x="142313" y="29585"/>
                </a:lnTo>
                <a:lnTo>
                  <a:pt x="102209" y="50963"/>
                </a:lnTo>
                <a:lnTo>
                  <a:pt x="67578" y="77080"/>
                </a:lnTo>
                <a:lnTo>
                  <a:pt x="39230" y="107324"/>
                </a:lnTo>
                <a:lnTo>
                  <a:pt x="17976" y="141082"/>
                </a:lnTo>
                <a:lnTo>
                  <a:pt x="4629" y="177742"/>
                </a:lnTo>
                <a:lnTo>
                  <a:pt x="0" y="216693"/>
                </a:lnTo>
                <a:lnTo>
                  <a:pt x="4629" y="255644"/>
                </a:lnTo>
                <a:lnTo>
                  <a:pt x="17976" y="292305"/>
                </a:lnTo>
                <a:lnTo>
                  <a:pt x="39230" y="326063"/>
                </a:lnTo>
                <a:lnTo>
                  <a:pt x="67578" y="356306"/>
                </a:lnTo>
                <a:lnTo>
                  <a:pt x="102209" y="382424"/>
                </a:lnTo>
                <a:lnTo>
                  <a:pt x="142313" y="403802"/>
                </a:lnTo>
                <a:lnTo>
                  <a:pt x="187076" y="419830"/>
                </a:lnTo>
                <a:lnTo>
                  <a:pt x="235688" y="429896"/>
                </a:lnTo>
                <a:lnTo>
                  <a:pt x="287337" y="433387"/>
                </a:lnTo>
                <a:lnTo>
                  <a:pt x="338987" y="429896"/>
                </a:lnTo>
                <a:lnTo>
                  <a:pt x="387599" y="419830"/>
                </a:lnTo>
                <a:lnTo>
                  <a:pt x="432362" y="403802"/>
                </a:lnTo>
                <a:lnTo>
                  <a:pt x="472465" y="382424"/>
                </a:lnTo>
                <a:lnTo>
                  <a:pt x="507097" y="356306"/>
                </a:lnTo>
                <a:lnTo>
                  <a:pt x="535445" y="326063"/>
                </a:lnTo>
                <a:lnTo>
                  <a:pt x="556698" y="292305"/>
                </a:lnTo>
                <a:lnTo>
                  <a:pt x="570046" y="255644"/>
                </a:lnTo>
                <a:lnTo>
                  <a:pt x="574675" y="216693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3" name="object 43"/>
          <p:cNvSpPr txBox="1"/>
          <p:nvPr/>
        </p:nvSpPr>
        <p:spPr>
          <a:xfrm>
            <a:off x="3308595" y="5209615"/>
            <a:ext cx="191133" cy="184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197" b="1" spc="-4" dirty="0">
                <a:latin typeface="Arial"/>
                <a:cs typeface="Arial"/>
              </a:rPr>
              <a:t>15</a:t>
            </a:r>
            <a:endParaRPr sz="1197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085535" y="5036161"/>
            <a:ext cx="124888" cy="117829"/>
          </a:xfrm>
          <a:custGeom>
            <a:avLst/>
            <a:gdLst/>
            <a:ahLst/>
            <a:cxnLst/>
            <a:rect l="l" t="t" r="r" b="b"/>
            <a:pathLst>
              <a:path w="146050" h="137795">
                <a:moveTo>
                  <a:pt x="0" y="0"/>
                </a:moveTo>
                <a:lnTo>
                  <a:pt x="145896" y="137559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5" name="object 45"/>
          <p:cNvSpPr/>
          <p:nvPr/>
        </p:nvSpPr>
        <p:spPr>
          <a:xfrm>
            <a:off x="3149587" y="5093598"/>
            <a:ext cx="78734" cy="77105"/>
          </a:xfrm>
          <a:custGeom>
            <a:avLst/>
            <a:gdLst/>
            <a:ahLst/>
            <a:cxnLst/>
            <a:rect l="l" t="t" r="r" b="b"/>
            <a:pathLst>
              <a:path w="92075" h="90170">
                <a:moveTo>
                  <a:pt x="58813" y="0"/>
                </a:moveTo>
                <a:lnTo>
                  <a:pt x="0" y="62369"/>
                </a:lnTo>
                <a:lnTo>
                  <a:pt x="91782" y="89992"/>
                </a:lnTo>
                <a:lnTo>
                  <a:pt x="588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6" name="object 46"/>
          <p:cNvSpPr/>
          <p:nvPr/>
        </p:nvSpPr>
        <p:spPr>
          <a:xfrm>
            <a:off x="2682362" y="4719868"/>
            <a:ext cx="472404" cy="370864"/>
          </a:xfrm>
          <a:custGeom>
            <a:avLst/>
            <a:gdLst/>
            <a:ahLst/>
            <a:cxnLst/>
            <a:rect l="l" t="t" r="r" b="b"/>
            <a:pathLst>
              <a:path w="552450" h="433704">
                <a:moveTo>
                  <a:pt x="276225" y="0"/>
                </a:moveTo>
                <a:lnTo>
                  <a:pt x="220556" y="4402"/>
                </a:lnTo>
                <a:lnTo>
                  <a:pt x="168706" y="17028"/>
                </a:lnTo>
                <a:lnTo>
                  <a:pt x="121786" y="37007"/>
                </a:lnTo>
                <a:lnTo>
                  <a:pt x="80905" y="63468"/>
                </a:lnTo>
                <a:lnTo>
                  <a:pt x="47175" y="95538"/>
                </a:lnTo>
                <a:lnTo>
                  <a:pt x="21707" y="132348"/>
                </a:lnTo>
                <a:lnTo>
                  <a:pt x="5612" y="173026"/>
                </a:lnTo>
                <a:lnTo>
                  <a:pt x="0" y="216700"/>
                </a:lnTo>
                <a:lnTo>
                  <a:pt x="5612" y="260369"/>
                </a:lnTo>
                <a:lnTo>
                  <a:pt x="21707" y="301044"/>
                </a:lnTo>
                <a:lnTo>
                  <a:pt x="47175" y="337851"/>
                </a:lnTo>
                <a:lnTo>
                  <a:pt x="80905" y="369920"/>
                </a:lnTo>
                <a:lnTo>
                  <a:pt x="121786" y="396380"/>
                </a:lnTo>
                <a:lnTo>
                  <a:pt x="168706" y="416358"/>
                </a:lnTo>
                <a:lnTo>
                  <a:pt x="220556" y="428985"/>
                </a:lnTo>
                <a:lnTo>
                  <a:pt x="276225" y="433387"/>
                </a:lnTo>
                <a:lnTo>
                  <a:pt x="331893" y="428985"/>
                </a:lnTo>
                <a:lnTo>
                  <a:pt x="383743" y="416358"/>
                </a:lnTo>
                <a:lnTo>
                  <a:pt x="430663" y="396380"/>
                </a:lnTo>
                <a:lnTo>
                  <a:pt x="471544" y="369920"/>
                </a:lnTo>
                <a:lnTo>
                  <a:pt x="505274" y="337851"/>
                </a:lnTo>
                <a:lnTo>
                  <a:pt x="530742" y="301044"/>
                </a:lnTo>
                <a:lnTo>
                  <a:pt x="546837" y="260369"/>
                </a:lnTo>
                <a:lnTo>
                  <a:pt x="552450" y="216700"/>
                </a:lnTo>
                <a:lnTo>
                  <a:pt x="546837" y="173026"/>
                </a:lnTo>
                <a:lnTo>
                  <a:pt x="530742" y="132348"/>
                </a:lnTo>
                <a:lnTo>
                  <a:pt x="505274" y="95538"/>
                </a:lnTo>
                <a:lnTo>
                  <a:pt x="471544" y="63468"/>
                </a:lnTo>
                <a:lnTo>
                  <a:pt x="430663" y="37007"/>
                </a:lnTo>
                <a:lnTo>
                  <a:pt x="383743" y="17028"/>
                </a:lnTo>
                <a:lnTo>
                  <a:pt x="331893" y="4402"/>
                </a:lnTo>
                <a:lnTo>
                  <a:pt x="276225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7" name="object 47"/>
          <p:cNvSpPr/>
          <p:nvPr/>
        </p:nvSpPr>
        <p:spPr>
          <a:xfrm>
            <a:off x="2682363" y="4719868"/>
            <a:ext cx="472404" cy="370864"/>
          </a:xfrm>
          <a:custGeom>
            <a:avLst/>
            <a:gdLst/>
            <a:ahLst/>
            <a:cxnLst/>
            <a:rect l="l" t="t" r="r" b="b"/>
            <a:pathLst>
              <a:path w="552450" h="433704">
                <a:moveTo>
                  <a:pt x="552449" y="216693"/>
                </a:moveTo>
                <a:lnTo>
                  <a:pt x="546837" y="173022"/>
                </a:lnTo>
                <a:lnTo>
                  <a:pt x="530742" y="132346"/>
                </a:lnTo>
                <a:lnTo>
                  <a:pt x="505274" y="95538"/>
                </a:lnTo>
                <a:lnTo>
                  <a:pt x="471545" y="63468"/>
                </a:lnTo>
                <a:lnTo>
                  <a:pt x="430664" y="37007"/>
                </a:lnTo>
                <a:lnTo>
                  <a:pt x="383744" y="17028"/>
                </a:lnTo>
                <a:lnTo>
                  <a:pt x="331893" y="4402"/>
                </a:lnTo>
                <a:lnTo>
                  <a:pt x="276224" y="0"/>
                </a:lnTo>
                <a:lnTo>
                  <a:pt x="220555" y="4402"/>
                </a:lnTo>
                <a:lnTo>
                  <a:pt x="168705" y="17028"/>
                </a:lnTo>
                <a:lnTo>
                  <a:pt x="121784" y="37007"/>
                </a:lnTo>
                <a:lnTo>
                  <a:pt x="80904" y="63468"/>
                </a:lnTo>
                <a:lnTo>
                  <a:pt x="47174" y="95538"/>
                </a:lnTo>
                <a:lnTo>
                  <a:pt x="21707" y="132346"/>
                </a:lnTo>
                <a:lnTo>
                  <a:pt x="5611" y="173022"/>
                </a:lnTo>
                <a:lnTo>
                  <a:pt x="0" y="216693"/>
                </a:lnTo>
                <a:lnTo>
                  <a:pt x="5611" y="260365"/>
                </a:lnTo>
                <a:lnTo>
                  <a:pt x="21707" y="301040"/>
                </a:lnTo>
                <a:lnTo>
                  <a:pt x="47174" y="337849"/>
                </a:lnTo>
                <a:lnTo>
                  <a:pt x="80904" y="369919"/>
                </a:lnTo>
                <a:lnTo>
                  <a:pt x="121784" y="396379"/>
                </a:lnTo>
                <a:lnTo>
                  <a:pt x="168705" y="416358"/>
                </a:lnTo>
                <a:lnTo>
                  <a:pt x="220555" y="428985"/>
                </a:lnTo>
                <a:lnTo>
                  <a:pt x="276224" y="433387"/>
                </a:lnTo>
                <a:lnTo>
                  <a:pt x="331893" y="428985"/>
                </a:lnTo>
                <a:lnTo>
                  <a:pt x="383744" y="416358"/>
                </a:lnTo>
                <a:lnTo>
                  <a:pt x="430664" y="396379"/>
                </a:lnTo>
                <a:lnTo>
                  <a:pt x="471545" y="369919"/>
                </a:lnTo>
                <a:lnTo>
                  <a:pt x="505274" y="337849"/>
                </a:lnTo>
                <a:lnTo>
                  <a:pt x="530742" y="301040"/>
                </a:lnTo>
                <a:lnTo>
                  <a:pt x="546837" y="260365"/>
                </a:lnTo>
                <a:lnTo>
                  <a:pt x="552449" y="216693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8" name="object 48"/>
          <p:cNvSpPr txBox="1"/>
          <p:nvPr/>
        </p:nvSpPr>
        <p:spPr>
          <a:xfrm>
            <a:off x="2825267" y="4813230"/>
            <a:ext cx="191133" cy="184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197" b="1" spc="-4" dirty="0">
                <a:latin typeface="Arial"/>
                <a:cs typeface="Arial"/>
              </a:rPr>
              <a:t>10</a:t>
            </a:r>
            <a:endParaRPr sz="1197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495030" y="4548825"/>
            <a:ext cx="238374" cy="209595"/>
          </a:xfrm>
          <a:custGeom>
            <a:avLst/>
            <a:gdLst/>
            <a:ahLst/>
            <a:cxnLst/>
            <a:rect l="l" t="t" r="r" b="b"/>
            <a:pathLst>
              <a:path w="278764" h="245110">
                <a:moveTo>
                  <a:pt x="0" y="0"/>
                </a:moveTo>
                <a:lnTo>
                  <a:pt x="278567" y="244667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0" name="object 50"/>
          <p:cNvSpPr/>
          <p:nvPr/>
        </p:nvSpPr>
        <p:spPr>
          <a:xfrm>
            <a:off x="2672328" y="4698257"/>
            <a:ext cx="79277" cy="76019"/>
          </a:xfrm>
          <a:custGeom>
            <a:avLst/>
            <a:gdLst/>
            <a:ahLst/>
            <a:cxnLst/>
            <a:rect l="l" t="t" r="r" b="b"/>
            <a:pathLst>
              <a:path w="92710" h="88900">
                <a:moveTo>
                  <a:pt x="56565" y="0"/>
                </a:moveTo>
                <a:lnTo>
                  <a:pt x="0" y="64401"/>
                </a:lnTo>
                <a:lnTo>
                  <a:pt x="92697" y="88773"/>
                </a:lnTo>
                <a:lnTo>
                  <a:pt x="565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1" name="object 51"/>
          <p:cNvSpPr/>
          <p:nvPr/>
        </p:nvSpPr>
        <p:spPr>
          <a:xfrm>
            <a:off x="2662001" y="5557434"/>
            <a:ext cx="475119" cy="370864"/>
          </a:xfrm>
          <a:custGeom>
            <a:avLst/>
            <a:gdLst/>
            <a:ahLst/>
            <a:cxnLst/>
            <a:rect l="l" t="t" r="r" b="b"/>
            <a:pathLst>
              <a:path w="555625" h="433704">
                <a:moveTo>
                  <a:pt x="277812" y="0"/>
                </a:moveTo>
                <a:lnTo>
                  <a:pt x="221820" y="4402"/>
                </a:lnTo>
                <a:lnTo>
                  <a:pt x="169671" y="17028"/>
                </a:lnTo>
                <a:lnTo>
                  <a:pt x="122480" y="37007"/>
                </a:lnTo>
                <a:lnTo>
                  <a:pt x="81365" y="63467"/>
                </a:lnTo>
                <a:lnTo>
                  <a:pt x="47443" y="95537"/>
                </a:lnTo>
                <a:lnTo>
                  <a:pt x="21830" y="132346"/>
                </a:lnTo>
                <a:lnTo>
                  <a:pt x="5643" y="173021"/>
                </a:lnTo>
                <a:lnTo>
                  <a:pt x="0" y="216692"/>
                </a:lnTo>
                <a:lnTo>
                  <a:pt x="5643" y="260363"/>
                </a:lnTo>
                <a:lnTo>
                  <a:pt x="21830" y="301039"/>
                </a:lnTo>
                <a:lnTo>
                  <a:pt x="47443" y="337848"/>
                </a:lnTo>
                <a:lnTo>
                  <a:pt x="81365" y="369918"/>
                </a:lnTo>
                <a:lnTo>
                  <a:pt x="122480" y="396378"/>
                </a:lnTo>
                <a:lnTo>
                  <a:pt x="169671" y="416357"/>
                </a:lnTo>
                <a:lnTo>
                  <a:pt x="221820" y="428983"/>
                </a:lnTo>
                <a:lnTo>
                  <a:pt x="277812" y="433386"/>
                </a:lnTo>
                <a:lnTo>
                  <a:pt x="333800" y="428983"/>
                </a:lnTo>
                <a:lnTo>
                  <a:pt x="385948" y="416357"/>
                </a:lnTo>
                <a:lnTo>
                  <a:pt x="433138" y="396378"/>
                </a:lnTo>
                <a:lnTo>
                  <a:pt x="474254" y="369918"/>
                </a:lnTo>
                <a:lnTo>
                  <a:pt x="508178" y="337848"/>
                </a:lnTo>
                <a:lnTo>
                  <a:pt x="533792" y="301039"/>
                </a:lnTo>
                <a:lnTo>
                  <a:pt x="549980" y="260363"/>
                </a:lnTo>
                <a:lnTo>
                  <a:pt x="555625" y="216692"/>
                </a:lnTo>
                <a:lnTo>
                  <a:pt x="549980" y="173021"/>
                </a:lnTo>
                <a:lnTo>
                  <a:pt x="533792" y="132346"/>
                </a:lnTo>
                <a:lnTo>
                  <a:pt x="508178" y="95537"/>
                </a:lnTo>
                <a:lnTo>
                  <a:pt x="474254" y="63467"/>
                </a:lnTo>
                <a:lnTo>
                  <a:pt x="433138" y="37007"/>
                </a:lnTo>
                <a:lnTo>
                  <a:pt x="385948" y="17028"/>
                </a:lnTo>
                <a:lnTo>
                  <a:pt x="333800" y="4402"/>
                </a:lnTo>
                <a:lnTo>
                  <a:pt x="277812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2" name="object 52"/>
          <p:cNvSpPr/>
          <p:nvPr/>
        </p:nvSpPr>
        <p:spPr>
          <a:xfrm>
            <a:off x="2662000" y="5557434"/>
            <a:ext cx="475119" cy="370864"/>
          </a:xfrm>
          <a:custGeom>
            <a:avLst/>
            <a:gdLst/>
            <a:ahLst/>
            <a:cxnLst/>
            <a:rect l="l" t="t" r="r" b="b"/>
            <a:pathLst>
              <a:path w="555625" h="433704">
                <a:moveTo>
                  <a:pt x="555625" y="216693"/>
                </a:moveTo>
                <a:lnTo>
                  <a:pt x="549981" y="173022"/>
                </a:lnTo>
                <a:lnTo>
                  <a:pt x="533793" y="132346"/>
                </a:lnTo>
                <a:lnTo>
                  <a:pt x="508179" y="95538"/>
                </a:lnTo>
                <a:lnTo>
                  <a:pt x="474256" y="63468"/>
                </a:lnTo>
                <a:lnTo>
                  <a:pt x="433140" y="37007"/>
                </a:lnTo>
                <a:lnTo>
                  <a:pt x="385950" y="17028"/>
                </a:lnTo>
                <a:lnTo>
                  <a:pt x="333801" y="4402"/>
                </a:lnTo>
                <a:lnTo>
                  <a:pt x="277812" y="0"/>
                </a:lnTo>
                <a:lnTo>
                  <a:pt x="221823" y="4402"/>
                </a:lnTo>
                <a:lnTo>
                  <a:pt x="169675" y="17028"/>
                </a:lnTo>
                <a:lnTo>
                  <a:pt x="122484" y="37007"/>
                </a:lnTo>
                <a:lnTo>
                  <a:pt x="81369" y="63468"/>
                </a:lnTo>
                <a:lnTo>
                  <a:pt x="47446" y="95538"/>
                </a:lnTo>
                <a:lnTo>
                  <a:pt x="21831" y="132346"/>
                </a:lnTo>
                <a:lnTo>
                  <a:pt x="5644" y="173022"/>
                </a:lnTo>
                <a:lnTo>
                  <a:pt x="0" y="216693"/>
                </a:lnTo>
                <a:lnTo>
                  <a:pt x="5644" y="260365"/>
                </a:lnTo>
                <a:lnTo>
                  <a:pt x="21831" y="301040"/>
                </a:lnTo>
                <a:lnTo>
                  <a:pt x="47446" y="337849"/>
                </a:lnTo>
                <a:lnTo>
                  <a:pt x="81369" y="369919"/>
                </a:lnTo>
                <a:lnTo>
                  <a:pt x="122484" y="396379"/>
                </a:lnTo>
                <a:lnTo>
                  <a:pt x="169675" y="416358"/>
                </a:lnTo>
                <a:lnTo>
                  <a:pt x="221823" y="428985"/>
                </a:lnTo>
                <a:lnTo>
                  <a:pt x="277812" y="433387"/>
                </a:lnTo>
                <a:lnTo>
                  <a:pt x="333801" y="428985"/>
                </a:lnTo>
                <a:lnTo>
                  <a:pt x="385950" y="416358"/>
                </a:lnTo>
                <a:lnTo>
                  <a:pt x="433140" y="396379"/>
                </a:lnTo>
                <a:lnTo>
                  <a:pt x="474256" y="369919"/>
                </a:lnTo>
                <a:lnTo>
                  <a:pt x="508179" y="337849"/>
                </a:lnTo>
                <a:lnTo>
                  <a:pt x="533793" y="301040"/>
                </a:lnTo>
                <a:lnTo>
                  <a:pt x="549981" y="260365"/>
                </a:lnTo>
                <a:lnTo>
                  <a:pt x="555625" y="216693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3" name="object 53"/>
          <p:cNvSpPr txBox="1"/>
          <p:nvPr/>
        </p:nvSpPr>
        <p:spPr>
          <a:xfrm>
            <a:off x="2806664" y="5650800"/>
            <a:ext cx="191133" cy="184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197" b="1" spc="-4" dirty="0">
                <a:latin typeface="Arial"/>
                <a:cs typeface="Arial"/>
              </a:rPr>
              <a:t>12</a:t>
            </a:r>
            <a:endParaRPr sz="1197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084173" y="5432546"/>
            <a:ext cx="143893" cy="161269"/>
          </a:xfrm>
          <a:custGeom>
            <a:avLst/>
            <a:gdLst/>
            <a:ahLst/>
            <a:cxnLst/>
            <a:rect l="l" t="t" r="r" b="b"/>
            <a:pathLst>
              <a:path w="168275" h="188595">
                <a:moveTo>
                  <a:pt x="168280" y="0"/>
                </a:moveTo>
                <a:lnTo>
                  <a:pt x="0" y="188245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5" name="object 55"/>
          <p:cNvSpPr/>
          <p:nvPr/>
        </p:nvSpPr>
        <p:spPr>
          <a:xfrm>
            <a:off x="3067888" y="5532652"/>
            <a:ext cx="76562" cy="79277"/>
          </a:xfrm>
          <a:custGeom>
            <a:avLst/>
            <a:gdLst/>
            <a:ahLst/>
            <a:cxnLst/>
            <a:rect l="l" t="t" r="r" b="b"/>
            <a:pathLst>
              <a:path w="89535" h="92710">
                <a:moveTo>
                  <a:pt x="25171" y="0"/>
                </a:moveTo>
                <a:lnTo>
                  <a:pt x="0" y="92480"/>
                </a:lnTo>
                <a:lnTo>
                  <a:pt x="89090" y="57134"/>
                </a:lnTo>
                <a:lnTo>
                  <a:pt x="251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6" name="object 56"/>
          <p:cNvSpPr/>
          <p:nvPr/>
        </p:nvSpPr>
        <p:spPr>
          <a:xfrm>
            <a:off x="2361997" y="4601766"/>
            <a:ext cx="0" cy="525617"/>
          </a:xfrm>
          <a:custGeom>
            <a:avLst/>
            <a:gdLst/>
            <a:ahLst/>
            <a:cxnLst/>
            <a:rect l="l" t="t" r="r" b="b"/>
            <a:pathLst>
              <a:path h="614679">
                <a:moveTo>
                  <a:pt x="0" y="0"/>
                </a:moveTo>
                <a:lnTo>
                  <a:pt x="0" y="614362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7" name="object 57"/>
          <p:cNvSpPr/>
          <p:nvPr/>
        </p:nvSpPr>
        <p:spPr>
          <a:xfrm>
            <a:off x="2329417" y="5083673"/>
            <a:ext cx="65159" cy="65159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8" name="object 58"/>
          <p:cNvSpPr/>
          <p:nvPr/>
        </p:nvSpPr>
        <p:spPr>
          <a:xfrm>
            <a:off x="2606209" y="4321446"/>
            <a:ext cx="600550" cy="381181"/>
          </a:xfrm>
          <a:custGeom>
            <a:avLst/>
            <a:gdLst/>
            <a:ahLst/>
            <a:cxnLst/>
            <a:rect l="l" t="t" r="r" b="b"/>
            <a:pathLst>
              <a:path w="702310" h="445770">
                <a:moveTo>
                  <a:pt x="511332" y="445293"/>
                </a:moveTo>
                <a:lnTo>
                  <a:pt x="557370" y="381793"/>
                </a:lnTo>
                <a:lnTo>
                  <a:pt x="601026" y="319880"/>
                </a:lnTo>
                <a:lnTo>
                  <a:pt x="639920" y="260349"/>
                </a:lnTo>
                <a:lnTo>
                  <a:pt x="671670" y="203993"/>
                </a:lnTo>
                <a:lnTo>
                  <a:pt x="692306" y="152399"/>
                </a:lnTo>
                <a:lnTo>
                  <a:pt x="701831" y="107156"/>
                </a:lnTo>
                <a:lnTo>
                  <a:pt x="695481" y="69056"/>
                </a:lnTo>
                <a:lnTo>
                  <a:pt x="671670" y="38893"/>
                </a:lnTo>
                <a:lnTo>
                  <a:pt x="628807" y="18256"/>
                </a:lnTo>
                <a:lnTo>
                  <a:pt x="567688" y="5556"/>
                </a:lnTo>
                <a:lnTo>
                  <a:pt x="492282" y="0"/>
                </a:lnTo>
                <a:lnTo>
                  <a:pt x="403382" y="0"/>
                </a:lnTo>
                <a:lnTo>
                  <a:pt x="304957" y="5556"/>
                </a:lnTo>
                <a:lnTo>
                  <a:pt x="199388" y="14287"/>
                </a:lnTo>
                <a:lnTo>
                  <a:pt x="88263" y="26193"/>
                </a:lnTo>
                <a:lnTo>
                  <a:pt x="0" y="3606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9" name="object 59"/>
          <p:cNvSpPr/>
          <p:nvPr/>
        </p:nvSpPr>
        <p:spPr>
          <a:xfrm>
            <a:off x="2584624" y="4315077"/>
            <a:ext cx="68417" cy="65159"/>
          </a:xfrm>
          <a:custGeom>
            <a:avLst/>
            <a:gdLst/>
            <a:ahLst/>
            <a:cxnLst/>
            <a:rect l="l" t="t" r="r" b="b"/>
            <a:pathLst>
              <a:path w="80010" h="76200">
                <a:moveTo>
                  <a:pt x="71488" y="0"/>
                </a:moveTo>
                <a:lnTo>
                  <a:pt x="0" y="46342"/>
                </a:lnTo>
                <a:lnTo>
                  <a:pt x="79959" y="75730"/>
                </a:lnTo>
                <a:lnTo>
                  <a:pt x="71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0" name="object 60"/>
          <p:cNvSpPr txBox="1">
            <a:spLocks noGrp="1"/>
          </p:cNvSpPr>
          <p:nvPr>
            <p:ph type="title"/>
          </p:nvPr>
        </p:nvSpPr>
        <p:spPr>
          <a:xfrm>
            <a:off x="1372240" y="597272"/>
            <a:ext cx="5074619" cy="535116"/>
          </a:xfrm>
          <a:prstGeom prst="rect">
            <a:avLst/>
          </a:prstGeom>
        </p:spPr>
        <p:txBody>
          <a:bodyPr vert="horz" wrap="square" lIns="0" tIns="165070" rIns="0" bIns="0" rtlCol="0">
            <a:spAutoFit/>
          </a:bodyPr>
          <a:lstStyle/>
          <a:p>
            <a:pPr marL="2732318"/>
            <a:r>
              <a:rPr spc="-4" dirty="0"/>
              <a:t>Árvore</a:t>
            </a:r>
            <a:r>
              <a:rPr spc="-56" dirty="0"/>
              <a:t> </a:t>
            </a:r>
            <a:r>
              <a:rPr spc="-4" dirty="0"/>
              <a:t>AVL:</a:t>
            </a:r>
          </a:p>
        </p:txBody>
      </p:sp>
      <p:sp>
        <p:nvSpPr>
          <p:cNvPr id="61" name="object 61"/>
          <p:cNvSpPr txBox="1"/>
          <p:nvPr/>
        </p:nvSpPr>
        <p:spPr>
          <a:xfrm>
            <a:off x="675795" y="6192221"/>
            <a:ext cx="176473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>
              <a:lnSpc>
                <a:spcPts val="962"/>
              </a:lnSpc>
            </a:pPr>
            <a:r>
              <a:rPr sz="855" b="1" dirty="0">
                <a:latin typeface="Verdana"/>
                <a:cs typeface="Verdana"/>
              </a:rPr>
              <a:t>20</a:t>
            </a:r>
            <a:endParaRPr sz="855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857230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2250" y="3048608"/>
            <a:ext cx="1528274" cy="3554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" name="object 3"/>
          <p:cNvSpPr txBox="1"/>
          <p:nvPr/>
        </p:nvSpPr>
        <p:spPr>
          <a:xfrm>
            <a:off x="1312924" y="1947618"/>
            <a:ext cx="5375629" cy="1809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2309" spc="-1030" dirty="0" smtClean="0">
                <a:solidFill>
                  <a:srgbClr val="666600"/>
                </a:solidFill>
                <a:latin typeface="Wingdings"/>
                <a:cs typeface="Wingdings"/>
              </a:rPr>
              <a:t></a:t>
            </a:r>
            <a:r>
              <a:rPr lang="pt-BR" sz="2309" spc="-1030" dirty="0" smtClean="0">
                <a:solidFill>
                  <a:srgbClr val="666600"/>
                </a:solidFill>
                <a:latin typeface="Wingdings"/>
                <a:cs typeface="Wingdings"/>
              </a:rPr>
              <a:t>	</a:t>
            </a:r>
            <a:r>
              <a:rPr sz="2736" b="1" spc="-4" dirty="0" err="1" smtClean="0">
                <a:solidFill>
                  <a:srgbClr val="FF0000"/>
                </a:solidFill>
                <a:latin typeface="Gill Sans MT"/>
                <a:cs typeface="Gill Sans MT"/>
              </a:rPr>
              <a:t>Árvore</a:t>
            </a:r>
            <a:r>
              <a:rPr sz="2736" b="1" spc="-4" dirty="0" smtClean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736" b="1" spc="-4" dirty="0">
                <a:solidFill>
                  <a:srgbClr val="FF0000"/>
                </a:solidFill>
                <a:latin typeface="Gill Sans MT"/>
                <a:cs typeface="Gill Sans MT"/>
              </a:rPr>
              <a:t>AVL </a:t>
            </a:r>
            <a:r>
              <a:rPr sz="2736" b="1" dirty="0">
                <a:solidFill>
                  <a:srgbClr val="FF0000"/>
                </a:solidFill>
                <a:latin typeface="Gill Sans MT"/>
                <a:cs typeface="Gill Sans MT"/>
              </a:rPr>
              <a:t>–</a:t>
            </a:r>
            <a:r>
              <a:rPr sz="2736" b="1" spc="-9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736" b="1" spc="-4" dirty="0">
                <a:solidFill>
                  <a:srgbClr val="FF0000"/>
                </a:solidFill>
                <a:latin typeface="Gill Sans MT"/>
                <a:cs typeface="Gill Sans MT"/>
              </a:rPr>
              <a:t>Balanceamento:</a:t>
            </a:r>
            <a:endParaRPr sz="2736" dirty="0">
              <a:latin typeface="Gill Sans MT"/>
              <a:cs typeface="Gill Sans MT"/>
            </a:endParaRPr>
          </a:p>
          <a:p>
            <a:pPr marL="10860">
              <a:spcBef>
                <a:spcPts val="966"/>
              </a:spcBef>
            </a:pPr>
            <a:r>
              <a:rPr sz="1796" spc="-804" dirty="0" smtClean="0">
                <a:solidFill>
                  <a:srgbClr val="666600"/>
                </a:solidFill>
                <a:latin typeface="Wingdings"/>
                <a:cs typeface="Wingdings"/>
              </a:rPr>
              <a:t></a:t>
            </a:r>
            <a:r>
              <a:rPr lang="pt-BR" sz="1796" spc="-804" dirty="0" smtClean="0">
                <a:solidFill>
                  <a:srgbClr val="666600"/>
                </a:solidFill>
                <a:latin typeface="Wingdings"/>
                <a:cs typeface="Wingdings"/>
              </a:rPr>
              <a:t>	</a:t>
            </a:r>
            <a:r>
              <a:rPr sz="2052" b="1" dirty="0" err="1" smtClean="0">
                <a:latin typeface="Gill Sans MT"/>
                <a:cs typeface="Gill Sans MT"/>
              </a:rPr>
              <a:t>Caso</a:t>
            </a:r>
            <a:r>
              <a:rPr sz="2052" b="1" dirty="0" smtClean="0">
                <a:latin typeface="Gill Sans MT"/>
                <a:cs typeface="Gill Sans MT"/>
              </a:rPr>
              <a:t> </a:t>
            </a:r>
            <a:r>
              <a:rPr sz="2052" b="1" dirty="0">
                <a:latin typeface="Gill Sans MT"/>
                <a:cs typeface="Gill Sans MT"/>
              </a:rPr>
              <a:t>1: Rotação à</a:t>
            </a:r>
            <a:r>
              <a:rPr sz="2052" b="1" spc="-73" dirty="0">
                <a:latin typeface="Gill Sans MT"/>
                <a:cs typeface="Gill Sans MT"/>
              </a:rPr>
              <a:t> </a:t>
            </a:r>
            <a:r>
              <a:rPr sz="2052" b="1" dirty="0">
                <a:latin typeface="Gill Sans MT"/>
                <a:cs typeface="Gill Sans MT"/>
              </a:rPr>
              <a:t>direita:</a:t>
            </a:r>
            <a:endParaRPr sz="2052" dirty="0">
              <a:latin typeface="Gill Sans MT"/>
              <a:cs typeface="Gill Sans MT"/>
            </a:endParaRPr>
          </a:p>
          <a:p>
            <a:pPr>
              <a:spcBef>
                <a:spcPts val="26"/>
              </a:spcBef>
            </a:pPr>
            <a:endParaRPr sz="1881" dirty="0">
              <a:latin typeface="Times New Roman"/>
              <a:cs typeface="Times New Roman"/>
            </a:endParaRPr>
          </a:p>
          <a:p>
            <a:pPr marL="308417"/>
            <a:r>
              <a:rPr sz="1710" dirty="0">
                <a:solidFill>
                  <a:srgbClr val="FF3300"/>
                </a:solidFill>
                <a:latin typeface="Times New Roman"/>
                <a:cs typeface="Times New Roman"/>
              </a:rPr>
              <a:t>FB(8) </a:t>
            </a:r>
            <a:r>
              <a:rPr sz="1710" dirty="0">
                <a:latin typeface="Times New Roman"/>
                <a:cs typeface="Times New Roman"/>
              </a:rPr>
              <a:t>= 1-3 =</a:t>
            </a:r>
            <a:r>
              <a:rPr sz="1710" spc="-90" dirty="0">
                <a:latin typeface="Times New Roman"/>
                <a:cs typeface="Times New Roman"/>
              </a:rPr>
              <a:t> </a:t>
            </a:r>
            <a:r>
              <a:rPr sz="1710" dirty="0">
                <a:latin typeface="Times New Roman"/>
                <a:cs typeface="Times New Roman"/>
              </a:rPr>
              <a:t>-2</a:t>
            </a:r>
          </a:p>
          <a:p>
            <a:pPr marL="308417">
              <a:spcBef>
                <a:spcPts val="1026"/>
              </a:spcBef>
            </a:pPr>
            <a:r>
              <a:rPr sz="1710" dirty="0">
                <a:solidFill>
                  <a:srgbClr val="99CC00"/>
                </a:solidFill>
                <a:latin typeface="Times New Roman"/>
                <a:cs typeface="Times New Roman"/>
              </a:rPr>
              <a:t>FB(4) </a:t>
            </a:r>
            <a:r>
              <a:rPr sz="1710" dirty="0">
                <a:latin typeface="Times New Roman"/>
                <a:cs typeface="Times New Roman"/>
              </a:rPr>
              <a:t>=</a:t>
            </a:r>
            <a:r>
              <a:rPr sz="1710" spc="-90" dirty="0">
                <a:latin typeface="Times New Roman"/>
                <a:cs typeface="Times New Roman"/>
              </a:rPr>
              <a:t> </a:t>
            </a:r>
            <a:r>
              <a:rPr sz="1710" dirty="0">
                <a:latin typeface="Times New Roman"/>
                <a:cs typeface="Times New Roman"/>
              </a:rPr>
              <a:t>-1</a:t>
            </a:r>
          </a:p>
        </p:txBody>
      </p:sp>
      <p:sp>
        <p:nvSpPr>
          <p:cNvPr id="4" name="object 4"/>
          <p:cNvSpPr/>
          <p:nvPr/>
        </p:nvSpPr>
        <p:spPr>
          <a:xfrm>
            <a:off x="1322166" y="4261039"/>
            <a:ext cx="2029435" cy="18516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" name="object 5"/>
          <p:cNvSpPr txBox="1"/>
          <p:nvPr/>
        </p:nvSpPr>
        <p:spPr>
          <a:xfrm>
            <a:off x="2505748" y="4365228"/>
            <a:ext cx="106427" cy="184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197" b="1" dirty="0">
                <a:latin typeface="Arial"/>
                <a:cs typeface="Arial"/>
              </a:rPr>
              <a:t>8</a:t>
            </a:r>
            <a:endParaRPr sz="1197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80403" y="4844419"/>
            <a:ext cx="106427" cy="184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197" b="1" dirty="0">
                <a:latin typeface="Arial"/>
                <a:cs typeface="Arial"/>
              </a:rPr>
              <a:t>4</a:t>
            </a:r>
            <a:endParaRPr sz="1197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75419" y="5308678"/>
            <a:ext cx="106427" cy="184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197" b="1" dirty="0">
                <a:latin typeface="Arial"/>
                <a:cs typeface="Arial"/>
              </a:rPr>
              <a:t>2</a:t>
            </a:r>
            <a:endParaRPr sz="1197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59734" y="5265239"/>
            <a:ext cx="106427" cy="184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197" b="1" dirty="0">
                <a:latin typeface="Arial"/>
                <a:cs typeface="Arial"/>
              </a:rPr>
              <a:t>6</a:t>
            </a:r>
            <a:endParaRPr sz="1197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16720" y="4845810"/>
            <a:ext cx="191133" cy="184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197" b="1" spc="-4" dirty="0">
                <a:latin typeface="Arial"/>
                <a:cs typeface="Arial"/>
              </a:rPr>
              <a:t>10</a:t>
            </a:r>
            <a:endParaRPr sz="1197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57917" y="5831313"/>
            <a:ext cx="106427" cy="184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197" b="1" dirty="0">
                <a:latin typeface="Arial"/>
                <a:cs typeface="Arial"/>
              </a:rPr>
              <a:t>3</a:t>
            </a:r>
            <a:endParaRPr sz="1197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075139" y="4764664"/>
            <a:ext cx="683085" cy="286700"/>
          </a:xfrm>
          <a:custGeom>
            <a:avLst/>
            <a:gdLst/>
            <a:ahLst/>
            <a:cxnLst/>
            <a:rect l="l" t="t" r="r" b="b"/>
            <a:pathLst>
              <a:path w="798829" h="335279">
                <a:moveTo>
                  <a:pt x="598881" y="0"/>
                </a:moveTo>
                <a:lnTo>
                  <a:pt x="598881" y="83743"/>
                </a:lnTo>
                <a:lnTo>
                  <a:pt x="0" y="83743"/>
                </a:lnTo>
                <a:lnTo>
                  <a:pt x="0" y="251218"/>
                </a:lnTo>
                <a:lnTo>
                  <a:pt x="598881" y="251218"/>
                </a:lnTo>
                <a:lnTo>
                  <a:pt x="598881" y="334962"/>
                </a:lnTo>
                <a:lnTo>
                  <a:pt x="798512" y="167474"/>
                </a:lnTo>
                <a:lnTo>
                  <a:pt x="5988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2" name="object 12"/>
          <p:cNvSpPr/>
          <p:nvPr/>
        </p:nvSpPr>
        <p:spPr>
          <a:xfrm>
            <a:off x="4075139" y="4764664"/>
            <a:ext cx="683085" cy="286700"/>
          </a:xfrm>
          <a:custGeom>
            <a:avLst/>
            <a:gdLst/>
            <a:ahLst/>
            <a:cxnLst/>
            <a:rect l="l" t="t" r="r" b="b"/>
            <a:pathLst>
              <a:path w="798829" h="335279">
                <a:moveTo>
                  <a:pt x="0" y="83740"/>
                </a:moveTo>
                <a:lnTo>
                  <a:pt x="598884" y="83740"/>
                </a:lnTo>
                <a:lnTo>
                  <a:pt x="598884" y="0"/>
                </a:lnTo>
                <a:lnTo>
                  <a:pt x="798511" y="167480"/>
                </a:lnTo>
                <a:lnTo>
                  <a:pt x="598884" y="334961"/>
                </a:lnTo>
                <a:lnTo>
                  <a:pt x="598884" y="251221"/>
                </a:lnTo>
                <a:lnTo>
                  <a:pt x="0" y="251221"/>
                </a:lnTo>
                <a:lnTo>
                  <a:pt x="0" y="8374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3" name="object 13"/>
          <p:cNvSpPr/>
          <p:nvPr/>
        </p:nvSpPr>
        <p:spPr>
          <a:xfrm>
            <a:off x="6487385" y="4854259"/>
            <a:ext cx="384439" cy="361090"/>
          </a:xfrm>
          <a:custGeom>
            <a:avLst/>
            <a:gdLst/>
            <a:ahLst/>
            <a:cxnLst/>
            <a:rect l="l" t="t" r="r" b="b"/>
            <a:pathLst>
              <a:path w="449579" h="422275">
                <a:moveTo>
                  <a:pt x="224624" y="0"/>
                </a:moveTo>
                <a:lnTo>
                  <a:pt x="173121" y="5576"/>
                </a:lnTo>
                <a:lnTo>
                  <a:pt x="125842" y="21459"/>
                </a:lnTo>
                <a:lnTo>
                  <a:pt x="84134" y="46383"/>
                </a:lnTo>
                <a:lnTo>
                  <a:pt x="49348" y="79080"/>
                </a:lnTo>
                <a:lnTo>
                  <a:pt x="22831" y="118283"/>
                </a:lnTo>
                <a:lnTo>
                  <a:pt x="5932" y="162724"/>
                </a:lnTo>
                <a:lnTo>
                  <a:pt x="0" y="211137"/>
                </a:lnTo>
                <a:lnTo>
                  <a:pt x="5932" y="259550"/>
                </a:lnTo>
                <a:lnTo>
                  <a:pt x="22831" y="303991"/>
                </a:lnTo>
                <a:lnTo>
                  <a:pt x="49348" y="343194"/>
                </a:lnTo>
                <a:lnTo>
                  <a:pt x="84134" y="375891"/>
                </a:lnTo>
                <a:lnTo>
                  <a:pt x="125842" y="400815"/>
                </a:lnTo>
                <a:lnTo>
                  <a:pt x="173121" y="416698"/>
                </a:lnTo>
                <a:lnTo>
                  <a:pt x="224624" y="422275"/>
                </a:lnTo>
                <a:lnTo>
                  <a:pt x="276132" y="416698"/>
                </a:lnTo>
                <a:lnTo>
                  <a:pt x="323415" y="400815"/>
                </a:lnTo>
                <a:lnTo>
                  <a:pt x="365125" y="375891"/>
                </a:lnTo>
                <a:lnTo>
                  <a:pt x="399912" y="343194"/>
                </a:lnTo>
                <a:lnTo>
                  <a:pt x="426430" y="303991"/>
                </a:lnTo>
                <a:lnTo>
                  <a:pt x="443329" y="259550"/>
                </a:lnTo>
                <a:lnTo>
                  <a:pt x="449262" y="211137"/>
                </a:lnTo>
                <a:lnTo>
                  <a:pt x="443329" y="162724"/>
                </a:lnTo>
                <a:lnTo>
                  <a:pt x="426430" y="118283"/>
                </a:lnTo>
                <a:lnTo>
                  <a:pt x="399912" y="79080"/>
                </a:lnTo>
                <a:lnTo>
                  <a:pt x="365125" y="46383"/>
                </a:lnTo>
                <a:lnTo>
                  <a:pt x="323415" y="21459"/>
                </a:lnTo>
                <a:lnTo>
                  <a:pt x="276132" y="5576"/>
                </a:lnTo>
                <a:lnTo>
                  <a:pt x="224624" y="0"/>
                </a:lnTo>
                <a:close/>
              </a:path>
            </a:pathLst>
          </a:custGeom>
          <a:solidFill>
            <a:srgbClr val="FF4C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4" name="object 14"/>
          <p:cNvSpPr/>
          <p:nvPr/>
        </p:nvSpPr>
        <p:spPr>
          <a:xfrm>
            <a:off x="6487385" y="4854259"/>
            <a:ext cx="384439" cy="361090"/>
          </a:xfrm>
          <a:custGeom>
            <a:avLst/>
            <a:gdLst/>
            <a:ahLst/>
            <a:cxnLst/>
            <a:rect l="l" t="t" r="r" b="b"/>
            <a:pathLst>
              <a:path w="449579" h="422275">
                <a:moveTo>
                  <a:pt x="0" y="211137"/>
                </a:moveTo>
                <a:lnTo>
                  <a:pt x="5932" y="162725"/>
                </a:lnTo>
                <a:lnTo>
                  <a:pt x="22831" y="118284"/>
                </a:lnTo>
                <a:lnTo>
                  <a:pt x="49348" y="79081"/>
                </a:lnTo>
                <a:lnTo>
                  <a:pt x="84135" y="46384"/>
                </a:lnTo>
                <a:lnTo>
                  <a:pt x="125844" y="21460"/>
                </a:lnTo>
                <a:lnTo>
                  <a:pt x="173125" y="5576"/>
                </a:lnTo>
                <a:lnTo>
                  <a:pt x="224630" y="0"/>
                </a:lnTo>
                <a:lnTo>
                  <a:pt x="276136" y="5576"/>
                </a:lnTo>
                <a:lnTo>
                  <a:pt x="323417" y="21460"/>
                </a:lnTo>
                <a:lnTo>
                  <a:pt x="365125" y="46384"/>
                </a:lnTo>
                <a:lnTo>
                  <a:pt x="399912" y="79081"/>
                </a:lnTo>
                <a:lnTo>
                  <a:pt x="426429" y="118284"/>
                </a:lnTo>
                <a:lnTo>
                  <a:pt x="443329" y="162725"/>
                </a:lnTo>
                <a:lnTo>
                  <a:pt x="449261" y="211137"/>
                </a:lnTo>
                <a:lnTo>
                  <a:pt x="443329" y="259549"/>
                </a:lnTo>
                <a:lnTo>
                  <a:pt x="426429" y="303990"/>
                </a:lnTo>
                <a:lnTo>
                  <a:pt x="399912" y="343193"/>
                </a:lnTo>
                <a:lnTo>
                  <a:pt x="365125" y="375891"/>
                </a:lnTo>
                <a:lnTo>
                  <a:pt x="323417" y="400815"/>
                </a:lnTo>
                <a:lnTo>
                  <a:pt x="276136" y="416699"/>
                </a:lnTo>
                <a:lnTo>
                  <a:pt x="224630" y="422275"/>
                </a:lnTo>
                <a:lnTo>
                  <a:pt x="173125" y="416699"/>
                </a:lnTo>
                <a:lnTo>
                  <a:pt x="125844" y="400815"/>
                </a:lnTo>
                <a:lnTo>
                  <a:pt x="84135" y="375891"/>
                </a:lnTo>
                <a:lnTo>
                  <a:pt x="49348" y="343193"/>
                </a:lnTo>
                <a:lnTo>
                  <a:pt x="22831" y="303990"/>
                </a:lnTo>
                <a:lnTo>
                  <a:pt x="5932" y="259549"/>
                </a:lnTo>
                <a:lnTo>
                  <a:pt x="0" y="21113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5" name="object 15"/>
          <p:cNvSpPr txBox="1"/>
          <p:nvPr/>
        </p:nvSpPr>
        <p:spPr>
          <a:xfrm>
            <a:off x="6628422" y="4946231"/>
            <a:ext cx="106427" cy="184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197" b="1" dirty="0">
                <a:latin typeface="Arial"/>
                <a:cs typeface="Arial"/>
              </a:rPr>
              <a:t>8</a:t>
            </a:r>
            <a:endParaRPr sz="1197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925387" y="4326198"/>
            <a:ext cx="384439" cy="361090"/>
          </a:xfrm>
          <a:custGeom>
            <a:avLst/>
            <a:gdLst/>
            <a:ahLst/>
            <a:cxnLst/>
            <a:rect l="l" t="t" r="r" b="b"/>
            <a:pathLst>
              <a:path w="449579" h="422275">
                <a:moveTo>
                  <a:pt x="224624" y="0"/>
                </a:moveTo>
                <a:lnTo>
                  <a:pt x="173121" y="5576"/>
                </a:lnTo>
                <a:lnTo>
                  <a:pt x="125842" y="21459"/>
                </a:lnTo>
                <a:lnTo>
                  <a:pt x="84134" y="46383"/>
                </a:lnTo>
                <a:lnTo>
                  <a:pt x="49348" y="79080"/>
                </a:lnTo>
                <a:lnTo>
                  <a:pt x="22831" y="118283"/>
                </a:lnTo>
                <a:lnTo>
                  <a:pt x="5932" y="162724"/>
                </a:lnTo>
                <a:lnTo>
                  <a:pt x="0" y="211137"/>
                </a:lnTo>
                <a:lnTo>
                  <a:pt x="5932" y="259550"/>
                </a:lnTo>
                <a:lnTo>
                  <a:pt x="22831" y="303991"/>
                </a:lnTo>
                <a:lnTo>
                  <a:pt x="49348" y="343194"/>
                </a:lnTo>
                <a:lnTo>
                  <a:pt x="84134" y="375891"/>
                </a:lnTo>
                <a:lnTo>
                  <a:pt x="125842" y="400815"/>
                </a:lnTo>
                <a:lnTo>
                  <a:pt x="173121" y="416698"/>
                </a:lnTo>
                <a:lnTo>
                  <a:pt x="224624" y="422275"/>
                </a:lnTo>
                <a:lnTo>
                  <a:pt x="276132" y="416698"/>
                </a:lnTo>
                <a:lnTo>
                  <a:pt x="323415" y="400815"/>
                </a:lnTo>
                <a:lnTo>
                  <a:pt x="365125" y="375891"/>
                </a:lnTo>
                <a:lnTo>
                  <a:pt x="399912" y="343194"/>
                </a:lnTo>
                <a:lnTo>
                  <a:pt x="426430" y="303991"/>
                </a:lnTo>
                <a:lnTo>
                  <a:pt x="443329" y="259550"/>
                </a:lnTo>
                <a:lnTo>
                  <a:pt x="449262" y="211137"/>
                </a:lnTo>
                <a:lnTo>
                  <a:pt x="443329" y="162724"/>
                </a:lnTo>
                <a:lnTo>
                  <a:pt x="426430" y="118283"/>
                </a:lnTo>
                <a:lnTo>
                  <a:pt x="399912" y="79080"/>
                </a:lnTo>
                <a:lnTo>
                  <a:pt x="365125" y="46383"/>
                </a:lnTo>
                <a:lnTo>
                  <a:pt x="323415" y="21459"/>
                </a:lnTo>
                <a:lnTo>
                  <a:pt x="276132" y="5576"/>
                </a:lnTo>
                <a:lnTo>
                  <a:pt x="224624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7" name="object 17"/>
          <p:cNvSpPr/>
          <p:nvPr/>
        </p:nvSpPr>
        <p:spPr>
          <a:xfrm>
            <a:off x="5925387" y="4326198"/>
            <a:ext cx="384439" cy="361090"/>
          </a:xfrm>
          <a:custGeom>
            <a:avLst/>
            <a:gdLst/>
            <a:ahLst/>
            <a:cxnLst/>
            <a:rect l="l" t="t" r="r" b="b"/>
            <a:pathLst>
              <a:path w="449579" h="422275">
                <a:moveTo>
                  <a:pt x="0" y="211137"/>
                </a:moveTo>
                <a:lnTo>
                  <a:pt x="5932" y="162725"/>
                </a:lnTo>
                <a:lnTo>
                  <a:pt x="22831" y="118284"/>
                </a:lnTo>
                <a:lnTo>
                  <a:pt x="49348" y="79081"/>
                </a:lnTo>
                <a:lnTo>
                  <a:pt x="84135" y="46384"/>
                </a:lnTo>
                <a:lnTo>
                  <a:pt x="125843" y="21460"/>
                </a:lnTo>
                <a:lnTo>
                  <a:pt x="173125" y="5576"/>
                </a:lnTo>
                <a:lnTo>
                  <a:pt x="224630" y="0"/>
                </a:lnTo>
                <a:lnTo>
                  <a:pt x="276136" y="5576"/>
                </a:lnTo>
                <a:lnTo>
                  <a:pt x="323417" y="21460"/>
                </a:lnTo>
                <a:lnTo>
                  <a:pt x="365125" y="46384"/>
                </a:lnTo>
                <a:lnTo>
                  <a:pt x="399912" y="79081"/>
                </a:lnTo>
                <a:lnTo>
                  <a:pt x="426429" y="118284"/>
                </a:lnTo>
                <a:lnTo>
                  <a:pt x="443328" y="162725"/>
                </a:lnTo>
                <a:lnTo>
                  <a:pt x="449261" y="211137"/>
                </a:lnTo>
                <a:lnTo>
                  <a:pt x="443328" y="259549"/>
                </a:lnTo>
                <a:lnTo>
                  <a:pt x="426429" y="303990"/>
                </a:lnTo>
                <a:lnTo>
                  <a:pt x="399912" y="343193"/>
                </a:lnTo>
                <a:lnTo>
                  <a:pt x="365125" y="375890"/>
                </a:lnTo>
                <a:lnTo>
                  <a:pt x="323417" y="400815"/>
                </a:lnTo>
                <a:lnTo>
                  <a:pt x="276136" y="416699"/>
                </a:lnTo>
                <a:lnTo>
                  <a:pt x="224630" y="422275"/>
                </a:lnTo>
                <a:lnTo>
                  <a:pt x="173125" y="416699"/>
                </a:lnTo>
                <a:lnTo>
                  <a:pt x="125843" y="400815"/>
                </a:lnTo>
                <a:lnTo>
                  <a:pt x="84135" y="375890"/>
                </a:lnTo>
                <a:lnTo>
                  <a:pt x="49348" y="343193"/>
                </a:lnTo>
                <a:lnTo>
                  <a:pt x="22831" y="303990"/>
                </a:lnTo>
                <a:lnTo>
                  <a:pt x="5932" y="259549"/>
                </a:lnTo>
                <a:lnTo>
                  <a:pt x="0" y="21113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8" name="object 18"/>
          <p:cNvSpPr txBox="1"/>
          <p:nvPr/>
        </p:nvSpPr>
        <p:spPr>
          <a:xfrm>
            <a:off x="6066424" y="4418170"/>
            <a:ext cx="106427" cy="184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197" b="1" dirty="0">
                <a:latin typeface="Arial"/>
                <a:cs typeface="Arial"/>
              </a:rPr>
              <a:t>4</a:t>
            </a:r>
            <a:endParaRPr sz="1197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253899" y="4646564"/>
            <a:ext cx="270953" cy="232944"/>
          </a:xfrm>
          <a:custGeom>
            <a:avLst/>
            <a:gdLst/>
            <a:ahLst/>
            <a:cxnLst/>
            <a:rect l="l" t="t" r="r" b="b"/>
            <a:pathLst>
              <a:path w="316865" h="272414">
                <a:moveTo>
                  <a:pt x="316462" y="271890"/>
                </a:moveTo>
                <a:lnTo>
                  <a:pt x="0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0" name="object 20"/>
          <p:cNvSpPr/>
          <p:nvPr/>
        </p:nvSpPr>
        <p:spPr>
          <a:xfrm>
            <a:off x="6463548" y="4819409"/>
            <a:ext cx="79820" cy="76019"/>
          </a:xfrm>
          <a:custGeom>
            <a:avLst/>
            <a:gdLst/>
            <a:ahLst/>
            <a:cxnLst/>
            <a:rect l="l" t="t" r="r" b="b"/>
            <a:pathLst>
              <a:path w="93345" h="88900">
                <a:moveTo>
                  <a:pt x="55867" y="0"/>
                </a:moveTo>
                <a:lnTo>
                  <a:pt x="0" y="65023"/>
                </a:lnTo>
                <a:lnTo>
                  <a:pt x="92964" y="88379"/>
                </a:lnTo>
                <a:lnTo>
                  <a:pt x="558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1" name="object 21"/>
          <p:cNvSpPr/>
          <p:nvPr/>
        </p:nvSpPr>
        <p:spPr>
          <a:xfrm>
            <a:off x="5333525" y="4904486"/>
            <a:ext cx="384439" cy="361090"/>
          </a:xfrm>
          <a:custGeom>
            <a:avLst/>
            <a:gdLst/>
            <a:ahLst/>
            <a:cxnLst/>
            <a:rect l="l" t="t" r="r" b="b"/>
            <a:pathLst>
              <a:path w="449579" h="422275">
                <a:moveTo>
                  <a:pt x="0" y="211137"/>
                </a:moveTo>
                <a:lnTo>
                  <a:pt x="5932" y="162725"/>
                </a:lnTo>
                <a:lnTo>
                  <a:pt x="22831" y="118284"/>
                </a:lnTo>
                <a:lnTo>
                  <a:pt x="49348" y="79081"/>
                </a:lnTo>
                <a:lnTo>
                  <a:pt x="84135" y="46384"/>
                </a:lnTo>
                <a:lnTo>
                  <a:pt x="125844" y="21460"/>
                </a:lnTo>
                <a:lnTo>
                  <a:pt x="173125" y="5576"/>
                </a:lnTo>
                <a:lnTo>
                  <a:pt x="224630" y="0"/>
                </a:lnTo>
                <a:lnTo>
                  <a:pt x="276136" y="5576"/>
                </a:lnTo>
                <a:lnTo>
                  <a:pt x="323417" y="21460"/>
                </a:lnTo>
                <a:lnTo>
                  <a:pt x="365125" y="46384"/>
                </a:lnTo>
                <a:lnTo>
                  <a:pt x="399912" y="79081"/>
                </a:lnTo>
                <a:lnTo>
                  <a:pt x="426429" y="118284"/>
                </a:lnTo>
                <a:lnTo>
                  <a:pt x="443328" y="162725"/>
                </a:lnTo>
                <a:lnTo>
                  <a:pt x="449261" y="211137"/>
                </a:lnTo>
                <a:lnTo>
                  <a:pt x="443328" y="259549"/>
                </a:lnTo>
                <a:lnTo>
                  <a:pt x="426429" y="303990"/>
                </a:lnTo>
                <a:lnTo>
                  <a:pt x="399912" y="343193"/>
                </a:lnTo>
                <a:lnTo>
                  <a:pt x="365125" y="375890"/>
                </a:lnTo>
                <a:lnTo>
                  <a:pt x="323417" y="400815"/>
                </a:lnTo>
                <a:lnTo>
                  <a:pt x="276136" y="416699"/>
                </a:lnTo>
                <a:lnTo>
                  <a:pt x="224630" y="422275"/>
                </a:lnTo>
                <a:lnTo>
                  <a:pt x="173125" y="416699"/>
                </a:lnTo>
                <a:lnTo>
                  <a:pt x="125844" y="400815"/>
                </a:lnTo>
                <a:lnTo>
                  <a:pt x="84135" y="375890"/>
                </a:lnTo>
                <a:lnTo>
                  <a:pt x="49348" y="343193"/>
                </a:lnTo>
                <a:lnTo>
                  <a:pt x="22831" y="303990"/>
                </a:lnTo>
                <a:lnTo>
                  <a:pt x="5932" y="259549"/>
                </a:lnTo>
                <a:lnTo>
                  <a:pt x="0" y="21113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2" name="object 22"/>
          <p:cNvSpPr txBox="1"/>
          <p:nvPr/>
        </p:nvSpPr>
        <p:spPr>
          <a:xfrm>
            <a:off x="5474562" y="4996457"/>
            <a:ext cx="106427" cy="184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197" b="1" dirty="0">
                <a:latin typeface="Arial"/>
                <a:cs typeface="Arial"/>
              </a:rPr>
              <a:t>2</a:t>
            </a:r>
            <a:endParaRPr sz="1197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679874" y="4646564"/>
            <a:ext cx="301361" cy="282356"/>
          </a:xfrm>
          <a:custGeom>
            <a:avLst/>
            <a:gdLst/>
            <a:ahLst/>
            <a:cxnLst/>
            <a:rect l="l" t="t" r="r" b="b"/>
            <a:pathLst>
              <a:path w="352425" h="330200">
                <a:moveTo>
                  <a:pt x="352201" y="0"/>
                </a:moveTo>
                <a:lnTo>
                  <a:pt x="0" y="32972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4" name="object 24"/>
          <p:cNvSpPr/>
          <p:nvPr/>
        </p:nvSpPr>
        <p:spPr>
          <a:xfrm>
            <a:off x="5662036" y="4868354"/>
            <a:ext cx="78734" cy="77105"/>
          </a:xfrm>
          <a:custGeom>
            <a:avLst/>
            <a:gdLst/>
            <a:ahLst/>
            <a:cxnLst/>
            <a:rect l="l" t="t" r="r" b="b"/>
            <a:pathLst>
              <a:path w="92075" h="90170">
                <a:moveTo>
                  <a:pt x="33286" y="0"/>
                </a:moveTo>
                <a:lnTo>
                  <a:pt x="0" y="89877"/>
                </a:lnTo>
                <a:lnTo>
                  <a:pt x="91871" y="62585"/>
                </a:lnTo>
                <a:lnTo>
                  <a:pt x="332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5" name="object 25"/>
          <p:cNvSpPr/>
          <p:nvPr/>
        </p:nvSpPr>
        <p:spPr>
          <a:xfrm>
            <a:off x="6173808" y="5432546"/>
            <a:ext cx="422448" cy="361090"/>
          </a:xfrm>
          <a:custGeom>
            <a:avLst/>
            <a:gdLst/>
            <a:ahLst/>
            <a:cxnLst/>
            <a:rect l="l" t="t" r="r" b="b"/>
            <a:pathLst>
              <a:path w="494029" h="422275">
                <a:moveTo>
                  <a:pt x="493711" y="211137"/>
                </a:moveTo>
                <a:lnTo>
                  <a:pt x="488696" y="168586"/>
                </a:lnTo>
                <a:lnTo>
                  <a:pt x="474312" y="128953"/>
                </a:lnTo>
                <a:lnTo>
                  <a:pt x="451552" y="93088"/>
                </a:lnTo>
                <a:lnTo>
                  <a:pt x="421409" y="61840"/>
                </a:lnTo>
                <a:lnTo>
                  <a:pt x="384875" y="36059"/>
                </a:lnTo>
                <a:lnTo>
                  <a:pt x="342943" y="16592"/>
                </a:lnTo>
                <a:lnTo>
                  <a:pt x="296605" y="4289"/>
                </a:lnTo>
                <a:lnTo>
                  <a:pt x="246855" y="0"/>
                </a:lnTo>
                <a:lnTo>
                  <a:pt x="197105" y="4289"/>
                </a:lnTo>
                <a:lnTo>
                  <a:pt x="150768" y="16592"/>
                </a:lnTo>
                <a:lnTo>
                  <a:pt x="108836" y="36059"/>
                </a:lnTo>
                <a:lnTo>
                  <a:pt x="72302" y="61840"/>
                </a:lnTo>
                <a:lnTo>
                  <a:pt x="42159" y="93088"/>
                </a:lnTo>
                <a:lnTo>
                  <a:pt x="19399" y="128953"/>
                </a:lnTo>
                <a:lnTo>
                  <a:pt x="5015" y="168586"/>
                </a:lnTo>
                <a:lnTo>
                  <a:pt x="0" y="211137"/>
                </a:lnTo>
                <a:lnTo>
                  <a:pt x="5015" y="253689"/>
                </a:lnTo>
                <a:lnTo>
                  <a:pt x="19399" y="293322"/>
                </a:lnTo>
                <a:lnTo>
                  <a:pt x="42159" y="329186"/>
                </a:lnTo>
                <a:lnTo>
                  <a:pt x="72302" y="360434"/>
                </a:lnTo>
                <a:lnTo>
                  <a:pt x="108836" y="386216"/>
                </a:lnTo>
                <a:lnTo>
                  <a:pt x="150768" y="405683"/>
                </a:lnTo>
                <a:lnTo>
                  <a:pt x="197105" y="417986"/>
                </a:lnTo>
                <a:lnTo>
                  <a:pt x="246855" y="422275"/>
                </a:lnTo>
                <a:lnTo>
                  <a:pt x="296605" y="417986"/>
                </a:lnTo>
                <a:lnTo>
                  <a:pt x="342943" y="405683"/>
                </a:lnTo>
                <a:lnTo>
                  <a:pt x="384875" y="386216"/>
                </a:lnTo>
                <a:lnTo>
                  <a:pt x="421409" y="360434"/>
                </a:lnTo>
                <a:lnTo>
                  <a:pt x="451552" y="329186"/>
                </a:lnTo>
                <a:lnTo>
                  <a:pt x="474312" y="293322"/>
                </a:lnTo>
                <a:lnTo>
                  <a:pt x="488696" y="253689"/>
                </a:lnTo>
                <a:lnTo>
                  <a:pt x="493711" y="21113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6" name="object 26"/>
          <p:cNvSpPr txBox="1"/>
          <p:nvPr/>
        </p:nvSpPr>
        <p:spPr>
          <a:xfrm>
            <a:off x="6333989" y="5524517"/>
            <a:ext cx="106427" cy="184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197" b="1" dirty="0">
                <a:latin typeface="Arial"/>
                <a:cs typeface="Arial"/>
              </a:rPr>
              <a:t>6</a:t>
            </a:r>
            <a:endParaRPr sz="1197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398758" y="5174624"/>
            <a:ext cx="144436" cy="225342"/>
          </a:xfrm>
          <a:custGeom>
            <a:avLst/>
            <a:gdLst/>
            <a:ahLst/>
            <a:cxnLst/>
            <a:rect l="l" t="t" r="r" b="b"/>
            <a:pathLst>
              <a:path w="168909" h="263525">
                <a:moveTo>
                  <a:pt x="168731" y="0"/>
                </a:moveTo>
                <a:lnTo>
                  <a:pt x="0" y="263278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8" name="object 28"/>
          <p:cNvSpPr/>
          <p:nvPr/>
        </p:nvSpPr>
        <p:spPr>
          <a:xfrm>
            <a:off x="6385574" y="5338836"/>
            <a:ext cx="70589" cy="81992"/>
          </a:xfrm>
          <a:custGeom>
            <a:avLst/>
            <a:gdLst/>
            <a:ahLst/>
            <a:cxnLst/>
            <a:rect l="l" t="t" r="r" b="b"/>
            <a:pathLst>
              <a:path w="82550" h="95885">
                <a:moveTo>
                  <a:pt x="10159" y="0"/>
                </a:moveTo>
                <a:lnTo>
                  <a:pt x="0" y="95300"/>
                </a:lnTo>
                <a:lnTo>
                  <a:pt x="82334" y="46253"/>
                </a:lnTo>
                <a:lnTo>
                  <a:pt x="10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9" name="object 29"/>
          <p:cNvSpPr/>
          <p:nvPr/>
        </p:nvSpPr>
        <p:spPr>
          <a:xfrm>
            <a:off x="6966577" y="5372817"/>
            <a:ext cx="498467" cy="370864"/>
          </a:xfrm>
          <a:custGeom>
            <a:avLst/>
            <a:gdLst/>
            <a:ahLst/>
            <a:cxnLst/>
            <a:rect l="l" t="t" r="r" b="b"/>
            <a:pathLst>
              <a:path w="582929" h="433704">
                <a:moveTo>
                  <a:pt x="582611" y="216693"/>
                </a:moveTo>
                <a:lnTo>
                  <a:pt x="577917" y="177742"/>
                </a:lnTo>
                <a:lnTo>
                  <a:pt x="564386" y="141082"/>
                </a:lnTo>
                <a:lnTo>
                  <a:pt x="542839" y="107324"/>
                </a:lnTo>
                <a:lnTo>
                  <a:pt x="514099" y="77080"/>
                </a:lnTo>
                <a:lnTo>
                  <a:pt x="478989" y="50963"/>
                </a:lnTo>
                <a:lnTo>
                  <a:pt x="438332" y="29585"/>
                </a:lnTo>
                <a:lnTo>
                  <a:pt x="392950" y="13556"/>
                </a:lnTo>
                <a:lnTo>
                  <a:pt x="343667" y="3491"/>
                </a:lnTo>
                <a:lnTo>
                  <a:pt x="291304" y="0"/>
                </a:lnTo>
                <a:lnTo>
                  <a:pt x="238942" y="3491"/>
                </a:lnTo>
                <a:lnTo>
                  <a:pt x="189659" y="13556"/>
                </a:lnTo>
                <a:lnTo>
                  <a:pt x="144277" y="29585"/>
                </a:lnTo>
                <a:lnTo>
                  <a:pt x="103620" y="50963"/>
                </a:lnTo>
                <a:lnTo>
                  <a:pt x="68511" y="77080"/>
                </a:lnTo>
                <a:lnTo>
                  <a:pt x="39771" y="107324"/>
                </a:lnTo>
                <a:lnTo>
                  <a:pt x="18224" y="141082"/>
                </a:lnTo>
                <a:lnTo>
                  <a:pt x="4693" y="177742"/>
                </a:lnTo>
                <a:lnTo>
                  <a:pt x="0" y="216693"/>
                </a:lnTo>
                <a:lnTo>
                  <a:pt x="4693" y="255644"/>
                </a:lnTo>
                <a:lnTo>
                  <a:pt x="18224" y="292305"/>
                </a:lnTo>
                <a:lnTo>
                  <a:pt x="39771" y="326063"/>
                </a:lnTo>
                <a:lnTo>
                  <a:pt x="68511" y="356307"/>
                </a:lnTo>
                <a:lnTo>
                  <a:pt x="103620" y="382424"/>
                </a:lnTo>
                <a:lnTo>
                  <a:pt x="144277" y="403802"/>
                </a:lnTo>
                <a:lnTo>
                  <a:pt x="189659" y="419830"/>
                </a:lnTo>
                <a:lnTo>
                  <a:pt x="238942" y="429896"/>
                </a:lnTo>
                <a:lnTo>
                  <a:pt x="291304" y="433387"/>
                </a:lnTo>
                <a:lnTo>
                  <a:pt x="343667" y="429896"/>
                </a:lnTo>
                <a:lnTo>
                  <a:pt x="392950" y="419830"/>
                </a:lnTo>
                <a:lnTo>
                  <a:pt x="438332" y="403802"/>
                </a:lnTo>
                <a:lnTo>
                  <a:pt x="478989" y="382424"/>
                </a:lnTo>
                <a:lnTo>
                  <a:pt x="514099" y="356307"/>
                </a:lnTo>
                <a:lnTo>
                  <a:pt x="542839" y="326063"/>
                </a:lnTo>
                <a:lnTo>
                  <a:pt x="564386" y="292305"/>
                </a:lnTo>
                <a:lnTo>
                  <a:pt x="577917" y="255644"/>
                </a:lnTo>
                <a:lnTo>
                  <a:pt x="582611" y="216693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0" name="object 30"/>
          <p:cNvSpPr txBox="1"/>
          <p:nvPr/>
        </p:nvSpPr>
        <p:spPr>
          <a:xfrm>
            <a:off x="7122762" y="5466178"/>
            <a:ext cx="191133" cy="184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197" b="1" spc="-4" dirty="0">
                <a:latin typeface="Arial"/>
                <a:cs typeface="Arial"/>
              </a:rPr>
              <a:t>10</a:t>
            </a:r>
            <a:endParaRPr sz="1197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815896" y="5162407"/>
            <a:ext cx="208509" cy="246519"/>
          </a:xfrm>
          <a:custGeom>
            <a:avLst/>
            <a:gdLst/>
            <a:ahLst/>
            <a:cxnLst/>
            <a:rect l="l" t="t" r="r" b="b"/>
            <a:pathLst>
              <a:path w="243840" h="288289">
                <a:moveTo>
                  <a:pt x="0" y="0"/>
                </a:moveTo>
                <a:lnTo>
                  <a:pt x="243479" y="287748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2" name="object 32"/>
          <p:cNvSpPr/>
          <p:nvPr/>
        </p:nvSpPr>
        <p:spPr>
          <a:xfrm>
            <a:off x="6964546" y="5347481"/>
            <a:ext cx="75476" cy="79820"/>
          </a:xfrm>
          <a:custGeom>
            <a:avLst/>
            <a:gdLst/>
            <a:ahLst/>
            <a:cxnLst/>
            <a:rect l="l" t="t" r="r" b="b"/>
            <a:pathLst>
              <a:path w="88265" h="93345">
                <a:moveTo>
                  <a:pt x="65443" y="0"/>
                </a:moveTo>
                <a:lnTo>
                  <a:pt x="0" y="55371"/>
                </a:lnTo>
                <a:lnTo>
                  <a:pt x="88099" y="93129"/>
                </a:lnTo>
                <a:lnTo>
                  <a:pt x="654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3" name="object 33"/>
          <p:cNvSpPr/>
          <p:nvPr/>
        </p:nvSpPr>
        <p:spPr>
          <a:xfrm>
            <a:off x="5596877" y="5427116"/>
            <a:ext cx="422448" cy="361090"/>
          </a:xfrm>
          <a:custGeom>
            <a:avLst/>
            <a:gdLst/>
            <a:ahLst/>
            <a:cxnLst/>
            <a:rect l="l" t="t" r="r" b="b"/>
            <a:pathLst>
              <a:path w="494029" h="422275">
                <a:moveTo>
                  <a:pt x="246849" y="0"/>
                </a:moveTo>
                <a:lnTo>
                  <a:pt x="197100" y="4289"/>
                </a:lnTo>
                <a:lnTo>
                  <a:pt x="150763" y="16591"/>
                </a:lnTo>
                <a:lnTo>
                  <a:pt x="108832" y="36058"/>
                </a:lnTo>
                <a:lnTo>
                  <a:pt x="72299" y="61839"/>
                </a:lnTo>
                <a:lnTo>
                  <a:pt x="42157" y="93086"/>
                </a:lnTo>
                <a:lnTo>
                  <a:pt x="19398" y="128951"/>
                </a:lnTo>
                <a:lnTo>
                  <a:pt x="5014" y="168584"/>
                </a:lnTo>
                <a:lnTo>
                  <a:pt x="0" y="211136"/>
                </a:lnTo>
                <a:lnTo>
                  <a:pt x="5014" y="253688"/>
                </a:lnTo>
                <a:lnTo>
                  <a:pt x="19398" y="293321"/>
                </a:lnTo>
                <a:lnTo>
                  <a:pt x="42157" y="329185"/>
                </a:lnTo>
                <a:lnTo>
                  <a:pt x="72299" y="360433"/>
                </a:lnTo>
                <a:lnTo>
                  <a:pt x="108832" y="386215"/>
                </a:lnTo>
                <a:lnTo>
                  <a:pt x="150763" y="405682"/>
                </a:lnTo>
                <a:lnTo>
                  <a:pt x="197100" y="417985"/>
                </a:lnTo>
                <a:lnTo>
                  <a:pt x="246849" y="422275"/>
                </a:lnTo>
                <a:lnTo>
                  <a:pt x="296600" y="417985"/>
                </a:lnTo>
                <a:lnTo>
                  <a:pt x="342938" y="405682"/>
                </a:lnTo>
                <a:lnTo>
                  <a:pt x="384871" y="386215"/>
                </a:lnTo>
                <a:lnTo>
                  <a:pt x="421406" y="360433"/>
                </a:lnTo>
                <a:lnTo>
                  <a:pt x="451551" y="329185"/>
                </a:lnTo>
                <a:lnTo>
                  <a:pt x="474312" y="293321"/>
                </a:lnTo>
                <a:lnTo>
                  <a:pt x="488696" y="253688"/>
                </a:lnTo>
                <a:lnTo>
                  <a:pt x="493712" y="211136"/>
                </a:lnTo>
                <a:lnTo>
                  <a:pt x="488696" y="168584"/>
                </a:lnTo>
                <a:lnTo>
                  <a:pt x="474312" y="128951"/>
                </a:lnTo>
                <a:lnTo>
                  <a:pt x="451551" y="93086"/>
                </a:lnTo>
                <a:lnTo>
                  <a:pt x="421406" y="61839"/>
                </a:lnTo>
                <a:lnTo>
                  <a:pt x="384871" y="36058"/>
                </a:lnTo>
                <a:lnTo>
                  <a:pt x="342938" y="16591"/>
                </a:lnTo>
                <a:lnTo>
                  <a:pt x="296600" y="4289"/>
                </a:lnTo>
                <a:lnTo>
                  <a:pt x="246849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4" name="object 34"/>
          <p:cNvSpPr/>
          <p:nvPr/>
        </p:nvSpPr>
        <p:spPr>
          <a:xfrm>
            <a:off x="5596877" y="5427116"/>
            <a:ext cx="422448" cy="361090"/>
          </a:xfrm>
          <a:custGeom>
            <a:avLst/>
            <a:gdLst/>
            <a:ahLst/>
            <a:cxnLst/>
            <a:rect l="l" t="t" r="r" b="b"/>
            <a:pathLst>
              <a:path w="494029" h="422275">
                <a:moveTo>
                  <a:pt x="493711" y="211137"/>
                </a:moveTo>
                <a:lnTo>
                  <a:pt x="488696" y="168586"/>
                </a:lnTo>
                <a:lnTo>
                  <a:pt x="474312" y="128953"/>
                </a:lnTo>
                <a:lnTo>
                  <a:pt x="451552" y="93088"/>
                </a:lnTo>
                <a:lnTo>
                  <a:pt x="421409" y="61840"/>
                </a:lnTo>
                <a:lnTo>
                  <a:pt x="384875" y="36059"/>
                </a:lnTo>
                <a:lnTo>
                  <a:pt x="342943" y="16592"/>
                </a:lnTo>
                <a:lnTo>
                  <a:pt x="296605" y="4289"/>
                </a:lnTo>
                <a:lnTo>
                  <a:pt x="246855" y="0"/>
                </a:lnTo>
                <a:lnTo>
                  <a:pt x="197105" y="4289"/>
                </a:lnTo>
                <a:lnTo>
                  <a:pt x="150768" y="16592"/>
                </a:lnTo>
                <a:lnTo>
                  <a:pt x="108836" y="36059"/>
                </a:lnTo>
                <a:lnTo>
                  <a:pt x="72302" y="61840"/>
                </a:lnTo>
                <a:lnTo>
                  <a:pt x="42159" y="93088"/>
                </a:lnTo>
                <a:lnTo>
                  <a:pt x="19399" y="128953"/>
                </a:lnTo>
                <a:lnTo>
                  <a:pt x="5015" y="168586"/>
                </a:lnTo>
                <a:lnTo>
                  <a:pt x="0" y="211137"/>
                </a:lnTo>
                <a:lnTo>
                  <a:pt x="5015" y="253689"/>
                </a:lnTo>
                <a:lnTo>
                  <a:pt x="19399" y="293322"/>
                </a:lnTo>
                <a:lnTo>
                  <a:pt x="42159" y="329186"/>
                </a:lnTo>
                <a:lnTo>
                  <a:pt x="72302" y="360434"/>
                </a:lnTo>
                <a:lnTo>
                  <a:pt x="108836" y="386216"/>
                </a:lnTo>
                <a:lnTo>
                  <a:pt x="150768" y="405683"/>
                </a:lnTo>
                <a:lnTo>
                  <a:pt x="197105" y="417986"/>
                </a:lnTo>
                <a:lnTo>
                  <a:pt x="246855" y="422275"/>
                </a:lnTo>
                <a:lnTo>
                  <a:pt x="296605" y="417986"/>
                </a:lnTo>
                <a:lnTo>
                  <a:pt x="342943" y="405683"/>
                </a:lnTo>
                <a:lnTo>
                  <a:pt x="384875" y="386216"/>
                </a:lnTo>
                <a:lnTo>
                  <a:pt x="421409" y="360434"/>
                </a:lnTo>
                <a:lnTo>
                  <a:pt x="451552" y="329186"/>
                </a:lnTo>
                <a:lnTo>
                  <a:pt x="474312" y="293322"/>
                </a:lnTo>
                <a:lnTo>
                  <a:pt x="488696" y="253689"/>
                </a:lnTo>
                <a:lnTo>
                  <a:pt x="493711" y="21113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5" name="object 35"/>
          <p:cNvSpPr txBox="1"/>
          <p:nvPr/>
        </p:nvSpPr>
        <p:spPr>
          <a:xfrm>
            <a:off x="5757059" y="5519087"/>
            <a:ext cx="106427" cy="184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197" b="1" dirty="0">
                <a:latin typeface="Arial"/>
                <a:cs typeface="Arial"/>
              </a:rPr>
              <a:t>3</a:t>
            </a:r>
            <a:endParaRPr sz="1197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662036" y="5224851"/>
            <a:ext cx="131947" cy="171043"/>
          </a:xfrm>
          <a:custGeom>
            <a:avLst/>
            <a:gdLst/>
            <a:ahLst/>
            <a:cxnLst/>
            <a:rect l="l" t="t" r="r" b="b"/>
            <a:pathLst>
              <a:path w="154304" h="200025">
                <a:moveTo>
                  <a:pt x="0" y="0"/>
                </a:moveTo>
                <a:lnTo>
                  <a:pt x="153995" y="199624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7" name="object 37"/>
          <p:cNvSpPr/>
          <p:nvPr/>
        </p:nvSpPr>
        <p:spPr>
          <a:xfrm>
            <a:off x="5734851" y="5334470"/>
            <a:ext cx="73847" cy="80906"/>
          </a:xfrm>
          <a:custGeom>
            <a:avLst/>
            <a:gdLst/>
            <a:ahLst/>
            <a:cxnLst/>
            <a:rect l="l" t="t" r="r" b="b"/>
            <a:pathLst>
              <a:path w="86359" h="94614">
                <a:moveTo>
                  <a:pt x="67868" y="0"/>
                </a:moveTo>
                <a:lnTo>
                  <a:pt x="0" y="52362"/>
                </a:lnTo>
                <a:lnTo>
                  <a:pt x="86296" y="94056"/>
                </a:lnTo>
                <a:lnTo>
                  <a:pt x="678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1372240" y="597272"/>
            <a:ext cx="5074619" cy="535116"/>
          </a:xfrm>
          <a:prstGeom prst="rect">
            <a:avLst/>
          </a:prstGeom>
        </p:spPr>
        <p:txBody>
          <a:bodyPr vert="horz" wrap="square" lIns="0" tIns="165070" rIns="0" bIns="0" rtlCol="0">
            <a:spAutoFit/>
          </a:bodyPr>
          <a:lstStyle/>
          <a:p>
            <a:pPr marL="2732318"/>
            <a:r>
              <a:rPr spc="-4" dirty="0"/>
              <a:t>Árvore</a:t>
            </a:r>
            <a:r>
              <a:rPr spc="-56" dirty="0"/>
              <a:t> </a:t>
            </a:r>
            <a:r>
              <a:rPr spc="-4" dirty="0"/>
              <a:t>AVL:</a:t>
            </a: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xfrm>
            <a:off x="568591" y="5638151"/>
            <a:ext cx="242074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20">
              <a:lnSpc>
                <a:spcPts val="962"/>
              </a:lnSpc>
            </a:pPr>
            <a:fld id="{81D60167-4931-47E6-BA6A-407CBD079E47}" type="slidenum">
              <a:rPr dirty="0"/>
              <a:pPr marL="21720">
                <a:lnSpc>
                  <a:spcPts val="962"/>
                </a:lnSpc>
              </a:pPr>
              <a:t>22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4828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4835" y="1912866"/>
            <a:ext cx="6581074" cy="958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2052" spc="-915" dirty="0" smtClean="0">
                <a:solidFill>
                  <a:srgbClr val="666600"/>
                </a:solidFill>
                <a:latin typeface="Wingdings"/>
                <a:cs typeface="Wingdings"/>
              </a:rPr>
              <a:t></a:t>
            </a:r>
            <a:r>
              <a:rPr lang="pt-BR" sz="2052" spc="-915" dirty="0" smtClean="0">
                <a:solidFill>
                  <a:srgbClr val="666600"/>
                </a:solidFill>
                <a:latin typeface="Wingdings"/>
                <a:cs typeface="Wingdings"/>
              </a:rPr>
              <a:t>	</a:t>
            </a:r>
            <a:r>
              <a:rPr sz="2052" spc="133" dirty="0" smtClean="0">
                <a:solidFill>
                  <a:srgbClr val="666600"/>
                </a:solidFill>
                <a:latin typeface="Times New Roman"/>
                <a:cs typeface="Times New Roman"/>
              </a:rPr>
              <a:t> </a:t>
            </a:r>
            <a:r>
              <a:rPr sz="2394" b="1" spc="-4" dirty="0">
                <a:solidFill>
                  <a:srgbClr val="FF0000"/>
                </a:solidFill>
                <a:latin typeface="Gill Sans MT"/>
                <a:cs typeface="Gill Sans MT"/>
              </a:rPr>
              <a:t>Árvore AVL </a:t>
            </a:r>
            <a:r>
              <a:rPr sz="2394" b="1" dirty="0">
                <a:solidFill>
                  <a:srgbClr val="FF0000"/>
                </a:solidFill>
                <a:latin typeface="Gill Sans MT"/>
                <a:cs typeface="Gill Sans MT"/>
              </a:rPr>
              <a:t>–</a:t>
            </a:r>
            <a:r>
              <a:rPr sz="2394" b="1" spc="-9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394" b="1" spc="-4" dirty="0">
                <a:solidFill>
                  <a:srgbClr val="FF0000"/>
                </a:solidFill>
                <a:latin typeface="Gill Sans MT"/>
                <a:cs typeface="Gill Sans MT"/>
              </a:rPr>
              <a:t>Balanceamento:</a:t>
            </a:r>
            <a:endParaRPr sz="2394" dirty="0">
              <a:latin typeface="Gill Sans MT"/>
              <a:cs typeface="Gill Sans MT"/>
            </a:endParaRPr>
          </a:p>
          <a:p>
            <a:pPr marL="10860">
              <a:lnSpc>
                <a:spcPts val="1992"/>
              </a:lnSpc>
              <a:spcBef>
                <a:spcPts val="594"/>
              </a:spcBef>
            </a:pPr>
            <a:r>
              <a:rPr sz="1539" spc="-688" dirty="0" smtClean="0">
                <a:solidFill>
                  <a:srgbClr val="666600"/>
                </a:solidFill>
                <a:latin typeface="Wingdings"/>
                <a:cs typeface="Wingdings"/>
              </a:rPr>
              <a:t></a:t>
            </a:r>
            <a:r>
              <a:rPr lang="pt-BR" sz="1539" spc="-688" dirty="0" smtClean="0">
                <a:solidFill>
                  <a:srgbClr val="666600"/>
                </a:solidFill>
                <a:latin typeface="Wingdings"/>
                <a:cs typeface="Wingdings"/>
              </a:rPr>
              <a:t>	</a:t>
            </a:r>
            <a:r>
              <a:rPr sz="1710" b="1" dirty="0" err="1" smtClean="0">
                <a:latin typeface="Gill Sans MT"/>
                <a:cs typeface="Gill Sans MT"/>
              </a:rPr>
              <a:t>Caso</a:t>
            </a:r>
            <a:r>
              <a:rPr sz="1710" b="1" dirty="0" smtClean="0">
                <a:latin typeface="Gill Sans MT"/>
                <a:cs typeface="Gill Sans MT"/>
              </a:rPr>
              <a:t> </a:t>
            </a:r>
            <a:r>
              <a:rPr sz="1710" b="1" dirty="0">
                <a:latin typeface="Gill Sans MT"/>
                <a:cs typeface="Gill Sans MT"/>
              </a:rPr>
              <a:t>2: </a:t>
            </a:r>
            <a:r>
              <a:rPr sz="1710" i="1" dirty="0">
                <a:latin typeface="Gill Sans MT"/>
                <a:cs typeface="Gill Sans MT"/>
              </a:rPr>
              <a:t>Nó raiz da </a:t>
            </a:r>
            <a:r>
              <a:rPr sz="1710" i="1" spc="-4" dirty="0">
                <a:latin typeface="Gill Sans MT"/>
                <a:cs typeface="Gill Sans MT"/>
              </a:rPr>
              <a:t>sub-árvore  </a:t>
            </a:r>
            <a:r>
              <a:rPr sz="1710" i="1" spc="428" dirty="0">
                <a:latin typeface="Gill Sans MT"/>
                <a:cs typeface="Gill Sans MT"/>
              </a:rPr>
              <a:t> </a:t>
            </a:r>
            <a:r>
              <a:rPr sz="1710" i="1" dirty="0">
                <a:latin typeface="Gill Sans MT"/>
                <a:cs typeface="Gill Sans MT"/>
              </a:rPr>
              <a:t>tem FB= -2 (2) e tem filho com FB= 1 (</a:t>
            </a:r>
            <a:r>
              <a:rPr sz="1710" i="1" dirty="0" err="1" smtClean="0">
                <a:latin typeface="Gill Sans MT"/>
                <a:cs typeface="Gill Sans MT"/>
              </a:rPr>
              <a:t>ou</a:t>
            </a:r>
            <a:r>
              <a:rPr lang="pt-BR" sz="1710" i="1" dirty="0" smtClean="0">
                <a:latin typeface="Gill Sans MT"/>
                <a:cs typeface="Gill Sans MT"/>
              </a:rPr>
              <a:t> </a:t>
            </a:r>
            <a:r>
              <a:rPr sz="1710" i="1" dirty="0" smtClean="0">
                <a:latin typeface="Gill Sans MT"/>
                <a:cs typeface="Gill Sans MT"/>
              </a:rPr>
              <a:t>-1</a:t>
            </a:r>
            <a:r>
              <a:rPr sz="1710" i="1" dirty="0">
                <a:latin typeface="Gill Sans MT"/>
                <a:cs typeface="Gill Sans MT"/>
              </a:rPr>
              <a:t>) o qual tem o sinal </a:t>
            </a:r>
            <a:r>
              <a:rPr sz="1710" i="1" u="sng" dirty="0">
                <a:latin typeface="Gill Sans MT"/>
                <a:cs typeface="Gill Sans MT"/>
              </a:rPr>
              <a:t>oposto </a:t>
            </a:r>
            <a:r>
              <a:rPr sz="1710" i="1" dirty="0">
                <a:latin typeface="Gill Sans MT"/>
                <a:cs typeface="Gill Sans MT"/>
              </a:rPr>
              <a:t>ao do FB do nó</a:t>
            </a:r>
            <a:r>
              <a:rPr sz="1710" i="1" spc="-115" dirty="0">
                <a:latin typeface="Gill Sans MT"/>
                <a:cs typeface="Gill Sans MT"/>
              </a:rPr>
              <a:t> </a:t>
            </a:r>
            <a:r>
              <a:rPr sz="1710" i="1" dirty="0">
                <a:latin typeface="Gill Sans MT"/>
                <a:cs typeface="Gill Sans MT"/>
              </a:rPr>
              <a:t>pai.</a:t>
            </a:r>
            <a:endParaRPr sz="171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4836" y="5290282"/>
            <a:ext cx="5636808" cy="8535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283" spc="-573" dirty="0" smtClean="0">
                <a:solidFill>
                  <a:srgbClr val="666600"/>
                </a:solidFill>
                <a:latin typeface="Wingdings"/>
                <a:cs typeface="Wingdings"/>
              </a:rPr>
              <a:t></a:t>
            </a:r>
            <a:r>
              <a:rPr lang="pt-BR" sz="1283" spc="-573" dirty="0" smtClean="0">
                <a:solidFill>
                  <a:srgbClr val="666600"/>
                </a:solidFill>
                <a:latin typeface="Wingdings"/>
                <a:cs typeface="Wingdings"/>
              </a:rPr>
              <a:t>	</a:t>
            </a:r>
            <a:r>
              <a:rPr sz="1283" spc="9" dirty="0" smtClean="0">
                <a:solidFill>
                  <a:srgbClr val="666600"/>
                </a:solidFill>
                <a:latin typeface="Times New Roman"/>
                <a:cs typeface="Times New Roman"/>
              </a:rPr>
              <a:t> </a:t>
            </a:r>
            <a:r>
              <a:rPr sz="1710" u="sng" dirty="0">
                <a:latin typeface="Gill Sans MT"/>
                <a:cs typeface="Gill Sans MT"/>
              </a:rPr>
              <a:t>Solução</a:t>
            </a:r>
            <a:r>
              <a:rPr sz="1710" dirty="0">
                <a:latin typeface="Gill Sans MT"/>
                <a:cs typeface="Gill Sans MT"/>
              </a:rPr>
              <a:t>: rotação</a:t>
            </a:r>
            <a:r>
              <a:rPr sz="1710" spc="-73" dirty="0">
                <a:latin typeface="Gill Sans MT"/>
                <a:cs typeface="Gill Sans MT"/>
              </a:rPr>
              <a:t> </a:t>
            </a:r>
            <a:r>
              <a:rPr sz="1710" u="sng" dirty="0">
                <a:latin typeface="Gill Sans MT"/>
                <a:cs typeface="Gill Sans MT"/>
              </a:rPr>
              <a:t>dupla.</a:t>
            </a:r>
            <a:endParaRPr sz="1710" dirty="0">
              <a:latin typeface="Gill Sans MT"/>
              <a:cs typeface="Gill Sans MT"/>
            </a:endParaRPr>
          </a:p>
          <a:p>
            <a:pPr marL="496834" indent="-323078">
              <a:spcBef>
                <a:spcPts val="257"/>
              </a:spcBef>
              <a:buClr>
                <a:srgbClr val="999900"/>
              </a:buClr>
              <a:buSzPct val="75000"/>
              <a:buAutoNum type="arabicPeriod"/>
              <a:tabLst>
                <a:tab pos="496291" algn="l"/>
                <a:tab pos="496834" algn="l"/>
              </a:tabLst>
            </a:pPr>
            <a:r>
              <a:rPr sz="1710" dirty="0">
                <a:latin typeface="Gill Sans MT"/>
                <a:cs typeface="Gill Sans MT"/>
              </a:rPr>
              <a:t>Rotação sobre o nó com FB=1 (-1) na direção</a:t>
            </a:r>
            <a:r>
              <a:rPr sz="1710" spc="-94" dirty="0">
                <a:latin typeface="Gill Sans MT"/>
                <a:cs typeface="Gill Sans MT"/>
              </a:rPr>
              <a:t> </a:t>
            </a:r>
            <a:r>
              <a:rPr sz="1710" dirty="0">
                <a:latin typeface="Gill Sans MT"/>
                <a:cs typeface="Gill Sans MT"/>
              </a:rPr>
              <a:t>apropriada.</a:t>
            </a:r>
          </a:p>
          <a:p>
            <a:pPr marL="496834" indent="-323078">
              <a:spcBef>
                <a:spcPts val="171"/>
              </a:spcBef>
              <a:buClr>
                <a:srgbClr val="999900"/>
              </a:buClr>
              <a:buSzPct val="75000"/>
              <a:buAutoNum type="arabicPeriod"/>
              <a:tabLst>
                <a:tab pos="496291" algn="l"/>
                <a:tab pos="496834" algn="l"/>
              </a:tabLst>
            </a:pPr>
            <a:r>
              <a:rPr sz="1710" dirty="0">
                <a:latin typeface="Gill Sans MT"/>
                <a:cs typeface="Gill Sans MT"/>
              </a:rPr>
              <a:t>Rotação sobre o nó com FB=2 (-2) na direção</a:t>
            </a:r>
            <a:r>
              <a:rPr sz="1710" spc="-94" dirty="0">
                <a:latin typeface="Gill Sans MT"/>
                <a:cs typeface="Gill Sans MT"/>
              </a:rPr>
              <a:t> </a:t>
            </a:r>
            <a:r>
              <a:rPr sz="1710" dirty="0">
                <a:latin typeface="Gill Sans MT"/>
                <a:cs typeface="Gill Sans MT"/>
              </a:rPr>
              <a:t>oposta.</a:t>
            </a:r>
          </a:p>
        </p:txBody>
      </p:sp>
      <p:sp>
        <p:nvSpPr>
          <p:cNvPr id="4" name="object 4"/>
          <p:cNvSpPr/>
          <p:nvPr/>
        </p:nvSpPr>
        <p:spPr>
          <a:xfrm>
            <a:off x="4266544" y="3200845"/>
            <a:ext cx="384439" cy="361090"/>
          </a:xfrm>
          <a:custGeom>
            <a:avLst/>
            <a:gdLst/>
            <a:ahLst/>
            <a:cxnLst/>
            <a:rect l="l" t="t" r="r" b="b"/>
            <a:pathLst>
              <a:path w="449579" h="422275">
                <a:moveTo>
                  <a:pt x="0" y="211137"/>
                </a:moveTo>
                <a:lnTo>
                  <a:pt x="5932" y="162725"/>
                </a:lnTo>
                <a:lnTo>
                  <a:pt x="22831" y="118284"/>
                </a:lnTo>
                <a:lnTo>
                  <a:pt x="49349" y="79081"/>
                </a:lnTo>
                <a:lnTo>
                  <a:pt x="84136" y="46384"/>
                </a:lnTo>
                <a:lnTo>
                  <a:pt x="125844" y="21460"/>
                </a:lnTo>
                <a:lnTo>
                  <a:pt x="173125" y="5576"/>
                </a:lnTo>
                <a:lnTo>
                  <a:pt x="224632" y="0"/>
                </a:lnTo>
                <a:lnTo>
                  <a:pt x="276137" y="5576"/>
                </a:lnTo>
                <a:lnTo>
                  <a:pt x="323419" y="21460"/>
                </a:lnTo>
                <a:lnTo>
                  <a:pt x="365127" y="46384"/>
                </a:lnTo>
                <a:lnTo>
                  <a:pt x="399914" y="79081"/>
                </a:lnTo>
                <a:lnTo>
                  <a:pt x="426431" y="118284"/>
                </a:lnTo>
                <a:lnTo>
                  <a:pt x="443331" y="162725"/>
                </a:lnTo>
                <a:lnTo>
                  <a:pt x="449263" y="211137"/>
                </a:lnTo>
                <a:lnTo>
                  <a:pt x="443331" y="259549"/>
                </a:lnTo>
                <a:lnTo>
                  <a:pt x="426431" y="303990"/>
                </a:lnTo>
                <a:lnTo>
                  <a:pt x="399914" y="343193"/>
                </a:lnTo>
                <a:lnTo>
                  <a:pt x="365127" y="375890"/>
                </a:lnTo>
                <a:lnTo>
                  <a:pt x="323419" y="400815"/>
                </a:lnTo>
                <a:lnTo>
                  <a:pt x="276137" y="416699"/>
                </a:lnTo>
                <a:lnTo>
                  <a:pt x="224632" y="422275"/>
                </a:lnTo>
                <a:lnTo>
                  <a:pt x="173125" y="416699"/>
                </a:lnTo>
                <a:lnTo>
                  <a:pt x="125844" y="400815"/>
                </a:lnTo>
                <a:lnTo>
                  <a:pt x="84136" y="375890"/>
                </a:lnTo>
                <a:lnTo>
                  <a:pt x="49349" y="343193"/>
                </a:lnTo>
                <a:lnTo>
                  <a:pt x="22831" y="303990"/>
                </a:lnTo>
                <a:lnTo>
                  <a:pt x="5932" y="259549"/>
                </a:lnTo>
                <a:lnTo>
                  <a:pt x="0" y="21113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" name="object 5"/>
          <p:cNvSpPr txBox="1"/>
          <p:nvPr/>
        </p:nvSpPr>
        <p:spPr>
          <a:xfrm>
            <a:off x="4407581" y="3292817"/>
            <a:ext cx="106427" cy="184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197" b="1" dirty="0">
                <a:latin typeface="Arial"/>
                <a:cs typeface="Arial"/>
              </a:rPr>
              <a:t>8</a:t>
            </a:r>
            <a:endParaRPr sz="1197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52059" y="3629810"/>
            <a:ext cx="384439" cy="361090"/>
          </a:xfrm>
          <a:custGeom>
            <a:avLst/>
            <a:gdLst/>
            <a:ahLst/>
            <a:cxnLst/>
            <a:rect l="l" t="t" r="r" b="b"/>
            <a:pathLst>
              <a:path w="449579" h="422275">
                <a:moveTo>
                  <a:pt x="0" y="211137"/>
                </a:moveTo>
                <a:lnTo>
                  <a:pt x="5932" y="162725"/>
                </a:lnTo>
                <a:lnTo>
                  <a:pt x="22831" y="118284"/>
                </a:lnTo>
                <a:lnTo>
                  <a:pt x="49349" y="79081"/>
                </a:lnTo>
                <a:lnTo>
                  <a:pt x="84136" y="46384"/>
                </a:lnTo>
                <a:lnTo>
                  <a:pt x="125844" y="21460"/>
                </a:lnTo>
                <a:lnTo>
                  <a:pt x="173125" y="5576"/>
                </a:lnTo>
                <a:lnTo>
                  <a:pt x="224631" y="0"/>
                </a:lnTo>
                <a:lnTo>
                  <a:pt x="276137" y="5576"/>
                </a:lnTo>
                <a:lnTo>
                  <a:pt x="323419" y="21460"/>
                </a:lnTo>
                <a:lnTo>
                  <a:pt x="365127" y="46384"/>
                </a:lnTo>
                <a:lnTo>
                  <a:pt x="399914" y="79081"/>
                </a:lnTo>
                <a:lnTo>
                  <a:pt x="426431" y="118284"/>
                </a:lnTo>
                <a:lnTo>
                  <a:pt x="443331" y="162725"/>
                </a:lnTo>
                <a:lnTo>
                  <a:pt x="449263" y="211137"/>
                </a:lnTo>
                <a:lnTo>
                  <a:pt x="443331" y="259549"/>
                </a:lnTo>
                <a:lnTo>
                  <a:pt x="426431" y="303990"/>
                </a:lnTo>
                <a:lnTo>
                  <a:pt x="399914" y="343193"/>
                </a:lnTo>
                <a:lnTo>
                  <a:pt x="365127" y="375890"/>
                </a:lnTo>
                <a:lnTo>
                  <a:pt x="323419" y="400815"/>
                </a:lnTo>
                <a:lnTo>
                  <a:pt x="276137" y="416699"/>
                </a:lnTo>
                <a:lnTo>
                  <a:pt x="224631" y="422275"/>
                </a:lnTo>
                <a:lnTo>
                  <a:pt x="173125" y="416699"/>
                </a:lnTo>
                <a:lnTo>
                  <a:pt x="125844" y="400815"/>
                </a:lnTo>
                <a:lnTo>
                  <a:pt x="84136" y="375890"/>
                </a:lnTo>
                <a:lnTo>
                  <a:pt x="49349" y="343193"/>
                </a:lnTo>
                <a:lnTo>
                  <a:pt x="22831" y="303990"/>
                </a:lnTo>
                <a:lnTo>
                  <a:pt x="5932" y="259549"/>
                </a:lnTo>
                <a:lnTo>
                  <a:pt x="0" y="21113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" name="object 7"/>
          <p:cNvSpPr txBox="1"/>
          <p:nvPr/>
        </p:nvSpPr>
        <p:spPr>
          <a:xfrm>
            <a:off x="3893095" y="3721781"/>
            <a:ext cx="106427" cy="184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197" b="1" dirty="0">
                <a:latin typeface="Arial"/>
                <a:cs typeface="Arial"/>
              </a:rPr>
              <a:t>4</a:t>
            </a:r>
            <a:endParaRPr sz="1197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01356" y="3521211"/>
            <a:ext cx="220998" cy="136834"/>
          </a:xfrm>
          <a:custGeom>
            <a:avLst/>
            <a:gdLst/>
            <a:ahLst/>
            <a:cxnLst/>
            <a:rect l="l" t="t" r="r" b="b"/>
            <a:pathLst>
              <a:path w="258445" h="160020">
                <a:moveTo>
                  <a:pt x="258266" y="0"/>
                </a:moveTo>
                <a:lnTo>
                  <a:pt x="0" y="159602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" name="object 9"/>
          <p:cNvSpPr/>
          <p:nvPr/>
        </p:nvSpPr>
        <p:spPr>
          <a:xfrm>
            <a:off x="4080570" y="3600814"/>
            <a:ext cx="81992" cy="70046"/>
          </a:xfrm>
          <a:custGeom>
            <a:avLst/>
            <a:gdLst/>
            <a:ahLst/>
            <a:cxnLst/>
            <a:rect l="l" t="t" r="r" b="b"/>
            <a:pathLst>
              <a:path w="95885" h="81914">
                <a:moveTo>
                  <a:pt x="50380" y="0"/>
                </a:moveTo>
                <a:lnTo>
                  <a:pt x="0" y="81533"/>
                </a:lnTo>
                <a:lnTo>
                  <a:pt x="95453" y="72936"/>
                </a:lnTo>
                <a:lnTo>
                  <a:pt x="503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0" name="object 10"/>
          <p:cNvSpPr/>
          <p:nvPr/>
        </p:nvSpPr>
        <p:spPr>
          <a:xfrm>
            <a:off x="3248432" y="4094068"/>
            <a:ext cx="384439" cy="361090"/>
          </a:xfrm>
          <a:custGeom>
            <a:avLst/>
            <a:gdLst/>
            <a:ahLst/>
            <a:cxnLst/>
            <a:rect l="l" t="t" r="r" b="b"/>
            <a:pathLst>
              <a:path w="449579" h="422275">
                <a:moveTo>
                  <a:pt x="0" y="211137"/>
                </a:moveTo>
                <a:lnTo>
                  <a:pt x="5932" y="162725"/>
                </a:lnTo>
                <a:lnTo>
                  <a:pt x="22831" y="118284"/>
                </a:lnTo>
                <a:lnTo>
                  <a:pt x="49349" y="79081"/>
                </a:lnTo>
                <a:lnTo>
                  <a:pt x="84136" y="46384"/>
                </a:lnTo>
                <a:lnTo>
                  <a:pt x="125844" y="21460"/>
                </a:lnTo>
                <a:lnTo>
                  <a:pt x="173125" y="5576"/>
                </a:lnTo>
                <a:lnTo>
                  <a:pt x="224631" y="0"/>
                </a:lnTo>
                <a:lnTo>
                  <a:pt x="276138" y="5576"/>
                </a:lnTo>
                <a:lnTo>
                  <a:pt x="323419" y="21460"/>
                </a:lnTo>
                <a:lnTo>
                  <a:pt x="365127" y="46384"/>
                </a:lnTo>
                <a:lnTo>
                  <a:pt x="399914" y="79081"/>
                </a:lnTo>
                <a:lnTo>
                  <a:pt x="426431" y="118284"/>
                </a:lnTo>
                <a:lnTo>
                  <a:pt x="443331" y="162725"/>
                </a:lnTo>
                <a:lnTo>
                  <a:pt x="449263" y="211137"/>
                </a:lnTo>
                <a:lnTo>
                  <a:pt x="443331" y="259549"/>
                </a:lnTo>
                <a:lnTo>
                  <a:pt x="426431" y="303990"/>
                </a:lnTo>
                <a:lnTo>
                  <a:pt x="399914" y="343193"/>
                </a:lnTo>
                <a:lnTo>
                  <a:pt x="365127" y="375891"/>
                </a:lnTo>
                <a:lnTo>
                  <a:pt x="323419" y="400815"/>
                </a:lnTo>
                <a:lnTo>
                  <a:pt x="276138" y="416699"/>
                </a:lnTo>
                <a:lnTo>
                  <a:pt x="224631" y="422275"/>
                </a:lnTo>
                <a:lnTo>
                  <a:pt x="173125" y="416699"/>
                </a:lnTo>
                <a:lnTo>
                  <a:pt x="125844" y="400815"/>
                </a:lnTo>
                <a:lnTo>
                  <a:pt x="84136" y="375891"/>
                </a:lnTo>
                <a:lnTo>
                  <a:pt x="49349" y="343193"/>
                </a:lnTo>
                <a:lnTo>
                  <a:pt x="22831" y="303990"/>
                </a:lnTo>
                <a:lnTo>
                  <a:pt x="5932" y="259549"/>
                </a:lnTo>
                <a:lnTo>
                  <a:pt x="0" y="21113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1" name="object 11"/>
          <p:cNvSpPr txBox="1"/>
          <p:nvPr/>
        </p:nvSpPr>
        <p:spPr>
          <a:xfrm>
            <a:off x="3389469" y="4186041"/>
            <a:ext cx="106427" cy="184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197" b="1" dirty="0">
                <a:latin typeface="Arial"/>
                <a:cs typeface="Arial"/>
              </a:rPr>
              <a:t>2</a:t>
            </a:r>
            <a:endParaRPr sz="1197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596024" y="3950175"/>
            <a:ext cx="211767" cy="169414"/>
          </a:xfrm>
          <a:custGeom>
            <a:avLst/>
            <a:gdLst/>
            <a:ahLst/>
            <a:cxnLst/>
            <a:rect l="l" t="t" r="r" b="b"/>
            <a:pathLst>
              <a:path w="247650" h="198120">
                <a:moveTo>
                  <a:pt x="247561" y="0"/>
                </a:moveTo>
                <a:lnTo>
                  <a:pt x="0" y="198048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3" name="object 13"/>
          <p:cNvSpPr/>
          <p:nvPr/>
        </p:nvSpPr>
        <p:spPr>
          <a:xfrm>
            <a:off x="3576943" y="4060381"/>
            <a:ext cx="80363" cy="74933"/>
          </a:xfrm>
          <a:custGeom>
            <a:avLst/>
            <a:gdLst/>
            <a:ahLst/>
            <a:cxnLst/>
            <a:rect l="l" t="t" r="r" b="b"/>
            <a:pathLst>
              <a:path w="93979" h="87629">
                <a:moveTo>
                  <a:pt x="40157" y="0"/>
                </a:moveTo>
                <a:lnTo>
                  <a:pt x="0" y="87020"/>
                </a:lnTo>
                <a:lnTo>
                  <a:pt x="93713" y="66941"/>
                </a:lnTo>
                <a:lnTo>
                  <a:pt x="401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4" name="object 14"/>
          <p:cNvSpPr/>
          <p:nvPr/>
        </p:nvSpPr>
        <p:spPr>
          <a:xfrm>
            <a:off x="4176950" y="4076422"/>
            <a:ext cx="422448" cy="361090"/>
          </a:xfrm>
          <a:custGeom>
            <a:avLst/>
            <a:gdLst/>
            <a:ahLst/>
            <a:cxnLst/>
            <a:rect l="l" t="t" r="r" b="b"/>
            <a:pathLst>
              <a:path w="494029" h="422275">
                <a:moveTo>
                  <a:pt x="493713" y="211137"/>
                </a:moveTo>
                <a:lnTo>
                  <a:pt x="488698" y="168586"/>
                </a:lnTo>
                <a:lnTo>
                  <a:pt x="474314" y="128953"/>
                </a:lnTo>
                <a:lnTo>
                  <a:pt x="451554" y="93088"/>
                </a:lnTo>
                <a:lnTo>
                  <a:pt x="421411" y="61840"/>
                </a:lnTo>
                <a:lnTo>
                  <a:pt x="384877" y="36059"/>
                </a:lnTo>
                <a:lnTo>
                  <a:pt x="342944" y="16592"/>
                </a:lnTo>
                <a:lnTo>
                  <a:pt x="296607" y="4289"/>
                </a:lnTo>
                <a:lnTo>
                  <a:pt x="246856" y="0"/>
                </a:lnTo>
                <a:lnTo>
                  <a:pt x="197106" y="4289"/>
                </a:lnTo>
                <a:lnTo>
                  <a:pt x="150769" y="16592"/>
                </a:lnTo>
                <a:lnTo>
                  <a:pt x="108836" y="36059"/>
                </a:lnTo>
                <a:lnTo>
                  <a:pt x="72302" y="61840"/>
                </a:lnTo>
                <a:lnTo>
                  <a:pt x="42159" y="93088"/>
                </a:lnTo>
                <a:lnTo>
                  <a:pt x="19399" y="128953"/>
                </a:lnTo>
                <a:lnTo>
                  <a:pt x="5015" y="168586"/>
                </a:lnTo>
                <a:lnTo>
                  <a:pt x="0" y="211137"/>
                </a:lnTo>
                <a:lnTo>
                  <a:pt x="5015" y="253689"/>
                </a:lnTo>
                <a:lnTo>
                  <a:pt x="19399" y="293322"/>
                </a:lnTo>
                <a:lnTo>
                  <a:pt x="42159" y="329186"/>
                </a:lnTo>
                <a:lnTo>
                  <a:pt x="72302" y="360434"/>
                </a:lnTo>
                <a:lnTo>
                  <a:pt x="108836" y="386216"/>
                </a:lnTo>
                <a:lnTo>
                  <a:pt x="150769" y="405683"/>
                </a:lnTo>
                <a:lnTo>
                  <a:pt x="197106" y="417986"/>
                </a:lnTo>
                <a:lnTo>
                  <a:pt x="246856" y="422275"/>
                </a:lnTo>
                <a:lnTo>
                  <a:pt x="296607" y="417986"/>
                </a:lnTo>
                <a:lnTo>
                  <a:pt x="342944" y="405683"/>
                </a:lnTo>
                <a:lnTo>
                  <a:pt x="384877" y="386216"/>
                </a:lnTo>
                <a:lnTo>
                  <a:pt x="421411" y="360434"/>
                </a:lnTo>
                <a:lnTo>
                  <a:pt x="451554" y="329186"/>
                </a:lnTo>
                <a:lnTo>
                  <a:pt x="474314" y="293322"/>
                </a:lnTo>
                <a:lnTo>
                  <a:pt x="488698" y="253689"/>
                </a:lnTo>
                <a:lnTo>
                  <a:pt x="493713" y="21113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5" name="object 15"/>
          <p:cNvSpPr txBox="1"/>
          <p:nvPr/>
        </p:nvSpPr>
        <p:spPr>
          <a:xfrm>
            <a:off x="4337133" y="4168393"/>
            <a:ext cx="106427" cy="184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197" b="1" dirty="0">
                <a:latin typeface="Arial"/>
                <a:cs typeface="Arial"/>
              </a:rPr>
              <a:t>6</a:t>
            </a:r>
            <a:endParaRPr sz="1197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080569" y="3950175"/>
            <a:ext cx="142264" cy="148237"/>
          </a:xfrm>
          <a:custGeom>
            <a:avLst/>
            <a:gdLst/>
            <a:ahLst/>
            <a:cxnLst/>
            <a:rect l="l" t="t" r="r" b="b"/>
            <a:pathLst>
              <a:path w="166370" h="173354">
                <a:moveTo>
                  <a:pt x="0" y="0"/>
                </a:moveTo>
                <a:lnTo>
                  <a:pt x="165958" y="17305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7" name="object 17"/>
          <p:cNvSpPr/>
          <p:nvPr/>
        </p:nvSpPr>
        <p:spPr>
          <a:xfrm>
            <a:off x="4162203" y="4037510"/>
            <a:ext cx="77648" cy="78734"/>
          </a:xfrm>
          <a:custGeom>
            <a:avLst/>
            <a:gdLst/>
            <a:ahLst/>
            <a:cxnLst/>
            <a:rect l="l" t="t" r="r" b="b"/>
            <a:pathLst>
              <a:path w="90804" h="92075">
                <a:moveTo>
                  <a:pt x="61861" y="0"/>
                </a:moveTo>
                <a:lnTo>
                  <a:pt x="0" y="59334"/>
                </a:lnTo>
                <a:lnTo>
                  <a:pt x="90271" y="91541"/>
                </a:lnTo>
                <a:lnTo>
                  <a:pt x="618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8" name="object 18"/>
          <p:cNvSpPr/>
          <p:nvPr/>
        </p:nvSpPr>
        <p:spPr>
          <a:xfrm>
            <a:off x="4794604" y="3629810"/>
            <a:ext cx="514757" cy="370864"/>
          </a:xfrm>
          <a:custGeom>
            <a:avLst/>
            <a:gdLst/>
            <a:ahLst/>
            <a:cxnLst/>
            <a:rect l="l" t="t" r="r" b="b"/>
            <a:pathLst>
              <a:path w="601979" h="433704">
                <a:moveTo>
                  <a:pt x="601663" y="216693"/>
                </a:moveTo>
                <a:lnTo>
                  <a:pt x="596816" y="177742"/>
                </a:lnTo>
                <a:lnTo>
                  <a:pt x="582842" y="141082"/>
                </a:lnTo>
                <a:lnTo>
                  <a:pt x="560590" y="107324"/>
                </a:lnTo>
                <a:lnTo>
                  <a:pt x="530911" y="77080"/>
                </a:lnTo>
                <a:lnTo>
                  <a:pt x="494653" y="50963"/>
                </a:lnTo>
                <a:lnTo>
                  <a:pt x="452666" y="29585"/>
                </a:lnTo>
                <a:lnTo>
                  <a:pt x="405801" y="13556"/>
                </a:lnTo>
                <a:lnTo>
                  <a:pt x="354906" y="3491"/>
                </a:lnTo>
                <a:lnTo>
                  <a:pt x="300831" y="0"/>
                </a:lnTo>
                <a:lnTo>
                  <a:pt x="246756" y="3491"/>
                </a:lnTo>
                <a:lnTo>
                  <a:pt x="195861" y="13556"/>
                </a:lnTo>
                <a:lnTo>
                  <a:pt x="148996" y="29585"/>
                </a:lnTo>
                <a:lnTo>
                  <a:pt x="107009" y="50963"/>
                </a:lnTo>
                <a:lnTo>
                  <a:pt x="70751" y="77080"/>
                </a:lnTo>
                <a:lnTo>
                  <a:pt x="41072" y="107324"/>
                </a:lnTo>
                <a:lnTo>
                  <a:pt x="18820" y="141082"/>
                </a:lnTo>
                <a:lnTo>
                  <a:pt x="4846" y="177742"/>
                </a:lnTo>
                <a:lnTo>
                  <a:pt x="0" y="216693"/>
                </a:lnTo>
                <a:lnTo>
                  <a:pt x="4846" y="255644"/>
                </a:lnTo>
                <a:lnTo>
                  <a:pt x="18820" y="292305"/>
                </a:lnTo>
                <a:lnTo>
                  <a:pt x="41072" y="326063"/>
                </a:lnTo>
                <a:lnTo>
                  <a:pt x="70751" y="356306"/>
                </a:lnTo>
                <a:lnTo>
                  <a:pt x="107009" y="382423"/>
                </a:lnTo>
                <a:lnTo>
                  <a:pt x="148996" y="403802"/>
                </a:lnTo>
                <a:lnTo>
                  <a:pt x="195861" y="419830"/>
                </a:lnTo>
                <a:lnTo>
                  <a:pt x="246756" y="429896"/>
                </a:lnTo>
                <a:lnTo>
                  <a:pt x="300831" y="433387"/>
                </a:lnTo>
                <a:lnTo>
                  <a:pt x="354906" y="429896"/>
                </a:lnTo>
                <a:lnTo>
                  <a:pt x="405801" y="419830"/>
                </a:lnTo>
                <a:lnTo>
                  <a:pt x="452666" y="403802"/>
                </a:lnTo>
                <a:lnTo>
                  <a:pt x="494653" y="382423"/>
                </a:lnTo>
                <a:lnTo>
                  <a:pt x="530911" y="356306"/>
                </a:lnTo>
                <a:lnTo>
                  <a:pt x="560590" y="326063"/>
                </a:lnTo>
                <a:lnTo>
                  <a:pt x="582842" y="292305"/>
                </a:lnTo>
                <a:lnTo>
                  <a:pt x="596816" y="255644"/>
                </a:lnTo>
                <a:lnTo>
                  <a:pt x="601663" y="216693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9" name="object 19"/>
          <p:cNvSpPr txBox="1"/>
          <p:nvPr/>
        </p:nvSpPr>
        <p:spPr>
          <a:xfrm>
            <a:off x="4958609" y="3723171"/>
            <a:ext cx="191133" cy="184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197" b="1" spc="-4" dirty="0">
                <a:latin typeface="Arial"/>
                <a:cs typeface="Arial"/>
              </a:rPr>
              <a:t>10</a:t>
            </a:r>
            <a:endParaRPr sz="1197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595054" y="3508994"/>
            <a:ext cx="255207" cy="162355"/>
          </a:xfrm>
          <a:custGeom>
            <a:avLst/>
            <a:gdLst/>
            <a:ahLst/>
            <a:cxnLst/>
            <a:rect l="l" t="t" r="r" b="b"/>
            <a:pathLst>
              <a:path w="298450" h="189864">
                <a:moveTo>
                  <a:pt x="0" y="0"/>
                </a:moveTo>
                <a:lnTo>
                  <a:pt x="298144" y="189461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1" name="object 21"/>
          <p:cNvSpPr/>
          <p:nvPr/>
        </p:nvSpPr>
        <p:spPr>
          <a:xfrm>
            <a:off x="4789088" y="3613856"/>
            <a:ext cx="81992" cy="70589"/>
          </a:xfrm>
          <a:custGeom>
            <a:avLst/>
            <a:gdLst/>
            <a:ahLst/>
            <a:cxnLst/>
            <a:rect l="l" t="t" r="r" b="b"/>
            <a:pathLst>
              <a:path w="95885" h="82550">
                <a:moveTo>
                  <a:pt x="45986" y="0"/>
                </a:moveTo>
                <a:lnTo>
                  <a:pt x="0" y="72351"/>
                </a:lnTo>
                <a:lnTo>
                  <a:pt x="95351" y="82156"/>
                </a:lnTo>
                <a:lnTo>
                  <a:pt x="459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2" name="object 22"/>
          <p:cNvSpPr/>
          <p:nvPr/>
        </p:nvSpPr>
        <p:spPr>
          <a:xfrm>
            <a:off x="5511843" y="3218341"/>
            <a:ext cx="0" cy="690144"/>
          </a:xfrm>
          <a:custGeom>
            <a:avLst/>
            <a:gdLst/>
            <a:ahLst/>
            <a:cxnLst/>
            <a:rect l="l" t="t" r="r" b="b"/>
            <a:pathLst>
              <a:path h="807085">
                <a:moveTo>
                  <a:pt x="1" y="0"/>
                </a:moveTo>
                <a:lnTo>
                  <a:pt x="0" y="807037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3" name="object 23"/>
          <p:cNvSpPr/>
          <p:nvPr/>
        </p:nvSpPr>
        <p:spPr>
          <a:xfrm>
            <a:off x="5479265" y="3196621"/>
            <a:ext cx="65159" cy="65159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4" name="object 24"/>
          <p:cNvSpPr/>
          <p:nvPr/>
        </p:nvSpPr>
        <p:spPr>
          <a:xfrm>
            <a:off x="5479265" y="3865001"/>
            <a:ext cx="65159" cy="65159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199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5" name="object 25"/>
          <p:cNvSpPr/>
          <p:nvPr/>
        </p:nvSpPr>
        <p:spPr>
          <a:xfrm>
            <a:off x="3170794" y="3189985"/>
            <a:ext cx="0" cy="1681649"/>
          </a:xfrm>
          <a:custGeom>
            <a:avLst/>
            <a:gdLst/>
            <a:ahLst/>
            <a:cxnLst/>
            <a:rect l="l" t="t" r="r" b="b"/>
            <a:pathLst>
              <a:path h="1966595">
                <a:moveTo>
                  <a:pt x="1" y="0"/>
                </a:moveTo>
                <a:lnTo>
                  <a:pt x="0" y="1966198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6" name="object 26"/>
          <p:cNvSpPr/>
          <p:nvPr/>
        </p:nvSpPr>
        <p:spPr>
          <a:xfrm>
            <a:off x="3138216" y="3168265"/>
            <a:ext cx="65159" cy="65159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7" name="object 27"/>
          <p:cNvSpPr/>
          <p:nvPr/>
        </p:nvSpPr>
        <p:spPr>
          <a:xfrm>
            <a:off x="3138216" y="4827857"/>
            <a:ext cx="65159" cy="65159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8" name="object 28"/>
          <p:cNvSpPr/>
          <p:nvPr/>
        </p:nvSpPr>
        <p:spPr>
          <a:xfrm>
            <a:off x="3118113" y="3174434"/>
            <a:ext cx="2495052" cy="0"/>
          </a:xfrm>
          <a:custGeom>
            <a:avLst/>
            <a:gdLst/>
            <a:ahLst/>
            <a:cxnLst/>
            <a:rect l="l" t="t" r="r" b="b"/>
            <a:pathLst>
              <a:path w="2917825">
                <a:moveTo>
                  <a:pt x="2917827" y="0"/>
                </a:moveTo>
                <a:lnTo>
                  <a:pt x="0" y="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9" name="object 29"/>
          <p:cNvSpPr/>
          <p:nvPr/>
        </p:nvSpPr>
        <p:spPr>
          <a:xfrm>
            <a:off x="4972848" y="3981940"/>
            <a:ext cx="605437" cy="0"/>
          </a:xfrm>
          <a:custGeom>
            <a:avLst/>
            <a:gdLst/>
            <a:ahLst/>
            <a:cxnLst/>
            <a:rect l="l" t="t" r="r" b="b"/>
            <a:pathLst>
              <a:path w="708025">
                <a:moveTo>
                  <a:pt x="0" y="0"/>
                </a:moveTo>
                <a:lnTo>
                  <a:pt x="707733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0" name="object 30"/>
          <p:cNvSpPr/>
          <p:nvPr/>
        </p:nvSpPr>
        <p:spPr>
          <a:xfrm>
            <a:off x="3126217" y="4900412"/>
            <a:ext cx="804172" cy="0"/>
          </a:xfrm>
          <a:custGeom>
            <a:avLst/>
            <a:gdLst/>
            <a:ahLst/>
            <a:cxnLst/>
            <a:rect l="l" t="t" r="r" b="b"/>
            <a:pathLst>
              <a:path w="940435">
                <a:moveTo>
                  <a:pt x="0" y="0"/>
                </a:moveTo>
                <a:lnTo>
                  <a:pt x="93995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1" name="object 31"/>
          <p:cNvSpPr/>
          <p:nvPr/>
        </p:nvSpPr>
        <p:spPr>
          <a:xfrm>
            <a:off x="3709976" y="4536608"/>
            <a:ext cx="422448" cy="361090"/>
          </a:xfrm>
          <a:custGeom>
            <a:avLst/>
            <a:gdLst/>
            <a:ahLst/>
            <a:cxnLst/>
            <a:rect l="l" t="t" r="r" b="b"/>
            <a:pathLst>
              <a:path w="494029" h="422275">
                <a:moveTo>
                  <a:pt x="493713" y="211137"/>
                </a:moveTo>
                <a:lnTo>
                  <a:pt x="488698" y="168586"/>
                </a:lnTo>
                <a:lnTo>
                  <a:pt x="474314" y="128953"/>
                </a:lnTo>
                <a:lnTo>
                  <a:pt x="451554" y="93088"/>
                </a:lnTo>
                <a:lnTo>
                  <a:pt x="421410" y="61840"/>
                </a:lnTo>
                <a:lnTo>
                  <a:pt x="384876" y="36059"/>
                </a:lnTo>
                <a:lnTo>
                  <a:pt x="342944" y="16592"/>
                </a:lnTo>
                <a:lnTo>
                  <a:pt x="296606" y="4289"/>
                </a:lnTo>
                <a:lnTo>
                  <a:pt x="246856" y="0"/>
                </a:lnTo>
                <a:lnTo>
                  <a:pt x="197106" y="4289"/>
                </a:lnTo>
                <a:lnTo>
                  <a:pt x="150769" y="16592"/>
                </a:lnTo>
                <a:lnTo>
                  <a:pt x="108836" y="36059"/>
                </a:lnTo>
                <a:lnTo>
                  <a:pt x="72302" y="61840"/>
                </a:lnTo>
                <a:lnTo>
                  <a:pt x="42159" y="93088"/>
                </a:lnTo>
                <a:lnTo>
                  <a:pt x="19399" y="128953"/>
                </a:lnTo>
                <a:lnTo>
                  <a:pt x="5015" y="168586"/>
                </a:lnTo>
                <a:lnTo>
                  <a:pt x="0" y="211137"/>
                </a:lnTo>
                <a:lnTo>
                  <a:pt x="5015" y="253689"/>
                </a:lnTo>
                <a:lnTo>
                  <a:pt x="19399" y="293322"/>
                </a:lnTo>
                <a:lnTo>
                  <a:pt x="42159" y="329186"/>
                </a:lnTo>
                <a:lnTo>
                  <a:pt x="72302" y="360434"/>
                </a:lnTo>
                <a:lnTo>
                  <a:pt x="108836" y="386216"/>
                </a:lnTo>
                <a:lnTo>
                  <a:pt x="150769" y="405683"/>
                </a:lnTo>
                <a:lnTo>
                  <a:pt x="197106" y="417986"/>
                </a:lnTo>
                <a:lnTo>
                  <a:pt x="246856" y="422275"/>
                </a:lnTo>
                <a:lnTo>
                  <a:pt x="296606" y="417986"/>
                </a:lnTo>
                <a:lnTo>
                  <a:pt x="342944" y="405683"/>
                </a:lnTo>
                <a:lnTo>
                  <a:pt x="384876" y="386216"/>
                </a:lnTo>
                <a:lnTo>
                  <a:pt x="421410" y="360434"/>
                </a:lnTo>
                <a:lnTo>
                  <a:pt x="451554" y="329186"/>
                </a:lnTo>
                <a:lnTo>
                  <a:pt x="474314" y="293322"/>
                </a:lnTo>
                <a:lnTo>
                  <a:pt x="488698" y="253689"/>
                </a:lnTo>
                <a:lnTo>
                  <a:pt x="493713" y="211137"/>
                </a:lnTo>
                <a:close/>
              </a:path>
            </a:pathLst>
          </a:custGeom>
          <a:ln w="28574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2" name="object 32"/>
          <p:cNvSpPr txBox="1"/>
          <p:nvPr/>
        </p:nvSpPr>
        <p:spPr>
          <a:xfrm>
            <a:off x="3870159" y="4628580"/>
            <a:ext cx="106427" cy="184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197" b="1" dirty="0">
                <a:solidFill>
                  <a:srgbClr val="FF3300"/>
                </a:solidFill>
                <a:latin typeface="Arial"/>
                <a:cs typeface="Arial"/>
              </a:rPr>
              <a:t>5</a:t>
            </a:r>
            <a:endParaRPr sz="1197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087310" y="4415792"/>
            <a:ext cx="126517" cy="142264"/>
          </a:xfrm>
          <a:custGeom>
            <a:avLst/>
            <a:gdLst/>
            <a:ahLst/>
            <a:cxnLst/>
            <a:rect l="l" t="t" r="r" b="b"/>
            <a:pathLst>
              <a:path w="147954" h="166370">
                <a:moveTo>
                  <a:pt x="147692" y="0"/>
                </a:moveTo>
                <a:lnTo>
                  <a:pt x="0" y="165977"/>
                </a:lnTo>
              </a:path>
            </a:pathLst>
          </a:custGeom>
          <a:ln w="28574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4" name="object 34"/>
          <p:cNvSpPr/>
          <p:nvPr/>
        </p:nvSpPr>
        <p:spPr>
          <a:xfrm>
            <a:off x="4071067" y="4496849"/>
            <a:ext cx="76562" cy="79277"/>
          </a:xfrm>
          <a:custGeom>
            <a:avLst/>
            <a:gdLst/>
            <a:ahLst/>
            <a:cxnLst/>
            <a:rect l="l" t="t" r="r" b="b"/>
            <a:pathLst>
              <a:path w="89535" h="92710">
                <a:moveTo>
                  <a:pt x="24955" y="0"/>
                </a:moveTo>
                <a:lnTo>
                  <a:pt x="0" y="92532"/>
                </a:lnTo>
                <a:lnTo>
                  <a:pt x="89001" y="56984"/>
                </a:lnTo>
                <a:lnTo>
                  <a:pt x="24955" y="0"/>
                </a:lnTo>
                <a:close/>
              </a:path>
            </a:pathLst>
          </a:custGeom>
          <a:solidFill>
            <a:srgbClr val="FF4C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1372240" y="597272"/>
            <a:ext cx="5074619" cy="535116"/>
          </a:xfrm>
          <a:prstGeom prst="rect">
            <a:avLst/>
          </a:prstGeom>
        </p:spPr>
        <p:txBody>
          <a:bodyPr vert="horz" wrap="square" lIns="0" tIns="165070" rIns="0" bIns="0" rtlCol="0">
            <a:spAutoFit/>
          </a:bodyPr>
          <a:lstStyle/>
          <a:p>
            <a:pPr marL="2732318"/>
            <a:r>
              <a:rPr spc="-4" dirty="0"/>
              <a:t>Árvore</a:t>
            </a:r>
            <a:r>
              <a:rPr spc="-56" dirty="0"/>
              <a:t> </a:t>
            </a:r>
            <a:r>
              <a:rPr spc="-4" dirty="0"/>
              <a:t>AVL: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xfrm>
            <a:off x="568591" y="5638151"/>
            <a:ext cx="258993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20">
              <a:lnSpc>
                <a:spcPts val="962"/>
              </a:lnSpc>
            </a:pPr>
            <a:fld id="{81D60167-4931-47E6-BA6A-407CBD079E47}" type="slidenum">
              <a:rPr dirty="0"/>
              <a:pPr marL="21720">
                <a:lnSpc>
                  <a:spcPts val="962"/>
                </a:lnSpc>
              </a:pPr>
              <a:t>23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175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4835" y="1947618"/>
            <a:ext cx="6581616" cy="23121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>
              <a:tabLst>
                <a:tab pos="640183" algn="l"/>
              </a:tabLst>
            </a:pPr>
            <a:r>
              <a:rPr sz="2309" spc="-1030" dirty="0" smtClean="0">
                <a:solidFill>
                  <a:srgbClr val="666600"/>
                </a:solidFill>
                <a:latin typeface="Wingdings"/>
                <a:cs typeface="Wingdings"/>
              </a:rPr>
              <a:t></a:t>
            </a:r>
            <a:r>
              <a:rPr sz="2309" spc="-1030" dirty="0">
                <a:solidFill>
                  <a:srgbClr val="666600"/>
                </a:solidFill>
                <a:latin typeface="Times New Roman"/>
                <a:cs typeface="Times New Roman"/>
              </a:rPr>
              <a:t>	</a:t>
            </a:r>
            <a:r>
              <a:rPr sz="2736" b="1" spc="-4" dirty="0">
                <a:solidFill>
                  <a:srgbClr val="FF0000"/>
                </a:solidFill>
                <a:latin typeface="Gill Sans MT"/>
                <a:cs typeface="Gill Sans MT"/>
              </a:rPr>
              <a:t>Árvore AVL </a:t>
            </a:r>
            <a:r>
              <a:rPr sz="2736" b="1" dirty="0">
                <a:solidFill>
                  <a:srgbClr val="FF0000"/>
                </a:solidFill>
                <a:latin typeface="Gill Sans MT"/>
                <a:cs typeface="Gill Sans MT"/>
              </a:rPr>
              <a:t>–</a:t>
            </a:r>
            <a:r>
              <a:rPr sz="2736" b="1" spc="-13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736" b="1" spc="-4" dirty="0">
                <a:solidFill>
                  <a:srgbClr val="FF0000"/>
                </a:solidFill>
                <a:latin typeface="Gill Sans MT"/>
                <a:cs typeface="Gill Sans MT"/>
              </a:rPr>
              <a:t>Balanceamento:</a:t>
            </a:r>
            <a:endParaRPr sz="2736" dirty="0">
              <a:latin typeface="Gill Sans MT"/>
              <a:cs typeface="Gill Sans MT"/>
            </a:endParaRPr>
          </a:p>
          <a:p>
            <a:pPr marL="10860">
              <a:spcBef>
                <a:spcPts val="1047"/>
              </a:spcBef>
              <a:tabLst>
                <a:tab pos="628238" algn="l"/>
              </a:tabLst>
            </a:pPr>
            <a:r>
              <a:rPr sz="2052" spc="-915" dirty="0" smtClean="0">
                <a:solidFill>
                  <a:srgbClr val="666600"/>
                </a:solidFill>
                <a:latin typeface="Wingdings"/>
                <a:cs typeface="Wingdings"/>
              </a:rPr>
              <a:t></a:t>
            </a:r>
            <a:r>
              <a:rPr sz="2052" spc="-915" dirty="0">
                <a:solidFill>
                  <a:srgbClr val="666600"/>
                </a:solidFill>
                <a:latin typeface="Times New Roman"/>
                <a:cs typeface="Times New Roman"/>
              </a:rPr>
              <a:t>	</a:t>
            </a:r>
            <a:r>
              <a:rPr sz="2394" b="1" dirty="0">
                <a:latin typeface="Gill Sans MT"/>
                <a:cs typeface="Gill Sans MT"/>
              </a:rPr>
              <a:t>Caso 2: </a:t>
            </a:r>
            <a:r>
              <a:rPr sz="2394" spc="-4" dirty="0">
                <a:latin typeface="Gill Sans MT"/>
                <a:cs typeface="Gill Sans MT"/>
              </a:rPr>
              <a:t>Solução </a:t>
            </a:r>
            <a:r>
              <a:rPr sz="2394" dirty="0">
                <a:latin typeface="Gill Sans MT"/>
                <a:cs typeface="Gill Sans MT"/>
              </a:rPr>
              <a:t>- Duas</a:t>
            </a:r>
            <a:r>
              <a:rPr sz="2394" spc="-68" dirty="0">
                <a:latin typeface="Gill Sans MT"/>
                <a:cs typeface="Gill Sans MT"/>
              </a:rPr>
              <a:t> </a:t>
            </a:r>
            <a:r>
              <a:rPr sz="2394" dirty="0">
                <a:latin typeface="Gill Sans MT"/>
                <a:cs typeface="Gill Sans MT"/>
              </a:rPr>
              <a:t>Rotações</a:t>
            </a:r>
          </a:p>
          <a:p>
            <a:pPr marL="532129" marR="4344" indent="-521269">
              <a:lnSpc>
                <a:spcPts val="2411"/>
              </a:lnSpc>
              <a:spcBef>
                <a:spcPts val="676"/>
              </a:spcBef>
              <a:buClr>
                <a:srgbClr val="666600"/>
              </a:buClr>
              <a:buSzPct val="75000"/>
              <a:buAutoNum type="arabicPeriod"/>
              <a:tabLst>
                <a:tab pos="504436" algn="l"/>
                <a:tab pos="504979" algn="l"/>
              </a:tabLst>
            </a:pPr>
            <a:r>
              <a:rPr sz="2052" b="1" spc="-4" dirty="0">
                <a:latin typeface="Gill Sans MT"/>
                <a:cs typeface="Gill Sans MT"/>
              </a:rPr>
              <a:t>Primeiro roda-se </a:t>
            </a:r>
            <a:r>
              <a:rPr sz="2052" b="1" dirty="0">
                <a:latin typeface="Gill Sans MT"/>
                <a:cs typeface="Gill Sans MT"/>
              </a:rPr>
              <a:t>o nó com FB = 1 (-1) na direção  </a:t>
            </a:r>
            <a:r>
              <a:rPr sz="2052" b="1" spc="-4" dirty="0">
                <a:latin typeface="Gill Sans MT"/>
                <a:cs typeface="Gill Sans MT"/>
              </a:rPr>
              <a:t>apropriada.</a:t>
            </a:r>
            <a:endParaRPr sz="2052" dirty="0">
              <a:latin typeface="Gill Sans MT"/>
              <a:cs typeface="Gill Sans MT"/>
            </a:endParaRPr>
          </a:p>
          <a:p>
            <a:pPr marL="532129" marR="4344" indent="-521269">
              <a:lnSpc>
                <a:spcPct val="101499"/>
              </a:lnSpc>
              <a:spcBef>
                <a:spcPts val="398"/>
              </a:spcBef>
              <a:buClr>
                <a:srgbClr val="666600"/>
              </a:buClr>
              <a:buSzPct val="75000"/>
              <a:buAutoNum type="arabicPeriod"/>
              <a:tabLst>
                <a:tab pos="504436" algn="l"/>
                <a:tab pos="504979" algn="l"/>
                <a:tab pos="1489417" algn="l"/>
                <a:tab pos="2536842" algn="l"/>
                <a:tab pos="2835486" algn="l"/>
                <a:tab pos="3285623" algn="l"/>
                <a:tab pos="3876938" algn="l"/>
                <a:tab pos="4638751" algn="l"/>
                <a:tab pos="5122011" algn="l"/>
                <a:tab pos="5417396" algn="l"/>
                <a:tab pos="5791514" algn="l"/>
                <a:tab pos="6279662" algn="l"/>
              </a:tabLst>
            </a:pPr>
            <a:r>
              <a:rPr sz="2052" b="1" dirty="0">
                <a:latin typeface="Gill Sans MT"/>
                <a:cs typeface="Gill Sans MT"/>
              </a:rPr>
              <a:t>Depois	</a:t>
            </a:r>
            <a:r>
              <a:rPr sz="2052" b="1" spc="-4" dirty="0">
                <a:latin typeface="Gill Sans MT"/>
                <a:cs typeface="Gill Sans MT"/>
              </a:rPr>
              <a:t>r</a:t>
            </a:r>
            <a:r>
              <a:rPr sz="2052" b="1" dirty="0">
                <a:latin typeface="Gill Sans MT"/>
                <a:cs typeface="Gill Sans MT"/>
              </a:rPr>
              <a:t>oda-se	o	nó	que	tinha	FB	=	-2	(2)	na  direção</a:t>
            </a:r>
            <a:r>
              <a:rPr sz="2052" b="1" spc="-90" dirty="0">
                <a:latin typeface="Gill Sans MT"/>
                <a:cs typeface="Gill Sans MT"/>
              </a:rPr>
              <a:t> </a:t>
            </a:r>
            <a:r>
              <a:rPr sz="2052" b="1" dirty="0">
                <a:latin typeface="Gill Sans MT"/>
                <a:cs typeface="Gill Sans MT"/>
              </a:rPr>
              <a:t>oposta.</a:t>
            </a:r>
            <a:endParaRPr sz="2052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568591" y="5638151"/>
            <a:ext cx="258993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20">
              <a:lnSpc>
                <a:spcPts val="962"/>
              </a:lnSpc>
            </a:pPr>
            <a:fld id="{81D60167-4931-47E6-BA6A-407CBD079E47}" type="slidenum">
              <a:rPr dirty="0"/>
              <a:pPr marL="21720">
                <a:lnSpc>
                  <a:spcPts val="962"/>
                </a:lnSpc>
              </a:pPr>
              <a:t>24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2240" y="597272"/>
            <a:ext cx="5074619" cy="535116"/>
          </a:xfrm>
          <a:prstGeom prst="rect">
            <a:avLst/>
          </a:prstGeom>
        </p:spPr>
        <p:txBody>
          <a:bodyPr vert="horz" wrap="square" lIns="0" tIns="165070" rIns="0" bIns="0" rtlCol="0">
            <a:spAutoFit/>
          </a:bodyPr>
          <a:lstStyle/>
          <a:p>
            <a:pPr marL="2732318"/>
            <a:r>
              <a:rPr spc="-4" dirty="0"/>
              <a:t>Árvore</a:t>
            </a:r>
            <a:r>
              <a:rPr spc="-56" dirty="0"/>
              <a:t> </a:t>
            </a:r>
            <a:r>
              <a:rPr spc="-4" dirty="0"/>
              <a:t>AVL:</a:t>
            </a:r>
          </a:p>
        </p:txBody>
      </p:sp>
    </p:spTree>
    <p:extLst>
      <p:ext uri="{BB962C8B-B14F-4D97-AF65-F5344CB8AC3E}">
        <p14:creationId xmlns:p14="http://schemas.microsoft.com/office/powerpoint/2010/main" val="342973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1530" y="3098368"/>
            <a:ext cx="1528274" cy="3554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" name="object 3"/>
          <p:cNvSpPr txBox="1"/>
          <p:nvPr/>
        </p:nvSpPr>
        <p:spPr>
          <a:xfrm>
            <a:off x="1760090" y="3128627"/>
            <a:ext cx="1473682" cy="6545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710" dirty="0">
                <a:solidFill>
                  <a:srgbClr val="FF3300"/>
                </a:solidFill>
                <a:latin typeface="Times New Roman"/>
                <a:cs typeface="Times New Roman"/>
              </a:rPr>
              <a:t>FB(8) </a:t>
            </a:r>
            <a:r>
              <a:rPr sz="1710" dirty="0">
                <a:latin typeface="Times New Roman"/>
                <a:cs typeface="Times New Roman"/>
              </a:rPr>
              <a:t>= 1-3 =</a:t>
            </a:r>
            <a:r>
              <a:rPr sz="1710" spc="-90" dirty="0">
                <a:latin typeface="Times New Roman"/>
                <a:cs typeface="Times New Roman"/>
              </a:rPr>
              <a:t> </a:t>
            </a:r>
            <a:r>
              <a:rPr sz="1710" dirty="0">
                <a:latin typeface="Times New Roman"/>
                <a:cs typeface="Times New Roman"/>
              </a:rPr>
              <a:t>-2</a:t>
            </a:r>
            <a:endParaRPr sz="1710">
              <a:latin typeface="Times New Roman"/>
              <a:cs typeface="Times New Roman"/>
            </a:endParaRPr>
          </a:p>
          <a:p>
            <a:pPr marL="10860">
              <a:spcBef>
                <a:spcPts val="1026"/>
              </a:spcBef>
            </a:pPr>
            <a:r>
              <a:rPr sz="1710" dirty="0">
                <a:solidFill>
                  <a:srgbClr val="99CC00"/>
                </a:solidFill>
                <a:latin typeface="Times New Roman"/>
                <a:cs typeface="Times New Roman"/>
              </a:rPr>
              <a:t>FB(4) </a:t>
            </a:r>
            <a:r>
              <a:rPr sz="1710" dirty="0">
                <a:latin typeface="Times New Roman"/>
                <a:cs typeface="Times New Roman"/>
              </a:rPr>
              <a:t>=</a:t>
            </a:r>
            <a:r>
              <a:rPr sz="1710" spc="-90" dirty="0">
                <a:latin typeface="Times New Roman"/>
                <a:cs typeface="Times New Roman"/>
              </a:rPr>
              <a:t> </a:t>
            </a:r>
            <a:r>
              <a:rPr sz="1710" dirty="0">
                <a:latin typeface="Times New Roman"/>
                <a:cs typeface="Times New Roman"/>
              </a:rPr>
              <a:t>1</a:t>
            </a:r>
            <a:endParaRPr sz="171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49800" y="5186842"/>
            <a:ext cx="683085" cy="286700"/>
          </a:xfrm>
          <a:custGeom>
            <a:avLst/>
            <a:gdLst/>
            <a:ahLst/>
            <a:cxnLst/>
            <a:rect l="l" t="t" r="r" b="b"/>
            <a:pathLst>
              <a:path w="798829" h="335279">
                <a:moveTo>
                  <a:pt x="598881" y="0"/>
                </a:moveTo>
                <a:lnTo>
                  <a:pt x="598881" y="83743"/>
                </a:lnTo>
                <a:lnTo>
                  <a:pt x="0" y="83743"/>
                </a:lnTo>
                <a:lnTo>
                  <a:pt x="0" y="251218"/>
                </a:lnTo>
                <a:lnTo>
                  <a:pt x="598881" y="251218"/>
                </a:lnTo>
                <a:lnTo>
                  <a:pt x="598881" y="334962"/>
                </a:lnTo>
                <a:lnTo>
                  <a:pt x="798512" y="167474"/>
                </a:lnTo>
                <a:lnTo>
                  <a:pt x="5988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" name="object 5"/>
          <p:cNvSpPr/>
          <p:nvPr/>
        </p:nvSpPr>
        <p:spPr>
          <a:xfrm>
            <a:off x="4149800" y="5186842"/>
            <a:ext cx="683085" cy="286700"/>
          </a:xfrm>
          <a:custGeom>
            <a:avLst/>
            <a:gdLst/>
            <a:ahLst/>
            <a:cxnLst/>
            <a:rect l="l" t="t" r="r" b="b"/>
            <a:pathLst>
              <a:path w="798829" h="335279">
                <a:moveTo>
                  <a:pt x="0" y="83740"/>
                </a:moveTo>
                <a:lnTo>
                  <a:pt x="598884" y="83740"/>
                </a:lnTo>
                <a:lnTo>
                  <a:pt x="598884" y="0"/>
                </a:lnTo>
                <a:lnTo>
                  <a:pt x="798512" y="167481"/>
                </a:lnTo>
                <a:lnTo>
                  <a:pt x="598884" y="334962"/>
                </a:lnTo>
                <a:lnTo>
                  <a:pt x="598884" y="251221"/>
                </a:lnTo>
                <a:lnTo>
                  <a:pt x="0" y="251221"/>
                </a:lnTo>
                <a:lnTo>
                  <a:pt x="0" y="8374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" name="object 6"/>
          <p:cNvSpPr/>
          <p:nvPr/>
        </p:nvSpPr>
        <p:spPr>
          <a:xfrm>
            <a:off x="6959788" y="5232996"/>
            <a:ext cx="384439" cy="361090"/>
          </a:xfrm>
          <a:custGeom>
            <a:avLst/>
            <a:gdLst/>
            <a:ahLst/>
            <a:cxnLst/>
            <a:rect l="l" t="t" r="r" b="b"/>
            <a:pathLst>
              <a:path w="449579" h="422275">
                <a:moveTo>
                  <a:pt x="224624" y="0"/>
                </a:moveTo>
                <a:lnTo>
                  <a:pt x="173121" y="5576"/>
                </a:lnTo>
                <a:lnTo>
                  <a:pt x="125842" y="21459"/>
                </a:lnTo>
                <a:lnTo>
                  <a:pt x="84134" y="46383"/>
                </a:lnTo>
                <a:lnTo>
                  <a:pt x="49348" y="79080"/>
                </a:lnTo>
                <a:lnTo>
                  <a:pt x="22831" y="118283"/>
                </a:lnTo>
                <a:lnTo>
                  <a:pt x="5932" y="162724"/>
                </a:lnTo>
                <a:lnTo>
                  <a:pt x="0" y="211137"/>
                </a:lnTo>
                <a:lnTo>
                  <a:pt x="5932" y="259550"/>
                </a:lnTo>
                <a:lnTo>
                  <a:pt x="22831" y="303991"/>
                </a:lnTo>
                <a:lnTo>
                  <a:pt x="49348" y="343194"/>
                </a:lnTo>
                <a:lnTo>
                  <a:pt x="84134" y="375891"/>
                </a:lnTo>
                <a:lnTo>
                  <a:pt x="125842" y="400815"/>
                </a:lnTo>
                <a:lnTo>
                  <a:pt x="173121" y="416698"/>
                </a:lnTo>
                <a:lnTo>
                  <a:pt x="224624" y="422275"/>
                </a:lnTo>
                <a:lnTo>
                  <a:pt x="276132" y="416698"/>
                </a:lnTo>
                <a:lnTo>
                  <a:pt x="323415" y="400815"/>
                </a:lnTo>
                <a:lnTo>
                  <a:pt x="365125" y="375891"/>
                </a:lnTo>
                <a:lnTo>
                  <a:pt x="399912" y="343194"/>
                </a:lnTo>
                <a:lnTo>
                  <a:pt x="426430" y="303991"/>
                </a:lnTo>
                <a:lnTo>
                  <a:pt x="443329" y="259550"/>
                </a:lnTo>
                <a:lnTo>
                  <a:pt x="449262" y="211137"/>
                </a:lnTo>
                <a:lnTo>
                  <a:pt x="443329" y="162724"/>
                </a:lnTo>
                <a:lnTo>
                  <a:pt x="426430" y="118283"/>
                </a:lnTo>
                <a:lnTo>
                  <a:pt x="399912" y="79080"/>
                </a:lnTo>
                <a:lnTo>
                  <a:pt x="365125" y="46383"/>
                </a:lnTo>
                <a:lnTo>
                  <a:pt x="323415" y="21459"/>
                </a:lnTo>
                <a:lnTo>
                  <a:pt x="276132" y="5576"/>
                </a:lnTo>
                <a:lnTo>
                  <a:pt x="224624" y="0"/>
                </a:lnTo>
                <a:close/>
              </a:path>
            </a:pathLst>
          </a:custGeom>
          <a:solidFill>
            <a:srgbClr val="FF4C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" name="object 7"/>
          <p:cNvSpPr/>
          <p:nvPr/>
        </p:nvSpPr>
        <p:spPr>
          <a:xfrm>
            <a:off x="6959788" y="5232996"/>
            <a:ext cx="384439" cy="361090"/>
          </a:xfrm>
          <a:custGeom>
            <a:avLst/>
            <a:gdLst/>
            <a:ahLst/>
            <a:cxnLst/>
            <a:rect l="l" t="t" r="r" b="b"/>
            <a:pathLst>
              <a:path w="449579" h="422275">
                <a:moveTo>
                  <a:pt x="0" y="211137"/>
                </a:moveTo>
                <a:lnTo>
                  <a:pt x="5932" y="162725"/>
                </a:lnTo>
                <a:lnTo>
                  <a:pt x="22831" y="118284"/>
                </a:lnTo>
                <a:lnTo>
                  <a:pt x="49349" y="79081"/>
                </a:lnTo>
                <a:lnTo>
                  <a:pt x="84135" y="46384"/>
                </a:lnTo>
                <a:lnTo>
                  <a:pt x="125844" y="21460"/>
                </a:lnTo>
                <a:lnTo>
                  <a:pt x="173125" y="5576"/>
                </a:lnTo>
                <a:lnTo>
                  <a:pt x="224631" y="0"/>
                </a:lnTo>
                <a:lnTo>
                  <a:pt x="276137" y="5576"/>
                </a:lnTo>
                <a:lnTo>
                  <a:pt x="323419" y="21460"/>
                </a:lnTo>
                <a:lnTo>
                  <a:pt x="365127" y="46384"/>
                </a:lnTo>
                <a:lnTo>
                  <a:pt x="399914" y="79081"/>
                </a:lnTo>
                <a:lnTo>
                  <a:pt x="426431" y="118284"/>
                </a:lnTo>
                <a:lnTo>
                  <a:pt x="443330" y="162725"/>
                </a:lnTo>
                <a:lnTo>
                  <a:pt x="449263" y="211137"/>
                </a:lnTo>
                <a:lnTo>
                  <a:pt x="443330" y="259549"/>
                </a:lnTo>
                <a:lnTo>
                  <a:pt x="426431" y="303990"/>
                </a:lnTo>
                <a:lnTo>
                  <a:pt x="399914" y="343193"/>
                </a:lnTo>
                <a:lnTo>
                  <a:pt x="365127" y="375890"/>
                </a:lnTo>
                <a:lnTo>
                  <a:pt x="323419" y="400815"/>
                </a:lnTo>
                <a:lnTo>
                  <a:pt x="276137" y="416699"/>
                </a:lnTo>
                <a:lnTo>
                  <a:pt x="224631" y="422275"/>
                </a:lnTo>
                <a:lnTo>
                  <a:pt x="173125" y="416699"/>
                </a:lnTo>
                <a:lnTo>
                  <a:pt x="125844" y="400815"/>
                </a:lnTo>
                <a:lnTo>
                  <a:pt x="84135" y="375890"/>
                </a:lnTo>
                <a:lnTo>
                  <a:pt x="49349" y="343193"/>
                </a:lnTo>
                <a:lnTo>
                  <a:pt x="22831" y="303990"/>
                </a:lnTo>
                <a:lnTo>
                  <a:pt x="5932" y="259549"/>
                </a:lnTo>
                <a:lnTo>
                  <a:pt x="0" y="21113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" name="object 8"/>
          <p:cNvSpPr txBox="1"/>
          <p:nvPr/>
        </p:nvSpPr>
        <p:spPr>
          <a:xfrm>
            <a:off x="7100825" y="5324968"/>
            <a:ext cx="106427" cy="184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197" b="1" dirty="0">
                <a:latin typeface="Arial"/>
                <a:cs typeface="Arial"/>
              </a:rPr>
              <a:t>8</a:t>
            </a:r>
            <a:endParaRPr sz="1197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26291" y="5264218"/>
            <a:ext cx="384439" cy="361090"/>
          </a:xfrm>
          <a:custGeom>
            <a:avLst/>
            <a:gdLst/>
            <a:ahLst/>
            <a:cxnLst/>
            <a:rect l="l" t="t" r="r" b="b"/>
            <a:pathLst>
              <a:path w="449579" h="422275">
                <a:moveTo>
                  <a:pt x="224624" y="0"/>
                </a:moveTo>
                <a:lnTo>
                  <a:pt x="173121" y="5576"/>
                </a:lnTo>
                <a:lnTo>
                  <a:pt x="125842" y="21459"/>
                </a:lnTo>
                <a:lnTo>
                  <a:pt x="84134" y="46383"/>
                </a:lnTo>
                <a:lnTo>
                  <a:pt x="49348" y="79080"/>
                </a:lnTo>
                <a:lnTo>
                  <a:pt x="22831" y="118283"/>
                </a:lnTo>
                <a:lnTo>
                  <a:pt x="5932" y="162724"/>
                </a:lnTo>
                <a:lnTo>
                  <a:pt x="0" y="211137"/>
                </a:lnTo>
                <a:lnTo>
                  <a:pt x="5932" y="259550"/>
                </a:lnTo>
                <a:lnTo>
                  <a:pt x="22831" y="303991"/>
                </a:lnTo>
                <a:lnTo>
                  <a:pt x="49348" y="343194"/>
                </a:lnTo>
                <a:lnTo>
                  <a:pt x="84134" y="375891"/>
                </a:lnTo>
                <a:lnTo>
                  <a:pt x="125842" y="400815"/>
                </a:lnTo>
                <a:lnTo>
                  <a:pt x="173121" y="416698"/>
                </a:lnTo>
                <a:lnTo>
                  <a:pt x="224624" y="422275"/>
                </a:lnTo>
                <a:lnTo>
                  <a:pt x="276132" y="416698"/>
                </a:lnTo>
                <a:lnTo>
                  <a:pt x="323415" y="400815"/>
                </a:lnTo>
                <a:lnTo>
                  <a:pt x="365125" y="375891"/>
                </a:lnTo>
                <a:lnTo>
                  <a:pt x="399912" y="343194"/>
                </a:lnTo>
                <a:lnTo>
                  <a:pt x="426430" y="303991"/>
                </a:lnTo>
                <a:lnTo>
                  <a:pt x="443329" y="259550"/>
                </a:lnTo>
                <a:lnTo>
                  <a:pt x="449262" y="211137"/>
                </a:lnTo>
                <a:lnTo>
                  <a:pt x="443329" y="162724"/>
                </a:lnTo>
                <a:lnTo>
                  <a:pt x="426430" y="118283"/>
                </a:lnTo>
                <a:lnTo>
                  <a:pt x="399912" y="79080"/>
                </a:lnTo>
                <a:lnTo>
                  <a:pt x="365125" y="46383"/>
                </a:lnTo>
                <a:lnTo>
                  <a:pt x="323415" y="21459"/>
                </a:lnTo>
                <a:lnTo>
                  <a:pt x="276132" y="5576"/>
                </a:lnTo>
                <a:lnTo>
                  <a:pt x="224624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0" name="object 10"/>
          <p:cNvSpPr/>
          <p:nvPr/>
        </p:nvSpPr>
        <p:spPr>
          <a:xfrm>
            <a:off x="5826291" y="5264218"/>
            <a:ext cx="384439" cy="361090"/>
          </a:xfrm>
          <a:custGeom>
            <a:avLst/>
            <a:gdLst/>
            <a:ahLst/>
            <a:cxnLst/>
            <a:rect l="l" t="t" r="r" b="b"/>
            <a:pathLst>
              <a:path w="449579" h="422275">
                <a:moveTo>
                  <a:pt x="0" y="211137"/>
                </a:moveTo>
                <a:lnTo>
                  <a:pt x="5932" y="162725"/>
                </a:lnTo>
                <a:lnTo>
                  <a:pt x="22831" y="118284"/>
                </a:lnTo>
                <a:lnTo>
                  <a:pt x="49349" y="79081"/>
                </a:lnTo>
                <a:lnTo>
                  <a:pt x="84135" y="46384"/>
                </a:lnTo>
                <a:lnTo>
                  <a:pt x="125844" y="21460"/>
                </a:lnTo>
                <a:lnTo>
                  <a:pt x="173125" y="5576"/>
                </a:lnTo>
                <a:lnTo>
                  <a:pt x="224631" y="0"/>
                </a:lnTo>
                <a:lnTo>
                  <a:pt x="276137" y="5576"/>
                </a:lnTo>
                <a:lnTo>
                  <a:pt x="323419" y="21460"/>
                </a:lnTo>
                <a:lnTo>
                  <a:pt x="365127" y="46384"/>
                </a:lnTo>
                <a:lnTo>
                  <a:pt x="399914" y="79081"/>
                </a:lnTo>
                <a:lnTo>
                  <a:pt x="426431" y="118284"/>
                </a:lnTo>
                <a:lnTo>
                  <a:pt x="443330" y="162725"/>
                </a:lnTo>
                <a:lnTo>
                  <a:pt x="449263" y="211137"/>
                </a:lnTo>
                <a:lnTo>
                  <a:pt x="443330" y="259549"/>
                </a:lnTo>
                <a:lnTo>
                  <a:pt x="426431" y="303990"/>
                </a:lnTo>
                <a:lnTo>
                  <a:pt x="399914" y="343193"/>
                </a:lnTo>
                <a:lnTo>
                  <a:pt x="365127" y="375890"/>
                </a:lnTo>
                <a:lnTo>
                  <a:pt x="323419" y="400815"/>
                </a:lnTo>
                <a:lnTo>
                  <a:pt x="276137" y="416699"/>
                </a:lnTo>
                <a:lnTo>
                  <a:pt x="224631" y="422275"/>
                </a:lnTo>
                <a:lnTo>
                  <a:pt x="173125" y="416699"/>
                </a:lnTo>
                <a:lnTo>
                  <a:pt x="125844" y="400815"/>
                </a:lnTo>
                <a:lnTo>
                  <a:pt x="84135" y="375890"/>
                </a:lnTo>
                <a:lnTo>
                  <a:pt x="49349" y="343193"/>
                </a:lnTo>
                <a:lnTo>
                  <a:pt x="22831" y="303990"/>
                </a:lnTo>
                <a:lnTo>
                  <a:pt x="5932" y="259549"/>
                </a:lnTo>
                <a:lnTo>
                  <a:pt x="0" y="21113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1" name="object 11"/>
          <p:cNvSpPr txBox="1"/>
          <p:nvPr/>
        </p:nvSpPr>
        <p:spPr>
          <a:xfrm>
            <a:off x="5967327" y="5356189"/>
            <a:ext cx="106427" cy="184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197" b="1" dirty="0">
                <a:latin typeface="Arial"/>
                <a:cs typeface="Arial"/>
              </a:rPr>
              <a:t>4</a:t>
            </a:r>
            <a:endParaRPr sz="1197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734447" y="5052451"/>
            <a:ext cx="262266" cy="206337"/>
          </a:xfrm>
          <a:custGeom>
            <a:avLst/>
            <a:gdLst/>
            <a:ahLst/>
            <a:cxnLst/>
            <a:rect l="l" t="t" r="r" b="b"/>
            <a:pathLst>
              <a:path w="306704" h="241300">
                <a:moveTo>
                  <a:pt x="306161" y="241084"/>
                </a:moveTo>
                <a:lnTo>
                  <a:pt x="0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3" name="object 13"/>
          <p:cNvSpPr/>
          <p:nvPr/>
        </p:nvSpPr>
        <p:spPr>
          <a:xfrm>
            <a:off x="6935170" y="5199569"/>
            <a:ext cx="80363" cy="74390"/>
          </a:xfrm>
          <a:custGeom>
            <a:avLst/>
            <a:gdLst/>
            <a:ahLst/>
            <a:cxnLst/>
            <a:rect l="l" t="t" r="r" b="b"/>
            <a:pathLst>
              <a:path w="93979" h="86995">
                <a:moveTo>
                  <a:pt x="53035" y="0"/>
                </a:moveTo>
                <a:lnTo>
                  <a:pt x="0" y="67360"/>
                </a:lnTo>
                <a:lnTo>
                  <a:pt x="93878" y="86715"/>
                </a:lnTo>
                <a:lnTo>
                  <a:pt x="530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4" name="object 14"/>
          <p:cNvSpPr/>
          <p:nvPr/>
        </p:nvSpPr>
        <p:spPr>
          <a:xfrm>
            <a:off x="5334883" y="5766486"/>
            <a:ext cx="384439" cy="361090"/>
          </a:xfrm>
          <a:custGeom>
            <a:avLst/>
            <a:gdLst/>
            <a:ahLst/>
            <a:cxnLst/>
            <a:rect l="l" t="t" r="r" b="b"/>
            <a:pathLst>
              <a:path w="449579" h="422275">
                <a:moveTo>
                  <a:pt x="0" y="211137"/>
                </a:moveTo>
                <a:lnTo>
                  <a:pt x="5932" y="162725"/>
                </a:lnTo>
                <a:lnTo>
                  <a:pt x="22831" y="118284"/>
                </a:lnTo>
                <a:lnTo>
                  <a:pt x="49349" y="79081"/>
                </a:lnTo>
                <a:lnTo>
                  <a:pt x="84136" y="46384"/>
                </a:lnTo>
                <a:lnTo>
                  <a:pt x="125844" y="21460"/>
                </a:lnTo>
                <a:lnTo>
                  <a:pt x="173125" y="5576"/>
                </a:lnTo>
                <a:lnTo>
                  <a:pt x="224631" y="0"/>
                </a:lnTo>
                <a:lnTo>
                  <a:pt x="276137" y="5576"/>
                </a:lnTo>
                <a:lnTo>
                  <a:pt x="323419" y="21460"/>
                </a:lnTo>
                <a:lnTo>
                  <a:pt x="365127" y="46384"/>
                </a:lnTo>
                <a:lnTo>
                  <a:pt x="399914" y="79081"/>
                </a:lnTo>
                <a:lnTo>
                  <a:pt x="426431" y="118284"/>
                </a:lnTo>
                <a:lnTo>
                  <a:pt x="443330" y="162725"/>
                </a:lnTo>
                <a:lnTo>
                  <a:pt x="449263" y="211137"/>
                </a:lnTo>
                <a:lnTo>
                  <a:pt x="443330" y="259549"/>
                </a:lnTo>
                <a:lnTo>
                  <a:pt x="426431" y="303990"/>
                </a:lnTo>
                <a:lnTo>
                  <a:pt x="399914" y="343193"/>
                </a:lnTo>
                <a:lnTo>
                  <a:pt x="365127" y="375890"/>
                </a:lnTo>
                <a:lnTo>
                  <a:pt x="323419" y="400815"/>
                </a:lnTo>
                <a:lnTo>
                  <a:pt x="276137" y="416699"/>
                </a:lnTo>
                <a:lnTo>
                  <a:pt x="224631" y="422275"/>
                </a:lnTo>
                <a:lnTo>
                  <a:pt x="173125" y="416699"/>
                </a:lnTo>
                <a:lnTo>
                  <a:pt x="125844" y="400815"/>
                </a:lnTo>
                <a:lnTo>
                  <a:pt x="84136" y="375890"/>
                </a:lnTo>
                <a:lnTo>
                  <a:pt x="49349" y="343193"/>
                </a:lnTo>
                <a:lnTo>
                  <a:pt x="22831" y="303990"/>
                </a:lnTo>
                <a:lnTo>
                  <a:pt x="5932" y="259549"/>
                </a:lnTo>
                <a:lnTo>
                  <a:pt x="0" y="21113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5" name="object 15"/>
          <p:cNvSpPr txBox="1"/>
          <p:nvPr/>
        </p:nvSpPr>
        <p:spPr>
          <a:xfrm>
            <a:off x="5475919" y="5858462"/>
            <a:ext cx="106427" cy="184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197" b="1" dirty="0">
                <a:latin typeface="Arial"/>
                <a:cs typeface="Arial"/>
              </a:rPr>
              <a:t>2</a:t>
            </a:r>
            <a:endParaRPr sz="1197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680512" y="5584583"/>
            <a:ext cx="201450" cy="205250"/>
          </a:xfrm>
          <a:custGeom>
            <a:avLst/>
            <a:gdLst/>
            <a:ahLst/>
            <a:cxnLst/>
            <a:rect l="l" t="t" r="r" b="b"/>
            <a:pathLst>
              <a:path w="235584" h="240029">
                <a:moveTo>
                  <a:pt x="235568" y="0"/>
                </a:moveTo>
                <a:lnTo>
                  <a:pt x="0" y="239958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7" name="object 17"/>
          <p:cNvSpPr/>
          <p:nvPr/>
        </p:nvSpPr>
        <p:spPr>
          <a:xfrm>
            <a:off x="5663394" y="5729224"/>
            <a:ext cx="77648" cy="78191"/>
          </a:xfrm>
          <a:custGeom>
            <a:avLst/>
            <a:gdLst/>
            <a:ahLst/>
            <a:cxnLst/>
            <a:rect l="l" t="t" r="r" b="b"/>
            <a:pathLst>
              <a:path w="90804" h="91440">
                <a:moveTo>
                  <a:pt x="29463" y="0"/>
                </a:moveTo>
                <a:lnTo>
                  <a:pt x="0" y="91199"/>
                </a:lnTo>
                <a:lnTo>
                  <a:pt x="90639" y="60054"/>
                </a:lnTo>
                <a:lnTo>
                  <a:pt x="294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8" name="object 18"/>
          <p:cNvSpPr/>
          <p:nvPr/>
        </p:nvSpPr>
        <p:spPr>
          <a:xfrm>
            <a:off x="6373356" y="4732085"/>
            <a:ext cx="422448" cy="361090"/>
          </a:xfrm>
          <a:custGeom>
            <a:avLst/>
            <a:gdLst/>
            <a:ahLst/>
            <a:cxnLst/>
            <a:rect l="l" t="t" r="r" b="b"/>
            <a:pathLst>
              <a:path w="494029" h="422275">
                <a:moveTo>
                  <a:pt x="246849" y="0"/>
                </a:moveTo>
                <a:lnTo>
                  <a:pt x="197100" y="4289"/>
                </a:lnTo>
                <a:lnTo>
                  <a:pt x="150763" y="16591"/>
                </a:lnTo>
                <a:lnTo>
                  <a:pt x="108832" y="36058"/>
                </a:lnTo>
                <a:lnTo>
                  <a:pt x="72299" y="61839"/>
                </a:lnTo>
                <a:lnTo>
                  <a:pt x="42157" y="93087"/>
                </a:lnTo>
                <a:lnTo>
                  <a:pt x="19398" y="128951"/>
                </a:lnTo>
                <a:lnTo>
                  <a:pt x="5014" y="168584"/>
                </a:lnTo>
                <a:lnTo>
                  <a:pt x="0" y="211137"/>
                </a:lnTo>
                <a:lnTo>
                  <a:pt x="5014" y="253690"/>
                </a:lnTo>
                <a:lnTo>
                  <a:pt x="19398" y="293323"/>
                </a:lnTo>
                <a:lnTo>
                  <a:pt x="42157" y="329187"/>
                </a:lnTo>
                <a:lnTo>
                  <a:pt x="72299" y="360435"/>
                </a:lnTo>
                <a:lnTo>
                  <a:pt x="108832" y="386216"/>
                </a:lnTo>
                <a:lnTo>
                  <a:pt x="150763" y="405683"/>
                </a:lnTo>
                <a:lnTo>
                  <a:pt x="197100" y="417985"/>
                </a:lnTo>
                <a:lnTo>
                  <a:pt x="246849" y="422275"/>
                </a:lnTo>
                <a:lnTo>
                  <a:pt x="296600" y="417985"/>
                </a:lnTo>
                <a:lnTo>
                  <a:pt x="342938" y="405683"/>
                </a:lnTo>
                <a:lnTo>
                  <a:pt x="384871" y="386216"/>
                </a:lnTo>
                <a:lnTo>
                  <a:pt x="421406" y="360435"/>
                </a:lnTo>
                <a:lnTo>
                  <a:pt x="451551" y="329187"/>
                </a:lnTo>
                <a:lnTo>
                  <a:pt x="474312" y="293323"/>
                </a:lnTo>
                <a:lnTo>
                  <a:pt x="488696" y="253690"/>
                </a:lnTo>
                <a:lnTo>
                  <a:pt x="493712" y="211137"/>
                </a:lnTo>
                <a:lnTo>
                  <a:pt x="488696" y="168584"/>
                </a:lnTo>
                <a:lnTo>
                  <a:pt x="474312" y="128951"/>
                </a:lnTo>
                <a:lnTo>
                  <a:pt x="451551" y="93087"/>
                </a:lnTo>
                <a:lnTo>
                  <a:pt x="421406" y="61839"/>
                </a:lnTo>
                <a:lnTo>
                  <a:pt x="384871" y="36058"/>
                </a:lnTo>
                <a:lnTo>
                  <a:pt x="342938" y="16591"/>
                </a:lnTo>
                <a:lnTo>
                  <a:pt x="296600" y="4289"/>
                </a:lnTo>
                <a:lnTo>
                  <a:pt x="2468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9" name="object 19"/>
          <p:cNvSpPr/>
          <p:nvPr/>
        </p:nvSpPr>
        <p:spPr>
          <a:xfrm>
            <a:off x="6373356" y="4732085"/>
            <a:ext cx="422448" cy="361090"/>
          </a:xfrm>
          <a:custGeom>
            <a:avLst/>
            <a:gdLst/>
            <a:ahLst/>
            <a:cxnLst/>
            <a:rect l="l" t="t" r="r" b="b"/>
            <a:pathLst>
              <a:path w="494029" h="422275">
                <a:moveTo>
                  <a:pt x="493713" y="211137"/>
                </a:moveTo>
                <a:lnTo>
                  <a:pt x="488698" y="168586"/>
                </a:lnTo>
                <a:lnTo>
                  <a:pt x="474314" y="128953"/>
                </a:lnTo>
                <a:lnTo>
                  <a:pt x="451554" y="93088"/>
                </a:lnTo>
                <a:lnTo>
                  <a:pt x="421410" y="61840"/>
                </a:lnTo>
                <a:lnTo>
                  <a:pt x="384876" y="36059"/>
                </a:lnTo>
                <a:lnTo>
                  <a:pt x="342944" y="16592"/>
                </a:lnTo>
                <a:lnTo>
                  <a:pt x="296606" y="4289"/>
                </a:lnTo>
                <a:lnTo>
                  <a:pt x="246856" y="0"/>
                </a:lnTo>
                <a:lnTo>
                  <a:pt x="197106" y="4289"/>
                </a:lnTo>
                <a:lnTo>
                  <a:pt x="150769" y="16592"/>
                </a:lnTo>
                <a:lnTo>
                  <a:pt x="108836" y="36059"/>
                </a:lnTo>
                <a:lnTo>
                  <a:pt x="72302" y="61840"/>
                </a:lnTo>
                <a:lnTo>
                  <a:pt x="42159" y="93088"/>
                </a:lnTo>
                <a:lnTo>
                  <a:pt x="19399" y="128953"/>
                </a:lnTo>
                <a:lnTo>
                  <a:pt x="5015" y="168586"/>
                </a:lnTo>
                <a:lnTo>
                  <a:pt x="0" y="211137"/>
                </a:lnTo>
                <a:lnTo>
                  <a:pt x="5015" y="253689"/>
                </a:lnTo>
                <a:lnTo>
                  <a:pt x="19399" y="293321"/>
                </a:lnTo>
                <a:lnTo>
                  <a:pt x="42159" y="329186"/>
                </a:lnTo>
                <a:lnTo>
                  <a:pt x="72302" y="360434"/>
                </a:lnTo>
                <a:lnTo>
                  <a:pt x="108836" y="386216"/>
                </a:lnTo>
                <a:lnTo>
                  <a:pt x="150769" y="405683"/>
                </a:lnTo>
                <a:lnTo>
                  <a:pt x="197106" y="417985"/>
                </a:lnTo>
                <a:lnTo>
                  <a:pt x="246856" y="422275"/>
                </a:lnTo>
                <a:lnTo>
                  <a:pt x="296606" y="417985"/>
                </a:lnTo>
                <a:lnTo>
                  <a:pt x="342944" y="405683"/>
                </a:lnTo>
                <a:lnTo>
                  <a:pt x="384876" y="386216"/>
                </a:lnTo>
                <a:lnTo>
                  <a:pt x="421410" y="360434"/>
                </a:lnTo>
                <a:lnTo>
                  <a:pt x="451554" y="329186"/>
                </a:lnTo>
                <a:lnTo>
                  <a:pt x="474314" y="293321"/>
                </a:lnTo>
                <a:lnTo>
                  <a:pt x="488698" y="253689"/>
                </a:lnTo>
                <a:lnTo>
                  <a:pt x="493713" y="21113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0" name="object 20"/>
          <p:cNvSpPr txBox="1"/>
          <p:nvPr/>
        </p:nvSpPr>
        <p:spPr>
          <a:xfrm>
            <a:off x="6533539" y="4824057"/>
            <a:ext cx="106427" cy="184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197" b="1" dirty="0">
                <a:latin typeface="Arial"/>
                <a:cs typeface="Arial"/>
              </a:rPr>
              <a:t>6</a:t>
            </a:r>
            <a:endParaRPr sz="1197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154802" y="5584583"/>
            <a:ext cx="255750" cy="169957"/>
          </a:xfrm>
          <a:custGeom>
            <a:avLst/>
            <a:gdLst/>
            <a:ahLst/>
            <a:cxnLst/>
            <a:rect l="l" t="t" r="r" b="b"/>
            <a:pathLst>
              <a:path w="299084" h="198754">
                <a:moveTo>
                  <a:pt x="0" y="0"/>
                </a:moveTo>
                <a:lnTo>
                  <a:pt x="298468" y="198488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2" name="object 22"/>
          <p:cNvSpPr/>
          <p:nvPr/>
        </p:nvSpPr>
        <p:spPr>
          <a:xfrm>
            <a:off x="6349031" y="5696732"/>
            <a:ext cx="81449" cy="71132"/>
          </a:xfrm>
          <a:custGeom>
            <a:avLst/>
            <a:gdLst/>
            <a:ahLst/>
            <a:cxnLst/>
            <a:rect l="l" t="t" r="r" b="b"/>
            <a:pathLst>
              <a:path w="95250" h="83184">
                <a:moveTo>
                  <a:pt x="47472" y="0"/>
                </a:moveTo>
                <a:lnTo>
                  <a:pt x="0" y="71381"/>
                </a:lnTo>
                <a:lnTo>
                  <a:pt x="95123" y="83160"/>
                </a:lnTo>
                <a:lnTo>
                  <a:pt x="474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3" name="object 23"/>
          <p:cNvSpPr/>
          <p:nvPr/>
        </p:nvSpPr>
        <p:spPr>
          <a:xfrm>
            <a:off x="7463415" y="5748839"/>
            <a:ext cx="494124" cy="370864"/>
          </a:xfrm>
          <a:custGeom>
            <a:avLst/>
            <a:gdLst/>
            <a:ahLst/>
            <a:cxnLst/>
            <a:rect l="l" t="t" r="r" b="b"/>
            <a:pathLst>
              <a:path w="577850" h="433704">
                <a:moveTo>
                  <a:pt x="577849" y="216693"/>
                </a:moveTo>
                <a:lnTo>
                  <a:pt x="573194" y="177742"/>
                </a:lnTo>
                <a:lnTo>
                  <a:pt x="559773" y="141082"/>
                </a:lnTo>
                <a:lnTo>
                  <a:pt x="538403" y="107324"/>
                </a:lnTo>
                <a:lnTo>
                  <a:pt x="509898" y="77080"/>
                </a:lnTo>
                <a:lnTo>
                  <a:pt x="475075" y="50963"/>
                </a:lnTo>
                <a:lnTo>
                  <a:pt x="434750" y="29585"/>
                </a:lnTo>
                <a:lnTo>
                  <a:pt x="389740" y="13556"/>
                </a:lnTo>
                <a:lnTo>
                  <a:pt x="340859" y="3491"/>
                </a:lnTo>
                <a:lnTo>
                  <a:pt x="288924" y="0"/>
                </a:lnTo>
                <a:lnTo>
                  <a:pt x="236990" y="3491"/>
                </a:lnTo>
                <a:lnTo>
                  <a:pt x="188109" y="13556"/>
                </a:lnTo>
                <a:lnTo>
                  <a:pt x="143099" y="29585"/>
                </a:lnTo>
                <a:lnTo>
                  <a:pt x="102774" y="50963"/>
                </a:lnTo>
                <a:lnTo>
                  <a:pt x="67951" y="77080"/>
                </a:lnTo>
                <a:lnTo>
                  <a:pt x="39446" y="107324"/>
                </a:lnTo>
                <a:lnTo>
                  <a:pt x="18075" y="141082"/>
                </a:lnTo>
                <a:lnTo>
                  <a:pt x="4654" y="177742"/>
                </a:lnTo>
                <a:lnTo>
                  <a:pt x="0" y="216693"/>
                </a:lnTo>
                <a:lnTo>
                  <a:pt x="4654" y="255644"/>
                </a:lnTo>
                <a:lnTo>
                  <a:pt x="18075" y="292305"/>
                </a:lnTo>
                <a:lnTo>
                  <a:pt x="39446" y="326063"/>
                </a:lnTo>
                <a:lnTo>
                  <a:pt x="67951" y="356307"/>
                </a:lnTo>
                <a:lnTo>
                  <a:pt x="102774" y="382424"/>
                </a:lnTo>
                <a:lnTo>
                  <a:pt x="143099" y="403802"/>
                </a:lnTo>
                <a:lnTo>
                  <a:pt x="188109" y="419830"/>
                </a:lnTo>
                <a:lnTo>
                  <a:pt x="236990" y="429896"/>
                </a:lnTo>
                <a:lnTo>
                  <a:pt x="288924" y="433387"/>
                </a:lnTo>
                <a:lnTo>
                  <a:pt x="340859" y="429896"/>
                </a:lnTo>
                <a:lnTo>
                  <a:pt x="389740" y="419830"/>
                </a:lnTo>
                <a:lnTo>
                  <a:pt x="434750" y="403802"/>
                </a:lnTo>
                <a:lnTo>
                  <a:pt x="475075" y="382424"/>
                </a:lnTo>
                <a:lnTo>
                  <a:pt x="509898" y="356307"/>
                </a:lnTo>
                <a:lnTo>
                  <a:pt x="538403" y="326063"/>
                </a:lnTo>
                <a:lnTo>
                  <a:pt x="559773" y="292305"/>
                </a:lnTo>
                <a:lnTo>
                  <a:pt x="573194" y="255644"/>
                </a:lnTo>
                <a:lnTo>
                  <a:pt x="577849" y="216693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4" name="object 24"/>
          <p:cNvSpPr txBox="1"/>
          <p:nvPr/>
        </p:nvSpPr>
        <p:spPr>
          <a:xfrm>
            <a:off x="7617646" y="5842205"/>
            <a:ext cx="191133" cy="184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197" b="1" spc="-4" dirty="0">
                <a:latin typeface="Arial"/>
                <a:cs typeface="Arial"/>
              </a:rPr>
              <a:t>10</a:t>
            </a:r>
            <a:endParaRPr sz="1197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288300" y="5541144"/>
            <a:ext cx="231858" cy="244347"/>
          </a:xfrm>
          <a:custGeom>
            <a:avLst/>
            <a:gdLst/>
            <a:ahLst/>
            <a:cxnLst/>
            <a:rect l="l" t="t" r="r" b="b"/>
            <a:pathLst>
              <a:path w="271145" h="285750">
                <a:moveTo>
                  <a:pt x="0" y="0"/>
                </a:moveTo>
                <a:lnTo>
                  <a:pt x="270850" y="285651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6" name="object 26"/>
          <p:cNvSpPr/>
          <p:nvPr/>
        </p:nvSpPr>
        <p:spPr>
          <a:xfrm>
            <a:off x="7459679" y="5724725"/>
            <a:ext cx="77105" cy="78734"/>
          </a:xfrm>
          <a:custGeom>
            <a:avLst/>
            <a:gdLst/>
            <a:ahLst/>
            <a:cxnLst/>
            <a:rect l="l" t="t" r="r" b="b"/>
            <a:pathLst>
              <a:path w="90170" h="92075">
                <a:moveTo>
                  <a:pt x="62204" y="0"/>
                </a:moveTo>
                <a:lnTo>
                  <a:pt x="0" y="58983"/>
                </a:lnTo>
                <a:lnTo>
                  <a:pt x="90093" y="91699"/>
                </a:lnTo>
                <a:lnTo>
                  <a:pt x="622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7" name="object 27"/>
          <p:cNvSpPr/>
          <p:nvPr/>
        </p:nvSpPr>
        <p:spPr>
          <a:xfrm>
            <a:off x="6218603" y="5780061"/>
            <a:ext cx="422448" cy="361090"/>
          </a:xfrm>
          <a:custGeom>
            <a:avLst/>
            <a:gdLst/>
            <a:ahLst/>
            <a:cxnLst/>
            <a:rect l="l" t="t" r="r" b="b"/>
            <a:pathLst>
              <a:path w="494029" h="422275">
                <a:moveTo>
                  <a:pt x="246849" y="0"/>
                </a:moveTo>
                <a:lnTo>
                  <a:pt x="197100" y="4289"/>
                </a:lnTo>
                <a:lnTo>
                  <a:pt x="150763" y="16592"/>
                </a:lnTo>
                <a:lnTo>
                  <a:pt x="108832" y="36059"/>
                </a:lnTo>
                <a:lnTo>
                  <a:pt x="72299" y="61841"/>
                </a:lnTo>
                <a:lnTo>
                  <a:pt x="42157" y="93089"/>
                </a:lnTo>
                <a:lnTo>
                  <a:pt x="19398" y="128953"/>
                </a:lnTo>
                <a:lnTo>
                  <a:pt x="5014" y="168586"/>
                </a:lnTo>
                <a:lnTo>
                  <a:pt x="0" y="211138"/>
                </a:lnTo>
                <a:lnTo>
                  <a:pt x="5014" y="253690"/>
                </a:lnTo>
                <a:lnTo>
                  <a:pt x="19398" y="293322"/>
                </a:lnTo>
                <a:lnTo>
                  <a:pt x="42157" y="329187"/>
                </a:lnTo>
                <a:lnTo>
                  <a:pt x="72299" y="360435"/>
                </a:lnTo>
                <a:lnTo>
                  <a:pt x="108832" y="386217"/>
                </a:lnTo>
                <a:lnTo>
                  <a:pt x="150763" y="405683"/>
                </a:lnTo>
                <a:lnTo>
                  <a:pt x="197100" y="417986"/>
                </a:lnTo>
                <a:lnTo>
                  <a:pt x="246849" y="422276"/>
                </a:lnTo>
                <a:lnTo>
                  <a:pt x="296600" y="417986"/>
                </a:lnTo>
                <a:lnTo>
                  <a:pt x="342938" y="405683"/>
                </a:lnTo>
                <a:lnTo>
                  <a:pt x="384871" y="386217"/>
                </a:lnTo>
                <a:lnTo>
                  <a:pt x="421406" y="360435"/>
                </a:lnTo>
                <a:lnTo>
                  <a:pt x="451551" y="329187"/>
                </a:lnTo>
                <a:lnTo>
                  <a:pt x="474312" y="293322"/>
                </a:lnTo>
                <a:lnTo>
                  <a:pt x="488696" y="253690"/>
                </a:lnTo>
                <a:lnTo>
                  <a:pt x="493712" y="211138"/>
                </a:lnTo>
                <a:lnTo>
                  <a:pt x="488696" y="168586"/>
                </a:lnTo>
                <a:lnTo>
                  <a:pt x="474312" y="128953"/>
                </a:lnTo>
                <a:lnTo>
                  <a:pt x="451551" y="93089"/>
                </a:lnTo>
                <a:lnTo>
                  <a:pt x="421406" y="61841"/>
                </a:lnTo>
                <a:lnTo>
                  <a:pt x="384871" y="36059"/>
                </a:lnTo>
                <a:lnTo>
                  <a:pt x="342938" y="16592"/>
                </a:lnTo>
                <a:lnTo>
                  <a:pt x="296600" y="4289"/>
                </a:lnTo>
                <a:lnTo>
                  <a:pt x="246849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8" name="object 28"/>
          <p:cNvSpPr/>
          <p:nvPr/>
        </p:nvSpPr>
        <p:spPr>
          <a:xfrm>
            <a:off x="6218603" y="5780061"/>
            <a:ext cx="422448" cy="361090"/>
          </a:xfrm>
          <a:custGeom>
            <a:avLst/>
            <a:gdLst/>
            <a:ahLst/>
            <a:cxnLst/>
            <a:rect l="l" t="t" r="r" b="b"/>
            <a:pathLst>
              <a:path w="494029" h="422275">
                <a:moveTo>
                  <a:pt x="493713" y="211137"/>
                </a:moveTo>
                <a:lnTo>
                  <a:pt x="488698" y="168586"/>
                </a:lnTo>
                <a:lnTo>
                  <a:pt x="474314" y="128953"/>
                </a:lnTo>
                <a:lnTo>
                  <a:pt x="451554" y="93088"/>
                </a:lnTo>
                <a:lnTo>
                  <a:pt x="421410" y="61840"/>
                </a:lnTo>
                <a:lnTo>
                  <a:pt x="384876" y="36059"/>
                </a:lnTo>
                <a:lnTo>
                  <a:pt x="342944" y="16592"/>
                </a:lnTo>
                <a:lnTo>
                  <a:pt x="296606" y="4289"/>
                </a:lnTo>
                <a:lnTo>
                  <a:pt x="246856" y="0"/>
                </a:lnTo>
                <a:lnTo>
                  <a:pt x="197106" y="4289"/>
                </a:lnTo>
                <a:lnTo>
                  <a:pt x="150769" y="16592"/>
                </a:lnTo>
                <a:lnTo>
                  <a:pt x="108836" y="36059"/>
                </a:lnTo>
                <a:lnTo>
                  <a:pt x="72302" y="61840"/>
                </a:lnTo>
                <a:lnTo>
                  <a:pt x="42159" y="93088"/>
                </a:lnTo>
                <a:lnTo>
                  <a:pt x="19399" y="128953"/>
                </a:lnTo>
                <a:lnTo>
                  <a:pt x="5015" y="168586"/>
                </a:lnTo>
                <a:lnTo>
                  <a:pt x="0" y="211137"/>
                </a:lnTo>
                <a:lnTo>
                  <a:pt x="5015" y="253689"/>
                </a:lnTo>
                <a:lnTo>
                  <a:pt x="19399" y="293322"/>
                </a:lnTo>
                <a:lnTo>
                  <a:pt x="42159" y="329186"/>
                </a:lnTo>
                <a:lnTo>
                  <a:pt x="72302" y="360434"/>
                </a:lnTo>
                <a:lnTo>
                  <a:pt x="108836" y="386216"/>
                </a:lnTo>
                <a:lnTo>
                  <a:pt x="150769" y="405683"/>
                </a:lnTo>
                <a:lnTo>
                  <a:pt x="197106" y="417986"/>
                </a:lnTo>
                <a:lnTo>
                  <a:pt x="246856" y="422275"/>
                </a:lnTo>
                <a:lnTo>
                  <a:pt x="296606" y="417986"/>
                </a:lnTo>
                <a:lnTo>
                  <a:pt x="342944" y="405683"/>
                </a:lnTo>
                <a:lnTo>
                  <a:pt x="384876" y="386216"/>
                </a:lnTo>
                <a:lnTo>
                  <a:pt x="421410" y="360434"/>
                </a:lnTo>
                <a:lnTo>
                  <a:pt x="451554" y="329186"/>
                </a:lnTo>
                <a:lnTo>
                  <a:pt x="474314" y="293322"/>
                </a:lnTo>
                <a:lnTo>
                  <a:pt x="488698" y="253689"/>
                </a:lnTo>
                <a:lnTo>
                  <a:pt x="493713" y="21113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9" name="object 29"/>
          <p:cNvSpPr txBox="1"/>
          <p:nvPr/>
        </p:nvSpPr>
        <p:spPr>
          <a:xfrm>
            <a:off x="6378786" y="5872037"/>
            <a:ext cx="106427" cy="184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197" b="1" dirty="0">
                <a:latin typeface="Arial"/>
                <a:cs typeface="Arial"/>
              </a:rPr>
              <a:t>5</a:t>
            </a:r>
            <a:endParaRPr sz="1197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172977" y="5052451"/>
            <a:ext cx="263352" cy="236202"/>
          </a:xfrm>
          <a:custGeom>
            <a:avLst/>
            <a:gdLst/>
            <a:ahLst/>
            <a:cxnLst/>
            <a:rect l="l" t="t" r="r" b="b"/>
            <a:pathLst>
              <a:path w="307975" h="276225">
                <a:moveTo>
                  <a:pt x="307357" y="0"/>
                </a:moveTo>
                <a:lnTo>
                  <a:pt x="0" y="276175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1" name="object 31"/>
          <p:cNvSpPr/>
          <p:nvPr/>
        </p:nvSpPr>
        <p:spPr>
          <a:xfrm>
            <a:off x="6154802" y="5228685"/>
            <a:ext cx="79277" cy="76562"/>
          </a:xfrm>
          <a:custGeom>
            <a:avLst/>
            <a:gdLst/>
            <a:ahLst/>
            <a:cxnLst/>
            <a:rect l="l" t="t" r="r" b="b"/>
            <a:pathLst>
              <a:path w="92709" h="89535">
                <a:moveTo>
                  <a:pt x="35115" y="0"/>
                </a:moveTo>
                <a:lnTo>
                  <a:pt x="0" y="89179"/>
                </a:lnTo>
                <a:lnTo>
                  <a:pt x="92405" y="63766"/>
                </a:lnTo>
                <a:lnTo>
                  <a:pt x="351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2" name="object 32"/>
          <p:cNvSpPr/>
          <p:nvPr/>
        </p:nvSpPr>
        <p:spPr>
          <a:xfrm>
            <a:off x="5839866" y="2706722"/>
            <a:ext cx="384439" cy="361090"/>
          </a:xfrm>
          <a:custGeom>
            <a:avLst/>
            <a:gdLst/>
            <a:ahLst/>
            <a:cxnLst/>
            <a:rect l="l" t="t" r="r" b="b"/>
            <a:pathLst>
              <a:path w="449579" h="422275">
                <a:moveTo>
                  <a:pt x="224624" y="0"/>
                </a:moveTo>
                <a:lnTo>
                  <a:pt x="173121" y="5576"/>
                </a:lnTo>
                <a:lnTo>
                  <a:pt x="125842" y="21459"/>
                </a:lnTo>
                <a:lnTo>
                  <a:pt x="84134" y="46383"/>
                </a:lnTo>
                <a:lnTo>
                  <a:pt x="49348" y="79080"/>
                </a:lnTo>
                <a:lnTo>
                  <a:pt x="22831" y="118283"/>
                </a:lnTo>
                <a:lnTo>
                  <a:pt x="5932" y="162724"/>
                </a:lnTo>
                <a:lnTo>
                  <a:pt x="0" y="211137"/>
                </a:lnTo>
                <a:lnTo>
                  <a:pt x="5932" y="259550"/>
                </a:lnTo>
                <a:lnTo>
                  <a:pt x="22831" y="303991"/>
                </a:lnTo>
                <a:lnTo>
                  <a:pt x="49348" y="343194"/>
                </a:lnTo>
                <a:lnTo>
                  <a:pt x="84134" y="375891"/>
                </a:lnTo>
                <a:lnTo>
                  <a:pt x="125842" y="400815"/>
                </a:lnTo>
                <a:lnTo>
                  <a:pt x="173121" y="416698"/>
                </a:lnTo>
                <a:lnTo>
                  <a:pt x="224624" y="422275"/>
                </a:lnTo>
                <a:lnTo>
                  <a:pt x="276132" y="416698"/>
                </a:lnTo>
                <a:lnTo>
                  <a:pt x="323415" y="400815"/>
                </a:lnTo>
                <a:lnTo>
                  <a:pt x="365125" y="375891"/>
                </a:lnTo>
                <a:lnTo>
                  <a:pt x="399912" y="343194"/>
                </a:lnTo>
                <a:lnTo>
                  <a:pt x="426430" y="303991"/>
                </a:lnTo>
                <a:lnTo>
                  <a:pt x="443329" y="259550"/>
                </a:lnTo>
                <a:lnTo>
                  <a:pt x="449262" y="211137"/>
                </a:lnTo>
                <a:lnTo>
                  <a:pt x="443329" y="162724"/>
                </a:lnTo>
                <a:lnTo>
                  <a:pt x="426430" y="118283"/>
                </a:lnTo>
                <a:lnTo>
                  <a:pt x="399912" y="79080"/>
                </a:lnTo>
                <a:lnTo>
                  <a:pt x="365125" y="46383"/>
                </a:lnTo>
                <a:lnTo>
                  <a:pt x="323415" y="21459"/>
                </a:lnTo>
                <a:lnTo>
                  <a:pt x="276132" y="5576"/>
                </a:lnTo>
                <a:lnTo>
                  <a:pt x="224624" y="0"/>
                </a:lnTo>
                <a:close/>
              </a:path>
            </a:pathLst>
          </a:custGeom>
          <a:solidFill>
            <a:srgbClr val="FF4C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3" name="object 33"/>
          <p:cNvSpPr/>
          <p:nvPr/>
        </p:nvSpPr>
        <p:spPr>
          <a:xfrm>
            <a:off x="5839866" y="2706722"/>
            <a:ext cx="384439" cy="361090"/>
          </a:xfrm>
          <a:custGeom>
            <a:avLst/>
            <a:gdLst/>
            <a:ahLst/>
            <a:cxnLst/>
            <a:rect l="l" t="t" r="r" b="b"/>
            <a:pathLst>
              <a:path w="449579" h="422275">
                <a:moveTo>
                  <a:pt x="0" y="211137"/>
                </a:moveTo>
                <a:lnTo>
                  <a:pt x="5932" y="162725"/>
                </a:lnTo>
                <a:lnTo>
                  <a:pt x="22831" y="118284"/>
                </a:lnTo>
                <a:lnTo>
                  <a:pt x="49348" y="79081"/>
                </a:lnTo>
                <a:lnTo>
                  <a:pt x="84135" y="46384"/>
                </a:lnTo>
                <a:lnTo>
                  <a:pt x="125844" y="21460"/>
                </a:lnTo>
                <a:lnTo>
                  <a:pt x="173125" y="5576"/>
                </a:lnTo>
                <a:lnTo>
                  <a:pt x="224631" y="0"/>
                </a:lnTo>
                <a:lnTo>
                  <a:pt x="276137" y="5576"/>
                </a:lnTo>
                <a:lnTo>
                  <a:pt x="323419" y="21460"/>
                </a:lnTo>
                <a:lnTo>
                  <a:pt x="365127" y="46384"/>
                </a:lnTo>
                <a:lnTo>
                  <a:pt x="399914" y="79081"/>
                </a:lnTo>
                <a:lnTo>
                  <a:pt x="426431" y="118284"/>
                </a:lnTo>
                <a:lnTo>
                  <a:pt x="443330" y="162725"/>
                </a:lnTo>
                <a:lnTo>
                  <a:pt x="449263" y="211137"/>
                </a:lnTo>
                <a:lnTo>
                  <a:pt x="443330" y="259549"/>
                </a:lnTo>
                <a:lnTo>
                  <a:pt x="426431" y="303990"/>
                </a:lnTo>
                <a:lnTo>
                  <a:pt x="399914" y="343193"/>
                </a:lnTo>
                <a:lnTo>
                  <a:pt x="365127" y="375890"/>
                </a:lnTo>
                <a:lnTo>
                  <a:pt x="323419" y="400815"/>
                </a:lnTo>
                <a:lnTo>
                  <a:pt x="276137" y="416699"/>
                </a:lnTo>
                <a:lnTo>
                  <a:pt x="224631" y="422275"/>
                </a:lnTo>
                <a:lnTo>
                  <a:pt x="173125" y="416699"/>
                </a:lnTo>
                <a:lnTo>
                  <a:pt x="125844" y="400815"/>
                </a:lnTo>
                <a:lnTo>
                  <a:pt x="84135" y="375890"/>
                </a:lnTo>
                <a:lnTo>
                  <a:pt x="49348" y="343193"/>
                </a:lnTo>
                <a:lnTo>
                  <a:pt x="22831" y="303990"/>
                </a:lnTo>
                <a:lnTo>
                  <a:pt x="5932" y="259549"/>
                </a:lnTo>
                <a:lnTo>
                  <a:pt x="0" y="21113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4" name="object 34"/>
          <p:cNvSpPr txBox="1"/>
          <p:nvPr/>
        </p:nvSpPr>
        <p:spPr>
          <a:xfrm>
            <a:off x="1314836" y="1947617"/>
            <a:ext cx="6302810" cy="104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2309" spc="-1030" dirty="0" smtClean="0">
                <a:solidFill>
                  <a:srgbClr val="666600"/>
                </a:solidFill>
                <a:latin typeface="Wingdings"/>
                <a:cs typeface="Wingdings"/>
              </a:rPr>
              <a:t></a:t>
            </a:r>
            <a:r>
              <a:rPr lang="pt-BR" sz="2309" spc="-1030" dirty="0" smtClean="0">
                <a:solidFill>
                  <a:srgbClr val="666600"/>
                </a:solidFill>
                <a:latin typeface="Wingdings"/>
                <a:cs typeface="Wingdings"/>
              </a:rPr>
              <a:t>	</a:t>
            </a:r>
            <a:r>
              <a:rPr sz="2309" spc="137" dirty="0" smtClean="0">
                <a:solidFill>
                  <a:srgbClr val="666600"/>
                </a:solidFill>
                <a:latin typeface="Times New Roman"/>
                <a:cs typeface="Times New Roman"/>
              </a:rPr>
              <a:t> </a:t>
            </a:r>
            <a:r>
              <a:rPr sz="2736" b="1" spc="-4" dirty="0">
                <a:solidFill>
                  <a:srgbClr val="FF0000"/>
                </a:solidFill>
                <a:latin typeface="Gill Sans MT"/>
                <a:cs typeface="Gill Sans MT"/>
              </a:rPr>
              <a:t>Árvore AVL </a:t>
            </a:r>
            <a:r>
              <a:rPr sz="2736" b="1" dirty="0">
                <a:solidFill>
                  <a:srgbClr val="FF0000"/>
                </a:solidFill>
                <a:latin typeface="Gill Sans MT"/>
                <a:cs typeface="Gill Sans MT"/>
              </a:rPr>
              <a:t>–</a:t>
            </a:r>
            <a:r>
              <a:rPr sz="2736" b="1" spc="-9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736" b="1" spc="-4" dirty="0">
                <a:solidFill>
                  <a:srgbClr val="FF0000"/>
                </a:solidFill>
                <a:latin typeface="Gill Sans MT"/>
                <a:cs typeface="Gill Sans MT"/>
              </a:rPr>
              <a:t>Balanceamento:</a:t>
            </a:r>
            <a:endParaRPr sz="2736" dirty="0">
              <a:latin typeface="Gill Sans MT"/>
              <a:cs typeface="Gill Sans MT"/>
            </a:endParaRPr>
          </a:p>
          <a:p>
            <a:pPr marL="10860">
              <a:lnSpc>
                <a:spcPts val="2454"/>
              </a:lnSpc>
              <a:spcBef>
                <a:spcPts val="966"/>
              </a:spcBef>
            </a:pPr>
            <a:r>
              <a:rPr sz="1796" spc="-804" dirty="0" smtClean="0">
                <a:solidFill>
                  <a:srgbClr val="666600"/>
                </a:solidFill>
                <a:latin typeface="Wingdings"/>
                <a:cs typeface="Wingdings"/>
              </a:rPr>
              <a:t></a:t>
            </a:r>
            <a:r>
              <a:rPr lang="pt-BR" sz="1796" spc="-804" dirty="0" smtClean="0">
                <a:solidFill>
                  <a:srgbClr val="666600"/>
                </a:solidFill>
                <a:latin typeface="Wingdings"/>
                <a:cs typeface="Wingdings"/>
              </a:rPr>
              <a:t>	</a:t>
            </a:r>
            <a:r>
              <a:rPr sz="2052" b="1" dirty="0" err="1" smtClean="0">
                <a:latin typeface="Gill Sans MT"/>
                <a:cs typeface="Gill Sans MT"/>
              </a:rPr>
              <a:t>Caso</a:t>
            </a:r>
            <a:r>
              <a:rPr sz="2052" b="1" dirty="0" smtClean="0">
                <a:latin typeface="Gill Sans MT"/>
                <a:cs typeface="Gill Sans MT"/>
              </a:rPr>
              <a:t> </a:t>
            </a:r>
            <a:r>
              <a:rPr sz="2052" b="1" dirty="0">
                <a:latin typeface="Gill Sans MT"/>
                <a:cs typeface="Gill Sans MT"/>
              </a:rPr>
              <a:t>2: Duas</a:t>
            </a:r>
            <a:r>
              <a:rPr sz="2052" b="1" spc="-64" dirty="0">
                <a:latin typeface="Gill Sans MT"/>
                <a:cs typeface="Gill Sans MT"/>
              </a:rPr>
              <a:t> </a:t>
            </a:r>
            <a:r>
              <a:rPr sz="2052" b="1" dirty="0">
                <a:latin typeface="Gill Sans MT"/>
                <a:cs typeface="Gill Sans MT"/>
              </a:rPr>
              <a:t>Rotações:</a:t>
            </a:r>
            <a:endParaRPr sz="2052" dirty="0">
              <a:latin typeface="Gill Sans MT"/>
              <a:cs typeface="Gill Sans MT"/>
            </a:endParaRPr>
          </a:p>
          <a:p>
            <a:pPr marR="607604" algn="r">
              <a:lnSpc>
                <a:spcPts val="1428"/>
              </a:lnSpc>
            </a:pPr>
            <a:r>
              <a:rPr sz="1197" b="1" dirty="0">
                <a:latin typeface="Arial"/>
                <a:cs typeface="Arial"/>
              </a:rPr>
              <a:t>8</a:t>
            </a:r>
            <a:endParaRPr sz="1197" dirty="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314520" y="3185913"/>
            <a:ext cx="384439" cy="361090"/>
          </a:xfrm>
          <a:custGeom>
            <a:avLst/>
            <a:gdLst/>
            <a:ahLst/>
            <a:cxnLst/>
            <a:rect l="l" t="t" r="r" b="b"/>
            <a:pathLst>
              <a:path w="449579" h="422275">
                <a:moveTo>
                  <a:pt x="224624" y="0"/>
                </a:moveTo>
                <a:lnTo>
                  <a:pt x="173121" y="5576"/>
                </a:lnTo>
                <a:lnTo>
                  <a:pt x="125842" y="21459"/>
                </a:lnTo>
                <a:lnTo>
                  <a:pt x="84134" y="46383"/>
                </a:lnTo>
                <a:lnTo>
                  <a:pt x="49348" y="79080"/>
                </a:lnTo>
                <a:lnTo>
                  <a:pt x="22831" y="118283"/>
                </a:lnTo>
                <a:lnTo>
                  <a:pt x="5932" y="162724"/>
                </a:lnTo>
                <a:lnTo>
                  <a:pt x="0" y="211137"/>
                </a:lnTo>
                <a:lnTo>
                  <a:pt x="5932" y="259550"/>
                </a:lnTo>
                <a:lnTo>
                  <a:pt x="22831" y="303991"/>
                </a:lnTo>
                <a:lnTo>
                  <a:pt x="49348" y="343194"/>
                </a:lnTo>
                <a:lnTo>
                  <a:pt x="84134" y="375891"/>
                </a:lnTo>
                <a:lnTo>
                  <a:pt x="125842" y="400815"/>
                </a:lnTo>
                <a:lnTo>
                  <a:pt x="173121" y="416698"/>
                </a:lnTo>
                <a:lnTo>
                  <a:pt x="224624" y="422275"/>
                </a:lnTo>
                <a:lnTo>
                  <a:pt x="276132" y="416698"/>
                </a:lnTo>
                <a:lnTo>
                  <a:pt x="323415" y="400815"/>
                </a:lnTo>
                <a:lnTo>
                  <a:pt x="365125" y="375891"/>
                </a:lnTo>
                <a:lnTo>
                  <a:pt x="399912" y="343194"/>
                </a:lnTo>
                <a:lnTo>
                  <a:pt x="426430" y="303991"/>
                </a:lnTo>
                <a:lnTo>
                  <a:pt x="443329" y="259550"/>
                </a:lnTo>
                <a:lnTo>
                  <a:pt x="449262" y="211137"/>
                </a:lnTo>
                <a:lnTo>
                  <a:pt x="443329" y="162724"/>
                </a:lnTo>
                <a:lnTo>
                  <a:pt x="426430" y="118283"/>
                </a:lnTo>
                <a:lnTo>
                  <a:pt x="399912" y="79080"/>
                </a:lnTo>
                <a:lnTo>
                  <a:pt x="365125" y="46383"/>
                </a:lnTo>
                <a:lnTo>
                  <a:pt x="323415" y="21459"/>
                </a:lnTo>
                <a:lnTo>
                  <a:pt x="276132" y="5576"/>
                </a:lnTo>
                <a:lnTo>
                  <a:pt x="224624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6" name="object 36"/>
          <p:cNvSpPr/>
          <p:nvPr/>
        </p:nvSpPr>
        <p:spPr>
          <a:xfrm>
            <a:off x="5314521" y="3185913"/>
            <a:ext cx="384439" cy="361090"/>
          </a:xfrm>
          <a:custGeom>
            <a:avLst/>
            <a:gdLst/>
            <a:ahLst/>
            <a:cxnLst/>
            <a:rect l="l" t="t" r="r" b="b"/>
            <a:pathLst>
              <a:path w="449579" h="422275">
                <a:moveTo>
                  <a:pt x="0" y="211137"/>
                </a:moveTo>
                <a:lnTo>
                  <a:pt x="5932" y="162725"/>
                </a:lnTo>
                <a:lnTo>
                  <a:pt x="22831" y="118284"/>
                </a:lnTo>
                <a:lnTo>
                  <a:pt x="49348" y="79081"/>
                </a:lnTo>
                <a:lnTo>
                  <a:pt x="84135" y="46384"/>
                </a:lnTo>
                <a:lnTo>
                  <a:pt x="125844" y="21460"/>
                </a:lnTo>
                <a:lnTo>
                  <a:pt x="173125" y="5576"/>
                </a:lnTo>
                <a:lnTo>
                  <a:pt x="224631" y="0"/>
                </a:lnTo>
                <a:lnTo>
                  <a:pt x="276137" y="5576"/>
                </a:lnTo>
                <a:lnTo>
                  <a:pt x="323419" y="21460"/>
                </a:lnTo>
                <a:lnTo>
                  <a:pt x="365127" y="46384"/>
                </a:lnTo>
                <a:lnTo>
                  <a:pt x="399914" y="79081"/>
                </a:lnTo>
                <a:lnTo>
                  <a:pt x="426431" y="118284"/>
                </a:lnTo>
                <a:lnTo>
                  <a:pt x="443330" y="162725"/>
                </a:lnTo>
                <a:lnTo>
                  <a:pt x="449263" y="211137"/>
                </a:lnTo>
                <a:lnTo>
                  <a:pt x="443330" y="259549"/>
                </a:lnTo>
                <a:lnTo>
                  <a:pt x="426431" y="303990"/>
                </a:lnTo>
                <a:lnTo>
                  <a:pt x="399914" y="343193"/>
                </a:lnTo>
                <a:lnTo>
                  <a:pt x="365127" y="375890"/>
                </a:lnTo>
                <a:lnTo>
                  <a:pt x="323419" y="400815"/>
                </a:lnTo>
                <a:lnTo>
                  <a:pt x="276137" y="416699"/>
                </a:lnTo>
                <a:lnTo>
                  <a:pt x="224631" y="422275"/>
                </a:lnTo>
                <a:lnTo>
                  <a:pt x="173125" y="416699"/>
                </a:lnTo>
                <a:lnTo>
                  <a:pt x="125844" y="400815"/>
                </a:lnTo>
                <a:lnTo>
                  <a:pt x="84135" y="375890"/>
                </a:lnTo>
                <a:lnTo>
                  <a:pt x="49348" y="343193"/>
                </a:lnTo>
                <a:lnTo>
                  <a:pt x="22831" y="303990"/>
                </a:lnTo>
                <a:lnTo>
                  <a:pt x="5932" y="259549"/>
                </a:lnTo>
                <a:lnTo>
                  <a:pt x="0" y="21113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7" name="object 37"/>
          <p:cNvSpPr txBox="1"/>
          <p:nvPr/>
        </p:nvSpPr>
        <p:spPr>
          <a:xfrm>
            <a:off x="5455557" y="3277885"/>
            <a:ext cx="106427" cy="184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197" b="1" dirty="0">
                <a:latin typeface="Arial"/>
                <a:cs typeface="Arial"/>
              </a:rPr>
              <a:t>4</a:t>
            </a:r>
            <a:endParaRPr sz="1197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662202" y="3027088"/>
            <a:ext cx="233487" cy="184618"/>
          </a:xfrm>
          <a:custGeom>
            <a:avLst/>
            <a:gdLst/>
            <a:ahLst/>
            <a:cxnLst/>
            <a:rect l="l" t="t" r="r" b="b"/>
            <a:pathLst>
              <a:path w="273050" h="215900">
                <a:moveTo>
                  <a:pt x="272855" y="0"/>
                </a:moveTo>
                <a:lnTo>
                  <a:pt x="0" y="215644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9" name="object 39"/>
          <p:cNvSpPr/>
          <p:nvPr/>
        </p:nvSpPr>
        <p:spPr>
          <a:xfrm>
            <a:off x="5643031" y="3152432"/>
            <a:ext cx="80363" cy="74390"/>
          </a:xfrm>
          <a:custGeom>
            <a:avLst/>
            <a:gdLst/>
            <a:ahLst/>
            <a:cxnLst/>
            <a:rect l="l" t="t" r="r" b="b"/>
            <a:pathLst>
              <a:path w="93979" h="86995">
                <a:moveTo>
                  <a:pt x="40678" y="0"/>
                </a:moveTo>
                <a:lnTo>
                  <a:pt x="0" y="86779"/>
                </a:lnTo>
                <a:lnTo>
                  <a:pt x="93827" y="67259"/>
                </a:lnTo>
                <a:lnTo>
                  <a:pt x="406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0" name="object 40"/>
          <p:cNvSpPr/>
          <p:nvPr/>
        </p:nvSpPr>
        <p:spPr>
          <a:xfrm>
            <a:off x="4809538" y="3650172"/>
            <a:ext cx="384439" cy="361090"/>
          </a:xfrm>
          <a:custGeom>
            <a:avLst/>
            <a:gdLst/>
            <a:ahLst/>
            <a:cxnLst/>
            <a:rect l="l" t="t" r="r" b="b"/>
            <a:pathLst>
              <a:path w="449579" h="422275">
                <a:moveTo>
                  <a:pt x="0" y="211137"/>
                </a:moveTo>
                <a:lnTo>
                  <a:pt x="5932" y="162725"/>
                </a:lnTo>
                <a:lnTo>
                  <a:pt x="22831" y="118284"/>
                </a:lnTo>
                <a:lnTo>
                  <a:pt x="49349" y="79081"/>
                </a:lnTo>
                <a:lnTo>
                  <a:pt x="84135" y="46384"/>
                </a:lnTo>
                <a:lnTo>
                  <a:pt x="125844" y="21460"/>
                </a:lnTo>
                <a:lnTo>
                  <a:pt x="173125" y="5576"/>
                </a:lnTo>
                <a:lnTo>
                  <a:pt x="224631" y="0"/>
                </a:lnTo>
                <a:lnTo>
                  <a:pt x="276137" y="5576"/>
                </a:lnTo>
                <a:lnTo>
                  <a:pt x="323419" y="21460"/>
                </a:lnTo>
                <a:lnTo>
                  <a:pt x="365127" y="46384"/>
                </a:lnTo>
                <a:lnTo>
                  <a:pt x="399914" y="79081"/>
                </a:lnTo>
                <a:lnTo>
                  <a:pt x="426431" y="118284"/>
                </a:lnTo>
                <a:lnTo>
                  <a:pt x="443330" y="162725"/>
                </a:lnTo>
                <a:lnTo>
                  <a:pt x="449263" y="211137"/>
                </a:lnTo>
                <a:lnTo>
                  <a:pt x="443330" y="259549"/>
                </a:lnTo>
                <a:lnTo>
                  <a:pt x="426431" y="303990"/>
                </a:lnTo>
                <a:lnTo>
                  <a:pt x="399914" y="343193"/>
                </a:lnTo>
                <a:lnTo>
                  <a:pt x="365127" y="375891"/>
                </a:lnTo>
                <a:lnTo>
                  <a:pt x="323419" y="400815"/>
                </a:lnTo>
                <a:lnTo>
                  <a:pt x="276137" y="416699"/>
                </a:lnTo>
                <a:lnTo>
                  <a:pt x="224631" y="422275"/>
                </a:lnTo>
                <a:lnTo>
                  <a:pt x="173125" y="416699"/>
                </a:lnTo>
                <a:lnTo>
                  <a:pt x="125844" y="400815"/>
                </a:lnTo>
                <a:lnTo>
                  <a:pt x="84135" y="375891"/>
                </a:lnTo>
                <a:lnTo>
                  <a:pt x="49349" y="343193"/>
                </a:lnTo>
                <a:lnTo>
                  <a:pt x="22831" y="303990"/>
                </a:lnTo>
                <a:lnTo>
                  <a:pt x="5932" y="259549"/>
                </a:lnTo>
                <a:lnTo>
                  <a:pt x="0" y="21113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1" name="object 41"/>
          <p:cNvSpPr txBox="1"/>
          <p:nvPr/>
        </p:nvSpPr>
        <p:spPr>
          <a:xfrm>
            <a:off x="4950574" y="3742144"/>
            <a:ext cx="106427" cy="184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197" b="1" dirty="0">
                <a:latin typeface="Arial"/>
                <a:cs typeface="Arial"/>
              </a:rPr>
              <a:t>2</a:t>
            </a:r>
            <a:endParaRPr sz="1197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157171" y="3506278"/>
            <a:ext cx="213395" cy="169414"/>
          </a:xfrm>
          <a:custGeom>
            <a:avLst/>
            <a:gdLst/>
            <a:ahLst/>
            <a:cxnLst/>
            <a:rect l="l" t="t" r="r" b="b"/>
            <a:pathLst>
              <a:path w="249554" h="198120">
                <a:moveTo>
                  <a:pt x="249098" y="0"/>
                </a:moveTo>
                <a:lnTo>
                  <a:pt x="0" y="198112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3" name="object 43"/>
          <p:cNvSpPr/>
          <p:nvPr/>
        </p:nvSpPr>
        <p:spPr>
          <a:xfrm>
            <a:off x="5138047" y="3616583"/>
            <a:ext cx="80363" cy="74390"/>
          </a:xfrm>
          <a:custGeom>
            <a:avLst/>
            <a:gdLst/>
            <a:ahLst/>
            <a:cxnLst/>
            <a:rect l="l" t="t" r="r" b="b"/>
            <a:pathLst>
              <a:path w="93979" h="86995">
                <a:moveTo>
                  <a:pt x="40411" y="0"/>
                </a:moveTo>
                <a:lnTo>
                  <a:pt x="0" y="86906"/>
                </a:lnTo>
                <a:lnTo>
                  <a:pt x="93764" y="67094"/>
                </a:lnTo>
                <a:lnTo>
                  <a:pt x="404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4" name="object 44"/>
          <p:cNvSpPr/>
          <p:nvPr/>
        </p:nvSpPr>
        <p:spPr>
          <a:xfrm>
            <a:off x="5774706" y="3606733"/>
            <a:ext cx="422448" cy="361090"/>
          </a:xfrm>
          <a:custGeom>
            <a:avLst/>
            <a:gdLst/>
            <a:ahLst/>
            <a:cxnLst/>
            <a:rect l="l" t="t" r="r" b="b"/>
            <a:pathLst>
              <a:path w="494029" h="422275">
                <a:moveTo>
                  <a:pt x="493713" y="211137"/>
                </a:moveTo>
                <a:lnTo>
                  <a:pt x="488698" y="168586"/>
                </a:lnTo>
                <a:lnTo>
                  <a:pt x="474314" y="128953"/>
                </a:lnTo>
                <a:lnTo>
                  <a:pt x="451554" y="93088"/>
                </a:lnTo>
                <a:lnTo>
                  <a:pt x="421410" y="61840"/>
                </a:lnTo>
                <a:lnTo>
                  <a:pt x="384876" y="36058"/>
                </a:lnTo>
                <a:lnTo>
                  <a:pt x="342944" y="16592"/>
                </a:lnTo>
                <a:lnTo>
                  <a:pt x="296606" y="4289"/>
                </a:lnTo>
                <a:lnTo>
                  <a:pt x="246856" y="0"/>
                </a:lnTo>
                <a:lnTo>
                  <a:pt x="197106" y="4289"/>
                </a:lnTo>
                <a:lnTo>
                  <a:pt x="150769" y="16592"/>
                </a:lnTo>
                <a:lnTo>
                  <a:pt x="108836" y="36058"/>
                </a:lnTo>
                <a:lnTo>
                  <a:pt x="72302" y="61840"/>
                </a:lnTo>
                <a:lnTo>
                  <a:pt x="42159" y="93088"/>
                </a:lnTo>
                <a:lnTo>
                  <a:pt x="19399" y="128953"/>
                </a:lnTo>
                <a:lnTo>
                  <a:pt x="5015" y="168586"/>
                </a:lnTo>
                <a:lnTo>
                  <a:pt x="0" y="211137"/>
                </a:lnTo>
                <a:lnTo>
                  <a:pt x="5015" y="253689"/>
                </a:lnTo>
                <a:lnTo>
                  <a:pt x="19399" y="293322"/>
                </a:lnTo>
                <a:lnTo>
                  <a:pt x="42159" y="329186"/>
                </a:lnTo>
                <a:lnTo>
                  <a:pt x="72302" y="360434"/>
                </a:lnTo>
                <a:lnTo>
                  <a:pt x="108836" y="386216"/>
                </a:lnTo>
                <a:lnTo>
                  <a:pt x="150769" y="405683"/>
                </a:lnTo>
                <a:lnTo>
                  <a:pt x="197106" y="417986"/>
                </a:lnTo>
                <a:lnTo>
                  <a:pt x="246856" y="422275"/>
                </a:lnTo>
                <a:lnTo>
                  <a:pt x="296606" y="417986"/>
                </a:lnTo>
                <a:lnTo>
                  <a:pt x="342944" y="405683"/>
                </a:lnTo>
                <a:lnTo>
                  <a:pt x="384876" y="386216"/>
                </a:lnTo>
                <a:lnTo>
                  <a:pt x="421410" y="360434"/>
                </a:lnTo>
                <a:lnTo>
                  <a:pt x="451554" y="329186"/>
                </a:lnTo>
                <a:lnTo>
                  <a:pt x="474314" y="293322"/>
                </a:lnTo>
                <a:lnTo>
                  <a:pt x="488698" y="253689"/>
                </a:lnTo>
                <a:lnTo>
                  <a:pt x="493713" y="21113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5" name="object 45"/>
          <p:cNvSpPr txBox="1"/>
          <p:nvPr/>
        </p:nvSpPr>
        <p:spPr>
          <a:xfrm>
            <a:off x="5934889" y="3698704"/>
            <a:ext cx="106427" cy="184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197" b="1" dirty="0">
                <a:latin typeface="Arial"/>
                <a:cs typeface="Arial"/>
              </a:rPr>
              <a:t>6</a:t>
            </a:r>
            <a:endParaRPr sz="1197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643031" y="3506279"/>
            <a:ext cx="174301" cy="125974"/>
          </a:xfrm>
          <a:custGeom>
            <a:avLst/>
            <a:gdLst/>
            <a:ahLst/>
            <a:cxnLst/>
            <a:rect l="l" t="t" r="r" b="b"/>
            <a:pathLst>
              <a:path w="203834" h="147320">
                <a:moveTo>
                  <a:pt x="0" y="0"/>
                </a:moveTo>
                <a:lnTo>
                  <a:pt x="203825" y="146811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7" name="object 47"/>
          <p:cNvSpPr/>
          <p:nvPr/>
        </p:nvSpPr>
        <p:spPr>
          <a:xfrm>
            <a:off x="5756246" y="3573511"/>
            <a:ext cx="80906" cy="72761"/>
          </a:xfrm>
          <a:custGeom>
            <a:avLst/>
            <a:gdLst/>
            <a:ahLst/>
            <a:cxnLst/>
            <a:rect l="l" t="t" r="r" b="b"/>
            <a:pathLst>
              <a:path w="94615" h="85089">
                <a:moveTo>
                  <a:pt x="50101" y="0"/>
                </a:moveTo>
                <a:lnTo>
                  <a:pt x="0" y="69570"/>
                </a:lnTo>
                <a:lnTo>
                  <a:pt x="94615" y="84886"/>
                </a:lnTo>
                <a:lnTo>
                  <a:pt x="501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8" name="object 48"/>
          <p:cNvSpPr/>
          <p:nvPr/>
        </p:nvSpPr>
        <p:spPr>
          <a:xfrm>
            <a:off x="6355708" y="3185913"/>
            <a:ext cx="493038" cy="370864"/>
          </a:xfrm>
          <a:custGeom>
            <a:avLst/>
            <a:gdLst/>
            <a:ahLst/>
            <a:cxnLst/>
            <a:rect l="l" t="t" r="r" b="b"/>
            <a:pathLst>
              <a:path w="576579" h="433704">
                <a:moveTo>
                  <a:pt x="576263" y="216693"/>
                </a:moveTo>
                <a:lnTo>
                  <a:pt x="571621" y="177742"/>
                </a:lnTo>
                <a:lnTo>
                  <a:pt x="558237" y="141082"/>
                </a:lnTo>
                <a:lnTo>
                  <a:pt x="536925" y="107324"/>
                </a:lnTo>
                <a:lnTo>
                  <a:pt x="508498" y="77080"/>
                </a:lnTo>
                <a:lnTo>
                  <a:pt x="473771" y="50963"/>
                </a:lnTo>
                <a:lnTo>
                  <a:pt x="433557" y="29585"/>
                </a:lnTo>
                <a:lnTo>
                  <a:pt x="388670" y="13556"/>
                </a:lnTo>
                <a:lnTo>
                  <a:pt x="339923" y="3491"/>
                </a:lnTo>
                <a:lnTo>
                  <a:pt x="288131" y="0"/>
                </a:lnTo>
                <a:lnTo>
                  <a:pt x="236339" y="3491"/>
                </a:lnTo>
                <a:lnTo>
                  <a:pt x="187593" y="13556"/>
                </a:lnTo>
                <a:lnTo>
                  <a:pt x="142706" y="29585"/>
                </a:lnTo>
                <a:lnTo>
                  <a:pt x="102492" y="50963"/>
                </a:lnTo>
                <a:lnTo>
                  <a:pt x="67764" y="77080"/>
                </a:lnTo>
                <a:lnTo>
                  <a:pt x="39338" y="107324"/>
                </a:lnTo>
                <a:lnTo>
                  <a:pt x="18026" y="141082"/>
                </a:lnTo>
                <a:lnTo>
                  <a:pt x="4642" y="177742"/>
                </a:lnTo>
                <a:lnTo>
                  <a:pt x="0" y="216693"/>
                </a:lnTo>
                <a:lnTo>
                  <a:pt x="4642" y="255644"/>
                </a:lnTo>
                <a:lnTo>
                  <a:pt x="18026" y="292305"/>
                </a:lnTo>
                <a:lnTo>
                  <a:pt x="39338" y="326063"/>
                </a:lnTo>
                <a:lnTo>
                  <a:pt x="67764" y="356306"/>
                </a:lnTo>
                <a:lnTo>
                  <a:pt x="102492" y="382423"/>
                </a:lnTo>
                <a:lnTo>
                  <a:pt x="142706" y="403802"/>
                </a:lnTo>
                <a:lnTo>
                  <a:pt x="187593" y="419830"/>
                </a:lnTo>
                <a:lnTo>
                  <a:pt x="236339" y="429896"/>
                </a:lnTo>
                <a:lnTo>
                  <a:pt x="288131" y="433387"/>
                </a:lnTo>
                <a:lnTo>
                  <a:pt x="339923" y="429896"/>
                </a:lnTo>
                <a:lnTo>
                  <a:pt x="388670" y="419830"/>
                </a:lnTo>
                <a:lnTo>
                  <a:pt x="433557" y="403802"/>
                </a:lnTo>
                <a:lnTo>
                  <a:pt x="473771" y="382423"/>
                </a:lnTo>
                <a:lnTo>
                  <a:pt x="508498" y="356306"/>
                </a:lnTo>
                <a:lnTo>
                  <a:pt x="536925" y="326063"/>
                </a:lnTo>
                <a:lnTo>
                  <a:pt x="558237" y="292305"/>
                </a:lnTo>
                <a:lnTo>
                  <a:pt x="571621" y="255644"/>
                </a:lnTo>
                <a:lnTo>
                  <a:pt x="576263" y="216693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9" name="object 49"/>
          <p:cNvSpPr txBox="1"/>
          <p:nvPr/>
        </p:nvSpPr>
        <p:spPr>
          <a:xfrm>
            <a:off x="6509065" y="3279285"/>
            <a:ext cx="191133" cy="184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197" b="1" spc="-4" dirty="0">
                <a:latin typeface="Arial"/>
                <a:cs typeface="Arial"/>
              </a:rPr>
              <a:t>10</a:t>
            </a:r>
            <a:endParaRPr sz="1197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168377" y="3014870"/>
            <a:ext cx="242175" cy="209595"/>
          </a:xfrm>
          <a:custGeom>
            <a:avLst/>
            <a:gdLst/>
            <a:ahLst/>
            <a:cxnLst/>
            <a:rect l="l" t="t" r="r" b="b"/>
            <a:pathLst>
              <a:path w="283209" h="245110">
                <a:moveTo>
                  <a:pt x="0" y="0"/>
                </a:moveTo>
                <a:lnTo>
                  <a:pt x="283184" y="244835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1" name="object 51"/>
          <p:cNvSpPr/>
          <p:nvPr/>
        </p:nvSpPr>
        <p:spPr>
          <a:xfrm>
            <a:off x="6349585" y="3164540"/>
            <a:ext cx="79820" cy="76019"/>
          </a:xfrm>
          <a:custGeom>
            <a:avLst/>
            <a:gdLst/>
            <a:ahLst/>
            <a:cxnLst/>
            <a:rect l="l" t="t" r="r" b="b"/>
            <a:pathLst>
              <a:path w="93345" h="88900">
                <a:moveTo>
                  <a:pt x="56070" y="0"/>
                </a:moveTo>
                <a:lnTo>
                  <a:pt x="0" y="64846"/>
                </a:lnTo>
                <a:lnTo>
                  <a:pt x="92887" y="88493"/>
                </a:lnTo>
                <a:lnTo>
                  <a:pt x="560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2" name="object 52"/>
          <p:cNvSpPr/>
          <p:nvPr/>
        </p:nvSpPr>
        <p:spPr>
          <a:xfrm>
            <a:off x="5371535" y="4110358"/>
            <a:ext cx="422448" cy="361090"/>
          </a:xfrm>
          <a:custGeom>
            <a:avLst/>
            <a:gdLst/>
            <a:ahLst/>
            <a:cxnLst/>
            <a:rect l="l" t="t" r="r" b="b"/>
            <a:pathLst>
              <a:path w="494029" h="422275">
                <a:moveTo>
                  <a:pt x="246849" y="0"/>
                </a:moveTo>
                <a:lnTo>
                  <a:pt x="197100" y="4289"/>
                </a:lnTo>
                <a:lnTo>
                  <a:pt x="150763" y="16591"/>
                </a:lnTo>
                <a:lnTo>
                  <a:pt x="108832" y="36058"/>
                </a:lnTo>
                <a:lnTo>
                  <a:pt x="72299" y="61839"/>
                </a:lnTo>
                <a:lnTo>
                  <a:pt x="42157" y="93087"/>
                </a:lnTo>
                <a:lnTo>
                  <a:pt x="19398" y="128951"/>
                </a:lnTo>
                <a:lnTo>
                  <a:pt x="5014" y="168584"/>
                </a:lnTo>
                <a:lnTo>
                  <a:pt x="0" y="211137"/>
                </a:lnTo>
                <a:lnTo>
                  <a:pt x="5014" y="253690"/>
                </a:lnTo>
                <a:lnTo>
                  <a:pt x="19398" y="293323"/>
                </a:lnTo>
                <a:lnTo>
                  <a:pt x="42157" y="329187"/>
                </a:lnTo>
                <a:lnTo>
                  <a:pt x="72299" y="360435"/>
                </a:lnTo>
                <a:lnTo>
                  <a:pt x="108832" y="386216"/>
                </a:lnTo>
                <a:lnTo>
                  <a:pt x="150763" y="405683"/>
                </a:lnTo>
                <a:lnTo>
                  <a:pt x="197100" y="417985"/>
                </a:lnTo>
                <a:lnTo>
                  <a:pt x="246849" y="422275"/>
                </a:lnTo>
                <a:lnTo>
                  <a:pt x="296600" y="417985"/>
                </a:lnTo>
                <a:lnTo>
                  <a:pt x="342938" y="405683"/>
                </a:lnTo>
                <a:lnTo>
                  <a:pt x="384871" y="386216"/>
                </a:lnTo>
                <a:lnTo>
                  <a:pt x="421406" y="360435"/>
                </a:lnTo>
                <a:lnTo>
                  <a:pt x="451551" y="329187"/>
                </a:lnTo>
                <a:lnTo>
                  <a:pt x="474312" y="293323"/>
                </a:lnTo>
                <a:lnTo>
                  <a:pt x="488696" y="253690"/>
                </a:lnTo>
                <a:lnTo>
                  <a:pt x="493712" y="211137"/>
                </a:lnTo>
                <a:lnTo>
                  <a:pt x="488696" y="168584"/>
                </a:lnTo>
                <a:lnTo>
                  <a:pt x="474312" y="128951"/>
                </a:lnTo>
                <a:lnTo>
                  <a:pt x="451551" y="93087"/>
                </a:lnTo>
                <a:lnTo>
                  <a:pt x="421406" y="61839"/>
                </a:lnTo>
                <a:lnTo>
                  <a:pt x="384871" y="36058"/>
                </a:lnTo>
                <a:lnTo>
                  <a:pt x="342938" y="16591"/>
                </a:lnTo>
                <a:lnTo>
                  <a:pt x="296600" y="4289"/>
                </a:lnTo>
                <a:lnTo>
                  <a:pt x="246849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3" name="object 53"/>
          <p:cNvSpPr/>
          <p:nvPr/>
        </p:nvSpPr>
        <p:spPr>
          <a:xfrm>
            <a:off x="5371535" y="4110358"/>
            <a:ext cx="422448" cy="361090"/>
          </a:xfrm>
          <a:custGeom>
            <a:avLst/>
            <a:gdLst/>
            <a:ahLst/>
            <a:cxnLst/>
            <a:rect l="l" t="t" r="r" b="b"/>
            <a:pathLst>
              <a:path w="494029" h="422275">
                <a:moveTo>
                  <a:pt x="493713" y="211137"/>
                </a:moveTo>
                <a:lnTo>
                  <a:pt x="488698" y="168586"/>
                </a:lnTo>
                <a:lnTo>
                  <a:pt x="474314" y="128953"/>
                </a:lnTo>
                <a:lnTo>
                  <a:pt x="451554" y="93088"/>
                </a:lnTo>
                <a:lnTo>
                  <a:pt x="421410" y="61840"/>
                </a:lnTo>
                <a:lnTo>
                  <a:pt x="384876" y="36059"/>
                </a:lnTo>
                <a:lnTo>
                  <a:pt x="342944" y="16592"/>
                </a:lnTo>
                <a:lnTo>
                  <a:pt x="296606" y="4289"/>
                </a:lnTo>
                <a:lnTo>
                  <a:pt x="246856" y="0"/>
                </a:lnTo>
                <a:lnTo>
                  <a:pt x="197106" y="4289"/>
                </a:lnTo>
                <a:lnTo>
                  <a:pt x="150769" y="16592"/>
                </a:lnTo>
                <a:lnTo>
                  <a:pt x="108836" y="36059"/>
                </a:lnTo>
                <a:lnTo>
                  <a:pt x="72302" y="61840"/>
                </a:lnTo>
                <a:lnTo>
                  <a:pt x="42159" y="93088"/>
                </a:lnTo>
                <a:lnTo>
                  <a:pt x="19399" y="128953"/>
                </a:lnTo>
                <a:lnTo>
                  <a:pt x="5015" y="168586"/>
                </a:lnTo>
                <a:lnTo>
                  <a:pt x="0" y="211137"/>
                </a:lnTo>
                <a:lnTo>
                  <a:pt x="5015" y="253689"/>
                </a:lnTo>
                <a:lnTo>
                  <a:pt x="19399" y="293322"/>
                </a:lnTo>
                <a:lnTo>
                  <a:pt x="42159" y="329186"/>
                </a:lnTo>
                <a:lnTo>
                  <a:pt x="72302" y="360434"/>
                </a:lnTo>
                <a:lnTo>
                  <a:pt x="108836" y="386216"/>
                </a:lnTo>
                <a:lnTo>
                  <a:pt x="150769" y="405683"/>
                </a:lnTo>
                <a:lnTo>
                  <a:pt x="197106" y="417986"/>
                </a:lnTo>
                <a:lnTo>
                  <a:pt x="246856" y="422275"/>
                </a:lnTo>
                <a:lnTo>
                  <a:pt x="296606" y="417986"/>
                </a:lnTo>
                <a:lnTo>
                  <a:pt x="342944" y="405683"/>
                </a:lnTo>
                <a:lnTo>
                  <a:pt x="384876" y="386216"/>
                </a:lnTo>
                <a:lnTo>
                  <a:pt x="421410" y="360434"/>
                </a:lnTo>
                <a:lnTo>
                  <a:pt x="451554" y="329186"/>
                </a:lnTo>
                <a:lnTo>
                  <a:pt x="474314" y="293322"/>
                </a:lnTo>
                <a:lnTo>
                  <a:pt x="488698" y="253689"/>
                </a:lnTo>
                <a:lnTo>
                  <a:pt x="493713" y="21113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4" name="object 54"/>
          <p:cNvSpPr txBox="1"/>
          <p:nvPr/>
        </p:nvSpPr>
        <p:spPr>
          <a:xfrm>
            <a:off x="5531717" y="4202330"/>
            <a:ext cx="106427" cy="184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197" b="1" dirty="0">
                <a:latin typeface="Arial"/>
                <a:cs typeface="Arial"/>
              </a:rPr>
              <a:t>5</a:t>
            </a:r>
            <a:endParaRPr sz="1197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5603566" y="3927098"/>
            <a:ext cx="234030" cy="157468"/>
          </a:xfrm>
          <a:custGeom>
            <a:avLst/>
            <a:gdLst/>
            <a:ahLst/>
            <a:cxnLst/>
            <a:rect l="l" t="t" r="r" b="b"/>
            <a:pathLst>
              <a:path w="273684" h="184150">
                <a:moveTo>
                  <a:pt x="273164" y="0"/>
                </a:moveTo>
                <a:lnTo>
                  <a:pt x="0" y="184057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6" name="object 56"/>
          <p:cNvSpPr/>
          <p:nvPr/>
        </p:nvSpPr>
        <p:spPr>
          <a:xfrm>
            <a:off x="5583302" y="4026780"/>
            <a:ext cx="81449" cy="71675"/>
          </a:xfrm>
          <a:custGeom>
            <a:avLst/>
            <a:gdLst/>
            <a:ahLst/>
            <a:cxnLst/>
            <a:rect l="l" t="t" r="r" b="b"/>
            <a:pathLst>
              <a:path w="95250" h="83820">
                <a:moveTo>
                  <a:pt x="47142" y="0"/>
                </a:moveTo>
                <a:lnTo>
                  <a:pt x="0" y="83451"/>
                </a:lnTo>
                <a:lnTo>
                  <a:pt x="95034" y="71094"/>
                </a:lnTo>
                <a:lnTo>
                  <a:pt x="471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7" name="object 57"/>
          <p:cNvSpPr/>
          <p:nvPr/>
        </p:nvSpPr>
        <p:spPr>
          <a:xfrm>
            <a:off x="5526288" y="3544288"/>
            <a:ext cx="0" cy="525617"/>
          </a:xfrm>
          <a:custGeom>
            <a:avLst/>
            <a:gdLst/>
            <a:ahLst/>
            <a:cxnLst/>
            <a:rect l="l" t="t" r="r" b="b"/>
            <a:pathLst>
              <a:path h="614679">
                <a:moveTo>
                  <a:pt x="0" y="0"/>
                </a:moveTo>
                <a:lnTo>
                  <a:pt x="0" y="614362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8" name="object 58"/>
          <p:cNvSpPr/>
          <p:nvPr/>
        </p:nvSpPr>
        <p:spPr>
          <a:xfrm>
            <a:off x="5493708" y="4026194"/>
            <a:ext cx="65159" cy="65159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9" name="object 59"/>
          <p:cNvSpPr/>
          <p:nvPr/>
        </p:nvSpPr>
        <p:spPr>
          <a:xfrm>
            <a:off x="4865873" y="3124826"/>
            <a:ext cx="462630" cy="426792"/>
          </a:xfrm>
          <a:custGeom>
            <a:avLst/>
            <a:gdLst/>
            <a:ahLst/>
            <a:cxnLst/>
            <a:rect l="l" t="t" r="r" b="b"/>
            <a:pathLst>
              <a:path w="541020" h="499110">
                <a:moveTo>
                  <a:pt x="540543" y="58737"/>
                </a:moveTo>
                <a:lnTo>
                  <a:pt x="513556" y="53181"/>
                </a:lnTo>
                <a:lnTo>
                  <a:pt x="477837" y="44449"/>
                </a:lnTo>
                <a:lnTo>
                  <a:pt x="434180" y="34131"/>
                </a:lnTo>
                <a:lnTo>
                  <a:pt x="386555" y="23812"/>
                </a:lnTo>
                <a:lnTo>
                  <a:pt x="288924" y="5556"/>
                </a:lnTo>
                <a:lnTo>
                  <a:pt x="244474" y="0"/>
                </a:lnTo>
                <a:lnTo>
                  <a:pt x="207168" y="0"/>
                </a:lnTo>
                <a:lnTo>
                  <a:pt x="141287" y="6349"/>
                </a:lnTo>
                <a:lnTo>
                  <a:pt x="80962" y="20637"/>
                </a:lnTo>
                <a:lnTo>
                  <a:pt x="32543" y="50006"/>
                </a:lnTo>
                <a:lnTo>
                  <a:pt x="3968" y="101599"/>
                </a:lnTo>
                <a:lnTo>
                  <a:pt x="0" y="141286"/>
                </a:lnTo>
                <a:lnTo>
                  <a:pt x="3968" y="192086"/>
                </a:lnTo>
                <a:lnTo>
                  <a:pt x="12699" y="250824"/>
                </a:lnTo>
                <a:lnTo>
                  <a:pt x="26193" y="312737"/>
                </a:lnTo>
                <a:lnTo>
                  <a:pt x="40481" y="374649"/>
                </a:lnTo>
                <a:lnTo>
                  <a:pt x="54768" y="433387"/>
                </a:lnTo>
                <a:lnTo>
                  <a:pt x="67468" y="484187"/>
                </a:lnTo>
                <a:lnTo>
                  <a:pt x="70424" y="498967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0" name="object 60"/>
          <p:cNvSpPr/>
          <p:nvPr/>
        </p:nvSpPr>
        <p:spPr>
          <a:xfrm>
            <a:off x="4885622" y="3502510"/>
            <a:ext cx="64073" cy="70589"/>
          </a:xfrm>
          <a:custGeom>
            <a:avLst/>
            <a:gdLst/>
            <a:ahLst/>
            <a:cxnLst/>
            <a:rect l="l" t="t" r="r" b="b"/>
            <a:pathLst>
              <a:path w="74929" h="82550">
                <a:moveTo>
                  <a:pt x="74726" y="0"/>
                </a:moveTo>
                <a:lnTo>
                  <a:pt x="0" y="14947"/>
                </a:lnTo>
                <a:lnTo>
                  <a:pt x="52311" y="82194"/>
                </a:lnTo>
                <a:lnTo>
                  <a:pt x="747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1" name="object 61"/>
          <p:cNvSpPr/>
          <p:nvPr/>
        </p:nvSpPr>
        <p:spPr>
          <a:xfrm>
            <a:off x="1415832" y="3640786"/>
            <a:ext cx="3139001" cy="24338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2" name="object 62"/>
          <p:cNvSpPr txBox="1"/>
          <p:nvPr/>
        </p:nvSpPr>
        <p:spPr>
          <a:xfrm>
            <a:off x="3131547" y="4252557"/>
            <a:ext cx="106427" cy="184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197" b="1" dirty="0">
                <a:latin typeface="Arial"/>
                <a:cs typeface="Arial"/>
              </a:rPr>
              <a:t>8</a:t>
            </a:r>
            <a:endParaRPr sz="1197">
              <a:latin typeface="Arial"/>
              <a:cs typeface="Arial"/>
            </a:endParaRPr>
          </a:p>
        </p:txBody>
      </p:sp>
      <p:sp>
        <p:nvSpPr>
          <p:cNvPr id="69" name="object 69"/>
          <p:cNvSpPr txBox="1">
            <a:spLocks noGrp="1"/>
          </p:cNvSpPr>
          <p:nvPr>
            <p:ph type="sldNum" sz="quarter" idx="7"/>
          </p:nvPr>
        </p:nvSpPr>
        <p:spPr>
          <a:xfrm>
            <a:off x="568591" y="5638151"/>
            <a:ext cx="199992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20">
              <a:lnSpc>
                <a:spcPts val="962"/>
              </a:lnSpc>
            </a:pPr>
            <a:fld id="{81D60167-4931-47E6-BA6A-407CBD079E47}" type="slidenum">
              <a:rPr dirty="0"/>
              <a:pPr marL="21720">
                <a:lnSpc>
                  <a:spcPts val="962"/>
                </a:lnSpc>
              </a:pPr>
              <a:t>25</a:t>
            </a:fld>
            <a:endParaRPr dirty="0"/>
          </a:p>
        </p:txBody>
      </p:sp>
      <p:sp>
        <p:nvSpPr>
          <p:cNvPr id="63" name="object 63"/>
          <p:cNvSpPr txBox="1"/>
          <p:nvPr/>
        </p:nvSpPr>
        <p:spPr>
          <a:xfrm>
            <a:off x="2060494" y="5277456"/>
            <a:ext cx="106427" cy="184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197" b="1" dirty="0">
                <a:latin typeface="Arial"/>
                <a:cs typeface="Arial"/>
              </a:rPr>
              <a:t>4</a:t>
            </a:r>
            <a:endParaRPr sz="1197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569085" y="5779728"/>
            <a:ext cx="106427" cy="184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197" b="1" dirty="0">
                <a:latin typeface="Arial"/>
                <a:cs typeface="Arial"/>
              </a:rPr>
              <a:t>2</a:t>
            </a:r>
            <a:endParaRPr sz="1197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626705" y="4745323"/>
            <a:ext cx="106427" cy="184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197" b="1" dirty="0">
                <a:latin typeface="Arial"/>
                <a:cs typeface="Arial"/>
              </a:rPr>
              <a:t>6</a:t>
            </a:r>
            <a:endParaRPr sz="1197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668877" y="4807800"/>
            <a:ext cx="191133" cy="184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197" b="1" spc="-4" dirty="0">
                <a:latin typeface="Arial"/>
                <a:cs typeface="Arial"/>
              </a:rPr>
              <a:t>10</a:t>
            </a:r>
            <a:endParaRPr sz="1197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471952" y="5793303"/>
            <a:ext cx="106427" cy="184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197" b="1" dirty="0">
                <a:latin typeface="Arial"/>
                <a:cs typeface="Arial"/>
              </a:rPr>
              <a:t>5</a:t>
            </a:r>
            <a:endParaRPr sz="1197">
              <a:latin typeface="Arial"/>
              <a:cs typeface="Arial"/>
            </a:endParaRPr>
          </a:p>
        </p:txBody>
      </p:sp>
      <p:sp>
        <p:nvSpPr>
          <p:cNvPr id="68" name="object 68"/>
          <p:cNvSpPr txBox="1">
            <a:spLocks noGrp="1"/>
          </p:cNvSpPr>
          <p:nvPr>
            <p:ph type="title"/>
          </p:nvPr>
        </p:nvSpPr>
        <p:spPr>
          <a:xfrm>
            <a:off x="1372240" y="597272"/>
            <a:ext cx="5074619" cy="535116"/>
          </a:xfrm>
          <a:prstGeom prst="rect">
            <a:avLst/>
          </a:prstGeom>
        </p:spPr>
        <p:txBody>
          <a:bodyPr vert="horz" wrap="square" lIns="0" tIns="165070" rIns="0" bIns="0" rtlCol="0">
            <a:spAutoFit/>
          </a:bodyPr>
          <a:lstStyle/>
          <a:p>
            <a:pPr marL="2732318"/>
            <a:r>
              <a:rPr spc="-4" dirty="0"/>
              <a:t>Árvore</a:t>
            </a:r>
            <a:r>
              <a:rPr spc="-56" dirty="0"/>
              <a:t> </a:t>
            </a:r>
            <a:r>
              <a:rPr spc="-4" dirty="0"/>
              <a:t>AVL:</a:t>
            </a:r>
          </a:p>
        </p:txBody>
      </p:sp>
    </p:spTree>
    <p:extLst>
      <p:ext uri="{BB962C8B-B14F-4D97-AF65-F5344CB8AC3E}">
        <p14:creationId xmlns:p14="http://schemas.microsoft.com/office/powerpoint/2010/main" val="1514624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4836" y="1947617"/>
            <a:ext cx="6102424" cy="8663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2309" spc="-1030" dirty="0" smtClean="0">
                <a:solidFill>
                  <a:srgbClr val="666600"/>
                </a:solidFill>
                <a:latin typeface="Wingdings"/>
                <a:cs typeface="Wingdings"/>
              </a:rPr>
              <a:t></a:t>
            </a:r>
            <a:r>
              <a:rPr lang="pt-BR" sz="2309" spc="-1030" dirty="0" smtClean="0">
                <a:solidFill>
                  <a:srgbClr val="666600"/>
                </a:solidFill>
                <a:latin typeface="Wingdings"/>
                <a:cs typeface="Wingdings"/>
              </a:rPr>
              <a:t>	</a:t>
            </a:r>
            <a:r>
              <a:rPr sz="2309" spc="137" dirty="0" smtClean="0">
                <a:solidFill>
                  <a:srgbClr val="666600"/>
                </a:solidFill>
                <a:latin typeface="Times New Roman"/>
                <a:cs typeface="Times New Roman"/>
              </a:rPr>
              <a:t> </a:t>
            </a:r>
            <a:r>
              <a:rPr sz="2736" b="1" spc="-4" dirty="0">
                <a:solidFill>
                  <a:srgbClr val="FF0000"/>
                </a:solidFill>
                <a:latin typeface="Gill Sans MT"/>
                <a:cs typeface="Gill Sans MT"/>
              </a:rPr>
              <a:t>Árvore AVL </a:t>
            </a:r>
            <a:r>
              <a:rPr sz="2736" b="1" dirty="0">
                <a:solidFill>
                  <a:srgbClr val="FF0000"/>
                </a:solidFill>
                <a:latin typeface="Gill Sans MT"/>
                <a:cs typeface="Gill Sans MT"/>
              </a:rPr>
              <a:t>–</a:t>
            </a:r>
            <a:r>
              <a:rPr sz="2736" b="1" spc="-9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736" b="1" spc="-4" dirty="0">
                <a:solidFill>
                  <a:srgbClr val="FF0000"/>
                </a:solidFill>
                <a:latin typeface="Gill Sans MT"/>
                <a:cs typeface="Gill Sans MT"/>
              </a:rPr>
              <a:t>Balanceamento:</a:t>
            </a:r>
            <a:endParaRPr sz="2736" dirty="0">
              <a:latin typeface="Gill Sans MT"/>
              <a:cs typeface="Gill Sans MT"/>
            </a:endParaRPr>
          </a:p>
          <a:p>
            <a:pPr marL="10860">
              <a:spcBef>
                <a:spcPts val="624"/>
              </a:spcBef>
            </a:pPr>
            <a:r>
              <a:rPr sz="1796" spc="-804" dirty="0" smtClean="0">
                <a:solidFill>
                  <a:srgbClr val="666600"/>
                </a:solidFill>
                <a:latin typeface="Wingdings"/>
                <a:cs typeface="Wingdings"/>
              </a:rPr>
              <a:t></a:t>
            </a:r>
            <a:r>
              <a:rPr lang="pt-BR" sz="1796" spc="-804" dirty="0" smtClean="0">
                <a:solidFill>
                  <a:srgbClr val="666600"/>
                </a:solidFill>
                <a:latin typeface="Wingdings"/>
                <a:cs typeface="Wingdings"/>
              </a:rPr>
              <a:t>	</a:t>
            </a:r>
            <a:r>
              <a:rPr sz="1796" spc="43" dirty="0" smtClean="0">
                <a:solidFill>
                  <a:srgbClr val="666600"/>
                </a:solidFill>
                <a:latin typeface="Times New Roman"/>
                <a:cs typeface="Times New Roman"/>
              </a:rPr>
              <a:t> </a:t>
            </a:r>
            <a:r>
              <a:rPr sz="2394" b="1" spc="-4" dirty="0">
                <a:latin typeface="Gill Sans MT"/>
                <a:cs typeface="Gill Sans MT"/>
              </a:rPr>
              <a:t>Ilustração </a:t>
            </a:r>
            <a:r>
              <a:rPr sz="2394" b="1" dirty="0">
                <a:latin typeface="Gill Sans MT"/>
                <a:cs typeface="Gill Sans MT"/>
              </a:rPr>
              <a:t>Esquemática das</a:t>
            </a:r>
            <a:r>
              <a:rPr sz="2394" b="1" spc="-13" dirty="0">
                <a:latin typeface="Gill Sans MT"/>
                <a:cs typeface="Gill Sans MT"/>
              </a:rPr>
              <a:t> </a:t>
            </a:r>
            <a:r>
              <a:rPr sz="2394" b="1" spc="-4" dirty="0">
                <a:latin typeface="Gill Sans MT"/>
                <a:cs typeface="Gill Sans MT"/>
              </a:rPr>
              <a:t>Rotações</a:t>
            </a:r>
            <a:r>
              <a:rPr sz="2052" b="1" spc="-4" dirty="0">
                <a:latin typeface="Gill Sans MT"/>
                <a:cs typeface="Gill Sans MT"/>
              </a:rPr>
              <a:t>:</a:t>
            </a:r>
            <a:endParaRPr sz="2052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25792" y="4373710"/>
            <a:ext cx="406159" cy="589147"/>
          </a:xfrm>
          <a:custGeom>
            <a:avLst/>
            <a:gdLst/>
            <a:ahLst/>
            <a:cxnLst/>
            <a:rect l="l" t="t" r="r" b="b"/>
            <a:pathLst>
              <a:path w="474980" h="688975">
                <a:moveTo>
                  <a:pt x="203593" y="0"/>
                </a:moveTo>
                <a:lnTo>
                  <a:pt x="0" y="688975"/>
                </a:lnTo>
                <a:lnTo>
                  <a:pt x="474662" y="688975"/>
                </a:lnTo>
                <a:lnTo>
                  <a:pt x="203593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" name="object 4"/>
          <p:cNvSpPr/>
          <p:nvPr/>
        </p:nvSpPr>
        <p:spPr>
          <a:xfrm>
            <a:off x="1825791" y="4373710"/>
            <a:ext cx="406159" cy="589147"/>
          </a:xfrm>
          <a:custGeom>
            <a:avLst/>
            <a:gdLst/>
            <a:ahLst/>
            <a:cxnLst/>
            <a:rect l="l" t="t" r="r" b="b"/>
            <a:pathLst>
              <a:path w="474980" h="688975">
                <a:moveTo>
                  <a:pt x="474662" y="688974"/>
                </a:moveTo>
                <a:lnTo>
                  <a:pt x="203601" y="0"/>
                </a:lnTo>
                <a:lnTo>
                  <a:pt x="0" y="688974"/>
                </a:lnTo>
                <a:lnTo>
                  <a:pt x="474662" y="688974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" name="object 5"/>
          <p:cNvSpPr/>
          <p:nvPr/>
        </p:nvSpPr>
        <p:spPr>
          <a:xfrm>
            <a:off x="1877376" y="3853794"/>
            <a:ext cx="434394" cy="129232"/>
          </a:xfrm>
          <a:custGeom>
            <a:avLst/>
            <a:gdLst/>
            <a:ahLst/>
            <a:cxnLst/>
            <a:rect l="l" t="t" r="r" b="b"/>
            <a:pathLst>
              <a:path w="508000" h="151129">
                <a:moveTo>
                  <a:pt x="0" y="0"/>
                </a:moveTo>
                <a:lnTo>
                  <a:pt x="507592" y="15062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" name="object 6"/>
          <p:cNvSpPr/>
          <p:nvPr/>
        </p:nvSpPr>
        <p:spPr>
          <a:xfrm>
            <a:off x="2254137" y="3933548"/>
            <a:ext cx="80906" cy="70589"/>
          </a:xfrm>
          <a:custGeom>
            <a:avLst/>
            <a:gdLst/>
            <a:ahLst/>
            <a:cxnLst/>
            <a:rect l="l" t="t" r="r" b="b"/>
            <a:pathLst>
              <a:path w="94614" h="82550">
                <a:moveTo>
                  <a:pt x="24396" y="0"/>
                </a:moveTo>
                <a:lnTo>
                  <a:pt x="0" y="82181"/>
                </a:lnTo>
                <a:lnTo>
                  <a:pt x="94386" y="65481"/>
                </a:lnTo>
                <a:lnTo>
                  <a:pt x="243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" name="object 7"/>
          <p:cNvSpPr/>
          <p:nvPr/>
        </p:nvSpPr>
        <p:spPr>
          <a:xfrm>
            <a:off x="1596376" y="3481844"/>
            <a:ext cx="328511" cy="436023"/>
          </a:xfrm>
          <a:custGeom>
            <a:avLst/>
            <a:gdLst/>
            <a:ahLst/>
            <a:cxnLst/>
            <a:rect l="l" t="t" r="r" b="b"/>
            <a:pathLst>
              <a:path w="384175" h="509904">
                <a:moveTo>
                  <a:pt x="384175" y="254793"/>
                </a:moveTo>
                <a:lnTo>
                  <a:pt x="380273" y="203443"/>
                </a:lnTo>
                <a:lnTo>
                  <a:pt x="369080" y="155616"/>
                </a:lnTo>
                <a:lnTo>
                  <a:pt x="351370" y="112336"/>
                </a:lnTo>
                <a:lnTo>
                  <a:pt x="327914" y="74627"/>
                </a:lnTo>
                <a:lnTo>
                  <a:pt x="299485" y="43514"/>
                </a:lnTo>
                <a:lnTo>
                  <a:pt x="266857" y="20022"/>
                </a:lnTo>
                <a:lnTo>
                  <a:pt x="230800" y="5176"/>
                </a:lnTo>
                <a:lnTo>
                  <a:pt x="192087" y="0"/>
                </a:lnTo>
                <a:lnTo>
                  <a:pt x="153375" y="5176"/>
                </a:lnTo>
                <a:lnTo>
                  <a:pt x="117318" y="20022"/>
                </a:lnTo>
                <a:lnTo>
                  <a:pt x="84689" y="43514"/>
                </a:lnTo>
                <a:lnTo>
                  <a:pt x="56261" y="74627"/>
                </a:lnTo>
                <a:lnTo>
                  <a:pt x="32805" y="112336"/>
                </a:lnTo>
                <a:lnTo>
                  <a:pt x="15095" y="155616"/>
                </a:lnTo>
                <a:lnTo>
                  <a:pt x="3902" y="203443"/>
                </a:lnTo>
                <a:lnTo>
                  <a:pt x="0" y="254793"/>
                </a:lnTo>
                <a:lnTo>
                  <a:pt x="3902" y="306143"/>
                </a:lnTo>
                <a:lnTo>
                  <a:pt x="15095" y="353971"/>
                </a:lnTo>
                <a:lnTo>
                  <a:pt x="32805" y="397251"/>
                </a:lnTo>
                <a:lnTo>
                  <a:pt x="56261" y="434960"/>
                </a:lnTo>
                <a:lnTo>
                  <a:pt x="84689" y="466072"/>
                </a:lnTo>
                <a:lnTo>
                  <a:pt x="117318" y="489564"/>
                </a:lnTo>
                <a:lnTo>
                  <a:pt x="153375" y="504411"/>
                </a:lnTo>
                <a:lnTo>
                  <a:pt x="192087" y="509587"/>
                </a:lnTo>
                <a:lnTo>
                  <a:pt x="230800" y="504411"/>
                </a:lnTo>
                <a:lnTo>
                  <a:pt x="266857" y="489564"/>
                </a:lnTo>
                <a:lnTo>
                  <a:pt x="299485" y="466072"/>
                </a:lnTo>
                <a:lnTo>
                  <a:pt x="327914" y="434960"/>
                </a:lnTo>
                <a:lnTo>
                  <a:pt x="351370" y="397251"/>
                </a:lnTo>
                <a:lnTo>
                  <a:pt x="369080" y="353971"/>
                </a:lnTo>
                <a:lnTo>
                  <a:pt x="380273" y="306143"/>
                </a:lnTo>
                <a:lnTo>
                  <a:pt x="384175" y="254793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" name="object 8"/>
          <p:cNvSpPr/>
          <p:nvPr/>
        </p:nvSpPr>
        <p:spPr>
          <a:xfrm>
            <a:off x="1024874" y="4045199"/>
            <a:ext cx="406159" cy="589147"/>
          </a:xfrm>
          <a:custGeom>
            <a:avLst/>
            <a:gdLst/>
            <a:ahLst/>
            <a:cxnLst/>
            <a:rect l="l" t="t" r="r" b="b"/>
            <a:pathLst>
              <a:path w="474980" h="688975">
                <a:moveTo>
                  <a:pt x="271059" y="0"/>
                </a:moveTo>
                <a:lnTo>
                  <a:pt x="0" y="688975"/>
                </a:lnTo>
                <a:lnTo>
                  <a:pt x="474666" y="688975"/>
                </a:lnTo>
                <a:lnTo>
                  <a:pt x="271059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" name="object 9"/>
          <p:cNvSpPr/>
          <p:nvPr/>
        </p:nvSpPr>
        <p:spPr>
          <a:xfrm>
            <a:off x="1024874" y="4045199"/>
            <a:ext cx="406159" cy="589147"/>
          </a:xfrm>
          <a:custGeom>
            <a:avLst/>
            <a:gdLst/>
            <a:ahLst/>
            <a:cxnLst/>
            <a:rect l="l" t="t" r="r" b="b"/>
            <a:pathLst>
              <a:path w="474980" h="688975">
                <a:moveTo>
                  <a:pt x="0" y="688974"/>
                </a:moveTo>
                <a:lnTo>
                  <a:pt x="271060" y="0"/>
                </a:lnTo>
                <a:lnTo>
                  <a:pt x="474662" y="688974"/>
                </a:lnTo>
                <a:lnTo>
                  <a:pt x="0" y="688974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0" name="object 10"/>
          <p:cNvSpPr/>
          <p:nvPr/>
        </p:nvSpPr>
        <p:spPr>
          <a:xfrm>
            <a:off x="1279412" y="3864654"/>
            <a:ext cx="364891" cy="159097"/>
          </a:xfrm>
          <a:custGeom>
            <a:avLst/>
            <a:gdLst/>
            <a:ahLst/>
            <a:cxnLst/>
            <a:rect l="l" t="t" r="r" b="b"/>
            <a:pathLst>
              <a:path w="426719" h="186054">
                <a:moveTo>
                  <a:pt x="426235" y="0"/>
                </a:moveTo>
                <a:lnTo>
                  <a:pt x="0" y="185449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1" name="object 11"/>
          <p:cNvSpPr/>
          <p:nvPr/>
        </p:nvSpPr>
        <p:spPr>
          <a:xfrm>
            <a:off x="1257007" y="3970125"/>
            <a:ext cx="81992" cy="67331"/>
          </a:xfrm>
          <a:custGeom>
            <a:avLst/>
            <a:gdLst/>
            <a:ahLst/>
            <a:cxnLst/>
            <a:rect l="l" t="t" r="r" b="b"/>
            <a:pathLst>
              <a:path w="95884" h="78739">
                <a:moveTo>
                  <a:pt x="61506" y="0"/>
                </a:moveTo>
                <a:lnTo>
                  <a:pt x="0" y="73507"/>
                </a:lnTo>
                <a:lnTo>
                  <a:pt x="95707" y="78613"/>
                </a:lnTo>
                <a:lnTo>
                  <a:pt x="615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2" name="object 12"/>
          <p:cNvSpPr/>
          <p:nvPr/>
        </p:nvSpPr>
        <p:spPr>
          <a:xfrm>
            <a:off x="2310412" y="3811712"/>
            <a:ext cx="328511" cy="436023"/>
          </a:xfrm>
          <a:custGeom>
            <a:avLst/>
            <a:gdLst/>
            <a:ahLst/>
            <a:cxnLst/>
            <a:rect l="l" t="t" r="r" b="b"/>
            <a:pathLst>
              <a:path w="384175" h="509904">
                <a:moveTo>
                  <a:pt x="384175" y="254793"/>
                </a:moveTo>
                <a:lnTo>
                  <a:pt x="380273" y="203443"/>
                </a:lnTo>
                <a:lnTo>
                  <a:pt x="369080" y="155616"/>
                </a:lnTo>
                <a:lnTo>
                  <a:pt x="351370" y="112336"/>
                </a:lnTo>
                <a:lnTo>
                  <a:pt x="327914" y="74627"/>
                </a:lnTo>
                <a:lnTo>
                  <a:pt x="299486" y="43514"/>
                </a:lnTo>
                <a:lnTo>
                  <a:pt x="266857" y="20022"/>
                </a:lnTo>
                <a:lnTo>
                  <a:pt x="230800" y="5176"/>
                </a:lnTo>
                <a:lnTo>
                  <a:pt x="192087" y="0"/>
                </a:lnTo>
                <a:lnTo>
                  <a:pt x="153375" y="5176"/>
                </a:lnTo>
                <a:lnTo>
                  <a:pt x="117318" y="20022"/>
                </a:lnTo>
                <a:lnTo>
                  <a:pt x="84689" y="43514"/>
                </a:lnTo>
                <a:lnTo>
                  <a:pt x="56261" y="74627"/>
                </a:lnTo>
                <a:lnTo>
                  <a:pt x="32805" y="112336"/>
                </a:lnTo>
                <a:lnTo>
                  <a:pt x="15095" y="155616"/>
                </a:lnTo>
                <a:lnTo>
                  <a:pt x="3902" y="203443"/>
                </a:lnTo>
                <a:lnTo>
                  <a:pt x="0" y="254793"/>
                </a:lnTo>
                <a:lnTo>
                  <a:pt x="3902" y="306143"/>
                </a:lnTo>
                <a:lnTo>
                  <a:pt x="15095" y="353971"/>
                </a:lnTo>
                <a:lnTo>
                  <a:pt x="32805" y="397251"/>
                </a:lnTo>
                <a:lnTo>
                  <a:pt x="56261" y="434960"/>
                </a:lnTo>
                <a:lnTo>
                  <a:pt x="84689" y="466072"/>
                </a:lnTo>
                <a:lnTo>
                  <a:pt x="117318" y="489564"/>
                </a:lnTo>
                <a:lnTo>
                  <a:pt x="153375" y="504411"/>
                </a:lnTo>
                <a:lnTo>
                  <a:pt x="192087" y="509587"/>
                </a:lnTo>
                <a:lnTo>
                  <a:pt x="230800" y="504411"/>
                </a:lnTo>
                <a:lnTo>
                  <a:pt x="266857" y="489564"/>
                </a:lnTo>
                <a:lnTo>
                  <a:pt x="299486" y="466072"/>
                </a:lnTo>
                <a:lnTo>
                  <a:pt x="327914" y="434960"/>
                </a:lnTo>
                <a:lnTo>
                  <a:pt x="351370" y="397251"/>
                </a:lnTo>
                <a:lnTo>
                  <a:pt x="369080" y="353971"/>
                </a:lnTo>
                <a:lnTo>
                  <a:pt x="380273" y="306143"/>
                </a:lnTo>
                <a:lnTo>
                  <a:pt x="384175" y="254793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3" name="object 13"/>
          <p:cNvSpPr/>
          <p:nvPr/>
        </p:nvSpPr>
        <p:spPr>
          <a:xfrm>
            <a:off x="2628063" y="4133435"/>
            <a:ext cx="434394" cy="129232"/>
          </a:xfrm>
          <a:custGeom>
            <a:avLst/>
            <a:gdLst/>
            <a:ahLst/>
            <a:cxnLst/>
            <a:rect l="l" t="t" r="r" b="b"/>
            <a:pathLst>
              <a:path w="508000" h="151129">
                <a:moveTo>
                  <a:pt x="0" y="0"/>
                </a:moveTo>
                <a:lnTo>
                  <a:pt x="507592" y="15062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4" name="object 14"/>
          <p:cNvSpPr/>
          <p:nvPr/>
        </p:nvSpPr>
        <p:spPr>
          <a:xfrm>
            <a:off x="3004825" y="4213189"/>
            <a:ext cx="80906" cy="70589"/>
          </a:xfrm>
          <a:custGeom>
            <a:avLst/>
            <a:gdLst/>
            <a:ahLst/>
            <a:cxnLst/>
            <a:rect l="l" t="t" r="r" b="b"/>
            <a:pathLst>
              <a:path w="94614" h="82550">
                <a:moveTo>
                  <a:pt x="24396" y="0"/>
                </a:moveTo>
                <a:lnTo>
                  <a:pt x="0" y="82181"/>
                </a:lnTo>
                <a:lnTo>
                  <a:pt x="94386" y="65481"/>
                </a:lnTo>
                <a:lnTo>
                  <a:pt x="243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5" name="object 15"/>
          <p:cNvSpPr/>
          <p:nvPr/>
        </p:nvSpPr>
        <p:spPr>
          <a:xfrm>
            <a:off x="3061100" y="4091354"/>
            <a:ext cx="328511" cy="436023"/>
          </a:xfrm>
          <a:custGeom>
            <a:avLst/>
            <a:gdLst/>
            <a:ahLst/>
            <a:cxnLst/>
            <a:rect l="l" t="t" r="r" b="b"/>
            <a:pathLst>
              <a:path w="384175" h="509904">
                <a:moveTo>
                  <a:pt x="384175" y="254793"/>
                </a:moveTo>
                <a:lnTo>
                  <a:pt x="380273" y="203443"/>
                </a:lnTo>
                <a:lnTo>
                  <a:pt x="369080" y="155616"/>
                </a:lnTo>
                <a:lnTo>
                  <a:pt x="351370" y="112336"/>
                </a:lnTo>
                <a:lnTo>
                  <a:pt x="327914" y="74627"/>
                </a:lnTo>
                <a:lnTo>
                  <a:pt x="299485" y="43514"/>
                </a:lnTo>
                <a:lnTo>
                  <a:pt x="266857" y="20022"/>
                </a:lnTo>
                <a:lnTo>
                  <a:pt x="230800" y="5176"/>
                </a:lnTo>
                <a:lnTo>
                  <a:pt x="192087" y="0"/>
                </a:lnTo>
                <a:lnTo>
                  <a:pt x="153375" y="5176"/>
                </a:lnTo>
                <a:lnTo>
                  <a:pt x="117318" y="20022"/>
                </a:lnTo>
                <a:lnTo>
                  <a:pt x="84689" y="43514"/>
                </a:lnTo>
                <a:lnTo>
                  <a:pt x="56261" y="74627"/>
                </a:lnTo>
                <a:lnTo>
                  <a:pt x="32805" y="112336"/>
                </a:lnTo>
                <a:lnTo>
                  <a:pt x="15095" y="155616"/>
                </a:lnTo>
                <a:lnTo>
                  <a:pt x="3902" y="203443"/>
                </a:lnTo>
                <a:lnTo>
                  <a:pt x="0" y="254793"/>
                </a:lnTo>
                <a:lnTo>
                  <a:pt x="3902" y="306143"/>
                </a:lnTo>
                <a:lnTo>
                  <a:pt x="15095" y="353971"/>
                </a:lnTo>
                <a:lnTo>
                  <a:pt x="32805" y="397251"/>
                </a:lnTo>
                <a:lnTo>
                  <a:pt x="56261" y="434960"/>
                </a:lnTo>
                <a:lnTo>
                  <a:pt x="84689" y="466072"/>
                </a:lnTo>
                <a:lnTo>
                  <a:pt x="117318" y="489564"/>
                </a:lnTo>
                <a:lnTo>
                  <a:pt x="153375" y="504411"/>
                </a:lnTo>
                <a:lnTo>
                  <a:pt x="192087" y="509587"/>
                </a:lnTo>
                <a:lnTo>
                  <a:pt x="230800" y="504411"/>
                </a:lnTo>
                <a:lnTo>
                  <a:pt x="266857" y="489564"/>
                </a:lnTo>
                <a:lnTo>
                  <a:pt x="299485" y="466072"/>
                </a:lnTo>
                <a:lnTo>
                  <a:pt x="327914" y="434960"/>
                </a:lnTo>
                <a:lnTo>
                  <a:pt x="351370" y="397251"/>
                </a:lnTo>
                <a:lnTo>
                  <a:pt x="369080" y="353971"/>
                </a:lnTo>
                <a:lnTo>
                  <a:pt x="380273" y="306143"/>
                </a:lnTo>
                <a:lnTo>
                  <a:pt x="384175" y="254793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6" name="object 16"/>
          <p:cNvSpPr/>
          <p:nvPr/>
        </p:nvSpPr>
        <p:spPr>
          <a:xfrm>
            <a:off x="2550687" y="4664211"/>
            <a:ext cx="406159" cy="589147"/>
          </a:xfrm>
          <a:custGeom>
            <a:avLst/>
            <a:gdLst/>
            <a:ahLst/>
            <a:cxnLst/>
            <a:rect l="l" t="t" r="r" b="b"/>
            <a:pathLst>
              <a:path w="474979" h="688975">
                <a:moveTo>
                  <a:pt x="203593" y="0"/>
                </a:moveTo>
                <a:lnTo>
                  <a:pt x="0" y="688975"/>
                </a:lnTo>
                <a:lnTo>
                  <a:pt x="474662" y="688975"/>
                </a:lnTo>
                <a:lnTo>
                  <a:pt x="203593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7" name="object 17"/>
          <p:cNvSpPr/>
          <p:nvPr/>
        </p:nvSpPr>
        <p:spPr>
          <a:xfrm>
            <a:off x="2550686" y="4664211"/>
            <a:ext cx="406159" cy="589147"/>
          </a:xfrm>
          <a:custGeom>
            <a:avLst/>
            <a:gdLst/>
            <a:ahLst/>
            <a:cxnLst/>
            <a:rect l="l" t="t" r="r" b="b"/>
            <a:pathLst>
              <a:path w="474979" h="688975">
                <a:moveTo>
                  <a:pt x="474662" y="688974"/>
                </a:moveTo>
                <a:lnTo>
                  <a:pt x="203601" y="0"/>
                </a:lnTo>
                <a:lnTo>
                  <a:pt x="0" y="688974"/>
                </a:lnTo>
                <a:lnTo>
                  <a:pt x="474662" y="688974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8" name="object 18"/>
          <p:cNvSpPr txBox="1"/>
          <p:nvPr/>
        </p:nvSpPr>
        <p:spPr>
          <a:xfrm>
            <a:off x="2655884" y="4968015"/>
            <a:ext cx="171043" cy="184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197" b="1" dirty="0">
                <a:latin typeface="Arial"/>
                <a:cs typeface="Arial"/>
              </a:rPr>
              <a:t>T</a:t>
            </a:r>
            <a:r>
              <a:rPr sz="1154" b="1" spc="19" baseline="-21604" dirty="0">
                <a:latin typeface="Arial"/>
                <a:cs typeface="Arial"/>
              </a:rPr>
              <a:t>2</a:t>
            </a:r>
            <a:endParaRPr sz="1154" baseline="-21604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593233" y="4638419"/>
            <a:ext cx="406159" cy="589147"/>
          </a:xfrm>
          <a:custGeom>
            <a:avLst/>
            <a:gdLst/>
            <a:ahLst/>
            <a:cxnLst/>
            <a:rect l="l" t="t" r="r" b="b"/>
            <a:pathLst>
              <a:path w="474979" h="688975">
                <a:moveTo>
                  <a:pt x="203593" y="0"/>
                </a:moveTo>
                <a:lnTo>
                  <a:pt x="0" y="688975"/>
                </a:lnTo>
                <a:lnTo>
                  <a:pt x="474662" y="688975"/>
                </a:lnTo>
                <a:lnTo>
                  <a:pt x="203593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0" name="object 20"/>
          <p:cNvSpPr/>
          <p:nvPr/>
        </p:nvSpPr>
        <p:spPr>
          <a:xfrm>
            <a:off x="3593233" y="4638419"/>
            <a:ext cx="406159" cy="589147"/>
          </a:xfrm>
          <a:custGeom>
            <a:avLst/>
            <a:gdLst/>
            <a:ahLst/>
            <a:cxnLst/>
            <a:rect l="l" t="t" r="r" b="b"/>
            <a:pathLst>
              <a:path w="474979" h="688975">
                <a:moveTo>
                  <a:pt x="474662" y="688974"/>
                </a:moveTo>
                <a:lnTo>
                  <a:pt x="203601" y="0"/>
                </a:lnTo>
                <a:lnTo>
                  <a:pt x="0" y="688974"/>
                </a:lnTo>
                <a:lnTo>
                  <a:pt x="474662" y="688974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1" name="object 21"/>
          <p:cNvSpPr txBox="1"/>
          <p:nvPr/>
        </p:nvSpPr>
        <p:spPr>
          <a:xfrm>
            <a:off x="3698430" y="4942223"/>
            <a:ext cx="171043" cy="184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197" b="1" dirty="0">
                <a:latin typeface="Arial"/>
                <a:cs typeface="Arial"/>
              </a:rPr>
              <a:t>T</a:t>
            </a:r>
            <a:r>
              <a:rPr sz="1154" b="1" spc="19" baseline="-21604" dirty="0">
                <a:latin typeface="Arial"/>
                <a:cs typeface="Arial"/>
              </a:rPr>
              <a:t>3</a:t>
            </a:r>
            <a:endParaRPr sz="1154" baseline="-21604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993448" y="4182305"/>
            <a:ext cx="364891" cy="159097"/>
          </a:xfrm>
          <a:custGeom>
            <a:avLst/>
            <a:gdLst/>
            <a:ahLst/>
            <a:cxnLst/>
            <a:rect l="l" t="t" r="r" b="b"/>
            <a:pathLst>
              <a:path w="426719" h="186054">
                <a:moveTo>
                  <a:pt x="426235" y="0"/>
                </a:moveTo>
                <a:lnTo>
                  <a:pt x="0" y="185449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3" name="object 23"/>
          <p:cNvSpPr/>
          <p:nvPr/>
        </p:nvSpPr>
        <p:spPr>
          <a:xfrm>
            <a:off x="1971042" y="4287775"/>
            <a:ext cx="81992" cy="67331"/>
          </a:xfrm>
          <a:custGeom>
            <a:avLst/>
            <a:gdLst/>
            <a:ahLst/>
            <a:cxnLst/>
            <a:rect l="l" t="t" r="r" b="b"/>
            <a:pathLst>
              <a:path w="95885" h="78739">
                <a:moveTo>
                  <a:pt x="61506" y="0"/>
                </a:moveTo>
                <a:lnTo>
                  <a:pt x="0" y="73507"/>
                </a:lnTo>
                <a:lnTo>
                  <a:pt x="95707" y="78613"/>
                </a:lnTo>
                <a:lnTo>
                  <a:pt x="615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4" name="object 24"/>
          <p:cNvSpPr/>
          <p:nvPr/>
        </p:nvSpPr>
        <p:spPr>
          <a:xfrm>
            <a:off x="2737348" y="4479593"/>
            <a:ext cx="364891" cy="159097"/>
          </a:xfrm>
          <a:custGeom>
            <a:avLst/>
            <a:gdLst/>
            <a:ahLst/>
            <a:cxnLst/>
            <a:rect l="l" t="t" r="r" b="b"/>
            <a:pathLst>
              <a:path w="426720" h="186054">
                <a:moveTo>
                  <a:pt x="426235" y="0"/>
                </a:moveTo>
                <a:lnTo>
                  <a:pt x="0" y="185449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5" name="object 25"/>
          <p:cNvSpPr/>
          <p:nvPr/>
        </p:nvSpPr>
        <p:spPr>
          <a:xfrm>
            <a:off x="2714943" y="4585064"/>
            <a:ext cx="81992" cy="67331"/>
          </a:xfrm>
          <a:custGeom>
            <a:avLst/>
            <a:gdLst/>
            <a:ahLst/>
            <a:cxnLst/>
            <a:rect l="l" t="t" r="r" b="b"/>
            <a:pathLst>
              <a:path w="95885" h="78739">
                <a:moveTo>
                  <a:pt x="61506" y="0"/>
                </a:moveTo>
                <a:lnTo>
                  <a:pt x="0" y="73507"/>
                </a:lnTo>
                <a:lnTo>
                  <a:pt x="95707" y="78613"/>
                </a:lnTo>
                <a:lnTo>
                  <a:pt x="615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6" name="object 26"/>
          <p:cNvSpPr/>
          <p:nvPr/>
        </p:nvSpPr>
        <p:spPr>
          <a:xfrm>
            <a:off x="3310877" y="4480951"/>
            <a:ext cx="434394" cy="129232"/>
          </a:xfrm>
          <a:custGeom>
            <a:avLst/>
            <a:gdLst/>
            <a:ahLst/>
            <a:cxnLst/>
            <a:rect l="l" t="t" r="r" b="b"/>
            <a:pathLst>
              <a:path w="508000" h="151129">
                <a:moveTo>
                  <a:pt x="0" y="0"/>
                </a:moveTo>
                <a:lnTo>
                  <a:pt x="507592" y="15062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7" name="object 27"/>
          <p:cNvSpPr/>
          <p:nvPr/>
        </p:nvSpPr>
        <p:spPr>
          <a:xfrm>
            <a:off x="3687639" y="4560705"/>
            <a:ext cx="80906" cy="70589"/>
          </a:xfrm>
          <a:custGeom>
            <a:avLst/>
            <a:gdLst/>
            <a:ahLst/>
            <a:cxnLst/>
            <a:rect l="l" t="t" r="r" b="b"/>
            <a:pathLst>
              <a:path w="94614" h="82550">
                <a:moveTo>
                  <a:pt x="24396" y="0"/>
                </a:moveTo>
                <a:lnTo>
                  <a:pt x="0" y="82181"/>
                </a:lnTo>
                <a:lnTo>
                  <a:pt x="94386" y="65481"/>
                </a:lnTo>
                <a:lnTo>
                  <a:pt x="243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8" name="object 28"/>
          <p:cNvSpPr/>
          <p:nvPr/>
        </p:nvSpPr>
        <p:spPr>
          <a:xfrm>
            <a:off x="6048918" y="4628916"/>
            <a:ext cx="406159" cy="589147"/>
          </a:xfrm>
          <a:custGeom>
            <a:avLst/>
            <a:gdLst/>
            <a:ahLst/>
            <a:cxnLst/>
            <a:rect l="l" t="t" r="r" b="b"/>
            <a:pathLst>
              <a:path w="474979" h="688975">
                <a:moveTo>
                  <a:pt x="203593" y="0"/>
                </a:moveTo>
                <a:lnTo>
                  <a:pt x="0" y="688975"/>
                </a:lnTo>
                <a:lnTo>
                  <a:pt x="474662" y="688975"/>
                </a:lnTo>
                <a:lnTo>
                  <a:pt x="203593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9" name="object 29"/>
          <p:cNvSpPr/>
          <p:nvPr/>
        </p:nvSpPr>
        <p:spPr>
          <a:xfrm>
            <a:off x="6048918" y="4628916"/>
            <a:ext cx="406159" cy="589147"/>
          </a:xfrm>
          <a:custGeom>
            <a:avLst/>
            <a:gdLst/>
            <a:ahLst/>
            <a:cxnLst/>
            <a:rect l="l" t="t" r="r" b="b"/>
            <a:pathLst>
              <a:path w="474979" h="688975">
                <a:moveTo>
                  <a:pt x="474662" y="688974"/>
                </a:moveTo>
                <a:lnTo>
                  <a:pt x="203601" y="0"/>
                </a:lnTo>
                <a:lnTo>
                  <a:pt x="0" y="688974"/>
                </a:lnTo>
                <a:lnTo>
                  <a:pt x="474662" y="688974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0" name="object 30"/>
          <p:cNvSpPr txBox="1"/>
          <p:nvPr/>
        </p:nvSpPr>
        <p:spPr>
          <a:xfrm>
            <a:off x="6154116" y="4932721"/>
            <a:ext cx="171043" cy="184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197" b="1" dirty="0">
                <a:latin typeface="Arial"/>
                <a:cs typeface="Arial"/>
              </a:rPr>
              <a:t>T</a:t>
            </a:r>
            <a:r>
              <a:rPr sz="1154" b="1" spc="19" baseline="-21604" dirty="0">
                <a:latin typeface="Arial"/>
                <a:cs typeface="Arial"/>
              </a:rPr>
              <a:t>1</a:t>
            </a:r>
            <a:endParaRPr sz="1154" baseline="-21604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780137" y="4468733"/>
            <a:ext cx="434394" cy="129232"/>
          </a:xfrm>
          <a:custGeom>
            <a:avLst/>
            <a:gdLst/>
            <a:ahLst/>
            <a:cxnLst/>
            <a:rect l="l" t="t" r="r" b="b"/>
            <a:pathLst>
              <a:path w="508000" h="151129">
                <a:moveTo>
                  <a:pt x="0" y="0"/>
                </a:moveTo>
                <a:lnTo>
                  <a:pt x="507592" y="15062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2" name="object 32"/>
          <p:cNvSpPr/>
          <p:nvPr/>
        </p:nvSpPr>
        <p:spPr>
          <a:xfrm>
            <a:off x="6156898" y="4548488"/>
            <a:ext cx="80906" cy="70589"/>
          </a:xfrm>
          <a:custGeom>
            <a:avLst/>
            <a:gdLst/>
            <a:ahLst/>
            <a:cxnLst/>
            <a:rect l="l" t="t" r="r" b="b"/>
            <a:pathLst>
              <a:path w="94615" h="82550">
                <a:moveTo>
                  <a:pt x="24396" y="0"/>
                </a:moveTo>
                <a:lnTo>
                  <a:pt x="0" y="82181"/>
                </a:lnTo>
                <a:lnTo>
                  <a:pt x="94386" y="65481"/>
                </a:lnTo>
                <a:lnTo>
                  <a:pt x="243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3" name="object 33"/>
          <p:cNvSpPr/>
          <p:nvPr/>
        </p:nvSpPr>
        <p:spPr>
          <a:xfrm>
            <a:off x="5499138" y="4096783"/>
            <a:ext cx="328511" cy="436023"/>
          </a:xfrm>
          <a:custGeom>
            <a:avLst/>
            <a:gdLst/>
            <a:ahLst/>
            <a:cxnLst/>
            <a:rect l="l" t="t" r="r" b="b"/>
            <a:pathLst>
              <a:path w="384175" h="509904">
                <a:moveTo>
                  <a:pt x="384175" y="254793"/>
                </a:moveTo>
                <a:lnTo>
                  <a:pt x="380273" y="203443"/>
                </a:lnTo>
                <a:lnTo>
                  <a:pt x="369080" y="155616"/>
                </a:lnTo>
                <a:lnTo>
                  <a:pt x="351369" y="112335"/>
                </a:lnTo>
                <a:lnTo>
                  <a:pt x="327914" y="74627"/>
                </a:lnTo>
                <a:lnTo>
                  <a:pt x="299485" y="43514"/>
                </a:lnTo>
                <a:lnTo>
                  <a:pt x="266856" y="20022"/>
                </a:lnTo>
                <a:lnTo>
                  <a:pt x="230800" y="5176"/>
                </a:lnTo>
                <a:lnTo>
                  <a:pt x="192087" y="0"/>
                </a:lnTo>
                <a:lnTo>
                  <a:pt x="153375" y="5176"/>
                </a:lnTo>
                <a:lnTo>
                  <a:pt x="117318" y="20022"/>
                </a:lnTo>
                <a:lnTo>
                  <a:pt x="84689" y="43514"/>
                </a:lnTo>
                <a:lnTo>
                  <a:pt x="56260" y="74627"/>
                </a:lnTo>
                <a:lnTo>
                  <a:pt x="32805" y="112335"/>
                </a:lnTo>
                <a:lnTo>
                  <a:pt x="15095" y="155616"/>
                </a:lnTo>
                <a:lnTo>
                  <a:pt x="3902" y="203443"/>
                </a:lnTo>
                <a:lnTo>
                  <a:pt x="0" y="254793"/>
                </a:lnTo>
                <a:lnTo>
                  <a:pt x="3902" y="306143"/>
                </a:lnTo>
                <a:lnTo>
                  <a:pt x="15095" y="353970"/>
                </a:lnTo>
                <a:lnTo>
                  <a:pt x="32805" y="397251"/>
                </a:lnTo>
                <a:lnTo>
                  <a:pt x="56260" y="434960"/>
                </a:lnTo>
                <a:lnTo>
                  <a:pt x="84689" y="466072"/>
                </a:lnTo>
                <a:lnTo>
                  <a:pt x="117318" y="489564"/>
                </a:lnTo>
                <a:lnTo>
                  <a:pt x="153375" y="504410"/>
                </a:lnTo>
                <a:lnTo>
                  <a:pt x="192087" y="509587"/>
                </a:lnTo>
                <a:lnTo>
                  <a:pt x="230800" y="504410"/>
                </a:lnTo>
                <a:lnTo>
                  <a:pt x="266856" y="489564"/>
                </a:lnTo>
                <a:lnTo>
                  <a:pt x="299485" y="466072"/>
                </a:lnTo>
                <a:lnTo>
                  <a:pt x="327914" y="434960"/>
                </a:lnTo>
                <a:lnTo>
                  <a:pt x="351369" y="397251"/>
                </a:lnTo>
                <a:lnTo>
                  <a:pt x="369080" y="353970"/>
                </a:lnTo>
                <a:lnTo>
                  <a:pt x="380273" y="306143"/>
                </a:lnTo>
                <a:lnTo>
                  <a:pt x="384175" y="254793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4" name="object 34"/>
          <p:cNvSpPr/>
          <p:nvPr/>
        </p:nvSpPr>
        <p:spPr>
          <a:xfrm>
            <a:off x="4927638" y="4660139"/>
            <a:ext cx="406159" cy="589147"/>
          </a:xfrm>
          <a:custGeom>
            <a:avLst/>
            <a:gdLst/>
            <a:ahLst/>
            <a:cxnLst/>
            <a:rect l="l" t="t" r="r" b="b"/>
            <a:pathLst>
              <a:path w="474979" h="688975">
                <a:moveTo>
                  <a:pt x="271056" y="0"/>
                </a:moveTo>
                <a:lnTo>
                  <a:pt x="0" y="688975"/>
                </a:lnTo>
                <a:lnTo>
                  <a:pt x="474662" y="688975"/>
                </a:lnTo>
                <a:lnTo>
                  <a:pt x="271056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5" name="object 35"/>
          <p:cNvSpPr/>
          <p:nvPr/>
        </p:nvSpPr>
        <p:spPr>
          <a:xfrm>
            <a:off x="4927638" y="4660139"/>
            <a:ext cx="406159" cy="589147"/>
          </a:xfrm>
          <a:custGeom>
            <a:avLst/>
            <a:gdLst/>
            <a:ahLst/>
            <a:cxnLst/>
            <a:rect l="l" t="t" r="r" b="b"/>
            <a:pathLst>
              <a:path w="474979" h="688975">
                <a:moveTo>
                  <a:pt x="0" y="688974"/>
                </a:moveTo>
                <a:lnTo>
                  <a:pt x="271060" y="0"/>
                </a:lnTo>
                <a:lnTo>
                  <a:pt x="474662" y="688974"/>
                </a:lnTo>
                <a:lnTo>
                  <a:pt x="0" y="688974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6" name="object 36"/>
          <p:cNvSpPr txBox="1"/>
          <p:nvPr/>
        </p:nvSpPr>
        <p:spPr>
          <a:xfrm>
            <a:off x="5061679" y="4963943"/>
            <a:ext cx="171043" cy="184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197" b="1" dirty="0">
                <a:latin typeface="Arial"/>
                <a:cs typeface="Arial"/>
              </a:rPr>
              <a:t>T</a:t>
            </a:r>
            <a:r>
              <a:rPr sz="1154" b="1" spc="19" baseline="-21604" dirty="0">
                <a:latin typeface="Arial"/>
                <a:cs typeface="Arial"/>
              </a:rPr>
              <a:t>0</a:t>
            </a:r>
            <a:endParaRPr sz="1154" baseline="-21604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182173" y="4479593"/>
            <a:ext cx="364891" cy="159097"/>
          </a:xfrm>
          <a:custGeom>
            <a:avLst/>
            <a:gdLst/>
            <a:ahLst/>
            <a:cxnLst/>
            <a:rect l="l" t="t" r="r" b="b"/>
            <a:pathLst>
              <a:path w="426720" h="186054">
                <a:moveTo>
                  <a:pt x="426235" y="0"/>
                </a:moveTo>
                <a:lnTo>
                  <a:pt x="0" y="185449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8" name="object 38"/>
          <p:cNvSpPr/>
          <p:nvPr/>
        </p:nvSpPr>
        <p:spPr>
          <a:xfrm>
            <a:off x="5159768" y="4585064"/>
            <a:ext cx="81992" cy="67331"/>
          </a:xfrm>
          <a:custGeom>
            <a:avLst/>
            <a:gdLst/>
            <a:ahLst/>
            <a:cxnLst/>
            <a:rect l="l" t="t" r="r" b="b"/>
            <a:pathLst>
              <a:path w="95885" h="78739">
                <a:moveTo>
                  <a:pt x="61506" y="0"/>
                </a:moveTo>
                <a:lnTo>
                  <a:pt x="0" y="73507"/>
                </a:lnTo>
                <a:lnTo>
                  <a:pt x="95707" y="78613"/>
                </a:lnTo>
                <a:lnTo>
                  <a:pt x="615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9" name="object 39"/>
          <p:cNvSpPr/>
          <p:nvPr/>
        </p:nvSpPr>
        <p:spPr>
          <a:xfrm>
            <a:off x="6263400" y="3606733"/>
            <a:ext cx="328511" cy="436023"/>
          </a:xfrm>
          <a:custGeom>
            <a:avLst/>
            <a:gdLst/>
            <a:ahLst/>
            <a:cxnLst/>
            <a:rect l="l" t="t" r="r" b="b"/>
            <a:pathLst>
              <a:path w="384175" h="509904">
                <a:moveTo>
                  <a:pt x="384175" y="254793"/>
                </a:moveTo>
                <a:lnTo>
                  <a:pt x="380272" y="203443"/>
                </a:lnTo>
                <a:lnTo>
                  <a:pt x="369080" y="155616"/>
                </a:lnTo>
                <a:lnTo>
                  <a:pt x="351369" y="112336"/>
                </a:lnTo>
                <a:lnTo>
                  <a:pt x="327914" y="74627"/>
                </a:lnTo>
                <a:lnTo>
                  <a:pt x="299485" y="43514"/>
                </a:lnTo>
                <a:lnTo>
                  <a:pt x="266856" y="20022"/>
                </a:lnTo>
                <a:lnTo>
                  <a:pt x="230799" y="5176"/>
                </a:lnTo>
                <a:lnTo>
                  <a:pt x="192086" y="0"/>
                </a:lnTo>
                <a:lnTo>
                  <a:pt x="153374" y="5176"/>
                </a:lnTo>
                <a:lnTo>
                  <a:pt x="117317" y="20022"/>
                </a:lnTo>
                <a:lnTo>
                  <a:pt x="84689" y="43514"/>
                </a:lnTo>
                <a:lnTo>
                  <a:pt x="56260" y="74627"/>
                </a:lnTo>
                <a:lnTo>
                  <a:pt x="32805" y="112336"/>
                </a:lnTo>
                <a:lnTo>
                  <a:pt x="15095" y="155616"/>
                </a:lnTo>
                <a:lnTo>
                  <a:pt x="3902" y="203443"/>
                </a:lnTo>
                <a:lnTo>
                  <a:pt x="0" y="254793"/>
                </a:lnTo>
                <a:lnTo>
                  <a:pt x="3902" y="306143"/>
                </a:lnTo>
                <a:lnTo>
                  <a:pt x="15095" y="353971"/>
                </a:lnTo>
                <a:lnTo>
                  <a:pt x="32805" y="397251"/>
                </a:lnTo>
                <a:lnTo>
                  <a:pt x="56260" y="434960"/>
                </a:lnTo>
                <a:lnTo>
                  <a:pt x="84689" y="466072"/>
                </a:lnTo>
                <a:lnTo>
                  <a:pt x="117317" y="489564"/>
                </a:lnTo>
                <a:lnTo>
                  <a:pt x="153374" y="504411"/>
                </a:lnTo>
                <a:lnTo>
                  <a:pt x="192086" y="509587"/>
                </a:lnTo>
                <a:lnTo>
                  <a:pt x="230799" y="504411"/>
                </a:lnTo>
                <a:lnTo>
                  <a:pt x="266856" y="489564"/>
                </a:lnTo>
                <a:lnTo>
                  <a:pt x="299485" y="466072"/>
                </a:lnTo>
                <a:lnTo>
                  <a:pt x="327914" y="434960"/>
                </a:lnTo>
                <a:lnTo>
                  <a:pt x="351369" y="397251"/>
                </a:lnTo>
                <a:lnTo>
                  <a:pt x="369080" y="353971"/>
                </a:lnTo>
                <a:lnTo>
                  <a:pt x="380272" y="306143"/>
                </a:lnTo>
                <a:lnTo>
                  <a:pt x="384175" y="254793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0" name="object 40"/>
          <p:cNvSpPr/>
          <p:nvPr/>
        </p:nvSpPr>
        <p:spPr>
          <a:xfrm>
            <a:off x="6568834" y="3965108"/>
            <a:ext cx="544079" cy="129232"/>
          </a:xfrm>
          <a:custGeom>
            <a:avLst/>
            <a:gdLst/>
            <a:ahLst/>
            <a:cxnLst/>
            <a:rect l="l" t="t" r="r" b="b"/>
            <a:pathLst>
              <a:path w="636270" h="151129">
                <a:moveTo>
                  <a:pt x="0" y="0"/>
                </a:moveTo>
                <a:lnTo>
                  <a:pt x="635768" y="150576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1" name="object 41"/>
          <p:cNvSpPr/>
          <p:nvPr/>
        </p:nvSpPr>
        <p:spPr>
          <a:xfrm>
            <a:off x="7056485" y="4046936"/>
            <a:ext cx="79820" cy="71675"/>
          </a:xfrm>
          <a:custGeom>
            <a:avLst/>
            <a:gdLst/>
            <a:ahLst/>
            <a:cxnLst/>
            <a:rect l="l" t="t" r="r" b="b"/>
            <a:pathLst>
              <a:path w="93345" h="83820">
                <a:moveTo>
                  <a:pt x="19748" y="0"/>
                </a:moveTo>
                <a:lnTo>
                  <a:pt x="0" y="83426"/>
                </a:lnTo>
                <a:lnTo>
                  <a:pt x="93294" y="61468"/>
                </a:lnTo>
                <a:lnTo>
                  <a:pt x="197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2" name="object 42"/>
          <p:cNvSpPr/>
          <p:nvPr/>
        </p:nvSpPr>
        <p:spPr>
          <a:xfrm>
            <a:off x="7088749" y="4047914"/>
            <a:ext cx="328511" cy="436023"/>
          </a:xfrm>
          <a:custGeom>
            <a:avLst/>
            <a:gdLst/>
            <a:ahLst/>
            <a:cxnLst/>
            <a:rect l="l" t="t" r="r" b="b"/>
            <a:pathLst>
              <a:path w="384175" h="509904">
                <a:moveTo>
                  <a:pt x="384175" y="254793"/>
                </a:moveTo>
                <a:lnTo>
                  <a:pt x="380273" y="203443"/>
                </a:lnTo>
                <a:lnTo>
                  <a:pt x="369080" y="155616"/>
                </a:lnTo>
                <a:lnTo>
                  <a:pt x="351369" y="112336"/>
                </a:lnTo>
                <a:lnTo>
                  <a:pt x="327914" y="74627"/>
                </a:lnTo>
                <a:lnTo>
                  <a:pt x="299485" y="43514"/>
                </a:lnTo>
                <a:lnTo>
                  <a:pt x="266856" y="20022"/>
                </a:lnTo>
                <a:lnTo>
                  <a:pt x="230800" y="5176"/>
                </a:lnTo>
                <a:lnTo>
                  <a:pt x="192087" y="0"/>
                </a:lnTo>
                <a:lnTo>
                  <a:pt x="153375" y="5176"/>
                </a:lnTo>
                <a:lnTo>
                  <a:pt x="117318" y="20022"/>
                </a:lnTo>
                <a:lnTo>
                  <a:pt x="84689" y="43514"/>
                </a:lnTo>
                <a:lnTo>
                  <a:pt x="56260" y="74627"/>
                </a:lnTo>
                <a:lnTo>
                  <a:pt x="32805" y="112336"/>
                </a:lnTo>
                <a:lnTo>
                  <a:pt x="15095" y="155616"/>
                </a:lnTo>
                <a:lnTo>
                  <a:pt x="3902" y="203443"/>
                </a:lnTo>
                <a:lnTo>
                  <a:pt x="0" y="254793"/>
                </a:lnTo>
                <a:lnTo>
                  <a:pt x="3902" y="306143"/>
                </a:lnTo>
                <a:lnTo>
                  <a:pt x="15095" y="353970"/>
                </a:lnTo>
                <a:lnTo>
                  <a:pt x="32805" y="397251"/>
                </a:lnTo>
                <a:lnTo>
                  <a:pt x="56260" y="434960"/>
                </a:lnTo>
                <a:lnTo>
                  <a:pt x="84689" y="466072"/>
                </a:lnTo>
                <a:lnTo>
                  <a:pt x="117318" y="489564"/>
                </a:lnTo>
                <a:lnTo>
                  <a:pt x="153375" y="504410"/>
                </a:lnTo>
                <a:lnTo>
                  <a:pt x="192087" y="509587"/>
                </a:lnTo>
                <a:lnTo>
                  <a:pt x="230800" y="504410"/>
                </a:lnTo>
                <a:lnTo>
                  <a:pt x="266856" y="489564"/>
                </a:lnTo>
                <a:lnTo>
                  <a:pt x="299485" y="466072"/>
                </a:lnTo>
                <a:lnTo>
                  <a:pt x="327914" y="434960"/>
                </a:lnTo>
                <a:lnTo>
                  <a:pt x="351369" y="397251"/>
                </a:lnTo>
                <a:lnTo>
                  <a:pt x="369080" y="353970"/>
                </a:lnTo>
                <a:lnTo>
                  <a:pt x="380273" y="306143"/>
                </a:lnTo>
                <a:lnTo>
                  <a:pt x="384175" y="254793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3" name="object 43"/>
          <p:cNvSpPr/>
          <p:nvPr/>
        </p:nvSpPr>
        <p:spPr>
          <a:xfrm>
            <a:off x="6576978" y="4620772"/>
            <a:ext cx="406159" cy="589147"/>
          </a:xfrm>
          <a:custGeom>
            <a:avLst/>
            <a:gdLst/>
            <a:ahLst/>
            <a:cxnLst/>
            <a:rect l="l" t="t" r="r" b="b"/>
            <a:pathLst>
              <a:path w="474979" h="688975">
                <a:moveTo>
                  <a:pt x="203593" y="0"/>
                </a:moveTo>
                <a:lnTo>
                  <a:pt x="0" y="688975"/>
                </a:lnTo>
                <a:lnTo>
                  <a:pt x="474662" y="688975"/>
                </a:lnTo>
                <a:lnTo>
                  <a:pt x="203593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4" name="object 44"/>
          <p:cNvSpPr/>
          <p:nvPr/>
        </p:nvSpPr>
        <p:spPr>
          <a:xfrm>
            <a:off x="6576978" y="4620772"/>
            <a:ext cx="406159" cy="589147"/>
          </a:xfrm>
          <a:custGeom>
            <a:avLst/>
            <a:gdLst/>
            <a:ahLst/>
            <a:cxnLst/>
            <a:rect l="l" t="t" r="r" b="b"/>
            <a:pathLst>
              <a:path w="474979" h="688975">
                <a:moveTo>
                  <a:pt x="474663" y="688974"/>
                </a:moveTo>
                <a:lnTo>
                  <a:pt x="203602" y="0"/>
                </a:lnTo>
                <a:lnTo>
                  <a:pt x="0" y="688974"/>
                </a:lnTo>
                <a:lnTo>
                  <a:pt x="474663" y="688974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5" name="object 45"/>
          <p:cNvSpPr txBox="1"/>
          <p:nvPr/>
        </p:nvSpPr>
        <p:spPr>
          <a:xfrm>
            <a:off x="6682176" y="4924576"/>
            <a:ext cx="171043" cy="184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197" b="1" dirty="0">
                <a:latin typeface="Arial"/>
                <a:cs typeface="Arial"/>
              </a:rPr>
              <a:t>T</a:t>
            </a:r>
            <a:r>
              <a:rPr sz="1154" b="1" spc="19" baseline="-21604" dirty="0">
                <a:latin typeface="Arial"/>
                <a:cs typeface="Arial"/>
              </a:rPr>
              <a:t>2</a:t>
            </a:r>
            <a:endParaRPr sz="1154" baseline="-21604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619525" y="4594980"/>
            <a:ext cx="406159" cy="589147"/>
          </a:xfrm>
          <a:custGeom>
            <a:avLst/>
            <a:gdLst/>
            <a:ahLst/>
            <a:cxnLst/>
            <a:rect l="l" t="t" r="r" b="b"/>
            <a:pathLst>
              <a:path w="474979" h="688975">
                <a:moveTo>
                  <a:pt x="203593" y="0"/>
                </a:moveTo>
                <a:lnTo>
                  <a:pt x="0" y="688975"/>
                </a:lnTo>
                <a:lnTo>
                  <a:pt x="474662" y="688975"/>
                </a:lnTo>
                <a:lnTo>
                  <a:pt x="203593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7" name="object 47"/>
          <p:cNvSpPr/>
          <p:nvPr/>
        </p:nvSpPr>
        <p:spPr>
          <a:xfrm>
            <a:off x="7619525" y="4594980"/>
            <a:ext cx="406159" cy="589147"/>
          </a:xfrm>
          <a:custGeom>
            <a:avLst/>
            <a:gdLst/>
            <a:ahLst/>
            <a:cxnLst/>
            <a:rect l="l" t="t" r="r" b="b"/>
            <a:pathLst>
              <a:path w="474979" h="688975">
                <a:moveTo>
                  <a:pt x="474663" y="688974"/>
                </a:moveTo>
                <a:lnTo>
                  <a:pt x="203601" y="0"/>
                </a:lnTo>
                <a:lnTo>
                  <a:pt x="0" y="688974"/>
                </a:lnTo>
                <a:lnTo>
                  <a:pt x="474663" y="688974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8" name="object 48"/>
          <p:cNvSpPr txBox="1"/>
          <p:nvPr/>
        </p:nvSpPr>
        <p:spPr>
          <a:xfrm>
            <a:off x="7724722" y="4898783"/>
            <a:ext cx="171043" cy="184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197" b="1" dirty="0">
                <a:latin typeface="Arial"/>
                <a:cs typeface="Arial"/>
              </a:rPr>
              <a:t>T</a:t>
            </a:r>
            <a:r>
              <a:rPr sz="1154" b="1" spc="19" baseline="-21604" dirty="0">
                <a:latin typeface="Arial"/>
                <a:cs typeface="Arial"/>
              </a:rPr>
              <a:t>3</a:t>
            </a:r>
            <a:endParaRPr sz="1154" baseline="-21604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802086" y="3977324"/>
            <a:ext cx="520187" cy="163984"/>
          </a:xfrm>
          <a:custGeom>
            <a:avLst/>
            <a:gdLst/>
            <a:ahLst/>
            <a:cxnLst/>
            <a:rect l="l" t="t" r="r" b="b"/>
            <a:pathLst>
              <a:path w="608329" h="191770">
                <a:moveTo>
                  <a:pt x="607744" y="0"/>
                </a:moveTo>
                <a:lnTo>
                  <a:pt x="0" y="191439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0" name="object 50"/>
          <p:cNvSpPr/>
          <p:nvPr/>
        </p:nvSpPr>
        <p:spPr>
          <a:xfrm>
            <a:off x="5778779" y="4091386"/>
            <a:ext cx="81449" cy="70046"/>
          </a:xfrm>
          <a:custGeom>
            <a:avLst/>
            <a:gdLst/>
            <a:ahLst/>
            <a:cxnLst/>
            <a:rect l="l" t="t" r="r" b="b"/>
            <a:pathLst>
              <a:path w="95250" h="81914">
                <a:moveTo>
                  <a:pt x="68884" y="0"/>
                </a:moveTo>
                <a:lnTo>
                  <a:pt x="0" y="66636"/>
                </a:lnTo>
                <a:lnTo>
                  <a:pt x="94640" y="81762"/>
                </a:lnTo>
                <a:lnTo>
                  <a:pt x="688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1" name="object 51"/>
          <p:cNvSpPr/>
          <p:nvPr/>
        </p:nvSpPr>
        <p:spPr>
          <a:xfrm>
            <a:off x="6764998" y="4436154"/>
            <a:ext cx="364891" cy="159097"/>
          </a:xfrm>
          <a:custGeom>
            <a:avLst/>
            <a:gdLst/>
            <a:ahLst/>
            <a:cxnLst/>
            <a:rect l="l" t="t" r="r" b="b"/>
            <a:pathLst>
              <a:path w="426720" h="186054">
                <a:moveTo>
                  <a:pt x="426234" y="0"/>
                </a:moveTo>
                <a:lnTo>
                  <a:pt x="0" y="185449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2" name="object 52"/>
          <p:cNvSpPr/>
          <p:nvPr/>
        </p:nvSpPr>
        <p:spPr>
          <a:xfrm>
            <a:off x="6742592" y="4541625"/>
            <a:ext cx="81992" cy="67331"/>
          </a:xfrm>
          <a:custGeom>
            <a:avLst/>
            <a:gdLst/>
            <a:ahLst/>
            <a:cxnLst/>
            <a:rect l="l" t="t" r="r" b="b"/>
            <a:pathLst>
              <a:path w="95884" h="78739">
                <a:moveTo>
                  <a:pt x="61506" y="0"/>
                </a:moveTo>
                <a:lnTo>
                  <a:pt x="0" y="73507"/>
                </a:lnTo>
                <a:lnTo>
                  <a:pt x="95707" y="78613"/>
                </a:lnTo>
                <a:lnTo>
                  <a:pt x="615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3" name="object 53"/>
          <p:cNvSpPr/>
          <p:nvPr/>
        </p:nvSpPr>
        <p:spPr>
          <a:xfrm>
            <a:off x="7338527" y="4437512"/>
            <a:ext cx="434394" cy="129232"/>
          </a:xfrm>
          <a:custGeom>
            <a:avLst/>
            <a:gdLst/>
            <a:ahLst/>
            <a:cxnLst/>
            <a:rect l="l" t="t" r="r" b="b"/>
            <a:pathLst>
              <a:path w="508000" h="151129">
                <a:moveTo>
                  <a:pt x="0" y="0"/>
                </a:moveTo>
                <a:lnTo>
                  <a:pt x="507592" y="15062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4" name="object 54"/>
          <p:cNvSpPr/>
          <p:nvPr/>
        </p:nvSpPr>
        <p:spPr>
          <a:xfrm>
            <a:off x="7715288" y="4517266"/>
            <a:ext cx="80906" cy="70589"/>
          </a:xfrm>
          <a:custGeom>
            <a:avLst/>
            <a:gdLst/>
            <a:ahLst/>
            <a:cxnLst/>
            <a:rect l="l" t="t" r="r" b="b"/>
            <a:pathLst>
              <a:path w="94615" h="82550">
                <a:moveTo>
                  <a:pt x="24396" y="0"/>
                </a:moveTo>
                <a:lnTo>
                  <a:pt x="0" y="82181"/>
                </a:lnTo>
                <a:lnTo>
                  <a:pt x="94386" y="65481"/>
                </a:lnTo>
                <a:lnTo>
                  <a:pt x="243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5" name="object 55"/>
          <p:cNvSpPr/>
          <p:nvPr/>
        </p:nvSpPr>
        <p:spPr>
          <a:xfrm>
            <a:off x="4149800" y="4039769"/>
            <a:ext cx="683085" cy="286700"/>
          </a:xfrm>
          <a:custGeom>
            <a:avLst/>
            <a:gdLst/>
            <a:ahLst/>
            <a:cxnLst/>
            <a:rect l="l" t="t" r="r" b="b"/>
            <a:pathLst>
              <a:path w="798829" h="335279">
                <a:moveTo>
                  <a:pt x="598881" y="0"/>
                </a:moveTo>
                <a:lnTo>
                  <a:pt x="598881" y="83743"/>
                </a:lnTo>
                <a:lnTo>
                  <a:pt x="0" y="83743"/>
                </a:lnTo>
                <a:lnTo>
                  <a:pt x="0" y="251218"/>
                </a:lnTo>
                <a:lnTo>
                  <a:pt x="598881" y="251218"/>
                </a:lnTo>
                <a:lnTo>
                  <a:pt x="598881" y="334962"/>
                </a:lnTo>
                <a:lnTo>
                  <a:pt x="798512" y="167487"/>
                </a:lnTo>
                <a:lnTo>
                  <a:pt x="5988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6" name="object 56"/>
          <p:cNvSpPr/>
          <p:nvPr/>
        </p:nvSpPr>
        <p:spPr>
          <a:xfrm>
            <a:off x="4149800" y="4039769"/>
            <a:ext cx="683085" cy="286700"/>
          </a:xfrm>
          <a:custGeom>
            <a:avLst/>
            <a:gdLst/>
            <a:ahLst/>
            <a:cxnLst/>
            <a:rect l="l" t="t" r="r" b="b"/>
            <a:pathLst>
              <a:path w="798829" h="335279">
                <a:moveTo>
                  <a:pt x="0" y="83740"/>
                </a:moveTo>
                <a:lnTo>
                  <a:pt x="598883" y="83740"/>
                </a:lnTo>
                <a:lnTo>
                  <a:pt x="598883" y="0"/>
                </a:lnTo>
                <a:lnTo>
                  <a:pt x="798511" y="167481"/>
                </a:lnTo>
                <a:lnTo>
                  <a:pt x="598883" y="334962"/>
                </a:lnTo>
                <a:lnTo>
                  <a:pt x="598883" y="251221"/>
                </a:lnTo>
                <a:lnTo>
                  <a:pt x="0" y="251221"/>
                </a:lnTo>
                <a:lnTo>
                  <a:pt x="0" y="8374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7" name="object 57"/>
          <p:cNvSpPr txBox="1"/>
          <p:nvPr/>
        </p:nvSpPr>
        <p:spPr>
          <a:xfrm>
            <a:off x="1158918" y="3360214"/>
            <a:ext cx="3881313" cy="15355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09422" marR="4344">
              <a:lnSpc>
                <a:spcPct val="120000"/>
              </a:lnSpc>
            </a:pPr>
            <a:r>
              <a:rPr sz="1710" dirty="0">
                <a:latin typeface="Tahoma"/>
                <a:cs typeface="Tahoma"/>
              </a:rPr>
              <a:t>1 </a:t>
            </a:r>
            <a:r>
              <a:rPr sz="1710" spc="-4" dirty="0">
                <a:latin typeface="Tahoma"/>
                <a:cs typeface="Tahoma"/>
              </a:rPr>
              <a:t>rotação  </a:t>
            </a:r>
            <a:r>
              <a:rPr sz="1710" dirty="0">
                <a:latin typeface="Tahoma"/>
                <a:cs typeface="Tahoma"/>
              </a:rPr>
              <a:t>à</a:t>
            </a:r>
            <a:r>
              <a:rPr sz="1710" spc="-73" dirty="0">
                <a:latin typeface="Tahoma"/>
                <a:cs typeface="Tahoma"/>
              </a:rPr>
              <a:t> </a:t>
            </a:r>
            <a:r>
              <a:rPr sz="1710" spc="-4" dirty="0">
                <a:latin typeface="Tahoma"/>
                <a:cs typeface="Tahoma"/>
              </a:rPr>
              <a:t>esquerda</a:t>
            </a:r>
            <a:endParaRPr sz="1710">
              <a:latin typeface="Tahoma"/>
              <a:cs typeface="Tahoma"/>
            </a:endParaRPr>
          </a:p>
          <a:p>
            <a:pPr>
              <a:spcBef>
                <a:spcPts val="9"/>
              </a:spcBef>
            </a:pPr>
            <a:endParaRPr sz="2480">
              <a:latin typeface="Times New Roman"/>
              <a:cs typeface="Times New Roman"/>
            </a:endParaRPr>
          </a:p>
          <a:p>
            <a:pPr marL="10860"/>
            <a:r>
              <a:rPr sz="1197" b="1" spc="4" dirty="0">
                <a:latin typeface="Arial"/>
                <a:cs typeface="Arial"/>
              </a:rPr>
              <a:t>T</a:t>
            </a:r>
            <a:r>
              <a:rPr sz="1154" b="1" spc="6" baseline="-21604" dirty="0">
                <a:latin typeface="Arial"/>
                <a:cs typeface="Arial"/>
              </a:rPr>
              <a:t>0</a:t>
            </a:r>
            <a:endParaRPr sz="1154" baseline="-21604">
              <a:latin typeface="Arial"/>
              <a:cs typeface="Arial"/>
            </a:endParaRPr>
          </a:p>
          <a:p>
            <a:pPr marL="782446">
              <a:spcBef>
                <a:spcPts val="1150"/>
              </a:spcBef>
            </a:pPr>
            <a:r>
              <a:rPr sz="1197" b="1" spc="4" dirty="0">
                <a:latin typeface="Arial"/>
                <a:cs typeface="Arial"/>
              </a:rPr>
              <a:t>T</a:t>
            </a:r>
            <a:r>
              <a:rPr sz="1154" b="1" spc="6" baseline="-21604" dirty="0">
                <a:latin typeface="Arial"/>
                <a:cs typeface="Arial"/>
              </a:rPr>
              <a:t>1</a:t>
            </a:r>
            <a:endParaRPr sz="1154" baseline="-21604">
              <a:latin typeface="Arial"/>
              <a:cs typeface="Arial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xfrm>
            <a:off x="568591" y="5638151"/>
            <a:ext cx="258993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20">
              <a:lnSpc>
                <a:spcPts val="962"/>
              </a:lnSpc>
            </a:pPr>
            <a:fld id="{81D60167-4931-47E6-BA6A-407CBD079E47}" type="slidenum">
              <a:rPr dirty="0"/>
              <a:pPr marL="21720">
                <a:lnSpc>
                  <a:spcPts val="962"/>
                </a:lnSpc>
              </a:pPr>
              <a:t>26</a:t>
            </a:fld>
            <a:endParaRPr dirty="0"/>
          </a:p>
        </p:txBody>
      </p:sp>
      <p:sp>
        <p:nvSpPr>
          <p:cNvPr id="58" name="object 58"/>
          <p:cNvSpPr txBox="1">
            <a:spLocks noGrp="1"/>
          </p:cNvSpPr>
          <p:nvPr>
            <p:ph type="title"/>
          </p:nvPr>
        </p:nvSpPr>
        <p:spPr>
          <a:xfrm>
            <a:off x="1372240" y="597272"/>
            <a:ext cx="5074619" cy="535116"/>
          </a:xfrm>
          <a:prstGeom prst="rect">
            <a:avLst/>
          </a:prstGeom>
        </p:spPr>
        <p:txBody>
          <a:bodyPr vert="horz" wrap="square" lIns="0" tIns="165070" rIns="0" bIns="0" rtlCol="0">
            <a:spAutoFit/>
          </a:bodyPr>
          <a:lstStyle/>
          <a:p>
            <a:pPr marL="2732318"/>
            <a:r>
              <a:rPr spc="-4" dirty="0"/>
              <a:t>Árvore</a:t>
            </a:r>
            <a:r>
              <a:rPr spc="-56" dirty="0"/>
              <a:t> </a:t>
            </a:r>
            <a:r>
              <a:rPr spc="-4" dirty="0"/>
              <a:t>AVL:</a:t>
            </a:r>
          </a:p>
        </p:txBody>
      </p:sp>
    </p:spTree>
    <p:extLst>
      <p:ext uri="{BB962C8B-B14F-4D97-AF65-F5344CB8AC3E}">
        <p14:creationId xmlns:p14="http://schemas.microsoft.com/office/powerpoint/2010/main" val="265477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4836" y="1947617"/>
            <a:ext cx="6409886" cy="8663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2309" spc="-1030" dirty="0" smtClean="0">
                <a:solidFill>
                  <a:srgbClr val="666600"/>
                </a:solidFill>
                <a:latin typeface="Wingdings"/>
                <a:cs typeface="Wingdings"/>
              </a:rPr>
              <a:t></a:t>
            </a:r>
            <a:r>
              <a:rPr lang="pt-BR" sz="2309" spc="-1030" dirty="0" smtClean="0">
                <a:solidFill>
                  <a:srgbClr val="666600"/>
                </a:solidFill>
                <a:latin typeface="Wingdings"/>
                <a:cs typeface="Wingdings"/>
              </a:rPr>
              <a:t>	</a:t>
            </a:r>
            <a:r>
              <a:rPr sz="2309" spc="137" dirty="0" smtClean="0">
                <a:solidFill>
                  <a:srgbClr val="666600"/>
                </a:solidFill>
                <a:latin typeface="Times New Roman"/>
                <a:cs typeface="Times New Roman"/>
              </a:rPr>
              <a:t> </a:t>
            </a:r>
            <a:r>
              <a:rPr sz="2736" b="1" spc="-4" dirty="0">
                <a:solidFill>
                  <a:srgbClr val="FF0000"/>
                </a:solidFill>
                <a:latin typeface="Gill Sans MT"/>
                <a:cs typeface="Gill Sans MT"/>
              </a:rPr>
              <a:t>Árvore AVL </a:t>
            </a:r>
            <a:r>
              <a:rPr sz="2736" b="1" dirty="0">
                <a:solidFill>
                  <a:srgbClr val="FF0000"/>
                </a:solidFill>
                <a:latin typeface="Gill Sans MT"/>
                <a:cs typeface="Gill Sans MT"/>
              </a:rPr>
              <a:t>–</a:t>
            </a:r>
            <a:r>
              <a:rPr sz="2736" b="1" spc="-9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736" b="1" spc="-4" dirty="0">
                <a:solidFill>
                  <a:srgbClr val="FF0000"/>
                </a:solidFill>
                <a:latin typeface="Gill Sans MT"/>
                <a:cs typeface="Gill Sans MT"/>
              </a:rPr>
              <a:t>Balanceamento:</a:t>
            </a:r>
            <a:endParaRPr sz="2736" dirty="0">
              <a:latin typeface="Gill Sans MT"/>
              <a:cs typeface="Gill Sans MT"/>
            </a:endParaRPr>
          </a:p>
          <a:p>
            <a:pPr marL="10860">
              <a:spcBef>
                <a:spcPts val="624"/>
              </a:spcBef>
            </a:pPr>
            <a:r>
              <a:rPr sz="1796" spc="-804" dirty="0" smtClean="0">
                <a:solidFill>
                  <a:srgbClr val="666600"/>
                </a:solidFill>
                <a:latin typeface="Wingdings"/>
                <a:cs typeface="Wingdings"/>
              </a:rPr>
              <a:t></a:t>
            </a:r>
            <a:r>
              <a:rPr lang="pt-BR" sz="1796" spc="-804" dirty="0" smtClean="0">
                <a:solidFill>
                  <a:srgbClr val="666600"/>
                </a:solidFill>
                <a:latin typeface="Wingdings"/>
                <a:cs typeface="Wingdings"/>
              </a:rPr>
              <a:t>	</a:t>
            </a:r>
            <a:r>
              <a:rPr sz="1796" spc="43" dirty="0" smtClean="0">
                <a:solidFill>
                  <a:srgbClr val="666600"/>
                </a:solidFill>
                <a:latin typeface="Times New Roman"/>
                <a:cs typeface="Times New Roman"/>
              </a:rPr>
              <a:t> </a:t>
            </a:r>
            <a:r>
              <a:rPr sz="2394" b="1" spc="-4" dirty="0">
                <a:latin typeface="Gill Sans MT"/>
                <a:cs typeface="Gill Sans MT"/>
              </a:rPr>
              <a:t>Ilustração </a:t>
            </a:r>
            <a:r>
              <a:rPr sz="2394" b="1" dirty="0">
                <a:latin typeface="Gill Sans MT"/>
                <a:cs typeface="Gill Sans MT"/>
              </a:rPr>
              <a:t>Esquemática das</a:t>
            </a:r>
            <a:r>
              <a:rPr sz="2394" b="1" spc="-13" dirty="0">
                <a:latin typeface="Gill Sans MT"/>
                <a:cs typeface="Gill Sans MT"/>
              </a:rPr>
              <a:t> </a:t>
            </a:r>
            <a:r>
              <a:rPr sz="2394" b="1" spc="-4" dirty="0">
                <a:latin typeface="Gill Sans MT"/>
                <a:cs typeface="Gill Sans MT"/>
              </a:rPr>
              <a:t>Rotações</a:t>
            </a:r>
            <a:r>
              <a:rPr sz="2052" b="1" spc="-4" dirty="0">
                <a:latin typeface="Gill Sans MT"/>
                <a:cs typeface="Gill Sans MT"/>
              </a:rPr>
              <a:t>:</a:t>
            </a:r>
            <a:endParaRPr sz="2052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72403" y="4455159"/>
            <a:ext cx="406159" cy="589147"/>
          </a:xfrm>
          <a:custGeom>
            <a:avLst/>
            <a:gdLst/>
            <a:ahLst/>
            <a:cxnLst/>
            <a:rect l="l" t="t" r="r" b="b"/>
            <a:pathLst>
              <a:path w="474980" h="688975">
                <a:moveTo>
                  <a:pt x="203593" y="0"/>
                </a:moveTo>
                <a:lnTo>
                  <a:pt x="0" y="688975"/>
                </a:lnTo>
                <a:lnTo>
                  <a:pt x="474662" y="688975"/>
                </a:lnTo>
                <a:lnTo>
                  <a:pt x="203593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" name="object 4"/>
          <p:cNvSpPr/>
          <p:nvPr/>
        </p:nvSpPr>
        <p:spPr>
          <a:xfrm>
            <a:off x="2272403" y="4455159"/>
            <a:ext cx="406159" cy="589147"/>
          </a:xfrm>
          <a:custGeom>
            <a:avLst/>
            <a:gdLst/>
            <a:ahLst/>
            <a:cxnLst/>
            <a:rect l="l" t="t" r="r" b="b"/>
            <a:pathLst>
              <a:path w="474980" h="688975">
                <a:moveTo>
                  <a:pt x="474662" y="688974"/>
                </a:moveTo>
                <a:lnTo>
                  <a:pt x="203601" y="0"/>
                </a:lnTo>
                <a:lnTo>
                  <a:pt x="0" y="688974"/>
                </a:lnTo>
                <a:lnTo>
                  <a:pt x="474662" y="688974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" name="object 5"/>
          <p:cNvSpPr txBox="1"/>
          <p:nvPr/>
        </p:nvSpPr>
        <p:spPr>
          <a:xfrm>
            <a:off x="2377600" y="4758963"/>
            <a:ext cx="171043" cy="184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197" b="1" dirty="0">
                <a:latin typeface="Arial"/>
                <a:cs typeface="Arial"/>
              </a:rPr>
              <a:t>T</a:t>
            </a:r>
            <a:r>
              <a:rPr sz="1154" b="1" spc="19" baseline="-21604" dirty="0">
                <a:latin typeface="Arial"/>
                <a:cs typeface="Arial"/>
              </a:rPr>
              <a:t>1</a:t>
            </a:r>
            <a:endParaRPr sz="1154" baseline="-21604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76472" y="4258324"/>
            <a:ext cx="434394" cy="129232"/>
          </a:xfrm>
          <a:custGeom>
            <a:avLst/>
            <a:gdLst/>
            <a:ahLst/>
            <a:cxnLst/>
            <a:rect l="l" t="t" r="r" b="b"/>
            <a:pathLst>
              <a:path w="508000" h="151129">
                <a:moveTo>
                  <a:pt x="0" y="0"/>
                </a:moveTo>
                <a:lnTo>
                  <a:pt x="507592" y="15062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" name="object 7"/>
          <p:cNvSpPr/>
          <p:nvPr/>
        </p:nvSpPr>
        <p:spPr>
          <a:xfrm>
            <a:off x="2353233" y="4338078"/>
            <a:ext cx="80906" cy="70589"/>
          </a:xfrm>
          <a:custGeom>
            <a:avLst/>
            <a:gdLst/>
            <a:ahLst/>
            <a:cxnLst/>
            <a:rect l="l" t="t" r="r" b="b"/>
            <a:pathLst>
              <a:path w="94614" h="82550">
                <a:moveTo>
                  <a:pt x="24396" y="0"/>
                </a:moveTo>
                <a:lnTo>
                  <a:pt x="0" y="82181"/>
                </a:lnTo>
                <a:lnTo>
                  <a:pt x="94386" y="65481"/>
                </a:lnTo>
                <a:lnTo>
                  <a:pt x="243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" name="object 8"/>
          <p:cNvSpPr/>
          <p:nvPr/>
        </p:nvSpPr>
        <p:spPr>
          <a:xfrm>
            <a:off x="1695473" y="3874156"/>
            <a:ext cx="328511" cy="436023"/>
          </a:xfrm>
          <a:custGeom>
            <a:avLst/>
            <a:gdLst/>
            <a:ahLst/>
            <a:cxnLst/>
            <a:rect l="l" t="t" r="r" b="b"/>
            <a:pathLst>
              <a:path w="384175" h="509904">
                <a:moveTo>
                  <a:pt x="384175" y="254793"/>
                </a:moveTo>
                <a:lnTo>
                  <a:pt x="380273" y="203443"/>
                </a:lnTo>
                <a:lnTo>
                  <a:pt x="369080" y="155616"/>
                </a:lnTo>
                <a:lnTo>
                  <a:pt x="351370" y="112336"/>
                </a:lnTo>
                <a:lnTo>
                  <a:pt x="327914" y="74627"/>
                </a:lnTo>
                <a:lnTo>
                  <a:pt x="299486" y="43514"/>
                </a:lnTo>
                <a:lnTo>
                  <a:pt x="266857" y="20022"/>
                </a:lnTo>
                <a:lnTo>
                  <a:pt x="230800" y="5176"/>
                </a:lnTo>
                <a:lnTo>
                  <a:pt x="192087" y="0"/>
                </a:lnTo>
                <a:lnTo>
                  <a:pt x="153375" y="5176"/>
                </a:lnTo>
                <a:lnTo>
                  <a:pt x="117318" y="20022"/>
                </a:lnTo>
                <a:lnTo>
                  <a:pt x="84689" y="43514"/>
                </a:lnTo>
                <a:lnTo>
                  <a:pt x="56261" y="74627"/>
                </a:lnTo>
                <a:lnTo>
                  <a:pt x="32805" y="112336"/>
                </a:lnTo>
                <a:lnTo>
                  <a:pt x="15095" y="155616"/>
                </a:lnTo>
                <a:lnTo>
                  <a:pt x="3902" y="203443"/>
                </a:lnTo>
                <a:lnTo>
                  <a:pt x="0" y="254793"/>
                </a:lnTo>
                <a:lnTo>
                  <a:pt x="3902" y="306143"/>
                </a:lnTo>
                <a:lnTo>
                  <a:pt x="15095" y="353970"/>
                </a:lnTo>
                <a:lnTo>
                  <a:pt x="32805" y="397251"/>
                </a:lnTo>
                <a:lnTo>
                  <a:pt x="56261" y="434960"/>
                </a:lnTo>
                <a:lnTo>
                  <a:pt x="84689" y="466072"/>
                </a:lnTo>
                <a:lnTo>
                  <a:pt x="117318" y="489564"/>
                </a:lnTo>
                <a:lnTo>
                  <a:pt x="153375" y="504410"/>
                </a:lnTo>
                <a:lnTo>
                  <a:pt x="192087" y="509587"/>
                </a:lnTo>
                <a:lnTo>
                  <a:pt x="230800" y="504410"/>
                </a:lnTo>
                <a:lnTo>
                  <a:pt x="266857" y="489564"/>
                </a:lnTo>
                <a:lnTo>
                  <a:pt x="299486" y="466072"/>
                </a:lnTo>
                <a:lnTo>
                  <a:pt x="327914" y="434960"/>
                </a:lnTo>
                <a:lnTo>
                  <a:pt x="351370" y="397251"/>
                </a:lnTo>
                <a:lnTo>
                  <a:pt x="369080" y="353970"/>
                </a:lnTo>
                <a:lnTo>
                  <a:pt x="380273" y="306143"/>
                </a:lnTo>
                <a:lnTo>
                  <a:pt x="384175" y="254793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" name="object 9"/>
          <p:cNvSpPr/>
          <p:nvPr/>
        </p:nvSpPr>
        <p:spPr>
          <a:xfrm>
            <a:off x="986864" y="4461947"/>
            <a:ext cx="406159" cy="589147"/>
          </a:xfrm>
          <a:custGeom>
            <a:avLst/>
            <a:gdLst/>
            <a:ahLst/>
            <a:cxnLst/>
            <a:rect l="l" t="t" r="r" b="b"/>
            <a:pathLst>
              <a:path w="474980" h="688975">
                <a:moveTo>
                  <a:pt x="271059" y="0"/>
                </a:moveTo>
                <a:lnTo>
                  <a:pt x="0" y="688975"/>
                </a:lnTo>
                <a:lnTo>
                  <a:pt x="474666" y="688975"/>
                </a:lnTo>
                <a:lnTo>
                  <a:pt x="271059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0" name="object 10"/>
          <p:cNvSpPr/>
          <p:nvPr/>
        </p:nvSpPr>
        <p:spPr>
          <a:xfrm>
            <a:off x="986864" y="4461947"/>
            <a:ext cx="406159" cy="589147"/>
          </a:xfrm>
          <a:custGeom>
            <a:avLst/>
            <a:gdLst/>
            <a:ahLst/>
            <a:cxnLst/>
            <a:rect l="l" t="t" r="r" b="b"/>
            <a:pathLst>
              <a:path w="474980" h="688975">
                <a:moveTo>
                  <a:pt x="0" y="688974"/>
                </a:moveTo>
                <a:lnTo>
                  <a:pt x="271060" y="0"/>
                </a:lnTo>
                <a:lnTo>
                  <a:pt x="474662" y="688974"/>
                </a:lnTo>
                <a:lnTo>
                  <a:pt x="0" y="688974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1" name="object 11"/>
          <p:cNvSpPr txBox="1"/>
          <p:nvPr/>
        </p:nvSpPr>
        <p:spPr>
          <a:xfrm>
            <a:off x="1120909" y="4765750"/>
            <a:ext cx="171043" cy="184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197" b="1" dirty="0">
                <a:latin typeface="Arial"/>
                <a:cs typeface="Arial"/>
              </a:rPr>
              <a:t>T</a:t>
            </a:r>
            <a:r>
              <a:rPr sz="1154" b="1" spc="19" baseline="-21604" dirty="0">
                <a:latin typeface="Arial"/>
                <a:cs typeface="Arial"/>
              </a:rPr>
              <a:t>0</a:t>
            </a:r>
            <a:endParaRPr sz="1154" baseline="-21604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41931" y="4256966"/>
            <a:ext cx="501182" cy="184618"/>
          </a:xfrm>
          <a:custGeom>
            <a:avLst/>
            <a:gdLst/>
            <a:ahLst/>
            <a:cxnLst/>
            <a:rect l="l" t="t" r="r" b="b"/>
            <a:pathLst>
              <a:path w="586105" h="215900">
                <a:moveTo>
                  <a:pt x="585956" y="0"/>
                </a:moveTo>
                <a:lnTo>
                  <a:pt x="0" y="215558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3" name="object 13"/>
          <p:cNvSpPr/>
          <p:nvPr/>
        </p:nvSpPr>
        <p:spPr>
          <a:xfrm>
            <a:off x="1218997" y="4390022"/>
            <a:ext cx="81449" cy="68960"/>
          </a:xfrm>
          <a:custGeom>
            <a:avLst/>
            <a:gdLst/>
            <a:ahLst/>
            <a:cxnLst/>
            <a:rect l="l" t="t" r="r" b="b"/>
            <a:pathLst>
              <a:path w="95250" h="80645">
                <a:moveTo>
                  <a:pt x="65659" y="0"/>
                </a:moveTo>
                <a:lnTo>
                  <a:pt x="0" y="69824"/>
                </a:lnTo>
                <a:lnTo>
                  <a:pt x="95250" y="80454"/>
                </a:lnTo>
                <a:lnTo>
                  <a:pt x="656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4" name="object 14"/>
          <p:cNvSpPr/>
          <p:nvPr/>
        </p:nvSpPr>
        <p:spPr>
          <a:xfrm>
            <a:off x="2322630" y="3583655"/>
            <a:ext cx="328511" cy="436023"/>
          </a:xfrm>
          <a:custGeom>
            <a:avLst/>
            <a:gdLst/>
            <a:ahLst/>
            <a:cxnLst/>
            <a:rect l="l" t="t" r="r" b="b"/>
            <a:pathLst>
              <a:path w="384175" h="509904">
                <a:moveTo>
                  <a:pt x="384175" y="254793"/>
                </a:moveTo>
                <a:lnTo>
                  <a:pt x="380273" y="203443"/>
                </a:lnTo>
                <a:lnTo>
                  <a:pt x="369080" y="155616"/>
                </a:lnTo>
                <a:lnTo>
                  <a:pt x="351370" y="112336"/>
                </a:lnTo>
                <a:lnTo>
                  <a:pt x="327914" y="74627"/>
                </a:lnTo>
                <a:lnTo>
                  <a:pt x="299485" y="43514"/>
                </a:lnTo>
                <a:lnTo>
                  <a:pt x="266857" y="20022"/>
                </a:lnTo>
                <a:lnTo>
                  <a:pt x="230800" y="5176"/>
                </a:lnTo>
                <a:lnTo>
                  <a:pt x="192087" y="0"/>
                </a:lnTo>
                <a:lnTo>
                  <a:pt x="153375" y="5176"/>
                </a:lnTo>
                <a:lnTo>
                  <a:pt x="117318" y="20022"/>
                </a:lnTo>
                <a:lnTo>
                  <a:pt x="84689" y="43514"/>
                </a:lnTo>
                <a:lnTo>
                  <a:pt x="56261" y="74627"/>
                </a:lnTo>
                <a:lnTo>
                  <a:pt x="32805" y="112336"/>
                </a:lnTo>
                <a:lnTo>
                  <a:pt x="15095" y="155616"/>
                </a:lnTo>
                <a:lnTo>
                  <a:pt x="3902" y="203443"/>
                </a:lnTo>
                <a:lnTo>
                  <a:pt x="0" y="254793"/>
                </a:lnTo>
                <a:lnTo>
                  <a:pt x="3902" y="306143"/>
                </a:lnTo>
                <a:lnTo>
                  <a:pt x="15095" y="353971"/>
                </a:lnTo>
                <a:lnTo>
                  <a:pt x="32805" y="397251"/>
                </a:lnTo>
                <a:lnTo>
                  <a:pt x="56261" y="434960"/>
                </a:lnTo>
                <a:lnTo>
                  <a:pt x="84689" y="466072"/>
                </a:lnTo>
                <a:lnTo>
                  <a:pt x="117318" y="489564"/>
                </a:lnTo>
                <a:lnTo>
                  <a:pt x="153375" y="504411"/>
                </a:lnTo>
                <a:lnTo>
                  <a:pt x="192087" y="509587"/>
                </a:lnTo>
                <a:lnTo>
                  <a:pt x="230800" y="504411"/>
                </a:lnTo>
                <a:lnTo>
                  <a:pt x="266857" y="489564"/>
                </a:lnTo>
                <a:lnTo>
                  <a:pt x="299485" y="466072"/>
                </a:lnTo>
                <a:lnTo>
                  <a:pt x="327914" y="434960"/>
                </a:lnTo>
                <a:lnTo>
                  <a:pt x="351370" y="397251"/>
                </a:lnTo>
                <a:lnTo>
                  <a:pt x="369080" y="353971"/>
                </a:lnTo>
                <a:lnTo>
                  <a:pt x="380273" y="306143"/>
                </a:lnTo>
                <a:lnTo>
                  <a:pt x="384175" y="254793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5" name="object 15"/>
          <p:cNvSpPr/>
          <p:nvPr/>
        </p:nvSpPr>
        <p:spPr>
          <a:xfrm>
            <a:off x="2628063" y="3942030"/>
            <a:ext cx="434394" cy="129232"/>
          </a:xfrm>
          <a:custGeom>
            <a:avLst/>
            <a:gdLst/>
            <a:ahLst/>
            <a:cxnLst/>
            <a:rect l="l" t="t" r="r" b="b"/>
            <a:pathLst>
              <a:path w="508000" h="151129">
                <a:moveTo>
                  <a:pt x="0" y="0"/>
                </a:moveTo>
                <a:lnTo>
                  <a:pt x="507592" y="15062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6" name="object 16"/>
          <p:cNvSpPr/>
          <p:nvPr/>
        </p:nvSpPr>
        <p:spPr>
          <a:xfrm>
            <a:off x="3004825" y="4021785"/>
            <a:ext cx="80906" cy="70589"/>
          </a:xfrm>
          <a:custGeom>
            <a:avLst/>
            <a:gdLst/>
            <a:ahLst/>
            <a:cxnLst/>
            <a:rect l="l" t="t" r="r" b="b"/>
            <a:pathLst>
              <a:path w="94614" h="82550">
                <a:moveTo>
                  <a:pt x="24396" y="0"/>
                </a:moveTo>
                <a:lnTo>
                  <a:pt x="0" y="82181"/>
                </a:lnTo>
                <a:lnTo>
                  <a:pt x="94386" y="65481"/>
                </a:lnTo>
                <a:lnTo>
                  <a:pt x="243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7" name="object 17"/>
          <p:cNvSpPr/>
          <p:nvPr/>
        </p:nvSpPr>
        <p:spPr>
          <a:xfrm>
            <a:off x="2998656" y="3192700"/>
            <a:ext cx="328511" cy="436023"/>
          </a:xfrm>
          <a:custGeom>
            <a:avLst/>
            <a:gdLst/>
            <a:ahLst/>
            <a:cxnLst/>
            <a:rect l="l" t="t" r="r" b="b"/>
            <a:pathLst>
              <a:path w="384175" h="509904">
                <a:moveTo>
                  <a:pt x="384175" y="254793"/>
                </a:moveTo>
                <a:lnTo>
                  <a:pt x="380273" y="203443"/>
                </a:lnTo>
                <a:lnTo>
                  <a:pt x="369080" y="155616"/>
                </a:lnTo>
                <a:lnTo>
                  <a:pt x="351370" y="112336"/>
                </a:lnTo>
                <a:lnTo>
                  <a:pt x="327914" y="74627"/>
                </a:lnTo>
                <a:lnTo>
                  <a:pt x="299486" y="43514"/>
                </a:lnTo>
                <a:lnTo>
                  <a:pt x="266857" y="20022"/>
                </a:lnTo>
                <a:lnTo>
                  <a:pt x="230800" y="5176"/>
                </a:lnTo>
                <a:lnTo>
                  <a:pt x="192087" y="0"/>
                </a:lnTo>
                <a:lnTo>
                  <a:pt x="153375" y="5176"/>
                </a:lnTo>
                <a:lnTo>
                  <a:pt x="117318" y="20022"/>
                </a:lnTo>
                <a:lnTo>
                  <a:pt x="84689" y="43514"/>
                </a:lnTo>
                <a:lnTo>
                  <a:pt x="56261" y="74627"/>
                </a:lnTo>
                <a:lnTo>
                  <a:pt x="32805" y="112336"/>
                </a:lnTo>
                <a:lnTo>
                  <a:pt x="15095" y="155616"/>
                </a:lnTo>
                <a:lnTo>
                  <a:pt x="3902" y="203443"/>
                </a:lnTo>
                <a:lnTo>
                  <a:pt x="0" y="254793"/>
                </a:lnTo>
                <a:lnTo>
                  <a:pt x="3902" y="306143"/>
                </a:lnTo>
                <a:lnTo>
                  <a:pt x="15095" y="353971"/>
                </a:lnTo>
                <a:lnTo>
                  <a:pt x="32805" y="397251"/>
                </a:lnTo>
                <a:lnTo>
                  <a:pt x="56261" y="434960"/>
                </a:lnTo>
                <a:lnTo>
                  <a:pt x="84689" y="466072"/>
                </a:lnTo>
                <a:lnTo>
                  <a:pt x="117318" y="489564"/>
                </a:lnTo>
                <a:lnTo>
                  <a:pt x="153375" y="504411"/>
                </a:lnTo>
                <a:lnTo>
                  <a:pt x="192087" y="509587"/>
                </a:lnTo>
                <a:lnTo>
                  <a:pt x="230800" y="504411"/>
                </a:lnTo>
                <a:lnTo>
                  <a:pt x="266857" y="489564"/>
                </a:lnTo>
                <a:lnTo>
                  <a:pt x="299486" y="466072"/>
                </a:lnTo>
                <a:lnTo>
                  <a:pt x="327914" y="434960"/>
                </a:lnTo>
                <a:lnTo>
                  <a:pt x="351370" y="397251"/>
                </a:lnTo>
                <a:lnTo>
                  <a:pt x="369080" y="353971"/>
                </a:lnTo>
                <a:lnTo>
                  <a:pt x="380273" y="306143"/>
                </a:lnTo>
                <a:lnTo>
                  <a:pt x="384175" y="254793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8" name="object 18"/>
          <p:cNvSpPr/>
          <p:nvPr/>
        </p:nvSpPr>
        <p:spPr>
          <a:xfrm>
            <a:off x="2921279" y="4085924"/>
            <a:ext cx="406159" cy="589147"/>
          </a:xfrm>
          <a:custGeom>
            <a:avLst/>
            <a:gdLst/>
            <a:ahLst/>
            <a:cxnLst/>
            <a:rect l="l" t="t" r="r" b="b"/>
            <a:pathLst>
              <a:path w="474979" h="688975">
                <a:moveTo>
                  <a:pt x="203593" y="0"/>
                </a:moveTo>
                <a:lnTo>
                  <a:pt x="0" y="688975"/>
                </a:lnTo>
                <a:lnTo>
                  <a:pt x="474662" y="688975"/>
                </a:lnTo>
                <a:lnTo>
                  <a:pt x="203593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9" name="object 19"/>
          <p:cNvSpPr/>
          <p:nvPr/>
        </p:nvSpPr>
        <p:spPr>
          <a:xfrm>
            <a:off x="2921279" y="4085924"/>
            <a:ext cx="406159" cy="589147"/>
          </a:xfrm>
          <a:custGeom>
            <a:avLst/>
            <a:gdLst/>
            <a:ahLst/>
            <a:cxnLst/>
            <a:rect l="l" t="t" r="r" b="b"/>
            <a:pathLst>
              <a:path w="474979" h="688975">
                <a:moveTo>
                  <a:pt x="474662" y="688974"/>
                </a:moveTo>
                <a:lnTo>
                  <a:pt x="203601" y="0"/>
                </a:lnTo>
                <a:lnTo>
                  <a:pt x="0" y="688974"/>
                </a:lnTo>
                <a:lnTo>
                  <a:pt x="474662" y="688974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0" name="object 20"/>
          <p:cNvSpPr/>
          <p:nvPr/>
        </p:nvSpPr>
        <p:spPr>
          <a:xfrm>
            <a:off x="3530788" y="3739766"/>
            <a:ext cx="406159" cy="589147"/>
          </a:xfrm>
          <a:custGeom>
            <a:avLst/>
            <a:gdLst/>
            <a:ahLst/>
            <a:cxnLst/>
            <a:rect l="l" t="t" r="r" b="b"/>
            <a:pathLst>
              <a:path w="474979" h="688975">
                <a:moveTo>
                  <a:pt x="203593" y="0"/>
                </a:moveTo>
                <a:lnTo>
                  <a:pt x="0" y="688975"/>
                </a:lnTo>
                <a:lnTo>
                  <a:pt x="474662" y="688975"/>
                </a:lnTo>
                <a:lnTo>
                  <a:pt x="203593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1" name="object 21"/>
          <p:cNvSpPr/>
          <p:nvPr/>
        </p:nvSpPr>
        <p:spPr>
          <a:xfrm>
            <a:off x="3530788" y="3739766"/>
            <a:ext cx="406159" cy="589147"/>
          </a:xfrm>
          <a:custGeom>
            <a:avLst/>
            <a:gdLst/>
            <a:ahLst/>
            <a:cxnLst/>
            <a:rect l="l" t="t" r="r" b="b"/>
            <a:pathLst>
              <a:path w="474979" h="688975">
                <a:moveTo>
                  <a:pt x="474662" y="688974"/>
                </a:moveTo>
                <a:lnTo>
                  <a:pt x="203601" y="0"/>
                </a:lnTo>
                <a:lnTo>
                  <a:pt x="0" y="688974"/>
                </a:lnTo>
                <a:lnTo>
                  <a:pt x="474662" y="688974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2" name="object 22"/>
          <p:cNvSpPr/>
          <p:nvPr/>
        </p:nvSpPr>
        <p:spPr>
          <a:xfrm>
            <a:off x="2030100" y="3966465"/>
            <a:ext cx="364891" cy="159097"/>
          </a:xfrm>
          <a:custGeom>
            <a:avLst/>
            <a:gdLst/>
            <a:ahLst/>
            <a:cxnLst/>
            <a:rect l="l" t="t" r="r" b="b"/>
            <a:pathLst>
              <a:path w="426719" h="186054">
                <a:moveTo>
                  <a:pt x="426235" y="0"/>
                </a:moveTo>
                <a:lnTo>
                  <a:pt x="0" y="185449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3" name="object 23"/>
          <p:cNvSpPr/>
          <p:nvPr/>
        </p:nvSpPr>
        <p:spPr>
          <a:xfrm>
            <a:off x="2007695" y="4071936"/>
            <a:ext cx="81992" cy="67331"/>
          </a:xfrm>
          <a:custGeom>
            <a:avLst/>
            <a:gdLst/>
            <a:ahLst/>
            <a:cxnLst/>
            <a:rect l="l" t="t" r="r" b="b"/>
            <a:pathLst>
              <a:path w="95885" h="78739">
                <a:moveTo>
                  <a:pt x="61506" y="0"/>
                </a:moveTo>
                <a:lnTo>
                  <a:pt x="0" y="73507"/>
                </a:lnTo>
                <a:lnTo>
                  <a:pt x="95707" y="78613"/>
                </a:lnTo>
                <a:lnTo>
                  <a:pt x="615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4" name="object 24"/>
          <p:cNvSpPr/>
          <p:nvPr/>
        </p:nvSpPr>
        <p:spPr>
          <a:xfrm>
            <a:off x="2674904" y="3580940"/>
            <a:ext cx="364891" cy="159097"/>
          </a:xfrm>
          <a:custGeom>
            <a:avLst/>
            <a:gdLst/>
            <a:ahLst/>
            <a:cxnLst/>
            <a:rect l="l" t="t" r="r" b="b"/>
            <a:pathLst>
              <a:path w="426720" h="186054">
                <a:moveTo>
                  <a:pt x="426235" y="0"/>
                </a:moveTo>
                <a:lnTo>
                  <a:pt x="0" y="185449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5" name="object 25"/>
          <p:cNvSpPr/>
          <p:nvPr/>
        </p:nvSpPr>
        <p:spPr>
          <a:xfrm>
            <a:off x="2652498" y="3686411"/>
            <a:ext cx="81992" cy="67331"/>
          </a:xfrm>
          <a:custGeom>
            <a:avLst/>
            <a:gdLst/>
            <a:ahLst/>
            <a:cxnLst/>
            <a:rect l="l" t="t" r="r" b="b"/>
            <a:pathLst>
              <a:path w="95885" h="78739">
                <a:moveTo>
                  <a:pt x="61506" y="0"/>
                </a:moveTo>
                <a:lnTo>
                  <a:pt x="0" y="73507"/>
                </a:lnTo>
                <a:lnTo>
                  <a:pt x="95707" y="78612"/>
                </a:lnTo>
                <a:lnTo>
                  <a:pt x="615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6" name="object 26"/>
          <p:cNvSpPr/>
          <p:nvPr/>
        </p:nvSpPr>
        <p:spPr>
          <a:xfrm>
            <a:off x="3248432" y="3582298"/>
            <a:ext cx="434394" cy="129232"/>
          </a:xfrm>
          <a:custGeom>
            <a:avLst/>
            <a:gdLst/>
            <a:ahLst/>
            <a:cxnLst/>
            <a:rect l="l" t="t" r="r" b="b"/>
            <a:pathLst>
              <a:path w="508000" h="151129">
                <a:moveTo>
                  <a:pt x="0" y="0"/>
                </a:moveTo>
                <a:lnTo>
                  <a:pt x="507592" y="15062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7" name="object 27"/>
          <p:cNvSpPr/>
          <p:nvPr/>
        </p:nvSpPr>
        <p:spPr>
          <a:xfrm>
            <a:off x="3625194" y="3662052"/>
            <a:ext cx="80906" cy="70589"/>
          </a:xfrm>
          <a:custGeom>
            <a:avLst/>
            <a:gdLst/>
            <a:ahLst/>
            <a:cxnLst/>
            <a:rect l="l" t="t" r="r" b="b"/>
            <a:pathLst>
              <a:path w="94614" h="82550">
                <a:moveTo>
                  <a:pt x="24396" y="0"/>
                </a:moveTo>
                <a:lnTo>
                  <a:pt x="0" y="82181"/>
                </a:lnTo>
                <a:lnTo>
                  <a:pt x="94386" y="65481"/>
                </a:lnTo>
                <a:lnTo>
                  <a:pt x="243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8" name="object 28"/>
          <p:cNvSpPr/>
          <p:nvPr/>
        </p:nvSpPr>
        <p:spPr>
          <a:xfrm>
            <a:off x="6048918" y="4437512"/>
            <a:ext cx="406159" cy="589147"/>
          </a:xfrm>
          <a:custGeom>
            <a:avLst/>
            <a:gdLst/>
            <a:ahLst/>
            <a:cxnLst/>
            <a:rect l="l" t="t" r="r" b="b"/>
            <a:pathLst>
              <a:path w="474979" h="688975">
                <a:moveTo>
                  <a:pt x="203593" y="0"/>
                </a:moveTo>
                <a:lnTo>
                  <a:pt x="0" y="688975"/>
                </a:lnTo>
                <a:lnTo>
                  <a:pt x="474662" y="688975"/>
                </a:lnTo>
                <a:lnTo>
                  <a:pt x="203593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9" name="object 29"/>
          <p:cNvSpPr/>
          <p:nvPr/>
        </p:nvSpPr>
        <p:spPr>
          <a:xfrm>
            <a:off x="6048918" y="4437512"/>
            <a:ext cx="406159" cy="589147"/>
          </a:xfrm>
          <a:custGeom>
            <a:avLst/>
            <a:gdLst/>
            <a:ahLst/>
            <a:cxnLst/>
            <a:rect l="l" t="t" r="r" b="b"/>
            <a:pathLst>
              <a:path w="474979" h="688975">
                <a:moveTo>
                  <a:pt x="474662" y="688974"/>
                </a:moveTo>
                <a:lnTo>
                  <a:pt x="203601" y="0"/>
                </a:lnTo>
                <a:lnTo>
                  <a:pt x="0" y="688974"/>
                </a:lnTo>
                <a:lnTo>
                  <a:pt x="474662" y="688974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0" name="object 30"/>
          <p:cNvSpPr txBox="1"/>
          <p:nvPr/>
        </p:nvSpPr>
        <p:spPr>
          <a:xfrm>
            <a:off x="6154116" y="4741315"/>
            <a:ext cx="171043" cy="184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197" b="1" dirty="0">
                <a:latin typeface="Arial"/>
                <a:cs typeface="Arial"/>
              </a:rPr>
              <a:t>T</a:t>
            </a:r>
            <a:r>
              <a:rPr sz="1154" b="1" spc="19" baseline="-21604" dirty="0">
                <a:latin typeface="Arial"/>
                <a:cs typeface="Arial"/>
              </a:rPr>
              <a:t>1</a:t>
            </a:r>
            <a:endParaRPr sz="1154" baseline="-21604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780137" y="4277329"/>
            <a:ext cx="434394" cy="129232"/>
          </a:xfrm>
          <a:custGeom>
            <a:avLst/>
            <a:gdLst/>
            <a:ahLst/>
            <a:cxnLst/>
            <a:rect l="l" t="t" r="r" b="b"/>
            <a:pathLst>
              <a:path w="508000" h="151129">
                <a:moveTo>
                  <a:pt x="0" y="0"/>
                </a:moveTo>
                <a:lnTo>
                  <a:pt x="507592" y="15062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2" name="object 32"/>
          <p:cNvSpPr/>
          <p:nvPr/>
        </p:nvSpPr>
        <p:spPr>
          <a:xfrm>
            <a:off x="6156898" y="4357083"/>
            <a:ext cx="80906" cy="70589"/>
          </a:xfrm>
          <a:custGeom>
            <a:avLst/>
            <a:gdLst/>
            <a:ahLst/>
            <a:cxnLst/>
            <a:rect l="l" t="t" r="r" b="b"/>
            <a:pathLst>
              <a:path w="94615" h="82550">
                <a:moveTo>
                  <a:pt x="24396" y="0"/>
                </a:moveTo>
                <a:lnTo>
                  <a:pt x="0" y="82181"/>
                </a:lnTo>
                <a:lnTo>
                  <a:pt x="94386" y="65481"/>
                </a:lnTo>
                <a:lnTo>
                  <a:pt x="243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3" name="object 33"/>
          <p:cNvSpPr/>
          <p:nvPr/>
        </p:nvSpPr>
        <p:spPr>
          <a:xfrm>
            <a:off x="5499138" y="3905379"/>
            <a:ext cx="328511" cy="436023"/>
          </a:xfrm>
          <a:custGeom>
            <a:avLst/>
            <a:gdLst/>
            <a:ahLst/>
            <a:cxnLst/>
            <a:rect l="l" t="t" r="r" b="b"/>
            <a:pathLst>
              <a:path w="384175" h="509904">
                <a:moveTo>
                  <a:pt x="384175" y="254793"/>
                </a:moveTo>
                <a:lnTo>
                  <a:pt x="380273" y="203443"/>
                </a:lnTo>
                <a:lnTo>
                  <a:pt x="369080" y="155616"/>
                </a:lnTo>
                <a:lnTo>
                  <a:pt x="351369" y="112336"/>
                </a:lnTo>
                <a:lnTo>
                  <a:pt x="327914" y="74627"/>
                </a:lnTo>
                <a:lnTo>
                  <a:pt x="299485" y="43514"/>
                </a:lnTo>
                <a:lnTo>
                  <a:pt x="266856" y="20022"/>
                </a:lnTo>
                <a:lnTo>
                  <a:pt x="230800" y="5176"/>
                </a:lnTo>
                <a:lnTo>
                  <a:pt x="192087" y="0"/>
                </a:lnTo>
                <a:lnTo>
                  <a:pt x="153375" y="5176"/>
                </a:lnTo>
                <a:lnTo>
                  <a:pt x="117318" y="20022"/>
                </a:lnTo>
                <a:lnTo>
                  <a:pt x="84689" y="43514"/>
                </a:lnTo>
                <a:lnTo>
                  <a:pt x="56260" y="74627"/>
                </a:lnTo>
                <a:lnTo>
                  <a:pt x="32805" y="112336"/>
                </a:lnTo>
                <a:lnTo>
                  <a:pt x="15095" y="155616"/>
                </a:lnTo>
                <a:lnTo>
                  <a:pt x="3902" y="203443"/>
                </a:lnTo>
                <a:lnTo>
                  <a:pt x="0" y="254793"/>
                </a:lnTo>
                <a:lnTo>
                  <a:pt x="3902" y="306143"/>
                </a:lnTo>
                <a:lnTo>
                  <a:pt x="15095" y="353971"/>
                </a:lnTo>
                <a:lnTo>
                  <a:pt x="32805" y="397251"/>
                </a:lnTo>
                <a:lnTo>
                  <a:pt x="56260" y="434960"/>
                </a:lnTo>
                <a:lnTo>
                  <a:pt x="84689" y="466072"/>
                </a:lnTo>
                <a:lnTo>
                  <a:pt x="117318" y="489564"/>
                </a:lnTo>
                <a:lnTo>
                  <a:pt x="153375" y="504411"/>
                </a:lnTo>
                <a:lnTo>
                  <a:pt x="192087" y="509587"/>
                </a:lnTo>
                <a:lnTo>
                  <a:pt x="230800" y="504411"/>
                </a:lnTo>
                <a:lnTo>
                  <a:pt x="266856" y="489564"/>
                </a:lnTo>
                <a:lnTo>
                  <a:pt x="299485" y="466072"/>
                </a:lnTo>
                <a:lnTo>
                  <a:pt x="327914" y="434960"/>
                </a:lnTo>
                <a:lnTo>
                  <a:pt x="351369" y="397251"/>
                </a:lnTo>
                <a:lnTo>
                  <a:pt x="369080" y="353971"/>
                </a:lnTo>
                <a:lnTo>
                  <a:pt x="380273" y="306143"/>
                </a:lnTo>
                <a:lnTo>
                  <a:pt x="384175" y="254793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4" name="object 34"/>
          <p:cNvSpPr/>
          <p:nvPr/>
        </p:nvSpPr>
        <p:spPr>
          <a:xfrm>
            <a:off x="4927638" y="4468734"/>
            <a:ext cx="406159" cy="589147"/>
          </a:xfrm>
          <a:custGeom>
            <a:avLst/>
            <a:gdLst/>
            <a:ahLst/>
            <a:cxnLst/>
            <a:rect l="l" t="t" r="r" b="b"/>
            <a:pathLst>
              <a:path w="474979" h="688975">
                <a:moveTo>
                  <a:pt x="271056" y="0"/>
                </a:moveTo>
                <a:lnTo>
                  <a:pt x="0" y="688975"/>
                </a:lnTo>
                <a:lnTo>
                  <a:pt x="474662" y="688975"/>
                </a:lnTo>
                <a:lnTo>
                  <a:pt x="271056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5" name="object 35"/>
          <p:cNvSpPr/>
          <p:nvPr/>
        </p:nvSpPr>
        <p:spPr>
          <a:xfrm>
            <a:off x="4927638" y="4468734"/>
            <a:ext cx="406159" cy="589147"/>
          </a:xfrm>
          <a:custGeom>
            <a:avLst/>
            <a:gdLst/>
            <a:ahLst/>
            <a:cxnLst/>
            <a:rect l="l" t="t" r="r" b="b"/>
            <a:pathLst>
              <a:path w="474979" h="688975">
                <a:moveTo>
                  <a:pt x="0" y="688974"/>
                </a:moveTo>
                <a:lnTo>
                  <a:pt x="271060" y="0"/>
                </a:lnTo>
                <a:lnTo>
                  <a:pt x="474662" y="688974"/>
                </a:lnTo>
                <a:lnTo>
                  <a:pt x="0" y="688974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6" name="object 36"/>
          <p:cNvSpPr txBox="1"/>
          <p:nvPr/>
        </p:nvSpPr>
        <p:spPr>
          <a:xfrm>
            <a:off x="5061679" y="4772538"/>
            <a:ext cx="171043" cy="184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197" b="1" dirty="0">
                <a:latin typeface="Arial"/>
                <a:cs typeface="Arial"/>
              </a:rPr>
              <a:t>T</a:t>
            </a:r>
            <a:r>
              <a:rPr sz="1154" b="1" spc="19" baseline="-21604" dirty="0">
                <a:latin typeface="Arial"/>
                <a:cs typeface="Arial"/>
              </a:rPr>
              <a:t>0</a:t>
            </a:r>
            <a:endParaRPr sz="1154" baseline="-21604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182173" y="4288189"/>
            <a:ext cx="364891" cy="159097"/>
          </a:xfrm>
          <a:custGeom>
            <a:avLst/>
            <a:gdLst/>
            <a:ahLst/>
            <a:cxnLst/>
            <a:rect l="l" t="t" r="r" b="b"/>
            <a:pathLst>
              <a:path w="426720" h="186054">
                <a:moveTo>
                  <a:pt x="426235" y="0"/>
                </a:moveTo>
                <a:lnTo>
                  <a:pt x="0" y="185449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8" name="object 38"/>
          <p:cNvSpPr/>
          <p:nvPr/>
        </p:nvSpPr>
        <p:spPr>
          <a:xfrm>
            <a:off x="5159768" y="4393659"/>
            <a:ext cx="81992" cy="67331"/>
          </a:xfrm>
          <a:custGeom>
            <a:avLst/>
            <a:gdLst/>
            <a:ahLst/>
            <a:cxnLst/>
            <a:rect l="l" t="t" r="r" b="b"/>
            <a:pathLst>
              <a:path w="95885" h="78739">
                <a:moveTo>
                  <a:pt x="61506" y="0"/>
                </a:moveTo>
                <a:lnTo>
                  <a:pt x="0" y="73507"/>
                </a:lnTo>
                <a:lnTo>
                  <a:pt x="95707" y="78613"/>
                </a:lnTo>
                <a:lnTo>
                  <a:pt x="615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9" name="object 39"/>
          <p:cNvSpPr/>
          <p:nvPr/>
        </p:nvSpPr>
        <p:spPr>
          <a:xfrm>
            <a:off x="6263400" y="3415327"/>
            <a:ext cx="328511" cy="436023"/>
          </a:xfrm>
          <a:custGeom>
            <a:avLst/>
            <a:gdLst/>
            <a:ahLst/>
            <a:cxnLst/>
            <a:rect l="l" t="t" r="r" b="b"/>
            <a:pathLst>
              <a:path w="384175" h="509904">
                <a:moveTo>
                  <a:pt x="384175" y="254793"/>
                </a:moveTo>
                <a:lnTo>
                  <a:pt x="380272" y="203443"/>
                </a:lnTo>
                <a:lnTo>
                  <a:pt x="369080" y="155616"/>
                </a:lnTo>
                <a:lnTo>
                  <a:pt x="351369" y="112336"/>
                </a:lnTo>
                <a:lnTo>
                  <a:pt x="327914" y="74627"/>
                </a:lnTo>
                <a:lnTo>
                  <a:pt x="299485" y="43514"/>
                </a:lnTo>
                <a:lnTo>
                  <a:pt x="266856" y="20022"/>
                </a:lnTo>
                <a:lnTo>
                  <a:pt x="230799" y="5176"/>
                </a:lnTo>
                <a:lnTo>
                  <a:pt x="192086" y="0"/>
                </a:lnTo>
                <a:lnTo>
                  <a:pt x="153374" y="5176"/>
                </a:lnTo>
                <a:lnTo>
                  <a:pt x="117317" y="20022"/>
                </a:lnTo>
                <a:lnTo>
                  <a:pt x="84689" y="43514"/>
                </a:lnTo>
                <a:lnTo>
                  <a:pt x="56260" y="74627"/>
                </a:lnTo>
                <a:lnTo>
                  <a:pt x="32805" y="112336"/>
                </a:lnTo>
                <a:lnTo>
                  <a:pt x="15095" y="155616"/>
                </a:lnTo>
                <a:lnTo>
                  <a:pt x="3902" y="203443"/>
                </a:lnTo>
                <a:lnTo>
                  <a:pt x="0" y="254793"/>
                </a:lnTo>
                <a:lnTo>
                  <a:pt x="3902" y="306143"/>
                </a:lnTo>
                <a:lnTo>
                  <a:pt x="15095" y="353971"/>
                </a:lnTo>
                <a:lnTo>
                  <a:pt x="32805" y="397251"/>
                </a:lnTo>
                <a:lnTo>
                  <a:pt x="56260" y="434960"/>
                </a:lnTo>
                <a:lnTo>
                  <a:pt x="84689" y="466072"/>
                </a:lnTo>
                <a:lnTo>
                  <a:pt x="117317" y="489564"/>
                </a:lnTo>
                <a:lnTo>
                  <a:pt x="153374" y="504411"/>
                </a:lnTo>
                <a:lnTo>
                  <a:pt x="192086" y="509587"/>
                </a:lnTo>
                <a:lnTo>
                  <a:pt x="230799" y="504411"/>
                </a:lnTo>
                <a:lnTo>
                  <a:pt x="266856" y="489564"/>
                </a:lnTo>
                <a:lnTo>
                  <a:pt x="299485" y="466072"/>
                </a:lnTo>
                <a:lnTo>
                  <a:pt x="327914" y="434960"/>
                </a:lnTo>
                <a:lnTo>
                  <a:pt x="351369" y="397251"/>
                </a:lnTo>
                <a:lnTo>
                  <a:pt x="369080" y="353971"/>
                </a:lnTo>
                <a:lnTo>
                  <a:pt x="380272" y="306143"/>
                </a:lnTo>
                <a:lnTo>
                  <a:pt x="384175" y="254793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0" name="object 40"/>
          <p:cNvSpPr/>
          <p:nvPr/>
        </p:nvSpPr>
        <p:spPr>
          <a:xfrm>
            <a:off x="6568834" y="3773702"/>
            <a:ext cx="544079" cy="129232"/>
          </a:xfrm>
          <a:custGeom>
            <a:avLst/>
            <a:gdLst/>
            <a:ahLst/>
            <a:cxnLst/>
            <a:rect l="l" t="t" r="r" b="b"/>
            <a:pathLst>
              <a:path w="636270" h="151129">
                <a:moveTo>
                  <a:pt x="0" y="0"/>
                </a:moveTo>
                <a:lnTo>
                  <a:pt x="635768" y="150576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1" name="object 41"/>
          <p:cNvSpPr/>
          <p:nvPr/>
        </p:nvSpPr>
        <p:spPr>
          <a:xfrm>
            <a:off x="7056485" y="3855532"/>
            <a:ext cx="79820" cy="71675"/>
          </a:xfrm>
          <a:custGeom>
            <a:avLst/>
            <a:gdLst/>
            <a:ahLst/>
            <a:cxnLst/>
            <a:rect l="l" t="t" r="r" b="b"/>
            <a:pathLst>
              <a:path w="93345" h="83820">
                <a:moveTo>
                  <a:pt x="19748" y="0"/>
                </a:moveTo>
                <a:lnTo>
                  <a:pt x="0" y="83413"/>
                </a:lnTo>
                <a:lnTo>
                  <a:pt x="93294" y="61468"/>
                </a:lnTo>
                <a:lnTo>
                  <a:pt x="197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2" name="object 42"/>
          <p:cNvSpPr/>
          <p:nvPr/>
        </p:nvSpPr>
        <p:spPr>
          <a:xfrm>
            <a:off x="7088749" y="3856510"/>
            <a:ext cx="328511" cy="436023"/>
          </a:xfrm>
          <a:custGeom>
            <a:avLst/>
            <a:gdLst/>
            <a:ahLst/>
            <a:cxnLst/>
            <a:rect l="l" t="t" r="r" b="b"/>
            <a:pathLst>
              <a:path w="384175" h="509904">
                <a:moveTo>
                  <a:pt x="384175" y="254793"/>
                </a:moveTo>
                <a:lnTo>
                  <a:pt x="380273" y="203443"/>
                </a:lnTo>
                <a:lnTo>
                  <a:pt x="369080" y="155616"/>
                </a:lnTo>
                <a:lnTo>
                  <a:pt x="351369" y="112336"/>
                </a:lnTo>
                <a:lnTo>
                  <a:pt x="327914" y="74627"/>
                </a:lnTo>
                <a:lnTo>
                  <a:pt x="299485" y="43514"/>
                </a:lnTo>
                <a:lnTo>
                  <a:pt x="266856" y="20022"/>
                </a:lnTo>
                <a:lnTo>
                  <a:pt x="230800" y="5176"/>
                </a:lnTo>
                <a:lnTo>
                  <a:pt x="192087" y="0"/>
                </a:lnTo>
                <a:lnTo>
                  <a:pt x="153375" y="5176"/>
                </a:lnTo>
                <a:lnTo>
                  <a:pt x="117318" y="20022"/>
                </a:lnTo>
                <a:lnTo>
                  <a:pt x="84689" y="43514"/>
                </a:lnTo>
                <a:lnTo>
                  <a:pt x="56260" y="74627"/>
                </a:lnTo>
                <a:lnTo>
                  <a:pt x="32805" y="112336"/>
                </a:lnTo>
                <a:lnTo>
                  <a:pt x="15095" y="155616"/>
                </a:lnTo>
                <a:lnTo>
                  <a:pt x="3902" y="203443"/>
                </a:lnTo>
                <a:lnTo>
                  <a:pt x="0" y="254793"/>
                </a:lnTo>
                <a:lnTo>
                  <a:pt x="3902" y="306143"/>
                </a:lnTo>
                <a:lnTo>
                  <a:pt x="15095" y="353971"/>
                </a:lnTo>
                <a:lnTo>
                  <a:pt x="32805" y="397251"/>
                </a:lnTo>
                <a:lnTo>
                  <a:pt x="56260" y="434960"/>
                </a:lnTo>
                <a:lnTo>
                  <a:pt x="84689" y="466072"/>
                </a:lnTo>
                <a:lnTo>
                  <a:pt x="117318" y="489564"/>
                </a:lnTo>
                <a:lnTo>
                  <a:pt x="153375" y="504411"/>
                </a:lnTo>
                <a:lnTo>
                  <a:pt x="192087" y="509587"/>
                </a:lnTo>
                <a:lnTo>
                  <a:pt x="230800" y="504411"/>
                </a:lnTo>
                <a:lnTo>
                  <a:pt x="266856" y="489564"/>
                </a:lnTo>
                <a:lnTo>
                  <a:pt x="299485" y="466072"/>
                </a:lnTo>
                <a:lnTo>
                  <a:pt x="327914" y="434960"/>
                </a:lnTo>
                <a:lnTo>
                  <a:pt x="351369" y="397251"/>
                </a:lnTo>
                <a:lnTo>
                  <a:pt x="369080" y="353971"/>
                </a:lnTo>
                <a:lnTo>
                  <a:pt x="380273" y="306143"/>
                </a:lnTo>
                <a:lnTo>
                  <a:pt x="384175" y="254793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3" name="object 43"/>
          <p:cNvSpPr/>
          <p:nvPr/>
        </p:nvSpPr>
        <p:spPr>
          <a:xfrm>
            <a:off x="6576978" y="4429367"/>
            <a:ext cx="406159" cy="589147"/>
          </a:xfrm>
          <a:custGeom>
            <a:avLst/>
            <a:gdLst/>
            <a:ahLst/>
            <a:cxnLst/>
            <a:rect l="l" t="t" r="r" b="b"/>
            <a:pathLst>
              <a:path w="474979" h="688975">
                <a:moveTo>
                  <a:pt x="203593" y="0"/>
                </a:moveTo>
                <a:lnTo>
                  <a:pt x="0" y="688975"/>
                </a:lnTo>
                <a:lnTo>
                  <a:pt x="474662" y="688975"/>
                </a:lnTo>
                <a:lnTo>
                  <a:pt x="203593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4" name="object 44"/>
          <p:cNvSpPr/>
          <p:nvPr/>
        </p:nvSpPr>
        <p:spPr>
          <a:xfrm>
            <a:off x="6576978" y="4429367"/>
            <a:ext cx="406159" cy="589147"/>
          </a:xfrm>
          <a:custGeom>
            <a:avLst/>
            <a:gdLst/>
            <a:ahLst/>
            <a:cxnLst/>
            <a:rect l="l" t="t" r="r" b="b"/>
            <a:pathLst>
              <a:path w="474979" h="688975">
                <a:moveTo>
                  <a:pt x="474663" y="688974"/>
                </a:moveTo>
                <a:lnTo>
                  <a:pt x="203602" y="0"/>
                </a:lnTo>
                <a:lnTo>
                  <a:pt x="0" y="688974"/>
                </a:lnTo>
                <a:lnTo>
                  <a:pt x="474663" y="688974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5" name="object 45"/>
          <p:cNvSpPr txBox="1"/>
          <p:nvPr/>
        </p:nvSpPr>
        <p:spPr>
          <a:xfrm>
            <a:off x="6682176" y="4733171"/>
            <a:ext cx="171043" cy="184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197" b="1" dirty="0">
                <a:latin typeface="Arial"/>
                <a:cs typeface="Arial"/>
              </a:rPr>
              <a:t>T</a:t>
            </a:r>
            <a:r>
              <a:rPr sz="1154" b="1" spc="19" baseline="-21604" dirty="0">
                <a:latin typeface="Arial"/>
                <a:cs typeface="Arial"/>
              </a:rPr>
              <a:t>2</a:t>
            </a:r>
            <a:endParaRPr sz="1154" baseline="-21604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619525" y="4403574"/>
            <a:ext cx="406159" cy="589147"/>
          </a:xfrm>
          <a:custGeom>
            <a:avLst/>
            <a:gdLst/>
            <a:ahLst/>
            <a:cxnLst/>
            <a:rect l="l" t="t" r="r" b="b"/>
            <a:pathLst>
              <a:path w="474979" h="688975">
                <a:moveTo>
                  <a:pt x="203593" y="0"/>
                </a:moveTo>
                <a:lnTo>
                  <a:pt x="0" y="688975"/>
                </a:lnTo>
                <a:lnTo>
                  <a:pt x="474662" y="688975"/>
                </a:lnTo>
                <a:lnTo>
                  <a:pt x="203593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7" name="object 47"/>
          <p:cNvSpPr/>
          <p:nvPr/>
        </p:nvSpPr>
        <p:spPr>
          <a:xfrm>
            <a:off x="7619525" y="4403574"/>
            <a:ext cx="406159" cy="589147"/>
          </a:xfrm>
          <a:custGeom>
            <a:avLst/>
            <a:gdLst/>
            <a:ahLst/>
            <a:cxnLst/>
            <a:rect l="l" t="t" r="r" b="b"/>
            <a:pathLst>
              <a:path w="474979" h="688975">
                <a:moveTo>
                  <a:pt x="474663" y="688974"/>
                </a:moveTo>
                <a:lnTo>
                  <a:pt x="203601" y="0"/>
                </a:lnTo>
                <a:lnTo>
                  <a:pt x="0" y="688974"/>
                </a:lnTo>
                <a:lnTo>
                  <a:pt x="474663" y="688974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8" name="object 48"/>
          <p:cNvSpPr txBox="1"/>
          <p:nvPr/>
        </p:nvSpPr>
        <p:spPr>
          <a:xfrm>
            <a:off x="7724722" y="4707379"/>
            <a:ext cx="171043" cy="184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197" b="1" dirty="0">
                <a:latin typeface="Arial"/>
                <a:cs typeface="Arial"/>
              </a:rPr>
              <a:t>T</a:t>
            </a:r>
            <a:r>
              <a:rPr sz="1154" b="1" spc="19" baseline="-21604" dirty="0">
                <a:latin typeface="Arial"/>
                <a:cs typeface="Arial"/>
              </a:rPr>
              <a:t>3</a:t>
            </a:r>
            <a:endParaRPr sz="1154" baseline="-21604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802086" y="3785920"/>
            <a:ext cx="520187" cy="163984"/>
          </a:xfrm>
          <a:custGeom>
            <a:avLst/>
            <a:gdLst/>
            <a:ahLst/>
            <a:cxnLst/>
            <a:rect l="l" t="t" r="r" b="b"/>
            <a:pathLst>
              <a:path w="608329" h="191770">
                <a:moveTo>
                  <a:pt x="607744" y="0"/>
                </a:moveTo>
                <a:lnTo>
                  <a:pt x="0" y="191439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0" name="object 50"/>
          <p:cNvSpPr/>
          <p:nvPr/>
        </p:nvSpPr>
        <p:spPr>
          <a:xfrm>
            <a:off x="5778779" y="3899981"/>
            <a:ext cx="81449" cy="70046"/>
          </a:xfrm>
          <a:custGeom>
            <a:avLst/>
            <a:gdLst/>
            <a:ahLst/>
            <a:cxnLst/>
            <a:rect l="l" t="t" r="r" b="b"/>
            <a:pathLst>
              <a:path w="95250" h="81914">
                <a:moveTo>
                  <a:pt x="68884" y="0"/>
                </a:moveTo>
                <a:lnTo>
                  <a:pt x="0" y="66636"/>
                </a:lnTo>
                <a:lnTo>
                  <a:pt x="94640" y="81762"/>
                </a:lnTo>
                <a:lnTo>
                  <a:pt x="688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1" name="object 51"/>
          <p:cNvSpPr/>
          <p:nvPr/>
        </p:nvSpPr>
        <p:spPr>
          <a:xfrm>
            <a:off x="6764998" y="4244749"/>
            <a:ext cx="364891" cy="159097"/>
          </a:xfrm>
          <a:custGeom>
            <a:avLst/>
            <a:gdLst/>
            <a:ahLst/>
            <a:cxnLst/>
            <a:rect l="l" t="t" r="r" b="b"/>
            <a:pathLst>
              <a:path w="426720" h="186054">
                <a:moveTo>
                  <a:pt x="426234" y="0"/>
                </a:moveTo>
                <a:lnTo>
                  <a:pt x="0" y="185449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2" name="object 52"/>
          <p:cNvSpPr/>
          <p:nvPr/>
        </p:nvSpPr>
        <p:spPr>
          <a:xfrm>
            <a:off x="6742592" y="4350220"/>
            <a:ext cx="81992" cy="67331"/>
          </a:xfrm>
          <a:custGeom>
            <a:avLst/>
            <a:gdLst/>
            <a:ahLst/>
            <a:cxnLst/>
            <a:rect l="l" t="t" r="r" b="b"/>
            <a:pathLst>
              <a:path w="95884" h="78739">
                <a:moveTo>
                  <a:pt x="61506" y="0"/>
                </a:moveTo>
                <a:lnTo>
                  <a:pt x="0" y="73507"/>
                </a:lnTo>
                <a:lnTo>
                  <a:pt x="95707" y="78613"/>
                </a:lnTo>
                <a:lnTo>
                  <a:pt x="615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3" name="object 53"/>
          <p:cNvSpPr/>
          <p:nvPr/>
        </p:nvSpPr>
        <p:spPr>
          <a:xfrm>
            <a:off x="7338527" y="4246106"/>
            <a:ext cx="434394" cy="129232"/>
          </a:xfrm>
          <a:custGeom>
            <a:avLst/>
            <a:gdLst/>
            <a:ahLst/>
            <a:cxnLst/>
            <a:rect l="l" t="t" r="r" b="b"/>
            <a:pathLst>
              <a:path w="508000" h="151129">
                <a:moveTo>
                  <a:pt x="0" y="0"/>
                </a:moveTo>
                <a:lnTo>
                  <a:pt x="507592" y="15062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4" name="object 54"/>
          <p:cNvSpPr/>
          <p:nvPr/>
        </p:nvSpPr>
        <p:spPr>
          <a:xfrm>
            <a:off x="7715288" y="4325861"/>
            <a:ext cx="80906" cy="70589"/>
          </a:xfrm>
          <a:custGeom>
            <a:avLst/>
            <a:gdLst/>
            <a:ahLst/>
            <a:cxnLst/>
            <a:rect l="l" t="t" r="r" b="b"/>
            <a:pathLst>
              <a:path w="94615" h="82550">
                <a:moveTo>
                  <a:pt x="24396" y="0"/>
                </a:moveTo>
                <a:lnTo>
                  <a:pt x="0" y="82181"/>
                </a:lnTo>
                <a:lnTo>
                  <a:pt x="94386" y="65481"/>
                </a:lnTo>
                <a:lnTo>
                  <a:pt x="243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5" name="object 55"/>
          <p:cNvSpPr/>
          <p:nvPr/>
        </p:nvSpPr>
        <p:spPr>
          <a:xfrm>
            <a:off x="4149800" y="3848364"/>
            <a:ext cx="683085" cy="286700"/>
          </a:xfrm>
          <a:custGeom>
            <a:avLst/>
            <a:gdLst/>
            <a:ahLst/>
            <a:cxnLst/>
            <a:rect l="l" t="t" r="r" b="b"/>
            <a:pathLst>
              <a:path w="798829" h="335279">
                <a:moveTo>
                  <a:pt x="598881" y="0"/>
                </a:moveTo>
                <a:lnTo>
                  <a:pt x="598881" y="83743"/>
                </a:lnTo>
                <a:lnTo>
                  <a:pt x="0" y="83743"/>
                </a:lnTo>
                <a:lnTo>
                  <a:pt x="0" y="251218"/>
                </a:lnTo>
                <a:lnTo>
                  <a:pt x="598881" y="251218"/>
                </a:lnTo>
                <a:lnTo>
                  <a:pt x="598881" y="334962"/>
                </a:lnTo>
                <a:lnTo>
                  <a:pt x="798512" y="167487"/>
                </a:lnTo>
                <a:lnTo>
                  <a:pt x="5988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6" name="object 56"/>
          <p:cNvSpPr/>
          <p:nvPr/>
        </p:nvSpPr>
        <p:spPr>
          <a:xfrm>
            <a:off x="4149800" y="3848364"/>
            <a:ext cx="683085" cy="286700"/>
          </a:xfrm>
          <a:custGeom>
            <a:avLst/>
            <a:gdLst/>
            <a:ahLst/>
            <a:cxnLst/>
            <a:rect l="l" t="t" r="r" b="b"/>
            <a:pathLst>
              <a:path w="798829" h="335279">
                <a:moveTo>
                  <a:pt x="0" y="83740"/>
                </a:moveTo>
                <a:lnTo>
                  <a:pt x="598883" y="83740"/>
                </a:lnTo>
                <a:lnTo>
                  <a:pt x="598883" y="0"/>
                </a:lnTo>
                <a:lnTo>
                  <a:pt x="798511" y="167481"/>
                </a:lnTo>
                <a:lnTo>
                  <a:pt x="598883" y="334962"/>
                </a:lnTo>
                <a:lnTo>
                  <a:pt x="598883" y="251221"/>
                </a:lnTo>
                <a:lnTo>
                  <a:pt x="0" y="251221"/>
                </a:lnTo>
                <a:lnTo>
                  <a:pt x="0" y="8374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7" name="object 57"/>
          <p:cNvSpPr txBox="1"/>
          <p:nvPr/>
        </p:nvSpPr>
        <p:spPr>
          <a:xfrm>
            <a:off x="3026476" y="3168809"/>
            <a:ext cx="1853778" cy="1427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42085" marR="4344">
              <a:lnSpc>
                <a:spcPct val="120000"/>
              </a:lnSpc>
            </a:pPr>
            <a:r>
              <a:rPr sz="1710" dirty="0">
                <a:latin typeface="Tahoma"/>
                <a:cs typeface="Tahoma"/>
              </a:rPr>
              <a:t>1</a:t>
            </a:r>
            <a:r>
              <a:rPr sz="1710" spc="-64" dirty="0">
                <a:latin typeface="Tahoma"/>
                <a:cs typeface="Tahoma"/>
              </a:rPr>
              <a:t> </a:t>
            </a:r>
            <a:r>
              <a:rPr sz="1710" spc="-4" dirty="0">
                <a:latin typeface="Tahoma"/>
                <a:cs typeface="Tahoma"/>
              </a:rPr>
              <a:t>rotação  </a:t>
            </a:r>
            <a:r>
              <a:rPr sz="1710" dirty="0">
                <a:latin typeface="Tahoma"/>
                <a:cs typeface="Tahoma"/>
              </a:rPr>
              <a:t>à</a:t>
            </a:r>
            <a:r>
              <a:rPr sz="1710" spc="-64" dirty="0">
                <a:latin typeface="Tahoma"/>
                <a:cs typeface="Tahoma"/>
              </a:rPr>
              <a:t> </a:t>
            </a:r>
            <a:r>
              <a:rPr sz="1710" spc="-4" dirty="0">
                <a:latin typeface="Tahoma"/>
                <a:cs typeface="Tahoma"/>
              </a:rPr>
              <a:t>direita</a:t>
            </a:r>
            <a:endParaRPr sz="1710">
              <a:latin typeface="Tahoma"/>
              <a:cs typeface="Tahoma"/>
            </a:endParaRPr>
          </a:p>
          <a:p>
            <a:pPr>
              <a:spcBef>
                <a:spcPts val="43"/>
              </a:spcBef>
            </a:pPr>
            <a:endParaRPr sz="1667">
              <a:latin typeface="Times New Roman"/>
              <a:cs typeface="Times New Roman"/>
            </a:endParaRPr>
          </a:p>
          <a:p>
            <a:pPr marR="456653" algn="ctr"/>
            <a:r>
              <a:rPr sz="1197" b="1" spc="4" dirty="0">
                <a:latin typeface="Arial"/>
                <a:cs typeface="Arial"/>
              </a:rPr>
              <a:t>T</a:t>
            </a:r>
            <a:r>
              <a:rPr sz="1154" b="1" spc="6" baseline="-21604" dirty="0">
                <a:latin typeface="Arial"/>
                <a:cs typeface="Arial"/>
              </a:rPr>
              <a:t>3</a:t>
            </a:r>
            <a:endParaRPr sz="1154" baseline="-21604">
              <a:latin typeface="Arial"/>
              <a:cs typeface="Arial"/>
            </a:endParaRPr>
          </a:p>
          <a:p>
            <a:pPr>
              <a:spcBef>
                <a:spcPts val="9"/>
              </a:spcBef>
            </a:pPr>
            <a:endParaRPr sz="1112">
              <a:latin typeface="Times New Roman"/>
              <a:cs typeface="Times New Roman"/>
            </a:endParaRPr>
          </a:p>
          <a:p>
            <a:pPr marL="10860"/>
            <a:r>
              <a:rPr sz="1197" b="1" spc="4" dirty="0">
                <a:latin typeface="Arial"/>
                <a:cs typeface="Arial"/>
              </a:rPr>
              <a:t>T</a:t>
            </a:r>
            <a:r>
              <a:rPr sz="1154" b="1" spc="6" baseline="-21604" dirty="0">
                <a:latin typeface="Arial"/>
                <a:cs typeface="Arial"/>
              </a:rPr>
              <a:t>2</a:t>
            </a:r>
            <a:endParaRPr sz="1154" baseline="-21604">
              <a:latin typeface="Arial"/>
              <a:cs typeface="Arial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xfrm>
            <a:off x="568591" y="5638151"/>
            <a:ext cx="258993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20">
              <a:lnSpc>
                <a:spcPts val="962"/>
              </a:lnSpc>
            </a:pPr>
            <a:fld id="{81D60167-4931-47E6-BA6A-407CBD079E47}" type="slidenum">
              <a:rPr dirty="0"/>
              <a:pPr marL="21720">
                <a:lnSpc>
                  <a:spcPts val="962"/>
                </a:lnSpc>
              </a:pPr>
              <a:t>27</a:t>
            </a:fld>
            <a:endParaRPr dirty="0"/>
          </a:p>
        </p:txBody>
      </p:sp>
      <p:sp>
        <p:nvSpPr>
          <p:cNvPr id="58" name="object 58"/>
          <p:cNvSpPr txBox="1">
            <a:spLocks noGrp="1"/>
          </p:cNvSpPr>
          <p:nvPr>
            <p:ph type="title"/>
          </p:nvPr>
        </p:nvSpPr>
        <p:spPr>
          <a:xfrm>
            <a:off x="1372240" y="597272"/>
            <a:ext cx="5074619" cy="535116"/>
          </a:xfrm>
          <a:prstGeom prst="rect">
            <a:avLst/>
          </a:prstGeom>
        </p:spPr>
        <p:txBody>
          <a:bodyPr vert="horz" wrap="square" lIns="0" tIns="165070" rIns="0" bIns="0" rtlCol="0">
            <a:spAutoFit/>
          </a:bodyPr>
          <a:lstStyle/>
          <a:p>
            <a:pPr marL="2732318"/>
            <a:r>
              <a:rPr spc="-4" dirty="0"/>
              <a:t>Árvore</a:t>
            </a:r>
            <a:r>
              <a:rPr spc="-56" dirty="0"/>
              <a:t> </a:t>
            </a:r>
            <a:r>
              <a:rPr spc="-4" dirty="0"/>
              <a:t>AVL:</a:t>
            </a:r>
          </a:p>
        </p:txBody>
      </p:sp>
    </p:spTree>
    <p:extLst>
      <p:ext uri="{BB962C8B-B14F-4D97-AF65-F5344CB8AC3E}">
        <p14:creationId xmlns:p14="http://schemas.microsoft.com/office/powerpoint/2010/main" val="188008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3478" y="1602817"/>
            <a:ext cx="6266680" cy="8663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2309" spc="-1030" dirty="0" smtClean="0">
                <a:solidFill>
                  <a:srgbClr val="666600"/>
                </a:solidFill>
                <a:latin typeface="Wingdings"/>
                <a:cs typeface="Wingdings"/>
              </a:rPr>
              <a:t></a:t>
            </a:r>
            <a:r>
              <a:rPr lang="pt-BR" sz="2309" spc="-1030" dirty="0" smtClean="0">
                <a:solidFill>
                  <a:srgbClr val="666600"/>
                </a:solidFill>
                <a:latin typeface="Wingdings"/>
                <a:cs typeface="Wingdings"/>
              </a:rPr>
              <a:t>	</a:t>
            </a:r>
            <a:r>
              <a:rPr sz="2309" spc="137" dirty="0" smtClean="0">
                <a:solidFill>
                  <a:srgbClr val="666600"/>
                </a:solidFill>
                <a:latin typeface="Times New Roman"/>
                <a:cs typeface="Times New Roman"/>
              </a:rPr>
              <a:t> </a:t>
            </a:r>
            <a:r>
              <a:rPr sz="2736" b="1" spc="-4" dirty="0">
                <a:solidFill>
                  <a:srgbClr val="FF0000"/>
                </a:solidFill>
                <a:latin typeface="Gill Sans MT"/>
                <a:cs typeface="Gill Sans MT"/>
              </a:rPr>
              <a:t>Árvore AVL </a:t>
            </a:r>
            <a:r>
              <a:rPr sz="2736" b="1" dirty="0">
                <a:solidFill>
                  <a:srgbClr val="FF0000"/>
                </a:solidFill>
                <a:latin typeface="Gill Sans MT"/>
                <a:cs typeface="Gill Sans MT"/>
              </a:rPr>
              <a:t>–</a:t>
            </a:r>
            <a:r>
              <a:rPr sz="2736" b="1" spc="-9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736" b="1" spc="-4" dirty="0">
                <a:solidFill>
                  <a:srgbClr val="FF0000"/>
                </a:solidFill>
                <a:latin typeface="Gill Sans MT"/>
                <a:cs typeface="Gill Sans MT"/>
              </a:rPr>
              <a:t>Balanceamento:</a:t>
            </a:r>
            <a:endParaRPr sz="2736" dirty="0">
              <a:latin typeface="Gill Sans MT"/>
              <a:cs typeface="Gill Sans MT"/>
            </a:endParaRPr>
          </a:p>
          <a:p>
            <a:pPr marL="10860">
              <a:spcBef>
                <a:spcPts val="624"/>
              </a:spcBef>
            </a:pPr>
            <a:r>
              <a:rPr sz="1796" spc="-804" dirty="0" smtClean="0">
                <a:solidFill>
                  <a:srgbClr val="666600"/>
                </a:solidFill>
                <a:latin typeface="Wingdings"/>
                <a:cs typeface="Wingdings"/>
              </a:rPr>
              <a:t></a:t>
            </a:r>
            <a:r>
              <a:rPr lang="pt-BR" sz="1796" spc="-804" dirty="0" smtClean="0">
                <a:solidFill>
                  <a:srgbClr val="666600"/>
                </a:solidFill>
                <a:latin typeface="Wingdings"/>
                <a:cs typeface="Wingdings"/>
              </a:rPr>
              <a:t>	</a:t>
            </a:r>
            <a:r>
              <a:rPr sz="2394" b="1" spc="-4" dirty="0" err="1" smtClean="0">
                <a:latin typeface="Gill Sans MT"/>
                <a:cs typeface="Gill Sans MT"/>
              </a:rPr>
              <a:t>Ilustração</a:t>
            </a:r>
            <a:r>
              <a:rPr sz="2394" b="1" spc="-4" dirty="0" smtClean="0">
                <a:latin typeface="Gill Sans MT"/>
                <a:cs typeface="Gill Sans MT"/>
              </a:rPr>
              <a:t> </a:t>
            </a:r>
            <a:r>
              <a:rPr sz="2394" b="1" dirty="0">
                <a:latin typeface="Gill Sans MT"/>
                <a:cs typeface="Gill Sans MT"/>
              </a:rPr>
              <a:t>Esquemática das</a:t>
            </a:r>
            <a:r>
              <a:rPr sz="2394" b="1" spc="-13" dirty="0">
                <a:latin typeface="Gill Sans MT"/>
                <a:cs typeface="Gill Sans MT"/>
              </a:rPr>
              <a:t> </a:t>
            </a:r>
            <a:r>
              <a:rPr sz="2394" b="1" spc="-4" dirty="0">
                <a:latin typeface="Gill Sans MT"/>
                <a:cs typeface="Gill Sans MT"/>
              </a:rPr>
              <a:t>Rotações</a:t>
            </a:r>
            <a:r>
              <a:rPr sz="2052" b="1" spc="-4" dirty="0">
                <a:latin typeface="Gill Sans MT"/>
                <a:cs typeface="Gill Sans MT"/>
              </a:rPr>
              <a:t>:</a:t>
            </a:r>
            <a:endParaRPr sz="2052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02260" y="3872799"/>
            <a:ext cx="406159" cy="589147"/>
          </a:xfrm>
          <a:custGeom>
            <a:avLst/>
            <a:gdLst/>
            <a:ahLst/>
            <a:cxnLst/>
            <a:rect l="l" t="t" r="r" b="b"/>
            <a:pathLst>
              <a:path w="474980" h="688975">
                <a:moveTo>
                  <a:pt x="203593" y="0"/>
                </a:moveTo>
                <a:lnTo>
                  <a:pt x="0" y="688975"/>
                </a:lnTo>
                <a:lnTo>
                  <a:pt x="474662" y="688975"/>
                </a:lnTo>
                <a:lnTo>
                  <a:pt x="203593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" name="object 4"/>
          <p:cNvSpPr/>
          <p:nvPr/>
        </p:nvSpPr>
        <p:spPr>
          <a:xfrm>
            <a:off x="1702260" y="3872799"/>
            <a:ext cx="406159" cy="589147"/>
          </a:xfrm>
          <a:custGeom>
            <a:avLst/>
            <a:gdLst/>
            <a:ahLst/>
            <a:cxnLst/>
            <a:rect l="l" t="t" r="r" b="b"/>
            <a:pathLst>
              <a:path w="474980" h="688975">
                <a:moveTo>
                  <a:pt x="474662" y="688974"/>
                </a:moveTo>
                <a:lnTo>
                  <a:pt x="203601" y="0"/>
                </a:lnTo>
                <a:lnTo>
                  <a:pt x="0" y="688974"/>
                </a:lnTo>
                <a:lnTo>
                  <a:pt x="474662" y="688974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" name="object 5"/>
          <p:cNvSpPr txBox="1"/>
          <p:nvPr/>
        </p:nvSpPr>
        <p:spPr>
          <a:xfrm>
            <a:off x="1807458" y="4176603"/>
            <a:ext cx="171043" cy="184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197" b="1" dirty="0">
                <a:latin typeface="Arial"/>
                <a:cs typeface="Arial"/>
              </a:rPr>
              <a:t>T</a:t>
            </a:r>
            <a:r>
              <a:rPr sz="1154" b="1" spc="19" baseline="-21604" dirty="0">
                <a:latin typeface="Arial"/>
                <a:cs typeface="Arial"/>
              </a:rPr>
              <a:t>1</a:t>
            </a:r>
            <a:endParaRPr sz="1154" baseline="-21604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16289" y="2892697"/>
            <a:ext cx="1049062" cy="263352"/>
          </a:xfrm>
          <a:custGeom>
            <a:avLst/>
            <a:gdLst/>
            <a:ahLst/>
            <a:cxnLst/>
            <a:rect l="l" t="t" r="r" b="b"/>
            <a:pathLst>
              <a:path w="1226820" h="307975">
                <a:moveTo>
                  <a:pt x="0" y="0"/>
                </a:moveTo>
                <a:lnTo>
                  <a:pt x="1226409" y="307377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" name="object 7"/>
          <p:cNvSpPr/>
          <p:nvPr/>
        </p:nvSpPr>
        <p:spPr>
          <a:xfrm>
            <a:off x="2808685" y="3108102"/>
            <a:ext cx="80363" cy="71132"/>
          </a:xfrm>
          <a:custGeom>
            <a:avLst/>
            <a:gdLst/>
            <a:ahLst/>
            <a:cxnLst/>
            <a:rect l="l" t="t" r="r" b="b"/>
            <a:pathLst>
              <a:path w="93979" h="83185">
                <a:moveTo>
                  <a:pt x="20840" y="0"/>
                </a:moveTo>
                <a:lnTo>
                  <a:pt x="0" y="83159"/>
                </a:lnTo>
                <a:lnTo>
                  <a:pt x="93573" y="62420"/>
                </a:lnTo>
                <a:lnTo>
                  <a:pt x="208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" name="object 8"/>
          <p:cNvSpPr/>
          <p:nvPr/>
        </p:nvSpPr>
        <p:spPr>
          <a:xfrm>
            <a:off x="1535290" y="2520747"/>
            <a:ext cx="328511" cy="436023"/>
          </a:xfrm>
          <a:custGeom>
            <a:avLst/>
            <a:gdLst/>
            <a:ahLst/>
            <a:cxnLst/>
            <a:rect l="l" t="t" r="r" b="b"/>
            <a:pathLst>
              <a:path w="384175" h="509905">
                <a:moveTo>
                  <a:pt x="384175" y="254793"/>
                </a:moveTo>
                <a:lnTo>
                  <a:pt x="380273" y="203444"/>
                </a:lnTo>
                <a:lnTo>
                  <a:pt x="369080" y="155616"/>
                </a:lnTo>
                <a:lnTo>
                  <a:pt x="351370" y="112336"/>
                </a:lnTo>
                <a:lnTo>
                  <a:pt x="327914" y="74627"/>
                </a:lnTo>
                <a:lnTo>
                  <a:pt x="299485" y="43514"/>
                </a:lnTo>
                <a:lnTo>
                  <a:pt x="266857" y="20022"/>
                </a:lnTo>
                <a:lnTo>
                  <a:pt x="230800" y="5176"/>
                </a:lnTo>
                <a:lnTo>
                  <a:pt x="192087" y="0"/>
                </a:lnTo>
                <a:lnTo>
                  <a:pt x="153375" y="5176"/>
                </a:lnTo>
                <a:lnTo>
                  <a:pt x="117318" y="20022"/>
                </a:lnTo>
                <a:lnTo>
                  <a:pt x="84689" y="43514"/>
                </a:lnTo>
                <a:lnTo>
                  <a:pt x="56261" y="74627"/>
                </a:lnTo>
                <a:lnTo>
                  <a:pt x="32805" y="112336"/>
                </a:lnTo>
                <a:lnTo>
                  <a:pt x="15095" y="155616"/>
                </a:lnTo>
                <a:lnTo>
                  <a:pt x="3902" y="203444"/>
                </a:lnTo>
                <a:lnTo>
                  <a:pt x="0" y="254793"/>
                </a:lnTo>
                <a:lnTo>
                  <a:pt x="3902" y="306143"/>
                </a:lnTo>
                <a:lnTo>
                  <a:pt x="15095" y="353971"/>
                </a:lnTo>
                <a:lnTo>
                  <a:pt x="32805" y="397251"/>
                </a:lnTo>
                <a:lnTo>
                  <a:pt x="56261" y="434960"/>
                </a:lnTo>
                <a:lnTo>
                  <a:pt x="84689" y="466072"/>
                </a:lnTo>
                <a:lnTo>
                  <a:pt x="117318" y="489564"/>
                </a:lnTo>
                <a:lnTo>
                  <a:pt x="153375" y="504411"/>
                </a:lnTo>
                <a:lnTo>
                  <a:pt x="192087" y="509587"/>
                </a:lnTo>
                <a:lnTo>
                  <a:pt x="230800" y="504411"/>
                </a:lnTo>
                <a:lnTo>
                  <a:pt x="266857" y="489564"/>
                </a:lnTo>
                <a:lnTo>
                  <a:pt x="299485" y="466072"/>
                </a:lnTo>
                <a:lnTo>
                  <a:pt x="327914" y="434960"/>
                </a:lnTo>
                <a:lnTo>
                  <a:pt x="351370" y="397251"/>
                </a:lnTo>
                <a:lnTo>
                  <a:pt x="369080" y="353971"/>
                </a:lnTo>
                <a:lnTo>
                  <a:pt x="380273" y="306143"/>
                </a:lnTo>
                <a:lnTo>
                  <a:pt x="384175" y="254793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" name="object 9"/>
          <p:cNvSpPr/>
          <p:nvPr/>
        </p:nvSpPr>
        <p:spPr>
          <a:xfrm>
            <a:off x="937995" y="3146546"/>
            <a:ext cx="406159" cy="589147"/>
          </a:xfrm>
          <a:custGeom>
            <a:avLst/>
            <a:gdLst/>
            <a:ahLst/>
            <a:cxnLst/>
            <a:rect l="l" t="t" r="r" b="b"/>
            <a:pathLst>
              <a:path w="474980" h="688975">
                <a:moveTo>
                  <a:pt x="271059" y="0"/>
                </a:moveTo>
                <a:lnTo>
                  <a:pt x="0" y="688975"/>
                </a:lnTo>
                <a:lnTo>
                  <a:pt x="474666" y="688975"/>
                </a:lnTo>
                <a:lnTo>
                  <a:pt x="271059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0" name="object 10"/>
          <p:cNvSpPr/>
          <p:nvPr/>
        </p:nvSpPr>
        <p:spPr>
          <a:xfrm>
            <a:off x="937995" y="3146546"/>
            <a:ext cx="406159" cy="589147"/>
          </a:xfrm>
          <a:custGeom>
            <a:avLst/>
            <a:gdLst/>
            <a:ahLst/>
            <a:cxnLst/>
            <a:rect l="l" t="t" r="r" b="b"/>
            <a:pathLst>
              <a:path w="474980" h="688975">
                <a:moveTo>
                  <a:pt x="0" y="688974"/>
                </a:moveTo>
                <a:lnTo>
                  <a:pt x="271060" y="0"/>
                </a:lnTo>
                <a:lnTo>
                  <a:pt x="474662" y="688974"/>
                </a:lnTo>
                <a:lnTo>
                  <a:pt x="0" y="688974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1" name="object 11"/>
          <p:cNvSpPr txBox="1"/>
          <p:nvPr/>
        </p:nvSpPr>
        <p:spPr>
          <a:xfrm>
            <a:off x="1072037" y="3450350"/>
            <a:ext cx="171043" cy="184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197" b="1" dirty="0">
                <a:latin typeface="Arial"/>
                <a:cs typeface="Arial"/>
              </a:rPr>
              <a:t>T</a:t>
            </a:r>
            <a:r>
              <a:rPr sz="1154" b="1" spc="19" baseline="-21604" dirty="0">
                <a:latin typeface="Arial"/>
                <a:cs typeface="Arial"/>
              </a:rPr>
              <a:t>0</a:t>
            </a:r>
            <a:endParaRPr sz="1154" baseline="-21604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91454" y="2903557"/>
            <a:ext cx="391497" cy="219369"/>
          </a:xfrm>
          <a:custGeom>
            <a:avLst/>
            <a:gdLst/>
            <a:ahLst/>
            <a:cxnLst/>
            <a:rect l="l" t="t" r="r" b="b"/>
            <a:pathLst>
              <a:path w="457835" h="256539">
                <a:moveTo>
                  <a:pt x="457659" y="0"/>
                </a:moveTo>
                <a:lnTo>
                  <a:pt x="0" y="255927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3" name="object 13"/>
          <p:cNvSpPr/>
          <p:nvPr/>
        </p:nvSpPr>
        <p:spPr>
          <a:xfrm>
            <a:off x="1170128" y="3066563"/>
            <a:ext cx="81992" cy="67874"/>
          </a:xfrm>
          <a:custGeom>
            <a:avLst/>
            <a:gdLst/>
            <a:ahLst/>
            <a:cxnLst/>
            <a:rect l="l" t="t" r="r" b="b"/>
            <a:pathLst>
              <a:path w="95884" h="79375">
                <a:moveTo>
                  <a:pt x="53898" y="0"/>
                </a:moveTo>
                <a:lnTo>
                  <a:pt x="0" y="79248"/>
                </a:lnTo>
                <a:lnTo>
                  <a:pt x="95732" y="74815"/>
                </a:lnTo>
                <a:lnTo>
                  <a:pt x="538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4" name="object 14"/>
          <p:cNvSpPr/>
          <p:nvPr/>
        </p:nvSpPr>
        <p:spPr>
          <a:xfrm>
            <a:off x="1882134" y="3681394"/>
            <a:ext cx="364891" cy="159097"/>
          </a:xfrm>
          <a:custGeom>
            <a:avLst/>
            <a:gdLst/>
            <a:ahLst/>
            <a:cxnLst/>
            <a:rect l="l" t="t" r="r" b="b"/>
            <a:pathLst>
              <a:path w="426719" h="186054">
                <a:moveTo>
                  <a:pt x="426235" y="0"/>
                </a:moveTo>
                <a:lnTo>
                  <a:pt x="0" y="185449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5" name="object 15"/>
          <p:cNvSpPr/>
          <p:nvPr/>
        </p:nvSpPr>
        <p:spPr>
          <a:xfrm>
            <a:off x="1859729" y="3786865"/>
            <a:ext cx="81992" cy="67331"/>
          </a:xfrm>
          <a:custGeom>
            <a:avLst/>
            <a:gdLst/>
            <a:ahLst/>
            <a:cxnLst/>
            <a:rect l="l" t="t" r="r" b="b"/>
            <a:pathLst>
              <a:path w="95885" h="78739">
                <a:moveTo>
                  <a:pt x="61506" y="0"/>
                </a:moveTo>
                <a:lnTo>
                  <a:pt x="0" y="73507"/>
                </a:lnTo>
                <a:lnTo>
                  <a:pt x="95707" y="78612"/>
                </a:lnTo>
                <a:lnTo>
                  <a:pt x="615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6" name="object 16"/>
          <p:cNvSpPr/>
          <p:nvPr/>
        </p:nvSpPr>
        <p:spPr>
          <a:xfrm>
            <a:off x="2224891" y="3335236"/>
            <a:ext cx="328511" cy="436023"/>
          </a:xfrm>
          <a:custGeom>
            <a:avLst/>
            <a:gdLst/>
            <a:ahLst/>
            <a:cxnLst/>
            <a:rect l="l" t="t" r="r" b="b"/>
            <a:pathLst>
              <a:path w="384175" h="509904">
                <a:moveTo>
                  <a:pt x="384175" y="254793"/>
                </a:moveTo>
                <a:lnTo>
                  <a:pt x="380273" y="203443"/>
                </a:lnTo>
                <a:lnTo>
                  <a:pt x="369080" y="155616"/>
                </a:lnTo>
                <a:lnTo>
                  <a:pt x="351370" y="112335"/>
                </a:lnTo>
                <a:lnTo>
                  <a:pt x="327914" y="74627"/>
                </a:lnTo>
                <a:lnTo>
                  <a:pt x="299485" y="43514"/>
                </a:lnTo>
                <a:lnTo>
                  <a:pt x="266857" y="20022"/>
                </a:lnTo>
                <a:lnTo>
                  <a:pt x="230800" y="5176"/>
                </a:lnTo>
                <a:lnTo>
                  <a:pt x="192087" y="0"/>
                </a:lnTo>
                <a:lnTo>
                  <a:pt x="153375" y="5176"/>
                </a:lnTo>
                <a:lnTo>
                  <a:pt x="117318" y="20022"/>
                </a:lnTo>
                <a:lnTo>
                  <a:pt x="84689" y="43514"/>
                </a:lnTo>
                <a:lnTo>
                  <a:pt x="56261" y="74627"/>
                </a:lnTo>
                <a:lnTo>
                  <a:pt x="32805" y="112335"/>
                </a:lnTo>
                <a:lnTo>
                  <a:pt x="15095" y="155616"/>
                </a:lnTo>
                <a:lnTo>
                  <a:pt x="3902" y="203443"/>
                </a:lnTo>
                <a:lnTo>
                  <a:pt x="0" y="254793"/>
                </a:lnTo>
                <a:lnTo>
                  <a:pt x="3902" y="306143"/>
                </a:lnTo>
                <a:lnTo>
                  <a:pt x="15095" y="353970"/>
                </a:lnTo>
                <a:lnTo>
                  <a:pt x="32805" y="397251"/>
                </a:lnTo>
                <a:lnTo>
                  <a:pt x="56261" y="434960"/>
                </a:lnTo>
                <a:lnTo>
                  <a:pt x="84689" y="466072"/>
                </a:lnTo>
                <a:lnTo>
                  <a:pt x="117318" y="489564"/>
                </a:lnTo>
                <a:lnTo>
                  <a:pt x="153375" y="504410"/>
                </a:lnTo>
                <a:lnTo>
                  <a:pt x="192087" y="509587"/>
                </a:lnTo>
                <a:lnTo>
                  <a:pt x="230800" y="504410"/>
                </a:lnTo>
                <a:lnTo>
                  <a:pt x="266857" y="489564"/>
                </a:lnTo>
                <a:lnTo>
                  <a:pt x="299485" y="466072"/>
                </a:lnTo>
                <a:lnTo>
                  <a:pt x="327914" y="434960"/>
                </a:lnTo>
                <a:lnTo>
                  <a:pt x="351370" y="397251"/>
                </a:lnTo>
                <a:lnTo>
                  <a:pt x="369080" y="353970"/>
                </a:lnTo>
                <a:lnTo>
                  <a:pt x="380273" y="306143"/>
                </a:lnTo>
                <a:lnTo>
                  <a:pt x="384175" y="254793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7" name="object 17"/>
          <p:cNvSpPr/>
          <p:nvPr/>
        </p:nvSpPr>
        <p:spPr>
          <a:xfrm>
            <a:off x="2530325" y="3693611"/>
            <a:ext cx="434394" cy="129232"/>
          </a:xfrm>
          <a:custGeom>
            <a:avLst/>
            <a:gdLst/>
            <a:ahLst/>
            <a:cxnLst/>
            <a:rect l="l" t="t" r="r" b="b"/>
            <a:pathLst>
              <a:path w="508000" h="151129">
                <a:moveTo>
                  <a:pt x="0" y="0"/>
                </a:moveTo>
                <a:lnTo>
                  <a:pt x="507592" y="15062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8" name="object 18"/>
          <p:cNvSpPr/>
          <p:nvPr/>
        </p:nvSpPr>
        <p:spPr>
          <a:xfrm>
            <a:off x="2907086" y="3773365"/>
            <a:ext cx="80906" cy="70589"/>
          </a:xfrm>
          <a:custGeom>
            <a:avLst/>
            <a:gdLst/>
            <a:ahLst/>
            <a:cxnLst/>
            <a:rect l="l" t="t" r="r" b="b"/>
            <a:pathLst>
              <a:path w="94614" h="82550">
                <a:moveTo>
                  <a:pt x="24396" y="0"/>
                </a:moveTo>
                <a:lnTo>
                  <a:pt x="0" y="82181"/>
                </a:lnTo>
                <a:lnTo>
                  <a:pt x="94386" y="65481"/>
                </a:lnTo>
                <a:lnTo>
                  <a:pt x="243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9" name="object 19"/>
          <p:cNvSpPr/>
          <p:nvPr/>
        </p:nvSpPr>
        <p:spPr>
          <a:xfrm>
            <a:off x="2900917" y="2944282"/>
            <a:ext cx="328511" cy="436023"/>
          </a:xfrm>
          <a:custGeom>
            <a:avLst/>
            <a:gdLst/>
            <a:ahLst/>
            <a:cxnLst/>
            <a:rect l="l" t="t" r="r" b="b"/>
            <a:pathLst>
              <a:path w="384175" h="509904">
                <a:moveTo>
                  <a:pt x="384175" y="254793"/>
                </a:moveTo>
                <a:lnTo>
                  <a:pt x="380273" y="203443"/>
                </a:lnTo>
                <a:lnTo>
                  <a:pt x="369080" y="155616"/>
                </a:lnTo>
                <a:lnTo>
                  <a:pt x="351370" y="112336"/>
                </a:lnTo>
                <a:lnTo>
                  <a:pt x="327914" y="74627"/>
                </a:lnTo>
                <a:lnTo>
                  <a:pt x="299486" y="43514"/>
                </a:lnTo>
                <a:lnTo>
                  <a:pt x="266857" y="20022"/>
                </a:lnTo>
                <a:lnTo>
                  <a:pt x="230800" y="5176"/>
                </a:lnTo>
                <a:lnTo>
                  <a:pt x="192087" y="0"/>
                </a:lnTo>
                <a:lnTo>
                  <a:pt x="153375" y="5176"/>
                </a:lnTo>
                <a:lnTo>
                  <a:pt x="117318" y="20022"/>
                </a:lnTo>
                <a:lnTo>
                  <a:pt x="84689" y="43514"/>
                </a:lnTo>
                <a:lnTo>
                  <a:pt x="56261" y="74627"/>
                </a:lnTo>
                <a:lnTo>
                  <a:pt x="32805" y="112336"/>
                </a:lnTo>
                <a:lnTo>
                  <a:pt x="15095" y="155616"/>
                </a:lnTo>
                <a:lnTo>
                  <a:pt x="3902" y="203443"/>
                </a:lnTo>
                <a:lnTo>
                  <a:pt x="0" y="254793"/>
                </a:lnTo>
                <a:lnTo>
                  <a:pt x="3902" y="306143"/>
                </a:lnTo>
                <a:lnTo>
                  <a:pt x="15095" y="353971"/>
                </a:lnTo>
                <a:lnTo>
                  <a:pt x="32805" y="397251"/>
                </a:lnTo>
                <a:lnTo>
                  <a:pt x="56261" y="434960"/>
                </a:lnTo>
                <a:lnTo>
                  <a:pt x="84689" y="466072"/>
                </a:lnTo>
                <a:lnTo>
                  <a:pt x="117318" y="489564"/>
                </a:lnTo>
                <a:lnTo>
                  <a:pt x="153375" y="504411"/>
                </a:lnTo>
                <a:lnTo>
                  <a:pt x="192087" y="509587"/>
                </a:lnTo>
                <a:lnTo>
                  <a:pt x="230800" y="504411"/>
                </a:lnTo>
                <a:lnTo>
                  <a:pt x="266857" y="489564"/>
                </a:lnTo>
                <a:lnTo>
                  <a:pt x="299486" y="466072"/>
                </a:lnTo>
                <a:lnTo>
                  <a:pt x="327914" y="434960"/>
                </a:lnTo>
                <a:lnTo>
                  <a:pt x="351370" y="397251"/>
                </a:lnTo>
                <a:lnTo>
                  <a:pt x="369080" y="353971"/>
                </a:lnTo>
                <a:lnTo>
                  <a:pt x="380273" y="306143"/>
                </a:lnTo>
                <a:lnTo>
                  <a:pt x="384175" y="254793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0" name="object 20"/>
          <p:cNvSpPr/>
          <p:nvPr/>
        </p:nvSpPr>
        <p:spPr>
          <a:xfrm>
            <a:off x="2823541" y="3874156"/>
            <a:ext cx="406159" cy="589147"/>
          </a:xfrm>
          <a:custGeom>
            <a:avLst/>
            <a:gdLst/>
            <a:ahLst/>
            <a:cxnLst/>
            <a:rect l="l" t="t" r="r" b="b"/>
            <a:pathLst>
              <a:path w="474979" h="688975">
                <a:moveTo>
                  <a:pt x="203593" y="0"/>
                </a:moveTo>
                <a:lnTo>
                  <a:pt x="0" y="688975"/>
                </a:lnTo>
                <a:lnTo>
                  <a:pt x="474662" y="688975"/>
                </a:lnTo>
                <a:lnTo>
                  <a:pt x="203593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1" name="object 21"/>
          <p:cNvSpPr/>
          <p:nvPr/>
        </p:nvSpPr>
        <p:spPr>
          <a:xfrm>
            <a:off x="2823541" y="3874156"/>
            <a:ext cx="406159" cy="589147"/>
          </a:xfrm>
          <a:custGeom>
            <a:avLst/>
            <a:gdLst/>
            <a:ahLst/>
            <a:cxnLst/>
            <a:rect l="l" t="t" r="r" b="b"/>
            <a:pathLst>
              <a:path w="474979" h="688975">
                <a:moveTo>
                  <a:pt x="474662" y="688974"/>
                </a:moveTo>
                <a:lnTo>
                  <a:pt x="203601" y="0"/>
                </a:lnTo>
                <a:lnTo>
                  <a:pt x="0" y="688974"/>
                </a:lnTo>
                <a:lnTo>
                  <a:pt x="474662" y="688974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2" name="object 22"/>
          <p:cNvSpPr txBox="1"/>
          <p:nvPr/>
        </p:nvSpPr>
        <p:spPr>
          <a:xfrm>
            <a:off x="2928738" y="4177961"/>
            <a:ext cx="171043" cy="184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197" b="1" dirty="0">
                <a:latin typeface="Arial"/>
                <a:cs typeface="Arial"/>
              </a:rPr>
              <a:t>T</a:t>
            </a:r>
            <a:r>
              <a:rPr sz="1154" b="1" spc="19" baseline="-21604" dirty="0">
                <a:latin typeface="Arial"/>
                <a:cs typeface="Arial"/>
              </a:rPr>
              <a:t>2</a:t>
            </a:r>
            <a:endParaRPr sz="1154" baseline="-21604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433050" y="3491346"/>
            <a:ext cx="406159" cy="589147"/>
          </a:xfrm>
          <a:custGeom>
            <a:avLst/>
            <a:gdLst/>
            <a:ahLst/>
            <a:cxnLst/>
            <a:rect l="l" t="t" r="r" b="b"/>
            <a:pathLst>
              <a:path w="474979" h="688975">
                <a:moveTo>
                  <a:pt x="203593" y="0"/>
                </a:moveTo>
                <a:lnTo>
                  <a:pt x="0" y="688975"/>
                </a:lnTo>
                <a:lnTo>
                  <a:pt x="474662" y="688975"/>
                </a:lnTo>
                <a:lnTo>
                  <a:pt x="203593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4" name="object 24"/>
          <p:cNvSpPr/>
          <p:nvPr/>
        </p:nvSpPr>
        <p:spPr>
          <a:xfrm>
            <a:off x="3433050" y="3491346"/>
            <a:ext cx="406159" cy="589147"/>
          </a:xfrm>
          <a:custGeom>
            <a:avLst/>
            <a:gdLst/>
            <a:ahLst/>
            <a:cxnLst/>
            <a:rect l="l" t="t" r="r" b="b"/>
            <a:pathLst>
              <a:path w="474979" h="688975">
                <a:moveTo>
                  <a:pt x="474662" y="688974"/>
                </a:moveTo>
                <a:lnTo>
                  <a:pt x="203601" y="0"/>
                </a:lnTo>
                <a:lnTo>
                  <a:pt x="0" y="688974"/>
                </a:lnTo>
                <a:lnTo>
                  <a:pt x="474662" y="688974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5" name="object 25"/>
          <p:cNvSpPr txBox="1"/>
          <p:nvPr/>
        </p:nvSpPr>
        <p:spPr>
          <a:xfrm>
            <a:off x="3538247" y="3795151"/>
            <a:ext cx="171043" cy="184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197" b="1" dirty="0">
                <a:latin typeface="Arial"/>
                <a:cs typeface="Arial"/>
              </a:rPr>
              <a:t>T</a:t>
            </a:r>
            <a:r>
              <a:rPr sz="1154" b="1" spc="19" baseline="-21604" dirty="0">
                <a:latin typeface="Arial"/>
                <a:cs typeface="Arial"/>
              </a:rPr>
              <a:t>3</a:t>
            </a:r>
            <a:endParaRPr sz="1154" baseline="-21604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577165" y="3332521"/>
            <a:ext cx="364891" cy="159097"/>
          </a:xfrm>
          <a:custGeom>
            <a:avLst/>
            <a:gdLst/>
            <a:ahLst/>
            <a:cxnLst/>
            <a:rect l="l" t="t" r="r" b="b"/>
            <a:pathLst>
              <a:path w="426720" h="186054">
                <a:moveTo>
                  <a:pt x="426235" y="0"/>
                </a:moveTo>
                <a:lnTo>
                  <a:pt x="0" y="185449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7" name="object 27"/>
          <p:cNvSpPr/>
          <p:nvPr/>
        </p:nvSpPr>
        <p:spPr>
          <a:xfrm>
            <a:off x="2554760" y="3437992"/>
            <a:ext cx="81992" cy="67331"/>
          </a:xfrm>
          <a:custGeom>
            <a:avLst/>
            <a:gdLst/>
            <a:ahLst/>
            <a:cxnLst/>
            <a:rect l="l" t="t" r="r" b="b"/>
            <a:pathLst>
              <a:path w="95885" h="78739">
                <a:moveTo>
                  <a:pt x="61506" y="0"/>
                </a:moveTo>
                <a:lnTo>
                  <a:pt x="0" y="73507"/>
                </a:lnTo>
                <a:lnTo>
                  <a:pt x="95707" y="78612"/>
                </a:lnTo>
                <a:lnTo>
                  <a:pt x="615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8" name="object 28"/>
          <p:cNvSpPr/>
          <p:nvPr/>
        </p:nvSpPr>
        <p:spPr>
          <a:xfrm>
            <a:off x="3150694" y="3333878"/>
            <a:ext cx="434394" cy="129232"/>
          </a:xfrm>
          <a:custGeom>
            <a:avLst/>
            <a:gdLst/>
            <a:ahLst/>
            <a:cxnLst/>
            <a:rect l="l" t="t" r="r" b="b"/>
            <a:pathLst>
              <a:path w="508000" h="151129">
                <a:moveTo>
                  <a:pt x="0" y="0"/>
                </a:moveTo>
                <a:lnTo>
                  <a:pt x="507592" y="15062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9" name="object 29"/>
          <p:cNvSpPr/>
          <p:nvPr/>
        </p:nvSpPr>
        <p:spPr>
          <a:xfrm>
            <a:off x="3527456" y="3413633"/>
            <a:ext cx="80906" cy="70589"/>
          </a:xfrm>
          <a:custGeom>
            <a:avLst/>
            <a:gdLst/>
            <a:ahLst/>
            <a:cxnLst/>
            <a:rect l="l" t="t" r="r" b="b"/>
            <a:pathLst>
              <a:path w="94614" h="82550">
                <a:moveTo>
                  <a:pt x="24396" y="0"/>
                </a:moveTo>
                <a:lnTo>
                  <a:pt x="0" y="82181"/>
                </a:lnTo>
                <a:lnTo>
                  <a:pt x="94386" y="65481"/>
                </a:lnTo>
                <a:lnTo>
                  <a:pt x="243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0" name="object 30"/>
          <p:cNvSpPr/>
          <p:nvPr/>
        </p:nvSpPr>
        <p:spPr>
          <a:xfrm>
            <a:off x="3962468" y="5558792"/>
            <a:ext cx="406159" cy="589147"/>
          </a:xfrm>
          <a:custGeom>
            <a:avLst/>
            <a:gdLst/>
            <a:ahLst/>
            <a:cxnLst/>
            <a:rect l="l" t="t" r="r" b="b"/>
            <a:pathLst>
              <a:path w="474979" h="688975">
                <a:moveTo>
                  <a:pt x="203593" y="0"/>
                </a:moveTo>
                <a:lnTo>
                  <a:pt x="0" y="688975"/>
                </a:lnTo>
                <a:lnTo>
                  <a:pt x="474662" y="688975"/>
                </a:lnTo>
                <a:lnTo>
                  <a:pt x="203593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1" name="object 31"/>
          <p:cNvSpPr/>
          <p:nvPr/>
        </p:nvSpPr>
        <p:spPr>
          <a:xfrm>
            <a:off x="3962468" y="5558792"/>
            <a:ext cx="406159" cy="589147"/>
          </a:xfrm>
          <a:custGeom>
            <a:avLst/>
            <a:gdLst/>
            <a:ahLst/>
            <a:cxnLst/>
            <a:rect l="l" t="t" r="r" b="b"/>
            <a:pathLst>
              <a:path w="474979" h="688975">
                <a:moveTo>
                  <a:pt x="474662" y="688974"/>
                </a:moveTo>
                <a:lnTo>
                  <a:pt x="203601" y="0"/>
                </a:lnTo>
                <a:lnTo>
                  <a:pt x="0" y="688974"/>
                </a:lnTo>
                <a:lnTo>
                  <a:pt x="474662" y="688974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2" name="object 32"/>
          <p:cNvSpPr txBox="1"/>
          <p:nvPr/>
        </p:nvSpPr>
        <p:spPr>
          <a:xfrm>
            <a:off x="4067665" y="5862601"/>
            <a:ext cx="171043" cy="184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197" b="1" dirty="0">
                <a:latin typeface="Arial"/>
                <a:cs typeface="Arial"/>
              </a:rPr>
              <a:t>T</a:t>
            </a:r>
            <a:r>
              <a:rPr sz="1154" b="1" spc="19" baseline="-21604" dirty="0">
                <a:latin typeface="Arial"/>
                <a:cs typeface="Arial"/>
              </a:rPr>
              <a:t>1</a:t>
            </a:r>
            <a:endParaRPr sz="1154" baseline="-21604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693687" y="5398609"/>
            <a:ext cx="434394" cy="129232"/>
          </a:xfrm>
          <a:custGeom>
            <a:avLst/>
            <a:gdLst/>
            <a:ahLst/>
            <a:cxnLst/>
            <a:rect l="l" t="t" r="r" b="b"/>
            <a:pathLst>
              <a:path w="508000" h="151129">
                <a:moveTo>
                  <a:pt x="0" y="0"/>
                </a:moveTo>
                <a:lnTo>
                  <a:pt x="507592" y="15062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4" name="object 34"/>
          <p:cNvSpPr/>
          <p:nvPr/>
        </p:nvSpPr>
        <p:spPr>
          <a:xfrm>
            <a:off x="4070449" y="5478363"/>
            <a:ext cx="80906" cy="70589"/>
          </a:xfrm>
          <a:custGeom>
            <a:avLst/>
            <a:gdLst/>
            <a:ahLst/>
            <a:cxnLst/>
            <a:rect l="l" t="t" r="r" b="b"/>
            <a:pathLst>
              <a:path w="94614" h="82550">
                <a:moveTo>
                  <a:pt x="24396" y="0"/>
                </a:moveTo>
                <a:lnTo>
                  <a:pt x="0" y="82181"/>
                </a:lnTo>
                <a:lnTo>
                  <a:pt x="94386" y="65481"/>
                </a:lnTo>
                <a:lnTo>
                  <a:pt x="243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5" name="object 35"/>
          <p:cNvSpPr/>
          <p:nvPr/>
        </p:nvSpPr>
        <p:spPr>
          <a:xfrm>
            <a:off x="3412688" y="5026659"/>
            <a:ext cx="328511" cy="436023"/>
          </a:xfrm>
          <a:custGeom>
            <a:avLst/>
            <a:gdLst/>
            <a:ahLst/>
            <a:cxnLst/>
            <a:rect l="l" t="t" r="r" b="b"/>
            <a:pathLst>
              <a:path w="384175" h="509904">
                <a:moveTo>
                  <a:pt x="384175" y="254793"/>
                </a:moveTo>
                <a:lnTo>
                  <a:pt x="380273" y="203443"/>
                </a:lnTo>
                <a:lnTo>
                  <a:pt x="369080" y="155616"/>
                </a:lnTo>
                <a:lnTo>
                  <a:pt x="351370" y="112336"/>
                </a:lnTo>
                <a:lnTo>
                  <a:pt x="327914" y="74627"/>
                </a:lnTo>
                <a:lnTo>
                  <a:pt x="299486" y="43514"/>
                </a:lnTo>
                <a:lnTo>
                  <a:pt x="266857" y="20022"/>
                </a:lnTo>
                <a:lnTo>
                  <a:pt x="230800" y="5176"/>
                </a:lnTo>
                <a:lnTo>
                  <a:pt x="192087" y="0"/>
                </a:lnTo>
                <a:lnTo>
                  <a:pt x="153375" y="5176"/>
                </a:lnTo>
                <a:lnTo>
                  <a:pt x="117318" y="20022"/>
                </a:lnTo>
                <a:lnTo>
                  <a:pt x="84689" y="43514"/>
                </a:lnTo>
                <a:lnTo>
                  <a:pt x="56261" y="74627"/>
                </a:lnTo>
                <a:lnTo>
                  <a:pt x="32805" y="112336"/>
                </a:lnTo>
                <a:lnTo>
                  <a:pt x="15095" y="155616"/>
                </a:lnTo>
                <a:lnTo>
                  <a:pt x="3902" y="203443"/>
                </a:lnTo>
                <a:lnTo>
                  <a:pt x="0" y="254793"/>
                </a:lnTo>
                <a:lnTo>
                  <a:pt x="3902" y="306143"/>
                </a:lnTo>
                <a:lnTo>
                  <a:pt x="15095" y="353971"/>
                </a:lnTo>
                <a:lnTo>
                  <a:pt x="32805" y="397251"/>
                </a:lnTo>
                <a:lnTo>
                  <a:pt x="56261" y="434960"/>
                </a:lnTo>
                <a:lnTo>
                  <a:pt x="84689" y="466072"/>
                </a:lnTo>
                <a:lnTo>
                  <a:pt x="117318" y="489564"/>
                </a:lnTo>
                <a:lnTo>
                  <a:pt x="153375" y="504411"/>
                </a:lnTo>
                <a:lnTo>
                  <a:pt x="192087" y="509587"/>
                </a:lnTo>
                <a:lnTo>
                  <a:pt x="230800" y="504411"/>
                </a:lnTo>
                <a:lnTo>
                  <a:pt x="266857" y="489564"/>
                </a:lnTo>
                <a:lnTo>
                  <a:pt x="299486" y="466072"/>
                </a:lnTo>
                <a:lnTo>
                  <a:pt x="327914" y="434960"/>
                </a:lnTo>
                <a:lnTo>
                  <a:pt x="351370" y="397251"/>
                </a:lnTo>
                <a:lnTo>
                  <a:pt x="369080" y="353971"/>
                </a:lnTo>
                <a:lnTo>
                  <a:pt x="380273" y="306143"/>
                </a:lnTo>
                <a:lnTo>
                  <a:pt x="384175" y="254793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6" name="object 36"/>
          <p:cNvSpPr/>
          <p:nvPr/>
        </p:nvSpPr>
        <p:spPr>
          <a:xfrm>
            <a:off x="2841187" y="5590013"/>
            <a:ext cx="406159" cy="589147"/>
          </a:xfrm>
          <a:custGeom>
            <a:avLst/>
            <a:gdLst/>
            <a:ahLst/>
            <a:cxnLst/>
            <a:rect l="l" t="t" r="r" b="b"/>
            <a:pathLst>
              <a:path w="474979" h="688975">
                <a:moveTo>
                  <a:pt x="271056" y="0"/>
                </a:moveTo>
                <a:lnTo>
                  <a:pt x="0" y="688974"/>
                </a:lnTo>
                <a:lnTo>
                  <a:pt x="474662" y="688974"/>
                </a:lnTo>
                <a:lnTo>
                  <a:pt x="271056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7" name="object 37"/>
          <p:cNvSpPr/>
          <p:nvPr/>
        </p:nvSpPr>
        <p:spPr>
          <a:xfrm>
            <a:off x="2841187" y="5590013"/>
            <a:ext cx="406159" cy="589147"/>
          </a:xfrm>
          <a:custGeom>
            <a:avLst/>
            <a:gdLst/>
            <a:ahLst/>
            <a:cxnLst/>
            <a:rect l="l" t="t" r="r" b="b"/>
            <a:pathLst>
              <a:path w="474979" h="688975">
                <a:moveTo>
                  <a:pt x="0" y="688974"/>
                </a:moveTo>
                <a:lnTo>
                  <a:pt x="271060" y="0"/>
                </a:lnTo>
                <a:lnTo>
                  <a:pt x="474662" y="688974"/>
                </a:lnTo>
                <a:lnTo>
                  <a:pt x="0" y="688974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8" name="object 38"/>
          <p:cNvSpPr txBox="1"/>
          <p:nvPr/>
        </p:nvSpPr>
        <p:spPr>
          <a:xfrm>
            <a:off x="2975229" y="5893822"/>
            <a:ext cx="171043" cy="184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197" b="1" dirty="0">
                <a:latin typeface="Arial"/>
                <a:cs typeface="Arial"/>
              </a:rPr>
              <a:t>T</a:t>
            </a:r>
            <a:r>
              <a:rPr sz="1154" b="1" spc="19" baseline="-21604" dirty="0">
                <a:latin typeface="Arial"/>
                <a:cs typeface="Arial"/>
              </a:rPr>
              <a:t>0</a:t>
            </a:r>
            <a:endParaRPr sz="1154" baseline="-21604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095723" y="5409469"/>
            <a:ext cx="364891" cy="159097"/>
          </a:xfrm>
          <a:custGeom>
            <a:avLst/>
            <a:gdLst/>
            <a:ahLst/>
            <a:cxnLst/>
            <a:rect l="l" t="t" r="r" b="b"/>
            <a:pathLst>
              <a:path w="426720" h="186054">
                <a:moveTo>
                  <a:pt x="426235" y="0"/>
                </a:moveTo>
                <a:lnTo>
                  <a:pt x="0" y="185449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0" name="object 40"/>
          <p:cNvSpPr/>
          <p:nvPr/>
        </p:nvSpPr>
        <p:spPr>
          <a:xfrm>
            <a:off x="3073318" y="5514939"/>
            <a:ext cx="81992" cy="67331"/>
          </a:xfrm>
          <a:custGeom>
            <a:avLst/>
            <a:gdLst/>
            <a:ahLst/>
            <a:cxnLst/>
            <a:rect l="l" t="t" r="r" b="b"/>
            <a:pathLst>
              <a:path w="95885" h="78739">
                <a:moveTo>
                  <a:pt x="61506" y="0"/>
                </a:moveTo>
                <a:lnTo>
                  <a:pt x="0" y="73506"/>
                </a:lnTo>
                <a:lnTo>
                  <a:pt x="95707" y="78609"/>
                </a:lnTo>
                <a:lnTo>
                  <a:pt x="615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1" name="object 41"/>
          <p:cNvSpPr/>
          <p:nvPr/>
        </p:nvSpPr>
        <p:spPr>
          <a:xfrm>
            <a:off x="4176950" y="4536608"/>
            <a:ext cx="328511" cy="436023"/>
          </a:xfrm>
          <a:custGeom>
            <a:avLst/>
            <a:gdLst/>
            <a:ahLst/>
            <a:cxnLst/>
            <a:rect l="l" t="t" r="r" b="b"/>
            <a:pathLst>
              <a:path w="384175" h="509904">
                <a:moveTo>
                  <a:pt x="384175" y="254793"/>
                </a:moveTo>
                <a:lnTo>
                  <a:pt x="380273" y="203443"/>
                </a:lnTo>
                <a:lnTo>
                  <a:pt x="369080" y="155616"/>
                </a:lnTo>
                <a:lnTo>
                  <a:pt x="351370" y="112336"/>
                </a:lnTo>
                <a:lnTo>
                  <a:pt x="327914" y="74627"/>
                </a:lnTo>
                <a:lnTo>
                  <a:pt x="299485" y="43514"/>
                </a:lnTo>
                <a:lnTo>
                  <a:pt x="266857" y="20022"/>
                </a:lnTo>
                <a:lnTo>
                  <a:pt x="230800" y="5176"/>
                </a:lnTo>
                <a:lnTo>
                  <a:pt x="192087" y="0"/>
                </a:lnTo>
                <a:lnTo>
                  <a:pt x="153375" y="5176"/>
                </a:lnTo>
                <a:lnTo>
                  <a:pt x="117318" y="20022"/>
                </a:lnTo>
                <a:lnTo>
                  <a:pt x="84689" y="43514"/>
                </a:lnTo>
                <a:lnTo>
                  <a:pt x="56261" y="74627"/>
                </a:lnTo>
                <a:lnTo>
                  <a:pt x="32805" y="112336"/>
                </a:lnTo>
                <a:lnTo>
                  <a:pt x="15095" y="155616"/>
                </a:lnTo>
                <a:lnTo>
                  <a:pt x="3902" y="203443"/>
                </a:lnTo>
                <a:lnTo>
                  <a:pt x="0" y="254793"/>
                </a:lnTo>
                <a:lnTo>
                  <a:pt x="3902" y="306143"/>
                </a:lnTo>
                <a:lnTo>
                  <a:pt x="15095" y="353971"/>
                </a:lnTo>
                <a:lnTo>
                  <a:pt x="32805" y="397251"/>
                </a:lnTo>
                <a:lnTo>
                  <a:pt x="56261" y="434960"/>
                </a:lnTo>
                <a:lnTo>
                  <a:pt x="84689" y="466072"/>
                </a:lnTo>
                <a:lnTo>
                  <a:pt x="117318" y="489564"/>
                </a:lnTo>
                <a:lnTo>
                  <a:pt x="153375" y="504411"/>
                </a:lnTo>
                <a:lnTo>
                  <a:pt x="192087" y="509587"/>
                </a:lnTo>
                <a:lnTo>
                  <a:pt x="230800" y="504411"/>
                </a:lnTo>
                <a:lnTo>
                  <a:pt x="266857" y="489564"/>
                </a:lnTo>
                <a:lnTo>
                  <a:pt x="299485" y="466072"/>
                </a:lnTo>
                <a:lnTo>
                  <a:pt x="327914" y="434960"/>
                </a:lnTo>
                <a:lnTo>
                  <a:pt x="351370" y="397251"/>
                </a:lnTo>
                <a:lnTo>
                  <a:pt x="369080" y="353971"/>
                </a:lnTo>
                <a:lnTo>
                  <a:pt x="380273" y="306143"/>
                </a:lnTo>
                <a:lnTo>
                  <a:pt x="384175" y="254793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2" name="object 42"/>
          <p:cNvSpPr/>
          <p:nvPr/>
        </p:nvSpPr>
        <p:spPr>
          <a:xfrm>
            <a:off x="4482384" y="4894983"/>
            <a:ext cx="544079" cy="129232"/>
          </a:xfrm>
          <a:custGeom>
            <a:avLst/>
            <a:gdLst/>
            <a:ahLst/>
            <a:cxnLst/>
            <a:rect l="l" t="t" r="r" b="b"/>
            <a:pathLst>
              <a:path w="636270" h="151129">
                <a:moveTo>
                  <a:pt x="0" y="0"/>
                </a:moveTo>
                <a:lnTo>
                  <a:pt x="635768" y="150576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3" name="object 43"/>
          <p:cNvSpPr/>
          <p:nvPr/>
        </p:nvSpPr>
        <p:spPr>
          <a:xfrm>
            <a:off x="4970036" y="4976812"/>
            <a:ext cx="79820" cy="71675"/>
          </a:xfrm>
          <a:custGeom>
            <a:avLst/>
            <a:gdLst/>
            <a:ahLst/>
            <a:cxnLst/>
            <a:rect l="l" t="t" r="r" b="b"/>
            <a:pathLst>
              <a:path w="93345" h="83820">
                <a:moveTo>
                  <a:pt x="19748" y="0"/>
                </a:moveTo>
                <a:lnTo>
                  <a:pt x="0" y="83413"/>
                </a:lnTo>
                <a:lnTo>
                  <a:pt x="93294" y="61468"/>
                </a:lnTo>
                <a:lnTo>
                  <a:pt x="197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4" name="object 44"/>
          <p:cNvSpPr/>
          <p:nvPr/>
        </p:nvSpPr>
        <p:spPr>
          <a:xfrm>
            <a:off x="5002299" y="4977790"/>
            <a:ext cx="328511" cy="436023"/>
          </a:xfrm>
          <a:custGeom>
            <a:avLst/>
            <a:gdLst/>
            <a:ahLst/>
            <a:cxnLst/>
            <a:rect l="l" t="t" r="r" b="b"/>
            <a:pathLst>
              <a:path w="384175" h="509904">
                <a:moveTo>
                  <a:pt x="384175" y="254793"/>
                </a:moveTo>
                <a:lnTo>
                  <a:pt x="380273" y="203443"/>
                </a:lnTo>
                <a:lnTo>
                  <a:pt x="369080" y="155616"/>
                </a:lnTo>
                <a:lnTo>
                  <a:pt x="351370" y="112336"/>
                </a:lnTo>
                <a:lnTo>
                  <a:pt x="327914" y="74627"/>
                </a:lnTo>
                <a:lnTo>
                  <a:pt x="299486" y="43514"/>
                </a:lnTo>
                <a:lnTo>
                  <a:pt x="266857" y="20022"/>
                </a:lnTo>
                <a:lnTo>
                  <a:pt x="230800" y="5176"/>
                </a:lnTo>
                <a:lnTo>
                  <a:pt x="192087" y="0"/>
                </a:lnTo>
                <a:lnTo>
                  <a:pt x="153375" y="5176"/>
                </a:lnTo>
                <a:lnTo>
                  <a:pt x="117318" y="20022"/>
                </a:lnTo>
                <a:lnTo>
                  <a:pt x="84689" y="43514"/>
                </a:lnTo>
                <a:lnTo>
                  <a:pt x="56261" y="74627"/>
                </a:lnTo>
                <a:lnTo>
                  <a:pt x="32805" y="112336"/>
                </a:lnTo>
                <a:lnTo>
                  <a:pt x="15095" y="155616"/>
                </a:lnTo>
                <a:lnTo>
                  <a:pt x="3902" y="203443"/>
                </a:lnTo>
                <a:lnTo>
                  <a:pt x="0" y="254793"/>
                </a:lnTo>
                <a:lnTo>
                  <a:pt x="3902" y="306143"/>
                </a:lnTo>
                <a:lnTo>
                  <a:pt x="15095" y="353971"/>
                </a:lnTo>
                <a:lnTo>
                  <a:pt x="32805" y="397251"/>
                </a:lnTo>
                <a:lnTo>
                  <a:pt x="56261" y="434960"/>
                </a:lnTo>
                <a:lnTo>
                  <a:pt x="84689" y="466072"/>
                </a:lnTo>
                <a:lnTo>
                  <a:pt x="117318" y="489564"/>
                </a:lnTo>
                <a:lnTo>
                  <a:pt x="153375" y="504411"/>
                </a:lnTo>
                <a:lnTo>
                  <a:pt x="192087" y="509587"/>
                </a:lnTo>
                <a:lnTo>
                  <a:pt x="230800" y="504411"/>
                </a:lnTo>
                <a:lnTo>
                  <a:pt x="266857" y="489564"/>
                </a:lnTo>
                <a:lnTo>
                  <a:pt x="299486" y="466072"/>
                </a:lnTo>
                <a:lnTo>
                  <a:pt x="327914" y="434960"/>
                </a:lnTo>
                <a:lnTo>
                  <a:pt x="351370" y="397251"/>
                </a:lnTo>
                <a:lnTo>
                  <a:pt x="369080" y="353971"/>
                </a:lnTo>
                <a:lnTo>
                  <a:pt x="380273" y="306143"/>
                </a:lnTo>
                <a:lnTo>
                  <a:pt x="384175" y="254793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5" name="object 45"/>
          <p:cNvSpPr/>
          <p:nvPr/>
        </p:nvSpPr>
        <p:spPr>
          <a:xfrm>
            <a:off x="4490529" y="5550647"/>
            <a:ext cx="406159" cy="589147"/>
          </a:xfrm>
          <a:custGeom>
            <a:avLst/>
            <a:gdLst/>
            <a:ahLst/>
            <a:cxnLst/>
            <a:rect l="l" t="t" r="r" b="b"/>
            <a:pathLst>
              <a:path w="474979" h="688975">
                <a:moveTo>
                  <a:pt x="203593" y="0"/>
                </a:moveTo>
                <a:lnTo>
                  <a:pt x="0" y="688973"/>
                </a:lnTo>
                <a:lnTo>
                  <a:pt x="474662" y="688973"/>
                </a:lnTo>
                <a:lnTo>
                  <a:pt x="203593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6" name="object 46"/>
          <p:cNvSpPr/>
          <p:nvPr/>
        </p:nvSpPr>
        <p:spPr>
          <a:xfrm>
            <a:off x="4490529" y="5550647"/>
            <a:ext cx="406159" cy="589147"/>
          </a:xfrm>
          <a:custGeom>
            <a:avLst/>
            <a:gdLst/>
            <a:ahLst/>
            <a:cxnLst/>
            <a:rect l="l" t="t" r="r" b="b"/>
            <a:pathLst>
              <a:path w="474979" h="688975">
                <a:moveTo>
                  <a:pt x="474662" y="688974"/>
                </a:moveTo>
                <a:lnTo>
                  <a:pt x="203601" y="0"/>
                </a:lnTo>
                <a:lnTo>
                  <a:pt x="0" y="688974"/>
                </a:lnTo>
                <a:lnTo>
                  <a:pt x="474662" y="688974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7" name="object 47"/>
          <p:cNvSpPr txBox="1"/>
          <p:nvPr/>
        </p:nvSpPr>
        <p:spPr>
          <a:xfrm>
            <a:off x="4595726" y="5854456"/>
            <a:ext cx="171043" cy="184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197" b="1" dirty="0">
                <a:latin typeface="Arial"/>
                <a:cs typeface="Arial"/>
              </a:rPr>
              <a:t>T</a:t>
            </a:r>
            <a:r>
              <a:rPr sz="1154" b="1" spc="19" baseline="-21604" dirty="0">
                <a:latin typeface="Arial"/>
                <a:cs typeface="Arial"/>
              </a:rPr>
              <a:t>2</a:t>
            </a:r>
            <a:endParaRPr sz="1154" baseline="-21604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533075" y="5524855"/>
            <a:ext cx="406159" cy="589147"/>
          </a:xfrm>
          <a:custGeom>
            <a:avLst/>
            <a:gdLst/>
            <a:ahLst/>
            <a:cxnLst/>
            <a:rect l="l" t="t" r="r" b="b"/>
            <a:pathLst>
              <a:path w="474979" h="688975">
                <a:moveTo>
                  <a:pt x="203593" y="0"/>
                </a:moveTo>
                <a:lnTo>
                  <a:pt x="0" y="688973"/>
                </a:lnTo>
                <a:lnTo>
                  <a:pt x="474662" y="688973"/>
                </a:lnTo>
                <a:lnTo>
                  <a:pt x="203593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9" name="object 49"/>
          <p:cNvSpPr/>
          <p:nvPr/>
        </p:nvSpPr>
        <p:spPr>
          <a:xfrm>
            <a:off x="5533075" y="5524855"/>
            <a:ext cx="406159" cy="589147"/>
          </a:xfrm>
          <a:custGeom>
            <a:avLst/>
            <a:gdLst/>
            <a:ahLst/>
            <a:cxnLst/>
            <a:rect l="l" t="t" r="r" b="b"/>
            <a:pathLst>
              <a:path w="474979" h="688975">
                <a:moveTo>
                  <a:pt x="474662" y="688974"/>
                </a:moveTo>
                <a:lnTo>
                  <a:pt x="203601" y="0"/>
                </a:lnTo>
                <a:lnTo>
                  <a:pt x="0" y="688974"/>
                </a:lnTo>
                <a:lnTo>
                  <a:pt x="474662" y="688974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0" name="object 50"/>
          <p:cNvSpPr txBox="1"/>
          <p:nvPr/>
        </p:nvSpPr>
        <p:spPr>
          <a:xfrm>
            <a:off x="5638272" y="5828663"/>
            <a:ext cx="171043" cy="184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197" b="1" dirty="0">
                <a:latin typeface="Arial"/>
                <a:cs typeface="Arial"/>
              </a:rPr>
              <a:t>T</a:t>
            </a:r>
            <a:r>
              <a:rPr sz="1154" b="1" spc="19" baseline="-21604" dirty="0">
                <a:latin typeface="Arial"/>
                <a:cs typeface="Arial"/>
              </a:rPr>
              <a:t>3</a:t>
            </a:r>
            <a:endParaRPr sz="1154" baseline="-21604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715636" y="4907200"/>
            <a:ext cx="520187" cy="163984"/>
          </a:xfrm>
          <a:custGeom>
            <a:avLst/>
            <a:gdLst/>
            <a:ahLst/>
            <a:cxnLst/>
            <a:rect l="l" t="t" r="r" b="b"/>
            <a:pathLst>
              <a:path w="608329" h="191770">
                <a:moveTo>
                  <a:pt x="607744" y="0"/>
                </a:moveTo>
                <a:lnTo>
                  <a:pt x="0" y="191439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2" name="object 52"/>
          <p:cNvSpPr/>
          <p:nvPr/>
        </p:nvSpPr>
        <p:spPr>
          <a:xfrm>
            <a:off x="3692329" y="5021262"/>
            <a:ext cx="81449" cy="70046"/>
          </a:xfrm>
          <a:custGeom>
            <a:avLst/>
            <a:gdLst/>
            <a:ahLst/>
            <a:cxnLst/>
            <a:rect l="l" t="t" r="r" b="b"/>
            <a:pathLst>
              <a:path w="95250" h="81914">
                <a:moveTo>
                  <a:pt x="68884" y="0"/>
                </a:moveTo>
                <a:lnTo>
                  <a:pt x="0" y="66636"/>
                </a:lnTo>
                <a:lnTo>
                  <a:pt x="94640" y="81762"/>
                </a:lnTo>
                <a:lnTo>
                  <a:pt x="688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3" name="object 53"/>
          <p:cNvSpPr/>
          <p:nvPr/>
        </p:nvSpPr>
        <p:spPr>
          <a:xfrm>
            <a:off x="4678547" y="5366030"/>
            <a:ext cx="364891" cy="159097"/>
          </a:xfrm>
          <a:custGeom>
            <a:avLst/>
            <a:gdLst/>
            <a:ahLst/>
            <a:cxnLst/>
            <a:rect l="l" t="t" r="r" b="b"/>
            <a:pathLst>
              <a:path w="426720" h="186054">
                <a:moveTo>
                  <a:pt x="426235" y="0"/>
                </a:moveTo>
                <a:lnTo>
                  <a:pt x="0" y="185449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4" name="object 54"/>
          <p:cNvSpPr/>
          <p:nvPr/>
        </p:nvSpPr>
        <p:spPr>
          <a:xfrm>
            <a:off x="4656142" y="5471500"/>
            <a:ext cx="81992" cy="67331"/>
          </a:xfrm>
          <a:custGeom>
            <a:avLst/>
            <a:gdLst/>
            <a:ahLst/>
            <a:cxnLst/>
            <a:rect l="l" t="t" r="r" b="b"/>
            <a:pathLst>
              <a:path w="95885" h="78739">
                <a:moveTo>
                  <a:pt x="61506" y="0"/>
                </a:moveTo>
                <a:lnTo>
                  <a:pt x="0" y="73507"/>
                </a:lnTo>
                <a:lnTo>
                  <a:pt x="95707" y="78613"/>
                </a:lnTo>
                <a:lnTo>
                  <a:pt x="615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5" name="object 55"/>
          <p:cNvSpPr/>
          <p:nvPr/>
        </p:nvSpPr>
        <p:spPr>
          <a:xfrm>
            <a:off x="5252077" y="5367386"/>
            <a:ext cx="434394" cy="129232"/>
          </a:xfrm>
          <a:custGeom>
            <a:avLst/>
            <a:gdLst/>
            <a:ahLst/>
            <a:cxnLst/>
            <a:rect l="l" t="t" r="r" b="b"/>
            <a:pathLst>
              <a:path w="508000" h="151129">
                <a:moveTo>
                  <a:pt x="0" y="0"/>
                </a:moveTo>
                <a:lnTo>
                  <a:pt x="507593" y="15062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6" name="object 56"/>
          <p:cNvSpPr/>
          <p:nvPr/>
        </p:nvSpPr>
        <p:spPr>
          <a:xfrm>
            <a:off x="5628837" y="5447141"/>
            <a:ext cx="80906" cy="70589"/>
          </a:xfrm>
          <a:custGeom>
            <a:avLst/>
            <a:gdLst/>
            <a:ahLst/>
            <a:cxnLst/>
            <a:rect l="l" t="t" r="r" b="b"/>
            <a:pathLst>
              <a:path w="94615" h="82550">
                <a:moveTo>
                  <a:pt x="24396" y="0"/>
                </a:moveTo>
                <a:lnTo>
                  <a:pt x="0" y="82181"/>
                </a:lnTo>
                <a:lnTo>
                  <a:pt x="94386" y="65481"/>
                </a:lnTo>
                <a:lnTo>
                  <a:pt x="243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7" name="object 57"/>
          <p:cNvSpPr/>
          <p:nvPr/>
        </p:nvSpPr>
        <p:spPr>
          <a:xfrm>
            <a:off x="4174235" y="3625737"/>
            <a:ext cx="683085" cy="286700"/>
          </a:xfrm>
          <a:custGeom>
            <a:avLst/>
            <a:gdLst/>
            <a:ahLst/>
            <a:cxnLst/>
            <a:rect l="l" t="t" r="r" b="b"/>
            <a:pathLst>
              <a:path w="798829" h="335279">
                <a:moveTo>
                  <a:pt x="598881" y="0"/>
                </a:moveTo>
                <a:lnTo>
                  <a:pt x="598881" y="83743"/>
                </a:lnTo>
                <a:lnTo>
                  <a:pt x="0" y="83743"/>
                </a:lnTo>
                <a:lnTo>
                  <a:pt x="0" y="251218"/>
                </a:lnTo>
                <a:lnTo>
                  <a:pt x="598881" y="251218"/>
                </a:lnTo>
                <a:lnTo>
                  <a:pt x="598881" y="334962"/>
                </a:lnTo>
                <a:lnTo>
                  <a:pt x="798512" y="167474"/>
                </a:lnTo>
                <a:lnTo>
                  <a:pt x="5988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8" name="object 58"/>
          <p:cNvSpPr/>
          <p:nvPr/>
        </p:nvSpPr>
        <p:spPr>
          <a:xfrm>
            <a:off x="4174235" y="3625737"/>
            <a:ext cx="683085" cy="286700"/>
          </a:xfrm>
          <a:custGeom>
            <a:avLst/>
            <a:gdLst/>
            <a:ahLst/>
            <a:cxnLst/>
            <a:rect l="l" t="t" r="r" b="b"/>
            <a:pathLst>
              <a:path w="798829" h="335279">
                <a:moveTo>
                  <a:pt x="0" y="83740"/>
                </a:moveTo>
                <a:lnTo>
                  <a:pt x="598885" y="83740"/>
                </a:lnTo>
                <a:lnTo>
                  <a:pt x="598885" y="0"/>
                </a:lnTo>
                <a:lnTo>
                  <a:pt x="798512" y="167480"/>
                </a:lnTo>
                <a:lnTo>
                  <a:pt x="598885" y="334961"/>
                </a:lnTo>
                <a:lnTo>
                  <a:pt x="598885" y="251221"/>
                </a:lnTo>
                <a:lnTo>
                  <a:pt x="0" y="251221"/>
                </a:lnTo>
                <a:lnTo>
                  <a:pt x="0" y="8374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9" name="object 59"/>
          <p:cNvSpPr txBox="1"/>
          <p:nvPr/>
        </p:nvSpPr>
        <p:spPr>
          <a:xfrm>
            <a:off x="3932061" y="3208719"/>
            <a:ext cx="998564" cy="2631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710" spc="4" dirty="0">
                <a:latin typeface="Tahoma"/>
                <a:cs typeface="Tahoma"/>
              </a:rPr>
              <a:t>1</a:t>
            </a:r>
            <a:r>
              <a:rPr sz="1667" spc="6" baseline="25641" dirty="0">
                <a:latin typeface="Tahoma"/>
                <a:cs typeface="Tahoma"/>
              </a:rPr>
              <a:t>a</a:t>
            </a:r>
            <a:r>
              <a:rPr sz="1667" spc="-76" baseline="25641" dirty="0">
                <a:latin typeface="Tahoma"/>
                <a:cs typeface="Tahoma"/>
              </a:rPr>
              <a:t> </a:t>
            </a:r>
            <a:r>
              <a:rPr sz="1710" spc="-4" dirty="0">
                <a:latin typeface="Tahoma"/>
                <a:cs typeface="Tahoma"/>
              </a:rPr>
              <a:t>rotação</a:t>
            </a:r>
            <a:endParaRPr sz="1710">
              <a:latin typeface="Tahoma"/>
              <a:cs typeface="Tahoma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6095073" y="3499491"/>
            <a:ext cx="406159" cy="589147"/>
          </a:xfrm>
          <a:custGeom>
            <a:avLst/>
            <a:gdLst/>
            <a:ahLst/>
            <a:cxnLst/>
            <a:rect l="l" t="t" r="r" b="b"/>
            <a:pathLst>
              <a:path w="474979" h="688975">
                <a:moveTo>
                  <a:pt x="203593" y="0"/>
                </a:moveTo>
                <a:lnTo>
                  <a:pt x="0" y="688975"/>
                </a:lnTo>
                <a:lnTo>
                  <a:pt x="474662" y="688975"/>
                </a:lnTo>
                <a:lnTo>
                  <a:pt x="203593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1" name="object 61"/>
          <p:cNvSpPr/>
          <p:nvPr/>
        </p:nvSpPr>
        <p:spPr>
          <a:xfrm>
            <a:off x="6095073" y="3499492"/>
            <a:ext cx="406159" cy="589147"/>
          </a:xfrm>
          <a:custGeom>
            <a:avLst/>
            <a:gdLst/>
            <a:ahLst/>
            <a:cxnLst/>
            <a:rect l="l" t="t" r="r" b="b"/>
            <a:pathLst>
              <a:path w="474979" h="688975">
                <a:moveTo>
                  <a:pt x="474661" y="688974"/>
                </a:moveTo>
                <a:lnTo>
                  <a:pt x="203601" y="0"/>
                </a:lnTo>
                <a:lnTo>
                  <a:pt x="0" y="688974"/>
                </a:lnTo>
                <a:lnTo>
                  <a:pt x="474661" y="688974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2" name="object 62"/>
          <p:cNvSpPr txBox="1"/>
          <p:nvPr/>
        </p:nvSpPr>
        <p:spPr>
          <a:xfrm>
            <a:off x="6200270" y="3803296"/>
            <a:ext cx="171043" cy="184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197" b="1" dirty="0">
                <a:latin typeface="Arial"/>
                <a:cs typeface="Arial"/>
              </a:rPr>
              <a:t>T</a:t>
            </a:r>
            <a:r>
              <a:rPr sz="1154" b="1" spc="19" baseline="-21604" dirty="0">
                <a:latin typeface="Arial"/>
                <a:cs typeface="Arial"/>
              </a:rPr>
              <a:t>1</a:t>
            </a:r>
            <a:endParaRPr sz="1154" baseline="-21604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6146657" y="2979576"/>
            <a:ext cx="434394" cy="129232"/>
          </a:xfrm>
          <a:custGeom>
            <a:avLst/>
            <a:gdLst/>
            <a:ahLst/>
            <a:cxnLst/>
            <a:rect l="l" t="t" r="r" b="b"/>
            <a:pathLst>
              <a:path w="508000" h="151129">
                <a:moveTo>
                  <a:pt x="0" y="0"/>
                </a:moveTo>
                <a:lnTo>
                  <a:pt x="507592" y="15062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4" name="object 64"/>
          <p:cNvSpPr/>
          <p:nvPr/>
        </p:nvSpPr>
        <p:spPr>
          <a:xfrm>
            <a:off x="6523430" y="3059330"/>
            <a:ext cx="80906" cy="70589"/>
          </a:xfrm>
          <a:custGeom>
            <a:avLst/>
            <a:gdLst/>
            <a:ahLst/>
            <a:cxnLst/>
            <a:rect l="l" t="t" r="r" b="b"/>
            <a:pathLst>
              <a:path w="94615" h="82550">
                <a:moveTo>
                  <a:pt x="24383" y="0"/>
                </a:moveTo>
                <a:lnTo>
                  <a:pt x="0" y="82181"/>
                </a:lnTo>
                <a:lnTo>
                  <a:pt x="94373" y="6548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5" name="object 65"/>
          <p:cNvSpPr/>
          <p:nvPr/>
        </p:nvSpPr>
        <p:spPr>
          <a:xfrm>
            <a:off x="5865658" y="2607626"/>
            <a:ext cx="328511" cy="436023"/>
          </a:xfrm>
          <a:custGeom>
            <a:avLst/>
            <a:gdLst/>
            <a:ahLst/>
            <a:cxnLst/>
            <a:rect l="l" t="t" r="r" b="b"/>
            <a:pathLst>
              <a:path w="384175" h="509904">
                <a:moveTo>
                  <a:pt x="384175" y="254793"/>
                </a:moveTo>
                <a:lnTo>
                  <a:pt x="380272" y="203443"/>
                </a:lnTo>
                <a:lnTo>
                  <a:pt x="369080" y="155616"/>
                </a:lnTo>
                <a:lnTo>
                  <a:pt x="351369" y="112336"/>
                </a:lnTo>
                <a:lnTo>
                  <a:pt x="327913" y="74627"/>
                </a:lnTo>
                <a:lnTo>
                  <a:pt x="299485" y="43514"/>
                </a:lnTo>
                <a:lnTo>
                  <a:pt x="266856" y="20022"/>
                </a:lnTo>
                <a:lnTo>
                  <a:pt x="230799" y="5176"/>
                </a:lnTo>
                <a:lnTo>
                  <a:pt x="192086" y="0"/>
                </a:lnTo>
                <a:lnTo>
                  <a:pt x="153374" y="5176"/>
                </a:lnTo>
                <a:lnTo>
                  <a:pt x="117317" y="20022"/>
                </a:lnTo>
                <a:lnTo>
                  <a:pt x="84689" y="43514"/>
                </a:lnTo>
                <a:lnTo>
                  <a:pt x="56260" y="74627"/>
                </a:lnTo>
                <a:lnTo>
                  <a:pt x="32805" y="112336"/>
                </a:lnTo>
                <a:lnTo>
                  <a:pt x="15095" y="155616"/>
                </a:lnTo>
                <a:lnTo>
                  <a:pt x="3902" y="203443"/>
                </a:lnTo>
                <a:lnTo>
                  <a:pt x="0" y="254793"/>
                </a:lnTo>
                <a:lnTo>
                  <a:pt x="3902" y="306143"/>
                </a:lnTo>
                <a:lnTo>
                  <a:pt x="15095" y="353971"/>
                </a:lnTo>
                <a:lnTo>
                  <a:pt x="32805" y="397251"/>
                </a:lnTo>
                <a:lnTo>
                  <a:pt x="56260" y="434960"/>
                </a:lnTo>
                <a:lnTo>
                  <a:pt x="84689" y="466072"/>
                </a:lnTo>
                <a:lnTo>
                  <a:pt x="117317" y="489564"/>
                </a:lnTo>
                <a:lnTo>
                  <a:pt x="153374" y="504411"/>
                </a:lnTo>
                <a:lnTo>
                  <a:pt x="192086" y="509587"/>
                </a:lnTo>
                <a:lnTo>
                  <a:pt x="230799" y="504411"/>
                </a:lnTo>
                <a:lnTo>
                  <a:pt x="266856" y="489564"/>
                </a:lnTo>
                <a:lnTo>
                  <a:pt x="299485" y="466072"/>
                </a:lnTo>
                <a:lnTo>
                  <a:pt x="327913" y="434960"/>
                </a:lnTo>
                <a:lnTo>
                  <a:pt x="351369" y="397251"/>
                </a:lnTo>
                <a:lnTo>
                  <a:pt x="369080" y="353971"/>
                </a:lnTo>
                <a:lnTo>
                  <a:pt x="380272" y="306143"/>
                </a:lnTo>
                <a:lnTo>
                  <a:pt x="384175" y="254793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6" name="object 66"/>
          <p:cNvSpPr/>
          <p:nvPr/>
        </p:nvSpPr>
        <p:spPr>
          <a:xfrm>
            <a:off x="5294158" y="3170981"/>
            <a:ext cx="406159" cy="589147"/>
          </a:xfrm>
          <a:custGeom>
            <a:avLst/>
            <a:gdLst/>
            <a:ahLst/>
            <a:cxnLst/>
            <a:rect l="l" t="t" r="r" b="b"/>
            <a:pathLst>
              <a:path w="474979" h="688975">
                <a:moveTo>
                  <a:pt x="271056" y="0"/>
                </a:moveTo>
                <a:lnTo>
                  <a:pt x="0" y="688975"/>
                </a:lnTo>
                <a:lnTo>
                  <a:pt x="474662" y="688975"/>
                </a:lnTo>
                <a:lnTo>
                  <a:pt x="271056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7" name="object 67"/>
          <p:cNvSpPr/>
          <p:nvPr/>
        </p:nvSpPr>
        <p:spPr>
          <a:xfrm>
            <a:off x="5294158" y="3170981"/>
            <a:ext cx="406159" cy="589147"/>
          </a:xfrm>
          <a:custGeom>
            <a:avLst/>
            <a:gdLst/>
            <a:ahLst/>
            <a:cxnLst/>
            <a:rect l="l" t="t" r="r" b="b"/>
            <a:pathLst>
              <a:path w="474979" h="688975">
                <a:moveTo>
                  <a:pt x="0" y="688974"/>
                </a:moveTo>
                <a:lnTo>
                  <a:pt x="271059" y="0"/>
                </a:lnTo>
                <a:lnTo>
                  <a:pt x="474661" y="688974"/>
                </a:lnTo>
                <a:lnTo>
                  <a:pt x="0" y="688974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8" name="object 68"/>
          <p:cNvSpPr txBox="1"/>
          <p:nvPr/>
        </p:nvSpPr>
        <p:spPr>
          <a:xfrm>
            <a:off x="5428199" y="3474785"/>
            <a:ext cx="171043" cy="184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197" b="1" dirty="0">
                <a:latin typeface="Arial"/>
                <a:cs typeface="Arial"/>
              </a:rPr>
              <a:t>T</a:t>
            </a:r>
            <a:r>
              <a:rPr sz="1154" b="1" spc="19" baseline="-21604" dirty="0">
                <a:latin typeface="Arial"/>
                <a:cs typeface="Arial"/>
              </a:rPr>
              <a:t>0</a:t>
            </a:r>
            <a:endParaRPr sz="1154" baseline="-21604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5548694" y="2990436"/>
            <a:ext cx="364891" cy="159097"/>
          </a:xfrm>
          <a:custGeom>
            <a:avLst/>
            <a:gdLst/>
            <a:ahLst/>
            <a:cxnLst/>
            <a:rect l="l" t="t" r="r" b="b"/>
            <a:pathLst>
              <a:path w="426720" h="186054">
                <a:moveTo>
                  <a:pt x="426234" y="0"/>
                </a:moveTo>
                <a:lnTo>
                  <a:pt x="0" y="185449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0" name="object 70"/>
          <p:cNvSpPr/>
          <p:nvPr/>
        </p:nvSpPr>
        <p:spPr>
          <a:xfrm>
            <a:off x="5526288" y="3095906"/>
            <a:ext cx="81992" cy="67331"/>
          </a:xfrm>
          <a:custGeom>
            <a:avLst/>
            <a:gdLst/>
            <a:ahLst/>
            <a:cxnLst/>
            <a:rect l="l" t="t" r="r" b="b"/>
            <a:pathLst>
              <a:path w="95884" h="78739">
                <a:moveTo>
                  <a:pt x="61506" y="0"/>
                </a:moveTo>
                <a:lnTo>
                  <a:pt x="0" y="73507"/>
                </a:lnTo>
                <a:lnTo>
                  <a:pt x="95707" y="78612"/>
                </a:lnTo>
                <a:lnTo>
                  <a:pt x="615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1" name="object 71"/>
          <p:cNvSpPr/>
          <p:nvPr/>
        </p:nvSpPr>
        <p:spPr>
          <a:xfrm>
            <a:off x="6579694" y="2937494"/>
            <a:ext cx="328511" cy="436023"/>
          </a:xfrm>
          <a:custGeom>
            <a:avLst/>
            <a:gdLst/>
            <a:ahLst/>
            <a:cxnLst/>
            <a:rect l="l" t="t" r="r" b="b"/>
            <a:pathLst>
              <a:path w="384175" h="509904">
                <a:moveTo>
                  <a:pt x="384175" y="254793"/>
                </a:moveTo>
                <a:lnTo>
                  <a:pt x="380272" y="203443"/>
                </a:lnTo>
                <a:lnTo>
                  <a:pt x="369080" y="155616"/>
                </a:lnTo>
                <a:lnTo>
                  <a:pt x="351369" y="112335"/>
                </a:lnTo>
                <a:lnTo>
                  <a:pt x="327914" y="74627"/>
                </a:lnTo>
                <a:lnTo>
                  <a:pt x="299485" y="43514"/>
                </a:lnTo>
                <a:lnTo>
                  <a:pt x="266856" y="20022"/>
                </a:lnTo>
                <a:lnTo>
                  <a:pt x="230800" y="5176"/>
                </a:lnTo>
                <a:lnTo>
                  <a:pt x="192087" y="0"/>
                </a:lnTo>
                <a:lnTo>
                  <a:pt x="153375" y="5176"/>
                </a:lnTo>
                <a:lnTo>
                  <a:pt x="117318" y="20022"/>
                </a:lnTo>
                <a:lnTo>
                  <a:pt x="84689" y="43514"/>
                </a:lnTo>
                <a:lnTo>
                  <a:pt x="56260" y="74627"/>
                </a:lnTo>
                <a:lnTo>
                  <a:pt x="32805" y="112335"/>
                </a:lnTo>
                <a:lnTo>
                  <a:pt x="15095" y="155616"/>
                </a:lnTo>
                <a:lnTo>
                  <a:pt x="3902" y="203443"/>
                </a:lnTo>
                <a:lnTo>
                  <a:pt x="0" y="254793"/>
                </a:lnTo>
                <a:lnTo>
                  <a:pt x="3902" y="306143"/>
                </a:lnTo>
                <a:lnTo>
                  <a:pt x="15095" y="353970"/>
                </a:lnTo>
                <a:lnTo>
                  <a:pt x="32805" y="397251"/>
                </a:lnTo>
                <a:lnTo>
                  <a:pt x="56260" y="434960"/>
                </a:lnTo>
                <a:lnTo>
                  <a:pt x="84689" y="466072"/>
                </a:lnTo>
                <a:lnTo>
                  <a:pt x="117318" y="489564"/>
                </a:lnTo>
                <a:lnTo>
                  <a:pt x="153375" y="504410"/>
                </a:lnTo>
                <a:lnTo>
                  <a:pt x="192087" y="509587"/>
                </a:lnTo>
                <a:lnTo>
                  <a:pt x="230800" y="504410"/>
                </a:lnTo>
                <a:lnTo>
                  <a:pt x="266856" y="489564"/>
                </a:lnTo>
                <a:lnTo>
                  <a:pt x="299485" y="466072"/>
                </a:lnTo>
                <a:lnTo>
                  <a:pt x="327914" y="434960"/>
                </a:lnTo>
                <a:lnTo>
                  <a:pt x="351369" y="397251"/>
                </a:lnTo>
                <a:lnTo>
                  <a:pt x="369080" y="353970"/>
                </a:lnTo>
                <a:lnTo>
                  <a:pt x="380272" y="306143"/>
                </a:lnTo>
                <a:lnTo>
                  <a:pt x="384175" y="254793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2" name="object 72"/>
          <p:cNvSpPr/>
          <p:nvPr/>
        </p:nvSpPr>
        <p:spPr>
          <a:xfrm>
            <a:off x="6897344" y="3259217"/>
            <a:ext cx="434394" cy="129232"/>
          </a:xfrm>
          <a:custGeom>
            <a:avLst/>
            <a:gdLst/>
            <a:ahLst/>
            <a:cxnLst/>
            <a:rect l="l" t="t" r="r" b="b"/>
            <a:pathLst>
              <a:path w="508000" h="151129">
                <a:moveTo>
                  <a:pt x="0" y="0"/>
                </a:moveTo>
                <a:lnTo>
                  <a:pt x="507592" y="15062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3" name="object 73"/>
          <p:cNvSpPr/>
          <p:nvPr/>
        </p:nvSpPr>
        <p:spPr>
          <a:xfrm>
            <a:off x="7274106" y="3338971"/>
            <a:ext cx="80906" cy="70589"/>
          </a:xfrm>
          <a:custGeom>
            <a:avLst/>
            <a:gdLst/>
            <a:ahLst/>
            <a:cxnLst/>
            <a:rect l="l" t="t" r="r" b="b"/>
            <a:pathLst>
              <a:path w="94615" h="82550">
                <a:moveTo>
                  <a:pt x="24396" y="0"/>
                </a:moveTo>
                <a:lnTo>
                  <a:pt x="0" y="82181"/>
                </a:lnTo>
                <a:lnTo>
                  <a:pt x="94386" y="65481"/>
                </a:lnTo>
                <a:lnTo>
                  <a:pt x="243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4" name="object 74"/>
          <p:cNvSpPr/>
          <p:nvPr/>
        </p:nvSpPr>
        <p:spPr>
          <a:xfrm>
            <a:off x="7330381" y="3217135"/>
            <a:ext cx="328511" cy="436023"/>
          </a:xfrm>
          <a:custGeom>
            <a:avLst/>
            <a:gdLst/>
            <a:ahLst/>
            <a:cxnLst/>
            <a:rect l="l" t="t" r="r" b="b"/>
            <a:pathLst>
              <a:path w="384175" h="509904">
                <a:moveTo>
                  <a:pt x="384175" y="254793"/>
                </a:moveTo>
                <a:lnTo>
                  <a:pt x="380273" y="203443"/>
                </a:lnTo>
                <a:lnTo>
                  <a:pt x="369080" y="155616"/>
                </a:lnTo>
                <a:lnTo>
                  <a:pt x="351369" y="112336"/>
                </a:lnTo>
                <a:lnTo>
                  <a:pt x="327914" y="74627"/>
                </a:lnTo>
                <a:lnTo>
                  <a:pt x="299485" y="43514"/>
                </a:lnTo>
                <a:lnTo>
                  <a:pt x="266856" y="20022"/>
                </a:lnTo>
                <a:lnTo>
                  <a:pt x="230800" y="5176"/>
                </a:lnTo>
                <a:lnTo>
                  <a:pt x="192087" y="0"/>
                </a:lnTo>
                <a:lnTo>
                  <a:pt x="153375" y="5176"/>
                </a:lnTo>
                <a:lnTo>
                  <a:pt x="117318" y="20022"/>
                </a:lnTo>
                <a:lnTo>
                  <a:pt x="84689" y="43514"/>
                </a:lnTo>
                <a:lnTo>
                  <a:pt x="56260" y="74627"/>
                </a:lnTo>
                <a:lnTo>
                  <a:pt x="32805" y="112336"/>
                </a:lnTo>
                <a:lnTo>
                  <a:pt x="15095" y="155616"/>
                </a:lnTo>
                <a:lnTo>
                  <a:pt x="3902" y="203443"/>
                </a:lnTo>
                <a:lnTo>
                  <a:pt x="0" y="254793"/>
                </a:lnTo>
                <a:lnTo>
                  <a:pt x="3902" y="306143"/>
                </a:lnTo>
                <a:lnTo>
                  <a:pt x="15095" y="353971"/>
                </a:lnTo>
                <a:lnTo>
                  <a:pt x="32805" y="397251"/>
                </a:lnTo>
                <a:lnTo>
                  <a:pt x="56260" y="434960"/>
                </a:lnTo>
                <a:lnTo>
                  <a:pt x="84689" y="466072"/>
                </a:lnTo>
                <a:lnTo>
                  <a:pt x="117318" y="489564"/>
                </a:lnTo>
                <a:lnTo>
                  <a:pt x="153375" y="504411"/>
                </a:lnTo>
                <a:lnTo>
                  <a:pt x="192087" y="509587"/>
                </a:lnTo>
                <a:lnTo>
                  <a:pt x="230800" y="504411"/>
                </a:lnTo>
                <a:lnTo>
                  <a:pt x="266856" y="489564"/>
                </a:lnTo>
                <a:lnTo>
                  <a:pt x="299485" y="466072"/>
                </a:lnTo>
                <a:lnTo>
                  <a:pt x="327914" y="434960"/>
                </a:lnTo>
                <a:lnTo>
                  <a:pt x="351369" y="397251"/>
                </a:lnTo>
                <a:lnTo>
                  <a:pt x="369080" y="353971"/>
                </a:lnTo>
                <a:lnTo>
                  <a:pt x="380273" y="306143"/>
                </a:lnTo>
                <a:lnTo>
                  <a:pt x="384175" y="254793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5" name="object 75"/>
          <p:cNvSpPr/>
          <p:nvPr/>
        </p:nvSpPr>
        <p:spPr>
          <a:xfrm>
            <a:off x="6819968" y="3789992"/>
            <a:ext cx="406159" cy="589147"/>
          </a:xfrm>
          <a:custGeom>
            <a:avLst/>
            <a:gdLst/>
            <a:ahLst/>
            <a:cxnLst/>
            <a:rect l="l" t="t" r="r" b="b"/>
            <a:pathLst>
              <a:path w="474979" h="688975">
                <a:moveTo>
                  <a:pt x="203593" y="0"/>
                </a:moveTo>
                <a:lnTo>
                  <a:pt x="0" y="688975"/>
                </a:lnTo>
                <a:lnTo>
                  <a:pt x="474662" y="688975"/>
                </a:lnTo>
                <a:lnTo>
                  <a:pt x="203593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6" name="object 76"/>
          <p:cNvSpPr/>
          <p:nvPr/>
        </p:nvSpPr>
        <p:spPr>
          <a:xfrm>
            <a:off x="6819969" y="3789992"/>
            <a:ext cx="406159" cy="589147"/>
          </a:xfrm>
          <a:custGeom>
            <a:avLst/>
            <a:gdLst/>
            <a:ahLst/>
            <a:cxnLst/>
            <a:rect l="l" t="t" r="r" b="b"/>
            <a:pathLst>
              <a:path w="474979" h="688975">
                <a:moveTo>
                  <a:pt x="474662" y="688974"/>
                </a:moveTo>
                <a:lnTo>
                  <a:pt x="203601" y="0"/>
                </a:lnTo>
                <a:lnTo>
                  <a:pt x="0" y="688974"/>
                </a:lnTo>
                <a:lnTo>
                  <a:pt x="474662" y="688974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7" name="object 77"/>
          <p:cNvSpPr txBox="1"/>
          <p:nvPr/>
        </p:nvSpPr>
        <p:spPr>
          <a:xfrm>
            <a:off x="6925166" y="4093797"/>
            <a:ext cx="171043" cy="184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197" b="1" dirty="0">
                <a:latin typeface="Arial"/>
                <a:cs typeface="Arial"/>
              </a:rPr>
              <a:t>T</a:t>
            </a:r>
            <a:r>
              <a:rPr sz="1154" b="1" spc="19" baseline="-21604" dirty="0">
                <a:latin typeface="Arial"/>
                <a:cs typeface="Arial"/>
              </a:rPr>
              <a:t>2</a:t>
            </a:r>
            <a:endParaRPr sz="1154" baseline="-21604">
              <a:latin typeface="Arial"/>
              <a:cs typeface="Arial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7862514" y="3764201"/>
            <a:ext cx="406159" cy="589147"/>
          </a:xfrm>
          <a:custGeom>
            <a:avLst/>
            <a:gdLst/>
            <a:ahLst/>
            <a:cxnLst/>
            <a:rect l="l" t="t" r="r" b="b"/>
            <a:pathLst>
              <a:path w="474979" h="688975">
                <a:moveTo>
                  <a:pt x="203593" y="0"/>
                </a:moveTo>
                <a:lnTo>
                  <a:pt x="0" y="688975"/>
                </a:lnTo>
                <a:lnTo>
                  <a:pt x="474662" y="688975"/>
                </a:lnTo>
                <a:lnTo>
                  <a:pt x="203593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9" name="object 79"/>
          <p:cNvSpPr/>
          <p:nvPr/>
        </p:nvSpPr>
        <p:spPr>
          <a:xfrm>
            <a:off x="7862515" y="3764201"/>
            <a:ext cx="406159" cy="589147"/>
          </a:xfrm>
          <a:custGeom>
            <a:avLst/>
            <a:gdLst/>
            <a:ahLst/>
            <a:cxnLst/>
            <a:rect l="l" t="t" r="r" b="b"/>
            <a:pathLst>
              <a:path w="474979" h="688975">
                <a:moveTo>
                  <a:pt x="474661" y="688974"/>
                </a:moveTo>
                <a:lnTo>
                  <a:pt x="203600" y="0"/>
                </a:lnTo>
                <a:lnTo>
                  <a:pt x="0" y="688974"/>
                </a:lnTo>
                <a:lnTo>
                  <a:pt x="474661" y="688974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0" name="object 80"/>
          <p:cNvSpPr txBox="1"/>
          <p:nvPr/>
        </p:nvSpPr>
        <p:spPr>
          <a:xfrm>
            <a:off x="7967712" y="4068004"/>
            <a:ext cx="171043" cy="184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197" b="1" dirty="0">
                <a:latin typeface="Arial"/>
                <a:cs typeface="Arial"/>
              </a:rPr>
              <a:t>T</a:t>
            </a:r>
            <a:r>
              <a:rPr sz="1154" b="1" spc="19" baseline="-21604" dirty="0">
                <a:latin typeface="Arial"/>
                <a:cs typeface="Arial"/>
              </a:rPr>
              <a:t>3</a:t>
            </a:r>
            <a:endParaRPr sz="1154" baseline="-21604">
              <a:latin typeface="Arial"/>
              <a:cs typeface="Arial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6262729" y="3308087"/>
            <a:ext cx="364891" cy="159097"/>
          </a:xfrm>
          <a:custGeom>
            <a:avLst/>
            <a:gdLst/>
            <a:ahLst/>
            <a:cxnLst/>
            <a:rect l="l" t="t" r="r" b="b"/>
            <a:pathLst>
              <a:path w="426720" h="186054">
                <a:moveTo>
                  <a:pt x="426234" y="0"/>
                </a:moveTo>
                <a:lnTo>
                  <a:pt x="0" y="185449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2" name="object 82"/>
          <p:cNvSpPr/>
          <p:nvPr/>
        </p:nvSpPr>
        <p:spPr>
          <a:xfrm>
            <a:off x="6240323" y="3413557"/>
            <a:ext cx="81992" cy="67331"/>
          </a:xfrm>
          <a:custGeom>
            <a:avLst/>
            <a:gdLst/>
            <a:ahLst/>
            <a:cxnLst/>
            <a:rect l="l" t="t" r="r" b="b"/>
            <a:pathLst>
              <a:path w="95884" h="78739">
                <a:moveTo>
                  <a:pt x="61506" y="0"/>
                </a:moveTo>
                <a:lnTo>
                  <a:pt x="0" y="73507"/>
                </a:lnTo>
                <a:lnTo>
                  <a:pt x="95707" y="78612"/>
                </a:lnTo>
                <a:lnTo>
                  <a:pt x="615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3" name="object 83"/>
          <p:cNvSpPr/>
          <p:nvPr/>
        </p:nvSpPr>
        <p:spPr>
          <a:xfrm>
            <a:off x="7006631" y="3605375"/>
            <a:ext cx="364891" cy="159097"/>
          </a:xfrm>
          <a:custGeom>
            <a:avLst/>
            <a:gdLst/>
            <a:ahLst/>
            <a:cxnLst/>
            <a:rect l="l" t="t" r="r" b="b"/>
            <a:pathLst>
              <a:path w="426720" h="186054">
                <a:moveTo>
                  <a:pt x="426233" y="0"/>
                </a:moveTo>
                <a:lnTo>
                  <a:pt x="0" y="185449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4" name="object 84"/>
          <p:cNvSpPr/>
          <p:nvPr/>
        </p:nvSpPr>
        <p:spPr>
          <a:xfrm>
            <a:off x="6984224" y="3710846"/>
            <a:ext cx="81992" cy="67331"/>
          </a:xfrm>
          <a:custGeom>
            <a:avLst/>
            <a:gdLst/>
            <a:ahLst/>
            <a:cxnLst/>
            <a:rect l="l" t="t" r="r" b="b"/>
            <a:pathLst>
              <a:path w="95884" h="78739">
                <a:moveTo>
                  <a:pt x="61506" y="0"/>
                </a:moveTo>
                <a:lnTo>
                  <a:pt x="0" y="73507"/>
                </a:lnTo>
                <a:lnTo>
                  <a:pt x="95707" y="78612"/>
                </a:lnTo>
                <a:lnTo>
                  <a:pt x="615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5" name="object 85"/>
          <p:cNvSpPr/>
          <p:nvPr/>
        </p:nvSpPr>
        <p:spPr>
          <a:xfrm>
            <a:off x="7580158" y="3606732"/>
            <a:ext cx="434394" cy="129232"/>
          </a:xfrm>
          <a:custGeom>
            <a:avLst/>
            <a:gdLst/>
            <a:ahLst/>
            <a:cxnLst/>
            <a:rect l="l" t="t" r="r" b="b"/>
            <a:pathLst>
              <a:path w="508000" h="151129">
                <a:moveTo>
                  <a:pt x="0" y="0"/>
                </a:moveTo>
                <a:lnTo>
                  <a:pt x="507592" y="15062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6" name="object 86"/>
          <p:cNvSpPr/>
          <p:nvPr/>
        </p:nvSpPr>
        <p:spPr>
          <a:xfrm>
            <a:off x="7956931" y="3686486"/>
            <a:ext cx="80906" cy="70589"/>
          </a:xfrm>
          <a:custGeom>
            <a:avLst/>
            <a:gdLst/>
            <a:ahLst/>
            <a:cxnLst/>
            <a:rect l="l" t="t" r="r" b="b"/>
            <a:pathLst>
              <a:path w="94615" h="82550">
                <a:moveTo>
                  <a:pt x="24383" y="0"/>
                </a:moveTo>
                <a:lnTo>
                  <a:pt x="0" y="82181"/>
                </a:lnTo>
                <a:lnTo>
                  <a:pt x="94373" y="6548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7" name="object 87"/>
          <p:cNvSpPr/>
          <p:nvPr/>
        </p:nvSpPr>
        <p:spPr>
          <a:xfrm>
            <a:off x="5336186" y="4276992"/>
            <a:ext cx="477291" cy="592405"/>
          </a:xfrm>
          <a:custGeom>
            <a:avLst/>
            <a:gdLst/>
            <a:ahLst/>
            <a:cxnLst/>
            <a:rect l="l" t="t" r="r" b="b"/>
            <a:pathLst>
              <a:path w="558165" h="692785">
                <a:moveTo>
                  <a:pt x="0" y="432396"/>
                </a:moveTo>
                <a:lnTo>
                  <a:pt x="16370" y="692454"/>
                </a:lnTo>
                <a:lnTo>
                  <a:pt x="269633" y="631139"/>
                </a:lnTo>
                <a:lnTo>
                  <a:pt x="202222" y="581456"/>
                </a:lnTo>
                <a:lnTo>
                  <a:pt x="275474" y="482079"/>
                </a:lnTo>
                <a:lnTo>
                  <a:pt x="67411" y="482079"/>
                </a:lnTo>
                <a:lnTo>
                  <a:pt x="0" y="432396"/>
                </a:lnTo>
                <a:close/>
              </a:path>
              <a:path w="558165" h="692785">
                <a:moveTo>
                  <a:pt x="422744" y="0"/>
                </a:moveTo>
                <a:lnTo>
                  <a:pt x="67411" y="482079"/>
                </a:lnTo>
                <a:lnTo>
                  <a:pt x="275474" y="482079"/>
                </a:lnTo>
                <a:lnTo>
                  <a:pt x="557568" y="99377"/>
                </a:lnTo>
                <a:lnTo>
                  <a:pt x="4227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8" name="object 88"/>
          <p:cNvSpPr/>
          <p:nvPr/>
        </p:nvSpPr>
        <p:spPr>
          <a:xfrm>
            <a:off x="5336194" y="4276993"/>
            <a:ext cx="477291" cy="592405"/>
          </a:xfrm>
          <a:custGeom>
            <a:avLst/>
            <a:gdLst/>
            <a:ahLst/>
            <a:cxnLst/>
            <a:rect l="l" t="t" r="r" b="b"/>
            <a:pathLst>
              <a:path w="558165" h="692785">
                <a:moveTo>
                  <a:pt x="557562" y="99372"/>
                </a:moveTo>
                <a:lnTo>
                  <a:pt x="202222" y="581448"/>
                </a:lnTo>
                <a:lnTo>
                  <a:pt x="269630" y="631134"/>
                </a:lnTo>
                <a:lnTo>
                  <a:pt x="16368" y="692453"/>
                </a:lnTo>
                <a:lnTo>
                  <a:pt x="0" y="432389"/>
                </a:lnTo>
                <a:lnTo>
                  <a:pt x="67407" y="482075"/>
                </a:lnTo>
                <a:lnTo>
                  <a:pt x="422748" y="0"/>
                </a:lnTo>
                <a:lnTo>
                  <a:pt x="557562" y="9937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9" name="object 89"/>
          <p:cNvSpPr txBox="1"/>
          <p:nvPr/>
        </p:nvSpPr>
        <p:spPr>
          <a:xfrm>
            <a:off x="5737513" y="4716881"/>
            <a:ext cx="998564" cy="2631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710" spc="4" dirty="0">
                <a:latin typeface="Tahoma"/>
                <a:cs typeface="Tahoma"/>
              </a:rPr>
              <a:t>2</a:t>
            </a:r>
            <a:r>
              <a:rPr sz="1667" spc="6" baseline="25641" dirty="0">
                <a:latin typeface="Tahoma"/>
                <a:cs typeface="Tahoma"/>
              </a:rPr>
              <a:t>a</a:t>
            </a:r>
            <a:r>
              <a:rPr sz="1667" spc="-76" baseline="25641" dirty="0">
                <a:latin typeface="Tahoma"/>
                <a:cs typeface="Tahoma"/>
              </a:rPr>
              <a:t> </a:t>
            </a:r>
            <a:r>
              <a:rPr sz="1710" spc="-4" dirty="0">
                <a:latin typeface="Tahoma"/>
                <a:cs typeface="Tahoma"/>
              </a:rPr>
              <a:t>rotação</a:t>
            </a:r>
            <a:endParaRPr sz="1710">
              <a:latin typeface="Tahoma"/>
              <a:cs typeface="Tahoma"/>
            </a:endParaRPr>
          </a:p>
        </p:txBody>
      </p:sp>
      <p:sp>
        <p:nvSpPr>
          <p:cNvPr id="91" name="object 91"/>
          <p:cNvSpPr txBox="1">
            <a:spLocks noGrp="1"/>
          </p:cNvSpPr>
          <p:nvPr>
            <p:ph type="sldNum" sz="quarter" idx="7"/>
          </p:nvPr>
        </p:nvSpPr>
        <p:spPr>
          <a:xfrm>
            <a:off x="568591" y="5638151"/>
            <a:ext cx="258993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20">
              <a:lnSpc>
                <a:spcPts val="962"/>
              </a:lnSpc>
            </a:pPr>
            <a:fld id="{81D60167-4931-47E6-BA6A-407CBD079E47}" type="slidenum">
              <a:rPr dirty="0"/>
              <a:pPr marL="21720">
                <a:lnSpc>
                  <a:spcPts val="962"/>
                </a:lnSpc>
              </a:pPr>
              <a:t>28</a:t>
            </a:fld>
            <a:endParaRPr dirty="0"/>
          </a:p>
        </p:txBody>
      </p:sp>
      <p:sp>
        <p:nvSpPr>
          <p:cNvPr id="90" name="object 90"/>
          <p:cNvSpPr txBox="1">
            <a:spLocks noGrp="1"/>
          </p:cNvSpPr>
          <p:nvPr>
            <p:ph type="title"/>
          </p:nvPr>
        </p:nvSpPr>
        <p:spPr>
          <a:xfrm>
            <a:off x="1372240" y="597272"/>
            <a:ext cx="5074619" cy="535116"/>
          </a:xfrm>
          <a:prstGeom prst="rect">
            <a:avLst/>
          </a:prstGeom>
        </p:spPr>
        <p:txBody>
          <a:bodyPr vert="horz" wrap="square" lIns="0" tIns="165070" rIns="0" bIns="0" rtlCol="0">
            <a:spAutoFit/>
          </a:bodyPr>
          <a:lstStyle/>
          <a:p>
            <a:pPr marL="2732318"/>
            <a:r>
              <a:rPr spc="-4" dirty="0"/>
              <a:t>Árvore</a:t>
            </a:r>
            <a:r>
              <a:rPr spc="-56" dirty="0"/>
              <a:t> </a:t>
            </a:r>
            <a:r>
              <a:rPr spc="-4" dirty="0"/>
              <a:t>AVL:</a:t>
            </a:r>
          </a:p>
        </p:txBody>
      </p:sp>
    </p:spTree>
    <p:extLst>
      <p:ext uri="{BB962C8B-B14F-4D97-AF65-F5344CB8AC3E}">
        <p14:creationId xmlns:p14="http://schemas.microsoft.com/office/powerpoint/2010/main" val="346794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4836" y="1556663"/>
            <a:ext cx="6358988" cy="8663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2309" spc="-1030" dirty="0" smtClean="0">
                <a:solidFill>
                  <a:srgbClr val="666600"/>
                </a:solidFill>
                <a:latin typeface="Wingdings"/>
                <a:cs typeface="Wingdings"/>
              </a:rPr>
              <a:t></a:t>
            </a:r>
            <a:r>
              <a:rPr lang="pt-BR" sz="2309" spc="-1030" dirty="0" smtClean="0">
                <a:solidFill>
                  <a:srgbClr val="666600"/>
                </a:solidFill>
                <a:latin typeface="Wingdings"/>
                <a:cs typeface="Wingdings"/>
              </a:rPr>
              <a:t>	</a:t>
            </a:r>
            <a:r>
              <a:rPr sz="2309" spc="137" dirty="0" smtClean="0">
                <a:solidFill>
                  <a:srgbClr val="666600"/>
                </a:solidFill>
                <a:latin typeface="Times New Roman"/>
                <a:cs typeface="Times New Roman"/>
              </a:rPr>
              <a:t> </a:t>
            </a:r>
            <a:r>
              <a:rPr sz="2736" b="1" spc="-4" dirty="0">
                <a:solidFill>
                  <a:srgbClr val="FF0000"/>
                </a:solidFill>
                <a:latin typeface="Gill Sans MT"/>
                <a:cs typeface="Gill Sans MT"/>
              </a:rPr>
              <a:t>Árvore AVL </a:t>
            </a:r>
            <a:r>
              <a:rPr sz="2736" b="1" dirty="0">
                <a:solidFill>
                  <a:srgbClr val="FF0000"/>
                </a:solidFill>
                <a:latin typeface="Gill Sans MT"/>
                <a:cs typeface="Gill Sans MT"/>
              </a:rPr>
              <a:t>–</a:t>
            </a:r>
            <a:r>
              <a:rPr sz="2736" b="1" spc="-9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736" b="1" spc="-4" dirty="0">
                <a:solidFill>
                  <a:srgbClr val="FF0000"/>
                </a:solidFill>
                <a:latin typeface="Gill Sans MT"/>
                <a:cs typeface="Gill Sans MT"/>
              </a:rPr>
              <a:t>Balanceamento:</a:t>
            </a:r>
            <a:endParaRPr sz="2736" dirty="0">
              <a:latin typeface="Gill Sans MT"/>
              <a:cs typeface="Gill Sans MT"/>
            </a:endParaRPr>
          </a:p>
          <a:p>
            <a:pPr marL="10860">
              <a:spcBef>
                <a:spcPts val="624"/>
              </a:spcBef>
            </a:pPr>
            <a:r>
              <a:rPr sz="1796" spc="-804" dirty="0" smtClean="0">
                <a:solidFill>
                  <a:srgbClr val="666600"/>
                </a:solidFill>
                <a:latin typeface="Wingdings"/>
                <a:cs typeface="Wingdings"/>
              </a:rPr>
              <a:t></a:t>
            </a:r>
            <a:r>
              <a:rPr lang="pt-BR" sz="1796" spc="-804" dirty="0" smtClean="0">
                <a:solidFill>
                  <a:srgbClr val="666600"/>
                </a:solidFill>
                <a:latin typeface="Wingdings"/>
                <a:cs typeface="Wingdings"/>
              </a:rPr>
              <a:t>	</a:t>
            </a:r>
            <a:r>
              <a:rPr sz="1796" spc="43" dirty="0" smtClean="0">
                <a:solidFill>
                  <a:srgbClr val="666600"/>
                </a:solidFill>
                <a:latin typeface="Times New Roman"/>
                <a:cs typeface="Times New Roman"/>
              </a:rPr>
              <a:t> </a:t>
            </a:r>
            <a:r>
              <a:rPr sz="2394" b="1" spc="-4" dirty="0">
                <a:latin typeface="Gill Sans MT"/>
                <a:cs typeface="Gill Sans MT"/>
              </a:rPr>
              <a:t>Ilustração </a:t>
            </a:r>
            <a:r>
              <a:rPr sz="2394" b="1" dirty="0">
                <a:latin typeface="Gill Sans MT"/>
                <a:cs typeface="Gill Sans MT"/>
              </a:rPr>
              <a:t>Esquemática das</a:t>
            </a:r>
            <a:r>
              <a:rPr sz="2394" b="1" spc="-13" dirty="0">
                <a:latin typeface="Gill Sans MT"/>
                <a:cs typeface="Gill Sans MT"/>
              </a:rPr>
              <a:t> </a:t>
            </a:r>
            <a:r>
              <a:rPr sz="2394" b="1" spc="-4" dirty="0">
                <a:latin typeface="Gill Sans MT"/>
                <a:cs typeface="Gill Sans MT"/>
              </a:rPr>
              <a:t>Rotações</a:t>
            </a:r>
            <a:r>
              <a:rPr sz="2052" b="1" spc="-4" dirty="0">
                <a:latin typeface="Gill Sans MT"/>
                <a:cs typeface="Gill Sans MT"/>
              </a:rPr>
              <a:t>:</a:t>
            </a:r>
            <a:endParaRPr sz="2052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66090" y="5623950"/>
            <a:ext cx="406159" cy="589147"/>
          </a:xfrm>
          <a:custGeom>
            <a:avLst/>
            <a:gdLst/>
            <a:ahLst/>
            <a:cxnLst/>
            <a:rect l="l" t="t" r="r" b="b"/>
            <a:pathLst>
              <a:path w="474979" h="688975">
                <a:moveTo>
                  <a:pt x="203593" y="0"/>
                </a:moveTo>
                <a:lnTo>
                  <a:pt x="0" y="688974"/>
                </a:lnTo>
                <a:lnTo>
                  <a:pt x="474662" y="688974"/>
                </a:lnTo>
                <a:lnTo>
                  <a:pt x="203593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" name="object 4"/>
          <p:cNvSpPr/>
          <p:nvPr/>
        </p:nvSpPr>
        <p:spPr>
          <a:xfrm>
            <a:off x="4166090" y="5623950"/>
            <a:ext cx="406159" cy="589147"/>
          </a:xfrm>
          <a:custGeom>
            <a:avLst/>
            <a:gdLst/>
            <a:ahLst/>
            <a:cxnLst/>
            <a:rect l="l" t="t" r="r" b="b"/>
            <a:pathLst>
              <a:path w="474979" h="688975">
                <a:moveTo>
                  <a:pt x="474662" y="688974"/>
                </a:moveTo>
                <a:lnTo>
                  <a:pt x="203601" y="0"/>
                </a:lnTo>
                <a:lnTo>
                  <a:pt x="0" y="688974"/>
                </a:lnTo>
                <a:lnTo>
                  <a:pt x="474662" y="688974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" name="object 5"/>
          <p:cNvSpPr txBox="1"/>
          <p:nvPr/>
        </p:nvSpPr>
        <p:spPr>
          <a:xfrm>
            <a:off x="4271287" y="5927758"/>
            <a:ext cx="171043" cy="184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197" b="1" dirty="0">
                <a:latin typeface="Arial"/>
                <a:cs typeface="Arial"/>
              </a:rPr>
              <a:t>T</a:t>
            </a:r>
            <a:r>
              <a:rPr sz="1154" b="1" spc="19" baseline="-21604" dirty="0">
                <a:latin typeface="Arial"/>
                <a:cs typeface="Arial"/>
              </a:rPr>
              <a:t>1</a:t>
            </a:r>
            <a:endParaRPr sz="1154" baseline="-21604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97309" y="5463768"/>
            <a:ext cx="434394" cy="129232"/>
          </a:xfrm>
          <a:custGeom>
            <a:avLst/>
            <a:gdLst/>
            <a:ahLst/>
            <a:cxnLst/>
            <a:rect l="l" t="t" r="r" b="b"/>
            <a:pathLst>
              <a:path w="508000" h="151129">
                <a:moveTo>
                  <a:pt x="0" y="0"/>
                </a:moveTo>
                <a:lnTo>
                  <a:pt x="507592" y="15062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" name="object 7"/>
          <p:cNvSpPr/>
          <p:nvPr/>
        </p:nvSpPr>
        <p:spPr>
          <a:xfrm>
            <a:off x="4274071" y="5543522"/>
            <a:ext cx="80906" cy="70589"/>
          </a:xfrm>
          <a:custGeom>
            <a:avLst/>
            <a:gdLst/>
            <a:ahLst/>
            <a:cxnLst/>
            <a:rect l="l" t="t" r="r" b="b"/>
            <a:pathLst>
              <a:path w="94614" h="82550">
                <a:moveTo>
                  <a:pt x="24396" y="0"/>
                </a:moveTo>
                <a:lnTo>
                  <a:pt x="0" y="82185"/>
                </a:lnTo>
                <a:lnTo>
                  <a:pt x="94386" y="65479"/>
                </a:lnTo>
                <a:lnTo>
                  <a:pt x="243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" name="object 8"/>
          <p:cNvSpPr/>
          <p:nvPr/>
        </p:nvSpPr>
        <p:spPr>
          <a:xfrm>
            <a:off x="3616311" y="5091818"/>
            <a:ext cx="328511" cy="436023"/>
          </a:xfrm>
          <a:custGeom>
            <a:avLst/>
            <a:gdLst/>
            <a:ahLst/>
            <a:cxnLst/>
            <a:rect l="l" t="t" r="r" b="b"/>
            <a:pathLst>
              <a:path w="384175" h="509904">
                <a:moveTo>
                  <a:pt x="384175" y="254793"/>
                </a:moveTo>
                <a:lnTo>
                  <a:pt x="380273" y="203443"/>
                </a:lnTo>
                <a:lnTo>
                  <a:pt x="369080" y="155616"/>
                </a:lnTo>
                <a:lnTo>
                  <a:pt x="351370" y="112336"/>
                </a:lnTo>
                <a:lnTo>
                  <a:pt x="327914" y="74627"/>
                </a:lnTo>
                <a:lnTo>
                  <a:pt x="299486" y="43514"/>
                </a:lnTo>
                <a:lnTo>
                  <a:pt x="266857" y="20022"/>
                </a:lnTo>
                <a:lnTo>
                  <a:pt x="230800" y="5176"/>
                </a:lnTo>
                <a:lnTo>
                  <a:pt x="192087" y="0"/>
                </a:lnTo>
                <a:lnTo>
                  <a:pt x="153375" y="5176"/>
                </a:lnTo>
                <a:lnTo>
                  <a:pt x="117318" y="20022"/>
                </a:lnTo>
                <a:lnTo>
                  <a:pt x="84689" y="43514"/>
                </a:lnTo>
                <a:lnTo>
                  <a:pt x="56261" y="74627"/>
                </a:lnTo>
                <a:lnTo>
                  <a:pt x="32805" y="112336"/>
                </a:lnTo>
                <a:lnTo>
                  <a:pt x="15095" y="155616"/>
                </a:lnTo>
                <a:lnTo>
                  <a:pt x="3902" y="203443"/>
                </a:lnTo>
                <a:lnTo>
                  <a:pt x="0" y="254793"/>
                </a:lnTo>
                <a:lnTo>
                  <a:pt x="3902" y="306143"/>
                </a:lnTo>
                <a:lnTo>
                  <a:pt x="15095" y="353971"/>
                </a:lnTo>
                <a:lnTo>
                  <a:pt x="32805" y="397251"/>
                </a:lnTo>
                <a:lnTo>
                  <a:pt x="56261" y="434960"/>
                </a:lnTo>
                <a:lnTo>
                  <a:pt x="84689" y="466072"/>
                </a:lnTo>
                <a:lnTo>
                  <a:pt x="117318" y="489564"/>
                </a:lnTo>
                <a:lnTo>
                  <a:pt x="153375" y="504411"/>
                </a:lnTo>
                <a:lnTo>
                  <a:pt x="192087" y="509587"/>
                </a:lnTo>
                <a:lnTo>
                  <a:pt x="230800" y="504411"/>
                </a:lnTo>
                <a:lnTo>
                  <a:pt x="266857" y="489564"/>
                </a:lnTo>
                <a:lnTo>
                  <a:pt x="299486" y="466072"/>
                </a:lnTo>
                <a:lnTo>
                  <a:pt x="327914" y="434960"/>
                </a:lnTo>
                <a:lnTo>
                  <a:pt x="351370" y="397251"/>
                </a:lnTo>
                <a:lnTo>
                  <a:pt x="369080" y="353971"/>
                </a:lnTo>
                <a:lnTo>
                  <a:pt x="380273" y="306143"/>
                </a:lnTo>
                <a:lnTo>
                  <a:pt x="384175" y="254793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" name="object 9"/>
          <p:cNvSpPr/>
          <p:nvPr/>
        </p:nvSpPr>
        <p:spPr>
          <a:xfrm>
            <a:off x="3044810" y="5655172"/>
            <a:ext cx="406159" cy="589147"/>
          </a:xfrm>
          <a:custGeom>
            <a:avLst/>
            <a:gdLst/>
            <a:ahLst/>
            <a:cxnLst/>
            <a:rect l="l" t="t" r="r" b="b"/>
            <a:pathLst>
              <a:path w="474979" h="688975">
                <a:moveTo>
                  <a:pt x="271056" y="0"/>
                </a:moveTo>
                <a:lnTo>
                  <a:pt x="0" y="688974"/>
                </a:lnTo>
                <a:lnTo>
                  <a:pt x="474662" y="688974"/>
                </a:lnTo>
                <a:lnTo>
                  <a:pt x="271056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0" name="object 10"/>
          <p:cNvSpPr/>
          <p:nvPr/>
        </p:nvSpPr>
        <p:spPr>
          <a:xfrm>
            <a:off x="3044810" y="5655172"/>
            <a:ext cx="406159" cy="589147"/>
          </a:xfrm>
          <a:custGeom>
            <a:avLst/>
            <a:gdLst/>
            <a:ahLst/>
            <a:cxnLst/>
            <a:rect l="l" t="t" r="r" b="b"/>
            <a:pathLst>
              <a:path w="474979" h="688975">
                <a:moveTo>
                  <a:pt x="0" y="688974"/>
                </a:moveTo>
                <a:lnTo>
                  <a:pt x="271060" y="0"/>
                </a:lnTo>
                <a:lnTo>
                  <a:pt x="474662" y="688974"/>
                </a:lnTo>
                <a:lnTo>
                  <a:pt x="0" y="688974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1" name="object 11"/>
          <p:cNvSpPr txBox="1"/>
          <p:nvPr/>
        </p:nvSpPr>
        <p:spPr>
          <a:xfrm>
            <a:off x="3178852" y="5958981"/>
            <a:ext cx="171043" cy="184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197" b="1" dirty="0">
                <a:latin typeface="Arial"/>
                <a:cs typeface="Arial"/>
              </a:rPr>
              <a:t>T</a:t>
            </a:r>
            <a:r>
              <a:rPr sz="1154" b="1" spc="19" baseline="-21604" dirty="0">
                <a:latin typeface="Arial"/>
                <a:cs typeface="Arial"/>
              </a:rPr>
              <a:t>0</a:t>
            </a:r>
            <a:endParaRPr sz="1154" baseline="-21604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299345" y="5474628"/>
            <a:ext cx="364891" cy="159097"/>
          </a:xfrm>
          <a:custGeom>
            <a:avLst/>
            <a:gdLst/>
            <a:ahLst/>
            <a:cxnLst/>
            <a:rect l="l" t="t" r="r" b="b"/>
            <a:pathLst>
              <a:path w="426720" h="186054">
                <a:moveTo>
                  <a:pt x="426235" y="0"/>
                </a:moveTo>
                <a:lnTo>
                  <a:pt x="0" y="185449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3" name="object 13"/>
          <p:cNvSpPr/>
          <p:nvPr/>
        </p:nvSpPr>
        <p:spPr>
          <a:xfrm>
            <a:off x="3276940" y="5580100"/>
            <a:ext cx="81992" cy="67331"/>
          </a:xfrm>
          <a:custGeom>
            <a:avLst/>
            <a:gdLst/>
            <a:ahLst/>
            <a:cxnLst/>
            <a:rect l="l" t="t" r="r" b="b"/>
            <a:pathLst>
              <a:path w="95885" h="78739">
                <a:moveTo>
                  <a:pt x="61506" y="0"/>
                </a:moveTo>
                <a:lnTo>
                  <a:pt x="0" y="73505"/>
                </a:lnTo>
                <a:lnTo>
                  <a:pt x="95707" y="78606"/>
                </a:lnTo>
                <a:lnTo>
                  <a:pt x="615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4" name="object 14"/>
          <p:cNvSpPr/>
          <p:nvPr/>
        </p:nvSpPr>
        <p:spPr>
          <a:xfrm>
            <a:off x="4380573" y="4601767"/>
            <a:ext cx="328511" cy="436023"/>
          </a:xfrm>
          <a:custGeom>
            <a:avLst/>
            <a:gdLst/>
            <a:ahLst/>
            <a:cxnLst/>
            <a:rect l="l" t="t" r="r" b="b"/>
            <a:pathLst>
              <a:path w="384175" h="509904">
                <a:moveTo>
                  <a:pt x="384175" y="254793"/>
                </a:moveTo>
                <a:lnTo>
                  <a:pt x="380273" y="203443"/>
                </a:lnTo>
                <a:lnTo>
                  <a:pt x="369080" y="155616"/>
                </a:lnTo>
                <a:lnTo>
                  <a:pt x="351370" y="112336"/>
                </a:lnTo>
                <a:lnTo>
                  <a:pt x="327914" y="74627"/>
                </a:lnTo>
                <a:lnTo>
                  <a:pt x="299485" y="43514"/>
                </a:lnTo>
                <a:lnTo>
                  <a:pt x="266857" y="20022"/>
                </a:lnTo>
                <a:lnTo>
                  <a:pt x="230800" y="5176"/>
                </a:lnTo>
                <a:lnTo>
                  <a:pt x="192087" y="0"/>
                </a:lnTo>
                <a:lnTo>
                  <a:pt x="153375" y="5176"/>
                </a:lnTo>
                <a:lnTo>
                  <a:pt x="117318" y="20022"/>
                </a:lnTo>
                <a:lnTo>
                  <a:pt x="84689" y="43514"/>
                </a:lnTo>
                <a:lnTo>
                  <a:pt x="56261" y="74627"/>
                </a:lnTo>
                <a:lnTo>
                  <a:pt x="32805" y="112336"/>
                </a:lnTo>
                <a:lnTo>
                  <a:pt x="15095" y="155616"/>
                </a:lnTo>
                <a:lnTo>
                  <a:pt x="3902" y="203443"/>
                </a:lnTo>
                <a:lnTo>
                  <a:pt x="0" y="254793"/>
                </a:lnTo>
                <a:lnTo>
                  <a:pt x="3902" y="306143"/>
                </a:lnTo>
                <a:lnTo>
                  <a:pt x="15095" y="353971"/>
                </a:lnTo>
                <a:lnTo>
                  <a:pt x="32805" y="397251"/>
                </a:lnTo>
                <a:lnTo>
                  <a:pt x="56261" y="434960"/>
                </a:lnTo>
                <a:lnTo>
                  <a:pt x="84689" y="466072"/>
                </a:lnTo>
                <a:lnTo>
                  <a:pt x="117318" y="489564"/>
                </a:lnTo>
                <a:lnTo>
                  <a:pt x="153375" y="504411"/>
                </a:lnTo>
                <a:lnTo>
                  <a:pt x="192087" y="509587"/>
                </a:lnTo>
                <a:lnTo>
                  <a:pt x="230800" y="504411"/>
                </a:lnTo>
                <a:lnTo>
                  <a:pt x="266857" y="489564"/>
                </a:lnTo>
                <a:lnTo>
                  <a:pt x="299485" y="466072"/>
                </a:lnTo>
                <a:lnTo>
                  <a:pt x="327914" y="434960"/>
                </a:lnTo>
                <a:lnTo>
                  <a:pt x="351370" y="397251"/>
                </a:lnTo>
                <a:lnTo>
                  <a:pt x="369080" y="353971"/>
                </a:lnTo>
                <a:lnTo>
                  <a:pt x="380273" y="306143"/>
                </a:lnTo>
                <a:lnTo>
                  <a:pt x="384175" y="254793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5" name="object 15"/>
          <p:cNvSpPr/>
          <p:nvPr/>
        </p:nvSpPr>
        <p:spPr>
          <a:xfrm>
            <a:off x="4686006" y="4960142"/>
            <a:ext cx="544079" cy="129232"/>
          </a:xfrm>
          <a:custGeom>
            <a:avLst/>
            <a:gdLst/>
            <a:ahLst/>
            <a:cxnLst/>
            <a:rect l="l" t="t" r="r" b="b"/>
            <a:pathLst>
              <a:path w="636270" h="151129">
                <a:moveTo>
                  <a:pt x="0" y="0"/>
                </a:moveTo>
                <a:lnTo>
                  <a:pt x="635768" y="150576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6" name="object 16"/>
          <p:cNvSpPr/>
          <p:nvPr/>
        </p:nvSpPr>
        <p:spPr>
          <a:xfrm>
            <a:off x="5173658" y="5041971"/>
            <a:ext cx="79820" cy="71675"/>
          </a:xfrm>
          <a:custGeom>
            <a:avLst/>
            <a:gdLst/>
            <a:ahLst/>
            <a:cxnLst/>
            <a:rect l="l" t="t" r="r" b="b"/>
            <a:pathLst>
              <a:path w="93345" h="83820">
                <a:moveTo>
                  <a:pt x="19748" y="0"/>
                </a:moveTo>
                <a:lnTo>
                  <a:pt x="0" y="83413"/>
                </a:lnTo>
                <a:lnTo>
                  <a:pt x="93294" y="61468"/>
                </a:lnTo>
                <a:lnTo>
                  <a:pt x="197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7" name="object 17"/>
          <p:cNvSpPr/>
          <p:nvPr/>
        </p:nvSpPr>
        <p:spPr>
          <a:xfrm>
            <a:off x="5205922" y="5042949"/>
            <a:ext cx="328511" cy="436023"/>
          </a:xfrm>
          <a:custGeom>
            <a:avLst/>
            <a:gdLst/>
            <a:ahLst/>
            <a:cxnLst/>
            <a:rect l="l" t="t" r="r" b="b"/>
            <a:pathLst>
              <a:path w="384175" h="509904">
                <a:moveTo>
                  <a:pt x="384175" y="254793"/>
                </a:moveTo>
                <a:lnTo>
                  <a:pt x="380272" y="203443"/>
                </a:lnTo>
                <a:lnTo>
                  <a:pt x="369080" y="155616"/>
                </a:lnTo>
                <a:lnTo>
                  <a:pt x="351369" y="112336"/>
                </a:lnTo>
                <a:lnTo>
                  <a:pt x="327914" y="74627"/>
                </a:lnTo>
                <a:lnTo>
                  <a:pt x="299485" y="43514"/>
                </a:lnTo>
                <a:lnTo>
                  <a:pt x="266856" y="20022"/>
                </a:lnTo>
                <a:lnTo>
                  <a:pt x="230800" y="5176"/>
                </a:lnTo>
                <a:lnTo>
                  <a:pt x="192087" y="0"/>
                </a:lnTo>
                <a:lnTo>
                  <a:pt x="153375" y="5176"/>
                </a:lnTo>
                <a:lnTo>
                  <a:pt x="117318" y="20022"/>
                </a:lnTo>
                <a:lnTo>
                  <a:pt x="84689" y="43514"/>
                </a:lnTo>
                <a:lnTo>
                  <a:pt x="56260" y="74627"/>
                </a:lnTo>
                <a:lnTo>
                  <a:pt x="32805" y="112336"/>
                </a:lnTo>
                <a:lnTo>
                  <a:pt x="15095" y="155616"/>
                </a:lnTo>
                <a:lnTo>
                  <a:pt x="3902" y="203443"/>
                </a:lnTo>
                <a:lnTo>
                  <a:pt x="0" y="254793"/>
                </a:lnTo>
                <a:lnTo>
                  <a:pt x="3902" y="306143"/>
                </a:lnTo>
                <a:lnTo>
                  <a:pt x="15095" y="353971"/>
                </a:lnTo>
                <a:lnTo>
                  <a:pt x="32805" y="397251"/>
                </a:lnTo>
                <a:lnTo>
                  <a:pt x="56260" y="434960"/>
                </a:lnTo>
                <a:lnTo>
                  <a:pt x="84689" y="466072"/>
                </a:lnTo>
                <a:lnTo>
                  <a:pt x="117318" y="489564"/>
                </a:lnTo>
                <a:lnTo>
                  <a:pt x="153375" y="504411"/>
                </a:lnTo>
                <a:lnTo>
                  <a:pt x="192087" y="509587"/>
                </a:lnTo>
                <a:lnTo>
                  <a:pt x="230800" y="504411"/>
                </a:lnTo>
                <a:lnTo>
                  <a:pt x="266856" y="489564"/>
                </a:lnTo>
                <a:lnTo>
                  <a:pt x="299485" y="466072"/>
                </a:lnTo>
                <a:lnTo>
                  <a:pt x="327914" y="434960"/>
                </a:lnTo>
                <a:lnTo>
                  <a:pt x="351369" y="397251"/>
                </a:lnTo>
                <a:lnTo>
                  <a:pt x="369080" y="353971"/>
                </a:lnTo>
                <a:lnTo>
                  <a:pt x="380272" y="306143"/>
                </a:lnTo>
                <a:lnTo>
                  <a:pt x="384175" y="254793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8" name="object 18"/>
          <p:cNvSpPr/>
          <p:nvPr/>
        </p:nvSpPr>
        <p:spPr>
          <a:xfrm>
            <a:off x="4694151" y="5615806"/>
            <a:ext cx="406159" cy="589147"/>
          </a:xfrm>
          <a:custGeom>
            <a:avLst/>
            <a:gdLst/>
            <a:ahLst/>
            <a:cxnLst/>
            <a:rect l="l" t="t" r="r" b="b"/>
            <a:pathLst>
              <a:path w="474979" h="688975">
                <a:moveTo>
                  <a:pt x="203593" y="0"/>
                </a:moveTo>
                <a:lnTo>
                  <a:pt x="0" y="688974"/>
                </a:lnTo>
                <a:lnTo>
                  <a:pt x="474662" y="688974"/>
                </a:lnTo>
                <a:lnTo>
                  <a:pt x="203593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9" name="object 19"/>
          <p:cNvSpPr/>
          <p:nvPr/>
        </p:nvSpPr>
        <p:spPr>
          <a:xfrm>
            <a:off x="4694151" y="5615806"/>
            <a:ext cx="406159" cy="589147"/>
          </a:xfrm>
          <a:custGeom>
            <a:avLst/>
            <a:gdLst/>
            <a:ahLst/>
            <a:cxnLst/>
            <a:rect l="l" t="t" r="r" b="b"/>
            <a:pathLst>
              <a:path w="474979" h="688975">
                <a:moveTo>
                  <a:pt x="474662" y="688974"/>
                </a:moveTo>
                <a:lnTo>
                  <a:pt x="203601" y="0"/>
                </a:lnTo>
                <a:lnTo>
                  <a:pt x="0" y="688974"/>
                </a:lnTo>
                <a:lnTo>
                  <a:pt x="474662" y="688974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0" name="object 20"/>
          <p:cNvSpPr txBox="1"/>
          <p:nvPr/>
        </p:nvSpPr>
        <p:spPr>
          <a:xfrm>
            <a:off x="4799348" y="5919615"/>
            <a:ext cx="171043" cy="184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197" b="1" dirty="0">
                <a:latin typeface="Arial"/>
                <a:cs typeface="Arial"/>
              </a:rPr>
              <a:t>T</a:t>
            </a:r>
            <a:r>
              <a:rPr sz="1154" b="1" spc="19" baseline="-21604" dirty="0">
                <a:latin typeface="Arial"/>
                <a:cs typeface="Arial"/>
              </a:rPr>
              <a:t>2</a:t>
            </a:r>
            <a:endParaRPr sz="1154" baseline="-21604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736697" y="5590013"/>
            <a:ext cx="406159" cy="589147"/>
          </a:xfrm>
          <a:custGeom>
            <a:avLst/>
            <a:gdLst/>
            <a:ahLst/>
            <a:cxnLst/>
            <a:rect l="l" t="t" r="r" b="b"/>
            <a:pathLst>
              <a:path w="474979" h="688975">
                <a:moveTo>
                  <a:pt x="203593" y="0"/>
                </a:moveTo>
                <a:lnTo>
                  <a:pt x="0" y="688974"/>
                </a:lnTo>
                <a:lnTo>
                  <a:pt x="474662" y="688974"/>
                </a:lnTo>
                <a:lnTo>
                  <a:pt x="203593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2" name="object 22"/>
          <p:cNvSpPr/>
          <p:nvPr/>
        </p:nvSpPr>
        <p:spPr>
          <a:xfrm>
            <a:off x="5736697" y="5590013"/>
            <a:ext cx="406159" cy="589147"/>
          </a:xfrm>
          <a:custGeom>
            <a:avLst/>
            <a:gdLst/>
            <a:ahLst/>
            <a:cxnLst/>
            <a:rect l="l" t="t" r="r" b="b"/>
            <a:pathLst>
              <a:path w="474979" h="688975">
                <a:moveTo>
                  <a:pt x="474662" y="688974"/>
                </a:moveTo>
                <a:lnTo>
                  <a:pt x="203601" y="0"/>
                </a:lnTo>
                <a:lnTo>
                  <a:pt x="0" y="688974"/>
                </a:lnTo>
                <a:lnTo>
                  <a:pt x="474662" y="688974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3" name="object 23"/>
          <p:cNvSpPr txBox="1"/>
          <p:nvPr/>
        </p:nvSpPr>
        <p:spPr>
          <a:xfrm>
            <a:off x="5841895" y="5893822"/>
            <a:ext cx="171043" cy="184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197" b="1" dirty="0">
                <a:latin typeface="Arial"/>
                <a:cs typeface="Arial"/>
              </a:rPr>
              <a:t>T</a:t>
            </a:r>
            <a:r>
              <a:rPr sz="1154" b="1" spc="19" baseline="-21604" dirty="0">
                <a:latin typeface="Arial"/>
                <a:cs typeface="Arial"/>
              </a:rPr>
              <a:t>3</a:t>
            </a:r>
            <a:endParaRPr sz="1154" baseline="-21604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919259" y="4972359"/>
            <a:ext cx="520187" cy="163984"/>
          </a:xfrm>
          <a:custGeom>
            <a:avLst/>
            <a:gdLst/>
            <a:ahLst/>
            <a:cxnLst/>
            <a:rect l="l" t="t" r="r" b="b"/>
            <a:pathLst>
              <a:path w="608329" h="191770">
                <a:moveTo>
                  <a:pt x="607744" y="0"/>
                </a:moveTo>
                <a:lnTo>
                  <a:pt x="0" y="191439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5" name="object 25"/>
          <p:cNvSpPr/>
          <p:nvPr/>
        </p:nvSpPr>
        <p:spPr>
          <a:xfrm>
            <a:off x="3895952" y="5086421"/>
            <a:ext cx="81449" cy="70046"/>
          </a:xfrm>
          <a:custGeom>
            <a:avLst/>
            <a:gdLst/>
            <a:ahLst/>
            <a:cxnLst/>
            <a:rect l="l" t="t" r="r" b="b"/>
            <a:pathLst>
              <a:path w="95250" h="81914">
                <a:moveTo>
                  <a:pt x="68884" y="0"/>
                </a:moveTo>
                <a:lnTo>
                  <a:pt x="0" y="66636"/>
                </a:lnTo>
                <a:lnTo>
                  <a:pt x="94640" y="81762"/>
                </a:lnTo>
                <a:lnTo>
                  <a:pt x="688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6" name="object 26"/>
          <p:cNvSpPr/>
          <p:nvPr/>
        </p:nvSpPr>
        <p:spPr>
          <a:xfrm>
            <a:off x="4882170" y="5431189"/>
            <a:ext cx="364891" cy="159097"/>
          </a:xfrm>
          <a:custGeom>
            <a:avLst/>
            <a:gdLst/>
            <a:ahLst/>
            <a:cxnLst/>
            <a:rect l="l" t="t" r="r" b="b"/>
            <a:pathLst>
              <a:path w="426720" h="186054">
                <a:moveTo>
                  <a:pt x="426235" y="0"/>
                </a:moveTo>
                <a:lnTo>
                  <a:pt x="0" y="185449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7" name="object 27"/>
          <p:cNvSpPr/>
          <p:nvPr/>
        </p:nvSpPr>
        <p:spPr>
          <a:xfrm>
            <a:off x="4859764" y="5536659"/>
            <a:ext cx="81992" cy="67331"/>
          </a:xfrm>
          <a:custGeom>
            <a:avLst/>
            <a:gdLst/>
            <a:ahLst/>
            <a:cxnLst/>
            <a:rect l="l" t="t" r="r" b="b"/>
            <a:pathLst>
              <a:path w="95885" h="78739">
                <a:moveTo>
                  <a:pt x="61506" y="0"/>
                </a:moveTo>
                <a:lnTo>
                  <a:pt x="0" y="73506"/>
                </a:lnTo>
                <a:lnTo>
                  <a:pt x="95707" y="78609"/>
                </a:lnTo>
                <a:lnTo>
                  <a:pt x="615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8" name="object 28"/>
          <p:cNvSpPr/>
          <p:nvPr/>
        </p:nvSpPr>
        <p:spPr>
          <a:xfrm>
            <a:off x="5455699" y="5432546"/>
            <a:ext cx="434394" cy="129232"/>
          </a:xfrm>
          <a:custGeom>
            <a:avLst/>
            <a:gdLst/>
            <a:ahLst/>
            <a:cxnLst/>
            <a:rect l="l" t="t" r="r" b="b"/>
            <a:pathLst>
              <a:path w="508000" h="151129">
                <a:moveTo>
                  <a:pt x="0" y="0"/>
                </a:moveTo>
                <a:lnTo>
                  <a:pt x="507592" y="15062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9" name="object 29"/>
          <p:cNvSpPr/>
          <p:nvPr/>
        </p:nvSpPr>
        <p:spPr>
          <a:xfrm>
            <a:off x="5832460" y="5512300"/>
            <a:ext cx="80906" cy="70589"/>
          </a:xfrm>
          <a:custGeom>
            <a:avLst/>
            <a:gdLst/>
            <a:ahLst/>
            <a:cxnLst/>
            <a:rect l="l" t="t" r="r" b="b"/>
            <a:pathLst>
              <a:path w="94615" h="82550">
                <a:moveTo>
                  <a:pt x="24396" y="0"/>
                </a:moveTo>
                <a:lnTo>
                  <a:pt x="0" y="82185"/>
                </a:lnTo>
                <a:lnTo>
                  <a:pt x="94386" y="65481"/>
                </a:lnTo>
                <a:lnTo>
                  <a:pt x="243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0" name="object 30"/>
          <p:cNvSpPr/>
          <p:nvPr/>
        </p:nvSpPr>
        <p:spPr>
          <a:xfrm>
            <a:off x="1871946" y="3980040"/>
            <a:ext cx="406159" cy="589147"/>
          </a:xfrm>
          <a:custGeom>
            <a:avLst/>
            <a:gdLst/>
            <a:ahLst/>
            <a:cxnLst/>
            <a:rect l="l" t="t" r="r" b="b"/>
            <a:pathLst>
              <a:path w="474980" h="688975">
                <a:moveTo>
                  <a:pt x="203593" y="0"/>
                </a:moveTo>
                <a:lnTo>
                  <a:pt x="0" y="688975"/>
                </a:lnTo>
                <a:lnTo>
                  <a:pt x="474662" y="688975"/>
                </a:lnTo>
                <a:lnTo>
                  <a:pt x="203593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1" name="object 31"/>
          <p:cNvSpPr/>
          <p:nvPr/>
        </p:nvSpPr>
        <p:spPr>
          <a:xfrm>
            <a:off x="1871946" y="3980040"/>
            <a:ext cx="406159" cy="589147"/>
          </a:xfrm>
          <a:custGeom>
            <a:avLst/>
            <a:gdLst/>
            <a:ahLst/>
            <a:cxnLst/>
            <a:rect l="l" t="t" r="r" b="b"/>
            <a:pathLst>
              <a:path w="474980" h="688975">
                <a:moveTo>
                  <a:pt x="474661" y="688974"/>
                </a:moveTo>
                <a:lnTo>
                  <a:pt x="203601" y="0"/>
                </a:lnTo>
                <a:lnTo>
                  <a:pt x="0" y="688974"/>
                </a:lnTo>
                <a:lnTo>
                  <a:pt x="474661" y="688974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2" name="object 32"/>
          <p:cNvSpPr txBox="1"/>
          <p:nvPr/>
        </p:nvSpPr>
        <p:spPr>
          <a:xfrm>
            <a:off x="1977143" y="4283844"/>
            <a:ext cx="171043" cy="184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197" b="1" dirty="0">
                <a:latin typeface="Arial"/>
                <a:cs typeface="Arial"/>
              </a:rPr>
              <a:t>T</a:t>
            </a:r>
            <a:r>
              <a:rPr sz="1154" b="1" spc="19" baseline="-21604" dirty="0">
                <a:latin typeface="Arial"/>
                <a:cs typeface="Arial"/>
              </a:rPr>
              <a:t>1</a:t>
            </a:r>
            <a:endParaRPr sz="1154" baseline="-21604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680540" y="3036590"/>
            <a:ext cx="328511" cy="436023"/>
          </a:xfrm>
          <a:custGeom>
            <a:avLst/>
            <a:gdLst/>
            <a:ahLst/>
            <a:cxnLst/>
            <a:rect l="l" t="t" r="r" b="b"/>
            <a:pathLst>
              <a:path w="384175" h="509904">
                <a:moveTo>
                  <a:pt x="384175" y="254793"/>
                </a:moveTo>
                <a:lnTo>
                  <a:pt x="380273" y="203443"/>
                </a:lnTo>
                <a:lnTo>
                  <a:pt x="369080" y="155616"/>
                </a:lnTo>
                <a:lnTo>
                  <a:pt x="351370" y="112336"/>
                </a:lnTo>
                <a:lnTo>
                  <a:pt x="327914" y="74627"/>
                </a:lnTo>
                <a:lnTo>
                  <a:pt x="299485" y="43514"/>
                </a:lnTo>
                <a:lnTo>
                  <a:pt x="266857" y="20022"/>
                </a:lnTo>
                <a:lnTo>
                  <a:pt x="230800" y="5176"/>
                </a:lnTo>
                <a:lnTo>
                  <a:pt x="192087" y="0"/>
                </a:lnTo>
                <a:lnTo>
                  <a:pt x="153375" y="5176"/>
                </a:lnTo>
                <a:lnTo>
                  <a:pt x="117318" y="20022"/>
                </a:lnTo>
                <a:lnTo>
                  <a:pt x="84689" y="43514"/>
                </a:lnTo>
                <a:lnTo>
                  <a:pt x="56261" y="74627"/>
                </a:lnTo>
                <a:lnTo>
                  <a:pt x="32805" y="112336"/>
                </a:lnTo>
                <a:lnTo>
                  <a:pt x="15095" y="155616"/>
                </a:lnTo>
                <a:lnTo>
                  <a:pt x="3902" y="203443"/>
                </a:lnTo>
                <a:lnTo>
                  <a:pt x="0" y="254793"/>
                </a:lnTo>
                <a:lnTo>
                  <a:pt x="3902" y="306143"/>
                </a:lnTo>
                <a:lnTo>
                  <a:pt x="15095" y="353971"/>
                </a:lnTo>
                <a:lnTo>
                  <a:pt x="32805" y="397251"/>
                </a:lnTo>
                <a:lnTo>
                  <a:pt x="56261" y="434960"/>
                </a:lnTo>
                <a:lnTo>
                  <a:pt x="84689" y="466072"/>
                </a:lnTo>
                <a:lnTo>
                  <a:pt x="117318" y="489564"/>
                </a:lnTo>
                <a:lnTo>
                  <a:pt x="153375" y="504411"/>
                </a:lnTo>
                <a:lnTo>
                  <a:pt x="192087" y="509587"/>
                </a:lnTo>
                <a:lnTo>
                  <a:pt x="230800" y="504411"/>
                </a:lnTo>
                <a:lnTo>
                  <a:pt x="266857" y="489564"/>
                </a:lnTo>
                <a:lnTo>
                  <a:pt x="299485" y="466072"/>
                </a:lnTo>
                <a:lnTo>
                  <a:pt x="327914" y="434960"/>
                </a:lnTo>
                <a:lnTo>
                  <a:pt x="351370" y="397251"/>
                </a:lnTo>
                <a:lnTo>
                  <a:pt x="369080" y="353971"/>
                </a:lnTo>
                <a:lnTo>
                  <a:pt x="380273" y="306143"/>
                </a:lnTo>
                <a:lnTo>
                  <a:pt x="384175" y="254793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4" name="object 34"/>
          <p:cNvSpPr/>
          <p:nvPr/>
        </p:nvSpPr>
        <p:spPr>
          <a:xfrm>
            <a:off x="1083247" y="3662389"/>
            <a:ext cx="406159" cy="589147"/>
          </a:xfrm>
          <a:custGeom>
            <a:avLst/>
            <a:gdLst/>
            <a:ahLst/>
            <a:cxnLst/>
            <a:rect l="l" t="t" r="r" b="b"/>
            <a:pathLst>
              <a:path w="474980" h="688975">
                <a:moveTo>
                  <a:pt x="271058" y="0"/>
                </a:moveTo>
                <a:lnTo>
                  <a:pt x="0" y="688975"/>
                </a:lnTo>
                <a:lnTo>
                  <a:pt x="474665" y="688975"/>
                </a:lnTo>
                <a:lnTo>
                  <a:pt x="271058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5" name="object 35"/>
          <p:cNvSpPr/>
          <p:nvPr/>
        </p:nvSpPr>
        <p:spPr>
          <a:xfrm>
            <a:off x="1083246" y="3662389"/>
            <a:ext cx="406159" cy="589147"/>
          </a:xfrm>
          <a:custGeom>
            <a:avLst/>
            <a:gdLst/>
            <a:ahLst/>
            <a:cxnLst/>
            <a:rect l="l" t="t" r="r" b="b"/>
            <a:pathLst>
              <a:path w="474980" h="688975">
                <a:moveTo>
                  <a:pt x="0" y="688974"/>
                </a:moveTo>
                <a:lnTo>
                  <a:pt x="271059" y="0"/>
                </a:lnTo>
                <a:lnTo>
                  <a:pt x="474661" y="688974"/>
                </a:lnTo>
                <a:lnTo>
                  <a:pt x="0" y="688974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6" name="object 36"/>
          <p:cNvSpPr txBox="1"/>
          <p:nvPr/>
        </p:nvSpPr>
        <p:spPr>
          <a:xfrm>
            <a:off x="1217289" y="3966194"/>
            <a:ext cx="171043" cy="184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197" b="1" dirty="0">
                <a:latin typeface="Arial"/>
                <a:cs typeface="Arial"/>
              </a:rPr>
              <a:t>T</a:t>
            </a:r>
            <a:r>
              <a:rPr sz="1154" b="1" spc="19" baseline="-21604" dirty="0">
                <a:latin typeface="Arial"/>
                <a:cs typeface="Arial"/>
              </a:rPr>
              <a:t>0</a:t>
            </a:r>
            <a:endParaRPr sz="1154" baseline="-21604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336705" y="3419400"/>
            <a:ext cx="391497" cy="219369"/>
          </a:xfrm>
          <a:custGeom>
            <a:avLst/>
            <a:gdLst/>
            <a:ahLst/>
            <a:cxnLst/>
            <a:rect l="l" t="t" r="r" b="b"/>
            <a:pathLst>
              <a:path w="457835" h="256539">
                <a:moveTo>
                  <a:pt x="457659" y="0"/>
                </a:moveTo>
                <a:lnTo>
                  <a:pt x="0" y="255927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8" name="object 38"/>
          <p:cNvSpPr/>
          <p:nvPr/>
        </p:nvSpPr>
        <p:spPr>
          <a:xfrm>
            <a:off x="1315379" y="3582407"/>
            <a:ext cx="81992" cy="67874"/>
          </a:xfrm>
          <a:custGeom>
            <a:avLst/>
            <a:gdLst/>
            <a:ahLst/>
            <a:cxnLst/>
            <a:rect l="l" t="t" r="r" b="b"/>
            <a:pathLst>
              <a:path w="95885" h="79375">
                <a:moveTo>
                  <a:pt x="53898" y="0"/>
                </a:moveTo>
                <a:lnTo>
                  <a:pt x="0" y="79248"/>
                </a:lnTo>
                <a:lnTo>
                  <a:pt x="95732" y="74815"/>
                </a:lnTo>
                <a:lnTo>
                  <a:pt x="538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9" name="object 39"/>
          <p:cNvSpPr/>
          <p:nvPr/>
        </p:nvSpPr>
        <p:spPr>
          <a:xfrm>
            <a:off x="2051820" y="3788635"/>
            <a:ext cx="364891" cy="159097"/>
          </a:xfrm>
          <a:custGeom>
            <a:avLst/>
            <a:gdLst/>
            <a:ahLst/>
            <a:cxnLst/>
            <a:rect l="l" t="t" r="r" b="b"/>
            <a:pathLst>
              <a:path w="426719" h="186054">
                <a:moveTo>
                  <a:pt x="426234" y="0"/>
                </a:moveTo>
                <a:lnTo>
                  <a:pt x="0" y="185449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0" name="object 40"/>
          <p:cNvSpPr/>
          <p:nvPr/>
        </p:nvSpPr>
        <p:spPr>
          <a:xfrm>
            <a:off x="2029414" y="3894106"/>
            <a:ext cx="81992" cy="67331"/>
          </a:xfrm>
          <a:custGeom>
            <a:avLst/>
            <a:gdLst/>
            <a:ahLst/>
            <a:cxnLst/>
            <a:rect l="l" t="t" r="r" b="b"/>
            <a:pathLst>
              <a:path w="95885" h="78739">
                <a:moveTo>
                  <a:pt x="61506" y="0"/>
                </a:moveTo>
                <a:lnTo>
                  <a:pt x="0" y="73507"/>
                </a:lnTo>
                <a:lnTo>
                  <a:pt x="95707" y="78613"/>
                </a:lnTo>
                <a:lnTo>
                  <a:pt x="615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1" name="object 41"/>
          <p:cNvSpPr/>
          <p:nvPr/>
        </p:nvSpPr>
        <p:spPr>
          <a:xfrm>
            <a:off x="2394576" y="3442477"/>
            <a:ext cx="328511" cy="436023"/>
          </a:xfrm>
          <a:custGeom>
            <a:avLst/>
            <a:gdLst/>
            <a:ahLst/>
            <a:cxnLst/>
            <a:rect l="l" t="t" r="r" b="b"/>
            <a:pathLst>
              <a:path w="384175" h="509904">
                <a:moveTo>
                  <a:pt x="384175" y="254793"/>
                </a:moveTo>
                <a:lnTo>
                  <a:pt x="380273" y="203443"/>
                </a:lnTo>
                <a:lnTo>
                  <a:pt x="369080" y="155616"/>
                </a:lnTo>
                <a:lnTo>
                  <a:pt x="351369" y="112336"/>
                </a:lnTo>
                <a:lnTo>
                  <a:pt x="327914" y="74627"/>
                </a:lnTo>
                <a:lnTo>
                  <a:pt x="299485" y="43514"/>
                </a:lnTo>
                <a:lnTo>
                  <a:pt x="266857" y="20022"/>
                </a:lnTo>
                <a:lnTo>
                  <a:pt x="230800" y="5176"/>
                </a:lnTo>
                <a:lnTo>
                  <a:pt x="192087" y="0"/>
                </a:lnTo>
                <a:lnTo>
                  <a:pt x="153375" y="5176"/>
                </a:lnTo>
                <a:lnTo>
                  <a:pt x="117318" y="20022"/>
                </a:lnTo>
                <a:lnTo>
                  <a:pt x="84689" y="43514"/>
                </a:lnTo>
                <a:lnTo>
                  <a:pt x="56261" y="74627"/>
                </a:lnTo>
                <a:lnTo>
                  <a:pt x="32805" y="112336"/>
                </a:lnTo>
                <a:lnTo>
                  <a:pt x="15095" y="155616"/>
                </a:lnTo>
                <a:lnTo>
                  <a:pt x="3902" y="203443"/>
                </a:lnTo>
                <a:lnTo>
                  <a:pt x="0" y="254793"/>
                </a:lnTo>
                <a:lnTo>
                  <a:pt x="3902" y="306143"/>
                </a:lnTo>
                <a:lnTo>
                  <a:pt x="15095" y="353971"/>
                </a:lnTo>
                <a:lnTo>
                  <a:pt x="32805" y="397251"/>
                </a:lnTo>
                <a:lnTo>
                  <a:pt x="56261" y="434960"/>
                </a:lnTo>
                <a:lnTo>
                  <a:pt x="84689" y="466072"/>
                </a:lnTo>
                <a:lnTo>
                  <a:pt x="117318" y="489564"/>
                </a:lnTo>
                <a:lnTo>
                  <a:pt x="153375" y="504411"/>
                </a:lnTo>
                <a:lnTo>
                  <a:pt x="192087" y="509587"/>
                </a:lnTo>
                <a:lnTo>
                  <a:pt x="230800" y="504411"/>
                </a:lnTo>
                <a:lnTo>
                  <a:pt x="266857" y="489564"/>
                </a:lnTo>
                <a:lnTo>
                  <a:pt x="299485" y="466072"/>
                </a:lnTo>
                <a:lnTo>
                  <a:pt x="327914" y="434960"/>
                </a:lnTo>
                <a:lnTo>
                  <a:pt x="351369" y="397251"/>
                </a:lnTo>
                <a:lnTo>
                  <a:pt x="369080" y="353971"/>
                </a:lnTo>
                <a:lnTo>
                  <a:pt x="380273" y="306143"/>
                </a:lnTo>
                <a:lnTo>
                  <a:pt x="384175" y="254793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2" name="object 42"/>
          <p:cNvSpPr/>
          <p:nvPr/>
        </p:nvSpPr>
        <p:spPr>
          <a:xfrm>
            <a:off x="2700010" y="3800852"/>
            <a:ext cx="434394" cy="129232"/>
          </a:xfrm>
          <a:custGeom>
            <a:avLst/>
            <a:gdLst/>
            <a:ahLst/>
            <a:cxnLst/>
            <a:rect l="l" t="t" r="r" b="b"/>
            <a:pathLst>
              <a:path w="508000" h="151129">
                <a:moveTo>
                  <a:pt x="0" y="0"/>
                </a:moveTo>
                <a:lnTo>
                  <a:pt x="507592" y="15062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3" name="object 43"/>
          <p:cNvSpPr/>
          <p:nvPr/>
        </p:nvSpPr>
        <p:spPr>
          <a:xfrm>
            <a:off x="3076772" y="3880607"/>
            <a:ext cx="80906" cy="70589"/>
          </a:xfrm>
          <a:custGeom>
            <a:avLst/>
            <a:gdLst/>
            <a:ahLst/>
            <a:cxnLst/>
            <a:rect l="l" t="t" r="r" b="b"/>
            <a:pathLst>
              <a:path w="94614" h="82550">
                <a:moveTo>
                  <a:pt x="24396" y="0"/>
                </a:moveTo>
                <a:lnTo>
                  <a:pt x="0" y="82181"/>
                </a:lnTo>
                <a:lnTo>
                  <a:pt x="94386" y="65481"/>
                </a:lnTo>
                <a:lnTo>
                  <a:pt x="243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4" name="object 44"/>
          <p:cNvSpPr/>
          <p:nvPr/>
        </p:nvSpPr>
        <p:spPr>
          <a:xfrm>
            <a:off x="3033950" y="2516674"/>
            <a:ext cx="328511" cy="436023"/>
          </a:xfrm>
          <a:custGeom>
            <a:avLst/>
            <a:gdLst/>
            <a:ahLst/>
            <a:cxnLst/>
            <a:rect l="l" t="t" r="r" b="b"/>
            <a:pathLst>
              <a:path w="384175" h="509905">
                <a:moveTo>
                  <a:pt x="384175" y="254793"/>
                </a:moveTo>
                <a:lnTo>
                  <a:pt x="380273" y="203443"/>
                </a:lnTo>
                <a:lnTo>
                  <a:pt x="369080" y="155616"/>
                </a:lnTo>
                <a:lnTo>
                  <a:pt x="351370" y="112336"/>
                </a:lnTo>
                <a:lnTo>
                  <a:pt x="327914" y="74627"/>
                </a:lnTo>
                <a:lnTo>
                  <a:pt x="299486" y="43514"/>
                </a:lnTo>
                <a:lnTo>
                  <a:pt x="266857" y="20022"/>
                </a:lnTo>
                <a:lnTo>
                  <a:pt x="230800" y="5176"/>
                </a:lnTo>
                <a:lnTo>
                  <a:pt x="192087" y="0"/>
                </a:lnTo>
                <a:lnTo>
                  <a:pt x="153375" y="5176"/>
                </a:lnTo>
                <a:lnTo>
                  <a:pt x="117318" y="20022"/>
                </a:lnTo>
                <a:lnTo>
                  <a:pt x="84689" y="43514"/>
                </a:lnTo>
                <a:lnTo>
                  <a:pt x="56261" y="74627"/>
                </a:lnTo>
                <a:lnTo>
                  <a:pt x="32805" y="112336"/>
                </a:lnTo>
                <a:lnTo>
                  <a:pt x="15095" y="155616"/>
                </a:lnTo>
                <a:lnTo>
                  <a:pt x="3902" y="203443"/>
                </a:lnTo>
                <a:lnTo>
                  <a:pt x="0" y="254793"/>
                </a:lnTo>
                <a:lnTo>
                  <a:pt x="3902" y="306143"/>
                </a:lnTo>
                <a:lnTo>
                  <a:pt x="15095" y="353970"/>
                </a:lnTo>
                <a:lnTo>
                  <a:pt x="32805" y="397251"/>
                </a:lnTo>
                <a:lnTo>
                  <a:pt x="56261" y="434960"/>
                </a:lnTo>
                <a:lnTo>
                  <a:pt x="84689" y="466072"/>
                </a:lnTo>
                <a:lnTo>
                  <a:pt x="117318" y="489564"/>
                </a:lnTo>
                <a:lnTo>
                  <a:pt x="153375" y="504410"/>
                </a:lnTo>
                <a:lnTo>
                  <a:pt x="192087" y="509587"/>
                </a:lnTo>
                <a:lnTo>
                  <a:pt x="230800" y="504410"/>
                </a:lnTo>
                <a:lnTo>
                  <a:pt x="266857" y="489564"/>
                </a:lnTo>
                <a:lnTo>
                  <a:pt x="299486" y="466072"/>
                </a:lnTo>
                <a:lnTo>
                  <a:pt x="327914" y="434960"/>
                </a:lnTo>
                <a:lnTo>
                  <a:pt x="351370" y="397251"/>
                </a:lnTo>
                <a:lnTo>
                  <a:pt x="369080" y="353970"/>
                </a:lnTo>
                <a:lnTo>
                  <a:pt x="380273" y="306143"/>
                </a:lnTo>
                <a:lnTo>
                  <a:pt x="384175" y="254793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5" name="object 45"/>
          <p:cNvSpPr/>
          <p:nvPr/>
        </p:nvSpPr>
        <p:spPr>
          <a:xfrm>
            <a:off x="2993225" y="3981398"/>
            <a:ext cx="406159" cy="589147"/>
          </a:xfrm>
          <a:custGeom>
            <a:avLst/>
            <a:gdLst/>
            <a:ahLst/>
            <a:cxnLst/>
            <a:rect l="l" t="t" r="r" b="b"/>
            <a:pathLst>
              <a:path w="474979" h="688975">
                <a:moveTo>
                  <a:pt x="203593" y="0"/>
                </a:moveTo>
                <a:lnTo>
                  <a:pt x="0" y="688975"/>
                </a:lnTo>
                <a:lnTo>
                  <a:pt x="474662" y="688975"/>
                </a:lnTo>
                <a:lnTo>
                  <a:pt x="203593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6" name="object 46"/>
          <p:cNvSpPr/>
          <p:nvPr/>
        </p:nvSpPr>
        <p:spPr>
          <a:xfrm>
            <a:off x="2993227" y="3981398"/>
            <a:ext cx="406159" cy="589147"/>
          </a:xfrm>
          <a:custGeom>
            <a:avLst/>
            <a:gdLst/>
            <a:ahLst/>
            <a:cxnLst/>
            <a:rect l="l" t="t" r="r" b="b"/>
            <a:pathLst>
              <a:path w="474979" h="688975">
                <a:moveTo>
                  <a:pt x="474661" y="688974"/>
                </a:moveTo>
                <a:lnTo>
                  <a:pt x="203601" y="0"/>
                </a:lnTo>
                <a:lnTo>
                  <a:pt x="0" y="688974"/>
                </a:lnTo>
                <a:lnTo>
                  <a:pt x="474661" y="688974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7" name="object 47"/>
          <p:cNvSpPr txBox="1"/>
          <p:nvPr/>
        </p:nvSpPr>
        <p:spPr>
          <a:xfrm>
            <a:off x="3098423" y="4285201"/>
            <a:ext cx="171043" cy="184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197" b="1" dirty="0">
                <a:latin typeface="Arial"/>
                <a:cs typeface="Arial"/>
              </a:rPr>
              <a:t>T</a:t>
            </a:r>
            <a:r>
              <a:rPr sz="1154" b="1" spc="19" baseline="-21604" dirty="0">
                <a:latin typeface="Arial"/>
                <a:cs typeface="Arial"/>
              </a:rPr>
              <a:t>2</a:t>
            </a:r>
            <a:endParaRPr sz="1154" baseline="-21604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616310" y="3138401"/>
            <a:ext cx="406159" cy="589147"/>
          </a:xfrm>
          <a:custGeom>
            <a:avLst/>
            <a:gdLst/>
            <a:ahLst/>
            <a:cxnLst/>
            <a:rect l="l" t="t" r="r" b="b"/>
            <a:pathLst>
              <a:path w="474979" h="688975">
                <a:moveTo>
                  <a:pt x="203593" y="0"/>
                </a:moveTo>
                <a:lnTo>
                  <a:pt x="0" y="688975"/>
                </a:lnTo>
                <a:lnTo>
                  <a:pt x="474662" y="688975"/>
                </a:lnTo>
                <a:lnTo>
                  <a:pt x="203593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9" name="object 49"/>
          <p:cNvSpPr/>
          <p:nvPr/>
        </p:nvSpPr>
        <p:spPr>
          <a:xfrm>
            <a:off x="3616311" y="3138401"/>
            <a:ext cx="406159" cy="589147"/>
          </a:xfrm>
          <a:custGeom>
            <a:avLst/>
            <a:gdLst/>
            <a:ahLst/>
            <a:cxnLst/>
            <a:rect l="l" t="t" r="r" b="b"/>
            <a:pathLst>
              <a:path w="474979" h="688975">
                <a:moveTo>
                  <a:pt x="474661" y="688974"/>
                </a:moveTo>
                <a:lnTo>
                  <a:pt x="203601" y="0"/>
                </a:lnTo>
                <a:lnTo>
                  <a:pt x="0" y="688974"/>
                </a:lnTo>
                <a:lnTo>
                  <a:pt x="474661" y="688974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0" name="object 50"/>
          <p:cNvSpPr txBox="1"/>
          <p:nvPr/>
        </p:nvSpPr>
        <p:spPr>
          <a:xfrm>
            <a:off x="3721508" y="3442205"/>
            <a:ext cx="171043" cy="184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197" b="1" dirty="0">
                <a:latin typeface="Arial"/>
                <a:cs typeface="Arial"/>
              </a:rPr>
              <a:t>T</a:t>
            </a:r>
            <a:r>
              <a:rPr sz="1154" b="1" spc="19" baseline="-21604" dirty="0">
                <a:latin typeface="Arial"/>
                <a:cs typeface="Arial"/>
              </a:rPr>
              <a:t>3</a:t>
            </a:r>
            <a:endParaRPr sz="1154" baseline="-21604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996341" y="2899484"/>
            <a:ext cx="1085443" cy="222084"/>
          </a:xfrm>
          <a:custGeom>
            <a:avLst/>
            <a:gdLst/>
            <a:ahLst/>
            <a:cxnLst/>
            <a:rect l="l" t="t" r="r" b="b"/>
            <a:pathLst>
              <a:path w="1269364" h="259714">
                <a:moveTo>
                  <a:pt x="1268989" y="0"/>
                </a:moveTo>
                <a:lnTo>
                  <a:pt x="0" y="25939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2" name="object 52"/>
          <p:cNvSpPr/>
          <p:nvPr/>
        </p:nvSpPr>
        <p:spPr>
          <a:xfrm>
            <a:off x="1972400" y="3075598"/>
            <a:ext cx="79277" cy="72218"/>
          </a:xfrm>
          <a:custGeom>
            <a:avLst/>
            <a:gdLst/>
            <a:ahLst/>
            <a:cxnLst/>
            <a:rect l="l" t="t" r="r" b="b"/>
            <a:pathLst>
              <a:path w="92710" h="84454">
                <a:moveTo>
                  <a:pt x="75399" y="0"/>
                </a:moveTo>
                <a:lnTo>
                  <a:pt x="0" y="59156"/>
                </a:lnTo>
                <a:lnTo>
                  <a:pt x="92570" y="83985"/>
                </a:lnTo>
                <a:lnTo>
                  <a:pt x="753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3" name="object 53"/>
          <p:cNvSpPr/>
          <p:nvPr/>
        </p:nvSpPr>
        <p:spPr>
          <a:xfrm>
            <a:off x="3313592" y="2899484"/>
            <a:ext cx="456114" cy="216654"/>
          </a:xfrm>
          <a:custGeom>
            <a:avLst/>
            <a:gdLst/>
            <a:ahLst/>
            <a:cxnLst/>
            <a:rect l="l" t="t" r="r" b="b"/>
            <a:pathLst>
              <a:path w="533400" h="253364">
                <a:moveTo>
                  <a:pt x="0" y="0"/>
                </a:moveTo>
                <a:lnTo>
                  <a:pt x="532982" y="252863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4" name="object 54"/>
          <p:cNvSpPr/>
          <p:nvPr/>
        </p:nvSpPr>
        <p:spPr>
          <a:xfrm>
            <a:off x="3709488" y="3061644"/>
            <a:ext cx="81992" cy="66245"/>
          </a:xfrm>
          <a:custGeom>
            <a:avLst/>
            <a:gdLst/>
            <a:ahLst/>
            <a:cxnLst/>
            <a:rect l="l" t="t" r="r" b="b"/>
            <a:pathLst>
              <a:path w="95885" h="77470">
                <a:moveTo>
                  <a:pt x="36741" y="0"/>
                </a:moveTo>
                <a:lnTo>
                  <a:pt x="0" y="77457"/>
                </a:lnTo>
                <a:lnTo>
                  <a:pt x="95821" y="75476"/>
                </a:lnTo>
                <a:lnTo>
                  <a:pt x="367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5" name="object 55"/>
          <p:cNvSpPr/>
          <p:nvPr/>
        </p:nvSpPr>
        <p:spPr>
          <a:xfrm>
            <a:off x="1998192" y="3397680"/>
            <a:ext cx="434394" cy="129232"/>
          </a:xfrm>
          <a:custGeom>
            <a:avLst/>
            <a:gdLst/>
            <a:ahLst/>
            <a:cxnLst/>
            <a:rect l="l" t="t" r="r" b="b"/>
            <a:pathLst>
              <a:path w="508000" h="151129">
                <a:moveTo>
                  <a:pt x="0" y="0"/>
                </a:moveTo>
                <a:lnTo>
                  <a:pt x="507592" y="15062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6" name="object 56"/>
          <p:cNvSpPr/>
          <p:nvPr/>
        </p:nvSpPr>
        <p:spPr>
          <a:xfrm>
            <a:off x="2374953" y="3477434"/>
            <a:ext cx="80906" cy="70589"/>
          </a:xfrm>
          <a:custGeom>
            <a:avLst/>
            <a:gdLst/>
            <a:ahLst/>
            <a:cxnLst/>
            <a:rect l="l" t="t" r="r" b="b"/>
            <a:pathLst>
              <a:path w="94614" h="82550">
                <a:moveTo>
                  <a:pt x="24396" y="0"/>
                </a:moveTo>
                <a:lnTo>
                  <a:pt x="0" y="82181"/>
                </a:lnTo>
                <a:lnTo>
                  <a:pt x="94386" y="65481"/>
                </a:lnTo>
                <a:lnTo>
                  <a:pt x="243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7" name="object 57"/>
          <p:cNvSpPr/>
          <p:nvPr/>
        </p:nvSpPr>
        <p:spPr>
          <a:xfrm>
            <a:off x="6415438" y="3810355"/>
            <a:ext cx="406159" cy="589147"/>
          </a:xfrm>
          <a:custGeom>
            <a:avLst/>
            <a:gdLst/>
            <a:ahLst/>
            <a:cxnLst/>
            <a:rect l="l" t="t" r="r" b="b"/>
            <a:pathLst>
              <a:path w="474979" h="688975">
                <a:moveTo>
                  <a:pt x="203593" y="0"/>
                </a:moveTo>
                <a:lnTo>
                  <a:pt x="0" y="688975"/>
                </a:lnTo>
                <a:lnTo>
                  <a:pt x="474662" y="688975"/>
                </a:lnTo>
                <a:lnTo>
                  <a:pt x="203593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8" name="object 58"/>
          <p:cNvSpPr/>
          <p:nvPr/>
        </p:nvSpPr>
        <p:spPr>
          <a:xfrm>
            <a:off x="6415438" y="3810355"/>
            <a:ext cx="406159" cy="589147"/>
          </a:xfrm>
          <a:custGeom>
            <a:avLst/>
            <a:gdLst/>
            <a:ahLst/>
            <a:cxnLst/>
            <a:rect l="l" t="t" r="r" b="b"/>
            <a:pathLst>
              <a:path w="474979" h="688975">
                <a:moveTo>
                  <a:pt x="474662" y="688974"/>
                </a:moveTo>
                <a:lnTo>
                  <a:pt x="203601" y="0"/>
                </a:lnTo>
                <a:lnTo>
                  <a:pt x="0" y="688974"/>
                </a:lnTo>
                <a:lnTo>
                  <a:pt x="474662" y="688974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9" name="object 59"/>
          <p:cNvSpPr txBox="1"/>
          <p:nvPr/>
        </p:nvSpPr>
        <p:spPr>
          <a:xfrm>
            <a:off x="6520636" y="4114159"/>
            <a:ext cx="171043" cy="184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197" b="1" dirty="0">
                <a:latin typeface="Arial"/>
                <a:cs typeface="Arial"/>
              </a:rPr>
              <a:t>T</a:t>
            </a:r>
            <a:r>
              <a:rPr sz="1154" b="1" spc="19" baseline="-21604" dirty="0">
                <a:latin typeface="Arial"/>
                <a:cs typeface="Arial"/>
              </a:rPr>
              <a:t>1</a:t>
            </a:r>
            <a:endParaRPr sz="1154" baseline="-21604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6119508" y="3613519"/>
            <a:ext cx="434394" cy="129232"/>
          </a:xfrm>
          <a:custGeom>
            <a:avLst/>
            <a:gdLst/>
            <a:ahLst/>
            <a:cxnLst/>
            <a:rect l="l" t="t" r="r" b="b"/>
            <a:pathLst>
              <a:path w="508000" h="151129">
                <a:moveTo>
                  <a:pt x="0" y="0"/>
                </a:moveTo>
                <a:lnTo>
                  <a:pt x="507592" y="15062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1" name="object 61"/>
          <p:cNvSpPr/>
          <p:nvPr/>
        </p:nvSpPr>
        <p:spPr>
          <a:xfrm>
            <a:off x="6496269" y="3693274"/>
            <a:ext cx="80906" cy="70589"/>
          </a:xfrm>
          <a:custGeom>
            <a:avLst/>
            <a:gdLst/>
            <a:ahLst/>
            <a:cxnLst/>
            <a:rect l="l" t="t" r="r" b="b"/>
            <a:pathLst>
              <a:path w="94615" h="82550">
                <a:moveTo>
                  <a:pt x="24396" y="0"/>
                </a:moveTo>
                <a:lnTo>
                  <a:pt x="0" y="82181"/>
                </a:lnTo>
                <a:lnTo>
                  <a:pt x="94386" y="65481"/>
                </a:lnTo>
                <a:lnTo>
                  <a:pt x="243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2" name="object 62"/>
          <p:cNvSpPr/>
          <p:nvPr/>
        </p:nvSpPr>
        <p:spPr>
          <a:xfrm>
            <a:off x="5838508" y="3229353"/>
            <a:ext cx="328511" cy="436023"/>
          </a:xfrm>
          <a:custGeom>
            <a:avLst/>
            <a:gdLst/>
            <a:ahLst/>
            <a:cxnLst/>
            <a:rect l="l" t="t" r="r" b="b"/>
            <a:pathLst>
              <a:path w="384175" h="509904">
                <a:moveTo>
                  <a:pt x="384175" y="254793"/>
                </a:moveTo>
                <a:lnTo>
                  <a:pt x="380273" y="203443"/>
                </a:lnTo>
                <a:lnTo>
                  <a:pt x="369080" y="155616"/>
                </a:lnTo>
                <a:lnTo>
                  <a:pt x="351369" y="112335"/>
                </a:lnTo>
                <a:lnTo>
                  <a:pt x="327914" y="74627"/>
                </a:lnTo>
                <a:lnTo>
                  <a:pt x="299485" y="43514"/>
                </a:lnTo>
                <a:lnTo>
                  <a:pt x="266856" y="20022"/>
                </a:lnTo>
                <a:lnTo>
                  <a:pt x="230800" y="5176"/>
                </a:lnTo>
                <a:lnTo>
                  <a:pt x="192087" y="0"/>
                </a:lnTo>
                <a:lnTo>
                  <a:pt x="153375" y="5176"/>
                </a:lnTo>
                <a:lnTo>
                  <a:pt x="117318" y="20022"/>
                </a:lnTo>
                <a:lnTo>
                  <a:pt x="84689" y="43514"/>
                </a:lnTo>
                <a:lnTo>
                  <a:pt x="56260" y="74627"/>
                </a:lnTo>
                <a:lnTo>
                  <a:pt x="32805" y="112335"/>
                </a:lnTo>
                <a:lnTo>
                  <a:pt x="15095" y="155616"/>
                </a:lnTo>
                <a:lnTo>
                  <a:pt x="3902" y="203443"/>
                </a:lnTo>
                <a:lnTo>
                  <a:pt x="0" y="254793"/>
                </a:lnTo>
                <a:lnTo>
                  <a:pt x="3902" y="306143"/>
                </a:lnTo>
                <a:lnTo>
                  <a:pt x="15095" y="353970"/>
                </a:lnTo>
                <a:lnTo>
                  <a:pt x="32805" y="397251"/>
                </a:lnTo>
                <a:lnTo>
                  <a:pt x="56260" y="434960"/>
                </a:lnTo>
                <a:lnTo>
                  <a:pt x="84689" y="466072"/>
                </a:lnTo>
                <a:lnTo>
                  <a:pt x="117318" y="489564"/>
                </a:lnTo>
                <a:lnTo>
                  <a:pt x="153375" y="504410"/>
                </a:lnTo>
                <a:lnTo>
                  <a:pt x="192087" y="509587"/>
                </a:lnTo>
                <a:lnTo>
                  <a:pt x="230800" y="504410"/>
                </a:lnTo>
                <a:lnTo>
                  <a:pt x="266856" y="489564"/>
                </a:lnTo>
                <a:lnTo>
                  <a:pt x="299485" y="466072"/>
                </a:lnTo>
                <a:lnTo>
                  <a:pt x="327914" y="434960"/>
                </a:lnTo>
                <a:lnTo>
                  <a:pt x="351369" y="397251"/>
                </a:lnTo>
                <a:lnTo>
                  <a:pt x="369080" y="353970"/>
                </a:lnTo>
                <a:lnTo>
                  <a:pt x="380273" y="306143"/>
                </a:lnTo>
                <a:lnTo>
                  <a:pt x="384175" y="254793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3" name="object 63"/>
          <p:cNvSpPr/>
          <p:nvPr/>
        </p:nvSpPr>
        <p:spPr>
          <a:xfrm>
            <a:off x="5129902" y="3817142"/>
            <a:ext cx="406159" cy="589147"/>
          </a:xfrm>
          <a:custGeom>
            <a:avLst/>
            <a:gdLst/>
            <a:ahLst/>
            <a:cxnLst/>
            <a:rect l="l" t="t" r="r" b="b"/>
            <a:pathLst>
              <a:path w="474979" h="688975">
                <a:moveTo>
                  <a:pt x="271056" y="0"/>
                </a:moveTo>
                <a:lnTo>
                  <a:pt x="0" y="688975"/>
                </a:lnTo>
                <a:lnTo>
                  <a:pt x="474662" y="688975"/>
                </a:lnTo>
                <a:lnTo>
                  <a:pt x="271056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4" name="object 64"/>
          <p:cNvSpPr/>
          <p:nvPr/>
        </p:nvSpPr>
        <p:spPr>
          <a:xfrm>
            <a:off x="5129903" y="3817142"/>
            <a:ext cx="406159" cy="589147"/>
          </a:xfrm>
          <a:custGeom>
            <a:avLst/>
            <a:gdLst/>
            <a:ahLst/>
            <a:cxnLst/>
            <a:rect l="l" t="t" r="r" b="b"/>
            <a:pathLst>
              <a:path w="474979" h="688975">
                <a:moveTo>
                  <a:pt x="0" y="688974"/>
                </a:moveTo>
                <a:lnTo>
                  <a:pt x="271060" y="0"/>
                </a:lnTo>
                <a:lnTo>
                  <a:pt x="474662" y="688974"/>
                </a:lnTo>
                <a:lnTo>
                  <a:pt x="0" y="688974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5" name="object 65"/>
          <p:cNvSpPr txBox="1"/>
          <p:nvPr/>
        </p:nvSpPr>
        <p:spPr>
          <a:xfrm>
            <a:off x="5263944" y="4120947"/>
            <a:ext cx="171043" cy="184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197" b="1" dirty="0">
                <a:latin typeface="Arial"/>
                <a:cs typeface="Arial"/>
              </a:rPr>
              <a:t>T</a:t>
            </a:r>
            <a:r>
              <a:rPr sz="1154" b="1" spc="19" baseline="-21604" dirty="0">
                <a:latin typeface="Arial"/>
                <a:cs typeface="Arial"/>
              </a:rPr>
              <a:t>0</a:t>
            </a:r>
            <a:endParaRPr sz="1154" baseline="-21604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384965" y="3612162"/>
            <a:ext cx="501182" cy="184618"/>
          </a:xfrm>
          <a:custGeom>
            <a:avLst/>
            <a:gdLst/>
            <a:ahLst/>
            <a:cxnLst/>
            <a:rect l="l" t="t" r="r" b="b"/>
            <a:pathLst>
              <a:path w="586104" h="215900">
                <a:moveTo>
                  <a:pt x="585956" y="0"/>
                </a:moveTo>
                <a:lnTo>
                  <a:pt x="0" y="215558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7" name="object 67"/>
          <p:cNvSpPr/>
          <p:nvPr/>
        </p:nvSpPr>
        <p:spPr>
          <a:xfrm>
            <a:off x="5362032" y="3745217"/>
            <a:ext cx="81449" cy="68960"/>
          </a:xfrm>
          <a:custGeom>
            <a:avLst/>
            <a:gdLst/>
            <a:ahLst/>
            <a:cxnLst/>
            <a:rect l="l" t="t" r="r" b="b"/>
            <a:pathLst>
              <a:path w="95250" h="80645">
                <a:moveTo>
                  <a:pt x="65646" y="0"/>
                </a:moveTo>
                <a:lnTo>
                  <a:pt x="0" y="69824"/>
                </a:lnTo>
                <a:lnTo>
                  <a:pt x="95250" y="80454"/>
                </a:lnTo>
                <a:lnTo>
                  <a:pt x="656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8" name="object 68"/>
          <p:cNvSpPr/>
          <p:nvPr/>
        </p:nvSpPr>
        <p:spPr>
          <a:xfrm>
            <a:off x="6465665" y="2938852"/>
            <a:ext cx="328511" cy="436023"/>
          </a:xfrm>
          <a:custGeom>
            <a:avLst/>
            <a:gdLst/>
            <a:ahLst/>
            <a:cxnLst/>
            <a:rect l="l" t="t" r="r" b="b"/>
            <a:pathLst>
              <a:path w="384175" h="509904">
                <a:moveTo>
                  <a:pt x="384175" y="254793"/>
                </a:moveTo>
                <a:lnTo>
                  <a:pt x="380272" y="203443"/>
                </a:lnTo>
                <a:lnTo>
                  <a:pt x="369080" y="155616"/>
                </a:lnTo>
                <a:lnTo>
                  <a:pt x="351369" y="112336"/>
                </a:lnTo>
                <a:lnTo>
                  <a:pt x="327914" y="74627"/>
                </a:lnTo>
                <a:lnTo>
                  <a:pt x="299485" y="43514"/>
                </a:lnTo>
                <a:lnTo>
                  <a:pt x="266856" y="20022"/>
                </a:lnTo>
                <a:lnTo>
                  <a:pt x="230800" y="5176"/>
                </a:lnTo>
                <a:lnTo>
                  <a:pt x="192087" y="0"/>
                </a:lnTo>
                <a:lnTo>
                  <a:pt x="153375" y="5176"/>
                </a:lnTo>
                <a:lnTo>
                  <a:pt x="117318" y="20022"/>
                </a:lnTo>
                <a:lnTo>
                  <a:pt x="84689" y="43514"/>
                </a:lnTo>
                <a:lnTo>
                  <a:pt x="56260" y="74627"/>
                </a:lnTo>
                <a:lnTo>
                  <a:pt x="32805" y="112336"/>
                </a:lnTo>
                <a:lnTo>
                  <a:pt x="15095" y="155616"/>
                </a:lnTo>
                <a:lnTo>
                  <a:pt x="3902" y="203443"/>
                </a:lnTo>
                <a:lnTo>
                  <a:pt x="0" y="254793"/>
                </a:lnTo>
                <a:lnTo>
                  <a:pt x="3902" y="306143"/>
                </a:lnTo>
                <a:lnTo>
                  <a:pt x="15095" y="353971"/>
                </a:lnTo>
                <a:lnTo>
                  <a:pt x="32805" y="397251"/>
                </a:lnTo>
                <a:lnTo>
                  <a:pt x="56260" y="434960"/>
                </a:lnTo>
                <a:lnTo>
                  <a:pt x="84689" y="466072"/>
                </a:lnTo>
                <a:lnTo>
                  <a:pt x="117318" y="489564"/>
                </a:lnTo>
                <a:lnTo>
                  <a:pt x="153375" y="504411"/>
                </a:lnTo>
                <a:lnTo>
                  <a:pt x="192087" y="509587"/>
                </a:lnTo>
                <a:lnTo>
                  <a:pt x="230800" y="504411"/>
                </a:lnTo>
                <a:lnTo>
                  <a:pt x="266856" y="489564"/>
                </a:lnTo>
                <a:lnTo>
                  <a:pt x="299485" y="466072"/>
                </a:lnTo>
                <a:lnTo>
                  <a:pt x="327914" y="434960"/>
                </a:lnTo>
                <a:lnTo>
                  <a:pt x="351369" y="397251"/>
                </a:lnTo>
                <a:lnTo>
                  <a:pt x="369080" y="353971"/>
                </a:lnTo>
                <a:lnTo>
                  <a:pt x="380272" y="306143"/>
                </a:lnTo>
                <a:lnTo>
                  <a:pt x="384175" y="254793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9" name="object 69"/>
          <p:cNvSpPr/>
          <p:nvPr/>
        </p:nvSpPr>
        <p:spPr>
          <a:xfrm>
            <a:off x="6771099" y="3297226"/>
            <a:ext cx="434394" cy="129232"/>
          </a:xfrm>
          <a:custGeom>
            <a:avLst/>
            <a:gdLst/>
            <a:ahLst/>
            <a:cxnLst/>
            <a:rect l="l" t="t" r="r" b="b"/>
            <a:pathLst>
              <a:path w="508000" h="151129">
                <a:moveTo>
                  <a:pt x="0" y="0"/>
                </a:moveTo>
                <a:lnTo>
                  <a:pt x="507592" y="15062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0" name="object 70"/>
          <p:cNvSpPr/>
          <p:nvPr/>
        </p:nvSpPr>
        <p:spPr>
          <a:xfrm>
            <a:off x="7147871" y="3376980"/>
            <a:ext cx="80906" cy="70589"/>
          </a:xfrm>
          <a:custGeom>
            <a:avLst/>
            <a:gdLst/>
            <a:ahLst/>
            <a:cxnLst/>
            <a:rect l="l" t="t" r="r" b="b"/>
            <a:pathLst>
              <a:path w="94615" h="82550">
                <a:moveTo>
                  <a:pt x="24383" y="0"/>
                </a:moveTo>
                <a:lnTo>
                  <a:pt x="0" y="82181"/>
                </a:lnTo>
                <a:lnTo>
                  <a:pt x="94373" y="6548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1" name="object 71"/>
          <p:cNvSpPr/>
          <p:nvPr/>
        </p:nvSpPr>
        <p:spPr>
          <a:xfrm>
            <a:off x="7141691" y="2547897"/>
            <a:ext cx="328511" cy="436023"/>
          </a:xfrm>
          <a:custGeom>
            <a:avLst/>
            <a:gdLst/>
            <a:ahLst/>
            <a:cxnLst/>
            <a:rect l="l" t="t" r="r" b="b"/>
            <a:pathLst>
              <a:path w="384175" h="509904">
                <a:moveTo>
                  <a:pt x="384175" y="254793"/>
                </a:moveTo>
                <a:lnTo>
                  <a:pt x="380272" y="203443"/>
                </a:lnTo>
                <a:lnTo>
                  <a:pt x="369079" y="155616"/>
                </a:lnTo>
                <a:lnTo>
                  <a:pt x="351369" y="112336"/>
                </a:lnTo>
                <a:lnTo>
                  <a:pt x="327913" y="74627"/>
                </a:lnTo>
                <a:lnTo>
                  <a:pt x="299485" y="43514"/>
                </a:lnTo>
                <a:lnTo>
                  <a:pt x="266856" y="20022"/>
                </a:lnTo>
                <a:lnTo>
                  <a:pt x="230799" y="5176"/>
                </a:lnTo>
                <a:lnTo>
                  <a:pt x="192086" y="0"/>
                </a:lnTo>
                <a:lnTo>
                  <a:pt x="153374" y="5176"/>
                </a:lnTo>
                <a:lnTo>
                  <a:pt x="117317" y="20022"/>
                </a:lnTo>
                <a:lnTo>
                  <a:pt x="84689" y="43514"/>
                </a:lnTo>
                <a:lnTo>
                  <a:pt x="56260" y="74627"/>
                </a:lnTo>
                <a:lnTo>
                  <a:pt x="32805" y="112336"/>
                </a:lnTo>
                <a:lnTo>
                  <a:pt x="15095" y="155616"/>
                </a:lnTo>
                <a:lnTo>
                  <a:pt x="3902" y="203443"/>
                </a:lnTo>
                <a:lnTo>
                  <a:pt x="0" y="254793"/>
                </a:lnTo>
                <a:lnTo>
                  <a:pt x="3902" y="306143"/>
                </a:lnTo>
                <a:lnTo>
                  <a:pt x="15095" y="353971"/>
                </a:lnTo>
                <a:lnTo>
                  <a:pt x="32805" y="397251"/>
                </a:lnTo>
                <a:lnTo>
                  <a:pt x="56260" y="434960"/>
                </a:lnTo>
                <a:lnTo>
                  <a:pt x="84689" y="466072"/>
                </a:lnTo>
                <a:lnTo>
                  <a:pt x="117317" y="489564"/>
                </a:lnTo>
                <a:lnTo>
                  <a:pt x="153374" y="504411"/>
                </a:lnTo>
                <a:lnTo>
                  <a:pt x="192086" y="509587"/>
                </a:lnTo>
                <a:lnTo>
                  <a:pt x="230799" y="504411"/>
                </a:lnTo>
                <a:lnTo>
                  <a:pt x="266856" y="489564"/>
                </a:lnTo>
                <a:lnTo>
                  <a:pt x="299485" y="466072"/>
                </a:lnTo>
                <a:lnTo>
                  <a:pt x="327913" y="434960"/>
                </a:lnTo>
                <a:lnTo>
                  <a:pt x="351369" y="397251"/>
                </a:lnTo>
                <a:lnTo>
                  <a:pt x="369079" y="353971"/>
                </a:lnTo>
                <a:lnTo>
                  <a:pt x="380272" y="306143"/>
                </a:lnTo>
                <a:lnTo>
                  <a:pt x="384175" y="254793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2" name="object 72"/>
          <p:cNvSpPr/>
          <p:nvPr/>
        </p:nvSpPr>
        <p:spPr>
          <a:xfrm>
            <a:off x="7064315" y="3441120"/>
            <a:ext cx="406159" cy="589147"/>
          </a:xfrm>
          <a:custGeom>
            <a:avLst/>
            <a:gdLst/>
            <a:ahLst/>
            <a:cxnLst/>
            <a:rect l="l" t="t" r="r" b="b"/>
            <a:pathLst>
              <a:path w="474979" h="688975">
                <a:moveTo>
                  <a:pt x="203593" y="0"/>
                </a:moveTo>
                <a:lnTo>
                  <a:pt x="0" y="688975"/>
                </a:lnTo>
                <a:lnTo>
                  <a:pt x="474662" y="688975"/>
                </a:lnTo>
                <a:lnTo>
                  <a:pt x="203593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3" name="object 73"/>
          <p:cNvSpPr/>
          <p:nvPr/>
        </p:nvSpPr>
        <p:spPr>
          <a:xfrm>
            <a:off x="7064315" y="3441120"/>
            <a:ext cx="406159" cy="589147"/>
          </a:xfrm>
          <a:custGeom>
            <a:avLst/>
            <a:gdLst/>
            <a:ahLst/>
            <a:cxnLst/>
            <a:rect l="l" t="t" r="r" b="b"/>
            <a:pathLst>
              <a:path w="474979" h="688975">
                <a:moveTo>
                  <a:pt x="474662" y="688974"/>
                </a:moveTo>
                <a:lnTo>
                  <a:pt x="203601" y="0"/>
                </a:lnTo>
                <a:lnTo>
                  <a:pt x="0" y="688974"/>
                </a:lnTo>
                <a:lnTo>
                  <a:pt x="474662" y="688974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4" name="object 74"/>
          <p:cNvSpPr txBox="1"/>
          <p:nvPr/>
        </p:nvSpPr>
        <p:spPr>
          <a:xfrm>
            <a:off x="7169512" y="3744924"/>
            <a:ext cx="171043" cy="184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197" b="1" dirty="0">
                <a:latin typeface="Arial"/>
                <a:cs typeface="Arial"/>
              </a:rPr>
              <a:t>T</a:t>
            </a:r>
            <a:r>
              <a:rPr sz="1154" b="1" spc="19" baseline="-21604" dirty="0">
                <a:latin typeface="Arial"/>
                <a:cs typeface="Arial"/>
              </a:rPr>
              <a:t>2</a:t>
            </a:r>
            <a:endParaRPr sz="1154" baseline="-21604">
              <a:latin typeface="Arial"/>
              <a:cs typeface="Arial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7673824" y="3094962"/>
            <a:ext cx="406159" cy="589147"/>
          </a:xfrm>
          <a:custGeom>
            <a:avLst/>
            <a:gdLst/>
            <a:ahLst/>
            <a:cxnLst/>
            <a:rect l="l" t="t" r="r" b="b"/>
            <a:pathLst>
              <a:path w="474979" h="688975">
                <a:moveTo>
                  <a:pt x="203593" y="0"/>
                </a:moveTo>
                <a:lnTo>
                  <a:pt x="0" y="688975"/>
                </a:lnTo>
                <a:lnTo>
                  <a:pt x="474662" y="688975"/>
                </a:lnTo>
                <a:lnTo>
                  <a:pt x="203593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6" name="object 76"/>
          <p:cNvSpPr/>
          <p:nvPr/>
        </p:nvSpPr>
        <p:spPr>
          <a:xfrm>
            <a:off x="7673824" y="3094962"/>
            <a:ext cx="406159" cy="589147"/>
          </a:xfrm>
          <a:custGeom>
            <a:avLst/>
            <a:gdLst/>
            <a:ahLst/>
            <a:cxnLst/>
            <a:rect l="l" t="t" r="r" b="b"/>
            <a:pathLst>
              <a:path w="474979" h="688975">
                <a:moveTo>
                  <a:pt x="474662" y="688974"/>
                </a:moveTo>
                <a:lnTo>
                  <a:pt x="203601" y="0"/>
                </a:lnTo>
                <a:lnTo>
                  <a:pt x="0" y="688974"/>
                </a:lnTo>
                <a:lnTo>
                  <a:pt x="474662" y="688974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7" name="object 77"/>
          <p:cNvSpPr txBox="1"/>
          <p:nvPr/>
        </p:nvSpPr>
        <p:spPr>
          <a:xfrm>
            <a:off x="7779021" y="3398766"/>
            <a:ext cx="171043" cy="184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197" b="1" dirty="0">
                <a:latin typeface="Arial"/>
                <a:cs typeface="Arial"/>
              </a:rPr>
              <a:t>T</a:t>
            </a:r>
            <a:r>
              <a:rPr sz="1154" b="1" spc="19" baseline="-21604" dirty="0">
                <a:latin typeface="Arial"/>
                <a:cs typeface="Arial"/>
              </a:rPr>
              <a:t>3</a:t>
            </a:r>
            <a:endParaRPr sz="1154" baseline="-21604">
              <a:latin typeface="Arial"/>
              <a:cs typeface="Arial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6173136" y="3321661"/>
            <a:ext cx="364891" cy="159097"/>
          </a:xfrm>
          <a:custGeom>
            <a:avLst/>
            <a:gdLst/>
            <a:ahLst/>
            <a:cxnLst/>
            <a:rect l="l" t="t" r="r" b="b"/>
            <a:pathLst>
              <a:path w="426720" h="186054">
                <a:moveTo>
                  <a:pt x="426235" y="0"/>
                </a:moveTo>
                <a:lnTo>
                  <a:pt x="0" y="185449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9" name="object 79"/>
          <p:cNvSpPr/>
          <p:nvPr/>
        </p:nvSpPr>
        <p:spPr>
          <a:xfrm>
            <a:off x="6150730" y="3427132"/>
            <a:ext cx="81992" cy="67331"/>
          </a:xfrm>
          <a:custGeom>
            <a:avLst/>
            <a:gdLst/>
            <a:ahLst/>
            <a:cxnLst/>
            <a:rect l="l" t="t" r="r" b="b"/>
            <a:pathLst>
              <a:path w="95884" h="78739">
                <a:moveTo>
                  <a:pt x="61506" y="0"/>
                </a:moveTo>
                <a:lnTo>
                  <a:pt x="0" y="73507"/>
                </a:lnTo>
                <a:lnTo>
                  <a:pt x="95707" y="78612"/>
                </a:lnTo>
                <a:lnTo>
                  <a:pt x="615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0" name="object 80"/>
          <p:cNvSpPr/>
          <p:nvPr/>
        </p:nvSpPr>
        <p:spPr>
          <a:xfrm>
            <a:off x="6817940" y="2936136"/>
            <a:ext cx="364891" cy="159097"/>
          </a:xfrm>
          <a:custGeom>
            <a:avLst/>
            <a:gdLst/>
            <a:ahLst/>
            <a:cxnLst/>
            <a:rect l="l" t="t" r="r" b="b"/>
            <a:pathLst>
              <a:path w="426720" h="186054">
                <a:moveTo>
                  <a:pt x="426234" y="0"/>
                </a:moveTo>
                <a:lnTo>
                  <a:pt x="0" y="185449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1" name="object 81"/>
          <p:cNvSpPr/>
          <p:nvPr/>
        </p:nvSpPr>
        <p:spPr>
          <a:xfrm>
            <a:off x="6795534" y="3041607"/>
            <a:ext cx="81992" cy="67331"/>
          </a:xfrm>
          <a:custGeom>
            <a:avLst/>
            <a:gdLst/>
            <a:ahLst/>
            <a:cxnLst/>
            <a:rect l="l" t="t" r="r" b="b"/>
            <a:pathLst>
              <a:path w="95884" h="78739">
                <a:moveTo>
                  <a:pt x="61506" y="0"/>
                </a:moveTo>
                <a:lnTo>
                  <a:pt x="0" y="73507"/>
                </a:lnTo>
                <a:lnTo>
                  <a:pt x="95707" y="78612"/>
                </a:lnTo>
                <a:lnTo>
                  <a:pt x="615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2" name="object 82"/>
          <p:cNvSpPr/>
          <p:nvPr/>
        </p:nvSpPr>
        <p:spPr>
          <a:xfrm>
            <a:off x="7391468" y="2937493"/>
            <a:ext cx="434394" cy="129232"/>
          </a:xfrm>
          <a:custGeom>
            <a:avLst/>
            <a:gdLst/>
            <a:ahLst/>
            <a:cxnLst/>
            <a:rect l="l" t="t" r="r" b="b"/>
            <a:pathLst>
              <a:path w="508000" h="151129">
                <a:moveTo>
                  <a:pt x="0" y="0"/>
                </a:moveTo>
                <a:lnTo>
                  <a:pt x="507593" y="15062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3" name="object 83"/>
          <p:cNvSpPr/>
          <p:nvPr/>
        </p:nvSpPr>
        <p:spPr>
          <a:xfrm>
            <a:off x="7768229" y="3017248"/>
            <a:ext cx="80906" cy="70589"/>
          </a:xfrm>
          <a:custGeom>
            <a:avLst/>
            <a:gdLst/>
            <a:ahLst/>
            <a:cxnLst/>
            <a:rect l="l" t="t" r="r" b="b"/>
            <a:pathLst>
              <a:path w="94615" h="82550">
                <a:moveTo>
                  <a:pt x="24396" y="0"/>
                </a:moveTo>
                <a:lnTo>
                  <a:pt x="0" y="82181"/>
                </a:lnTo>
                <a:lnTo>
                  <a:pt x="94386" y="65481"/>
                </a:lnTo>
                <a:lnTo>
                  <a:pt x="243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4" name="object 84"/>
          <p:cNvSpPr/>
          <p:nvPr/>
        </p:nvSpPr>
        <p:spPr>
          <a:xfrm>
            <a:off x="4463379" y="3498134"/>
            <a:ext cx="683085" cy="286700"/>
          </a:xfrm>
          <a:custGeom>
            <a:avLst/>
            <a:gdLst/>
            <a:ahLst/>
            <a:cxnLst/>
            <a:rect l="l" t="t" r="r" b="b"/>
            <a:pathLst>
              <a:path w="798829" h="335279">
                <a:moveTo>
                  <a:pt x="598881" y="0"/>
                </a:moveTo>
                <a:lnTo>
                  <a:pt x="598881" y="83743"/>
                </a:lnTo>
                <a:lnTo>
                  <a:pt x="0" y="83743"/>
                </a:lnTo>
                <a:lnTo>
                  <a:pt x="0" y="251218"/>
                </a:lnTo>
                <a:lnTo>
                  <a:pt x="598881" y="251218"/>
                </a:lnTo>
                <a:lnTo>
                  <a:pt x="598881" y="334962"/>
                </a:lnTo>
                <a:lnTo>
                  <a:pt x="798512" y="167487"/>
                </a:lnTo>
                <a:lnTo>
                  <a:pt x="5988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5" name="object 85"/>
          <p:cNvSpPr/>
          <p:nvPr/>
        </p:nvSpPr>
        <p:spPr>
          <a:xfrm>
            <a:off x="4463379" y="3498134"/>
            <a:ext cx="683085" cy="286700"/>
          </a:xfrm>
          <a:custGeom>
            <a:avLst/>
            <a:gdLst/>
            <a:ahLst/>
            <a:cxnLst/>
            <a:rect l="l" t="t" r="r" b="b"/>
            <a:pathLst>
              <a:path w="798829" h="335279">
                <a:moveTo>
                  <a:pt x="0" y="83740"/>
                </a:moveTo>
                <a:lnTo>
                  <a:pt x="598884" y="83740"/>
                </a:lnTo>
                <a:lnTo>
                  <a:pt x="598884" y="0"/>
                </a:lnTo>
                <a:lnTo>
                  <a:pt x="798512" y="167481"/>
                </a:lnTo>
                <a:lnTo>
                  <a:pt x="598884" y="334962"/>
                </a:lnTo>
                <a:lnTo>
                  <a:pt x="598884" y="251221"/>
                </a:lnTo>
                <a:lnTo>
                  <a:pt x="0" y="251221"/>
                </a:lnTo>
                <a:lnTo>
                  <a:pt x="0" y="8374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6" name="object 86"/>
          <p:cNvSpPr txBox="1"/>
          <p:nvPr/>
        </p:nvSpPr>
        <p:spPr>
          <a:xfrm>
            <a:off x="4219848" y="3142202"/>
            <a:ext cx="998564" cy="2631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710" spc="4" dirty="0">
                <a:latin typeface="Tahoma"/>
                <a:cs typeface="Tahoma"/>
              </a:rPr>
              <a:t>1</a:t>
            </a:r>
            <a:r>
              <a:rPr sz="1667" spc="6" baseline="25641" dirty="0">
                <a:latin typeface="Tahoma"/>
                <a:cs typeface="Tahoma"/>
              </a:rPr>
              <a:t>a</a:t>
            </a:r>
            <a:r>
              <a:rPr sz="1667" spc="-76" baseline="25641" dirty="0">
                <a:latin typeface="Tahoma"/>
                <a:cs typeface="Tahoma"/>
              </a:rPr>
              <a:t> </a:t>
            </a:r>
            <a:r>
              <a:rPr sz="1710" spc="-4" dirty="0">
                <a:latin typeface="Tahoma"/>
                <a:cs typeface="Tahoma"/>
              </a:rPr>
              <a:t>rotação</a:t>
            </a:r>
            <a:endParaRPr sz="1710">
              <a:latin typeface="Tahoma"/>
              <a:cs typeface="Tahoma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5660624" y="4495546"/>
            <a:ext cx="477291" cy="592405"/>
          </a:xfrm>
          <a:custGeom>
            <a:avLst/>
            <a:gdLst/>
            <a:ahLst/>
            <a:cxnLst/>
            <a:rect l="l" t="t" r="r" b="b"/>
            <a:pathLst>
              <a:path w="558165" h="692785">
                <a:moveTo>
                  <a:pt x="0" y="432396"/>
                </a:moveTo>
                <a:lnTo>
                  <a:pt x="16370" y="692454"/>
                </a:lnTo>
                <a:lnTo>
                  <a:pt x="269633" y="631139"/>
                </a:lnTo>
                <a:lnTo>
                  <a:pt x="202222" y="581456"/>
                </a:lnTo>
                <a:lnTo>
                  <a:pt x="275474" y="482079"/>
                </a:lnTo>
                <a:lnTo>
                  <a:pt x="67411" y="482079"/>
                </a:lnTo>
                <a:lnTo>
                  <a:pt x="0" y="432396"/>
                </a:lnTo>
                <a:close/>
              </a:path>
              <a:path w="558165" h="692785">
                <a:moveTo>
                  <a:pt x="422744" y="0"/>
                </a:moveTo>
                <a:lnTo>
                  <a:pt x="67411" y="482079"/>
                </a:lnTo>
                <a:lnTo>
                  <a:pt x="275474" y="482079"/>
                </a:lnTo>
                <a:lnTo>
                  <a:pt x="557568" y="99377"/>
                </a:lnTo>
                <a:lnTo>
                  <a:pt x="4227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8" name="object 88"/>
          <p:cNvSpPr/>
          <p:nvPr/>
        </p:nvSpPr>
        <p:spPr>
          <a:xfrm>
            <a:off x="5660633" y="4495548"/>
            <a:ext cx="477291" cy="592405"/>
          </a:xfrm>
          <a:custGeom>
            <a:avLst/>
            <a:gdLst/>
            <a:ahLst/>
            <a:cxnLst/>
            <a:rect l="l" t="t" r="r" b="b"/>
            <a:pathLst>
              <a:path w="558165" h="692785">
                <a:moveTo>
                  <a:pt x="557562" y="99372"/>
                </a:moveTo>
                <a:lnTo>
                  <a:pt x="202221" y="581448"/>
                </a:lnTo>
                <a:lnTo>
                  <a:pt x="269629" y="631135"/>
                </a:lnTo>
                <a:lnTo>
                  <a:pt x="16368" y="692453"/>
                </a:lnTo>
                <a:lnTo>
                  <a:pt x="0" y="432390"/>
                </a:lnTo>
                <a:lnTo>
                  <a:pt x="67406" y="482076"/>
                </a:lnTo>
                <a:lnTo>
                  <a:pt x="422747" y="0"/>
                </a:lnTo>
                <a:lnTo>
                  <a:pt x="557562" y="9937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9" name="object 89"/>
          <p:cNvSpPr txBox="1"/>
          <p:nvPr/>
        </p:nvSpPr>
        <p:spPr>
          <a:xfrm>
            <a:off x="6061951" y="4935436"/>
            <a:ext cx="998564" cy="2631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710" spc="4" dirty="0">
                <a:latin typeface="Tahoma"/>
                <a:cs typeface="Tahoma"/>
              </a:rPr>
              <a:t>2</a:t>
            </a:r>
            <a:r>
              <a:rPr sz="1667" spc="6" baseline="25641" dirty="0">
                <a:latin typeface="Tahoma"/>
                <a:cs typeface="Tahoma"/>
              </a:rPr>
              <a:t>a</a:t>
            </a:r>
            <a:r>
              <a:rPr sz="1667" spc="-76" baseline="25641" dirty="0">
                <a:latin typeface="Tahoma"/>
                <a:cs typeface="Tahoma"/>
              </a:rPr>
              <a:t> </a:t>
            </a:r>
            <a:r>
              <a:rPr sz="1710" spc="-4" dirty="0">
                <a:latin typeface="Tahoma"/>
                <a:cs typeface="Tahoma"/>
              </a:rPr>
              <a:t>rotação</a:t>
            </a:r>
            <a:endParaRPr sz="1710">
              <a:latin typeface="Tahoma"/>
              <a:cs typeface="Tahoma"/>
            </a:endParaRPr>
          </a:p>
        </p:txBody>
      </p:sp>
      <p:sp>
        <p:nvSpPr>
          <p:cNvPr id="91" name="object 91"/>
          <p:cNvSpPr txBox="1">
            <a:spLocks noGrp="1"/>
          </p:cNvSpPr>
          <p:nvPr>
            <p:ph type="sldNum" sz="quarter" idx="7"/>
          </p:nvPr>
        </p:nvSpPr>
        <p:spPr>
          <a:xfrm>
            <a:off x="568591" y="5633725"/>
            <a:ext cx="258993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20">
              <a:lnSpc>
                <a:spcPts val="962"/>
              </a:lnSpc>
            </a:pPr>
            <a:fld id="{81D60167-4931-47E6-BA6A-407CBD079E47}" type="slidenum">
              <a:rPr dirty="0"/>
              <a:pPr marL="21720">
                <a:lnSpc>
                  <a:spcPts val="962"/>
                </a:lnSpc>
              </a:pPr>
              <a:t>29</a:t>
            </a:fld>
            <a:endParaRPr dirty="0"/>
          </a:p>
        </p:txBody>
      </p:sp>
      <p:sp>
        <p:nvSpPr>
          <p:cNvPr id="90" name="object 90"/>
          <p:cNvSpPr txBox="1">
            <a:spLocks noGrp="1"/>
          </p:cNvSpPr>
          <p:nvPr>
            <p:ph type="title"/>
          </p:nvPr>
        </p:nvSpPr>
        <p:spPr>
          <a:xfrm>
            <a:off x="1372240" y="597272"/>
            <a:ext cx="5074619" cy="535116"/>
          </a:xfrm>
          <a:prstGeom prst="rect">
            <a:avLst/>
          </a:prstGeom>
        </p:spPr>
        <p:txBody>
          <a:bodyPr vert="horz" wrap="square" lIns="0" tIns="165070" rIns="0" bIns="0" rtlCol="0">
            <a:spAutoFit/>
          </a:bodyPr>
          <a:lstStyle/>
          <a:p>
            <a:pPr marL="2732318"/>
            <a:r>
              <a:rPr spc="-4" dirty="0"/>
              <a:t>Árvore</a:t>
            </a:r>
            <a:r>
              <a:rPr spc="-56" dirty="0"/>
              <a:t> </a:t>
            </a:r>
            <a:r>
              <a:rPr spc="-4" dirty="0"/>
              <a:t>AVL:</a:t>
            </a:r>
          </a:p>
        </p:txBody>
      </p:sp>
    </p:spTree>
    <p:extLst>
      <p:ext uri="{BB962C8B-B14F-4D97-AF65-F5344CB8AC3E}">
        <p14:creationId xmlns:p14="http://schemas.microsoft.com/office/powerpoint/2010/main" val="245121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2240" y="597272"/>
            <a:ext cx="7448232" cy="71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89874" marR="4344" indent="-1214122" algn="l">
              <a:lnSpc>
                <a:spcPts val="2822"/>
              </a:lnSpc>
            </a:pPr>
            <a:r>
              <a:rPr dirty="0"/>
              <a:t>Árvore Binária de Busca</a:t>
            </a:r>
            <a:r>
              <a:rPr spc="-86" dirty="0"/>
              <a:t> </a:t>
            </a:r>
            <a:r>
              <a:rPr dirty="0"/>
              <a:t>-  Operações: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568591" y="5638151"/>
            <a:ext cx="169475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8824">
              <a:lnSpc>
                <a:spcPts val="962"/>
              </a:lnSpc>
            </a:pPr>
            <a:fld id="{81D60167-4931-47E6-BA6A-407CBD079E47}" type="slidenum">
              <a:rPr dirty="0"/>
              <a:pPr marL="98824">
                <a:lnSpc>
                  <a:spcPts val="962"/>
                </a:lnSpc>
              </a:pPr>
              <a:t>3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899632" y="1845042"/>
            <a:ext cx="8244368" cy="32031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>
              <a:buNone/>
            </a:pPr>
            <a:r>
              <a:rPr lang="pt-BR" sz="2052" b="0" spc="-915" dirty="0" smtClean="0">
                <a:solidFill>
                  <a:srgbClr val="666600"/>
                </a:solidFill>
                <a:latin typeface="Wingdings"/>
                <a:cs typeface="Wingdings"/>
              </a:rPr>
              <a:t>	</a:t>
            </a:r>
            <a:r>
              <a:rPr sz="2052" b="0" spc="-915" dirty="0" smtClean="0">
                <a:solidFill>
                  <a:srgbClr val="666600"/>
                </a:solidFill>
                <a:latin typeface="Wingdings"/>
                <a:cs typeface="Wingdings"/>
              </a:rPr>
              <a:t></a:t>
            </a:r>
            <a:r>
              <a:rPr lang="pt-BR" sz="2052" b="0" spc="-915" dirty="0" smtClean="0">
                <a:solidFill>
                  <a:srgbClr val="666600"/>
                </a:solidFill>
                <a:latin typeface="Wingdings"/>
                <a:cs typeface="Wingdings"/>
              </a:rPr>
              <a:t>  </a:t>
            </a:r>
            <a:r>
              <a:rPr spc="-4" dirty="0" err="1" smtClean="0"/>
              <a:t>Árvore</a:t>
            </a:r>
            <a:r>
              <a:rPr spc="-4" dirty="0" smtClean="0"/>
              <a:t> </a:t>
            </a:r>
            <a:r>
              <a:rPr spc="-4" dirty="0"/>
              <a:t>Binária </a:t>
            </a:r>
            <a:r>
              <a:rPr dirty="0"/>
              <a:t>de </a:t>
            </a:r>
            <a:r>
              <a:rPr spc="-4" dirty="0"/>
              <a:t>Busca </a:t>
            </a:r>
            <a:r>
              <a:rPr dirty="0"/>
              <a:t>-</a:t>
            </a:r>
            <a:r>
              <a:rPr spc="9" dirty="0"/>
              <a:t> </a:t>
            </a:r>
            <a:r>
              <a:rPr spc="-4" dirty="0"/>
              <a:t>Operações:</a:t>
            </a:r>
            <a:endParaRPr sz="2052" dirty="0">
              <a:latin typeface="Times New Roman"/>
              <a:cs typeface="Times New Roman"/>
            </a:endParaRPr>
          </a:p>
          <a:p>
            <a:pPr marL="673173" lvl="1">
              <a:spcBef>
                <a:spcPts val="526"/>
              </a:spcBef>
              <a:buClr>
                <a:srgbClr val="666600"/>
              </a:buClr>
              <a:buSzPct val="75000"/>
              <a:buFont typeface="Gill Sans MT"/>
              <a:buChar char="-"/>
              <a:tabLst>
                <a:tab pos="409413" algn="l"/>
              </a:tabLst>
            </a:pPr>
            <a:r>
              <a:rPr sz="2458" spc="-4" dirty="0">
                <a:solidFill>
                  <a:srgbClr val="000000"/>
                </a:solidFill>
              </a:rPr>
              <a:t>Operações </a:t>
            </a:r>
            <a:r>
              <a:rPr sz="2458" dirty="0">
                <a:solidFill>
                  <a:srgbClr val="000000"/>
                </a:solidFill>
              </a:rPr>
              <a:t>– Pesquisa – </a:t>
            </a:r>
            <a:r>
              <a:rPr sz="2458" spc="-4" dirty="0">
                <a:solidFill>
                  <a:srgbClr val="000000"/>
                </a:solidFill>
              </a:rPr>
              <a:t>Problemas </a:t>
            </a:r>
            <a:r>
              <a:rPr sz="2458" dirty="0">
                <a:solidFill>
                  <a:srgbClr val="000000"/>
                </a:solidFill>
              </a:rPr>
              <a:t>com </a:t>
            </a:r>
            <a:r>
              <a:rPr sz="2458" spc="-4" dirty="0">
                <a:solidFill>
                  <a:srgbClr val="000000"/>
                </a:solidFill>
              </a:rPr>
              <a:t>ABB:</a:t>
            </a:r>
            <a:endParaRPr sz="2458" dirty="0"/>
          </a:p>
          <a:p>
            <a:pPr marL="673173" marR="4344" lvl="1">
              <a:lnSpc>
                <a:spcPct val="101499"/>
              </a:lnSpc>
              <a:spcBef>
                <a:spcPts val="406"/>
              </a:spcBef>
              <a:buClr>
                <a:srgbClr val="666600"/>
              </a:buClr>
              <a:buSzPct val="75000"/>
              <a:buChar char="-"/>
              <a:tabLst>
                <a:tab pos="420816" algn="l"/>
              </a:tabLst>
            </a:pPr>
            <a:r>
              <a:rPr sz="2458" b="0" dirty="0">
                <a:solidFill>
                  <a:srgbClr val="000000"/>
                </a:solidFill>
              </a:rPr>
              <a:t>O </a:t>
            </a:r>
            <a:r>
              <a:rPr sz="2458" b="0" dirty="0">
                <a:solidFill>
                  <a:srgbClr val="CCCC66"/>
                </a:solidFill>
              </a:rPr>
              <a:t>tempo de execução da busca </a:t>
            </a:r>
            <a:r>
              <a:rPr sz="2458" b="0" dirty="0">
                <a:solidFill>
                  <a:srgbClr val="000000"/>
                </a:solidFill>
              </a:rPr>
              <a:t>é dependente do formato das  árvores:</a:t>
            </a:r>
            <a:endParaRPr sz="2458" dirty="0"/>
          </a:p>
          <a:p>
            <a:pPr marL="550320" lvl="1" indent="0">
              <a:spcBef>
                <a:spcPts val="428"/>
              </a:spcBef>
              <a:buNone/>
              <a:tabLst>
                <a:tab pos="759098" algn="l"/>
              </a:tabLst>
            </a:pPr>
            <a:r>
              <a:rPr lang="pt-BR" sz="1689" b="0" spc="-479" dirty="0" smtClean="0">
                <a:solidFill>
                  <a:srgbClr val="999900"/>
                </a:solidFill>
                <a:latin typeface="Wingdings"/>
                <a:cs typeface="Wingdings"/>
              </a:rPr>
              <a:t>		</a:t>
            </a:r>
            <a:r>
              <a:rPr sz="1689" b="0" spc="-479" dirty="0" smtClean="0">
                <a:solidFill>
                  <a:srgbClr val="999900"/>
                </a:solidFill>
                <a:latin typeface="Wingdings"/>
                <a:cs typeface="Wingdings"/>
              </a:rPr>
              <a:t></a:t>
            </a:r>
            <a:r>
              <a:rPr lang="pt-BR" sz="1689" b="0" spc="-479" dirty="0" smtClean="0">
                <a:solidFill>
                  <a:srgbClr val="999900"/>
                </a:solidFill>
                <a:latin typeface="Wingdings"/>
                <a:cs typeface="Wingdings"/>
              </a:rPr>
              <a:t> </a:t>
            </a:r>
            <a:r>
              <a:rPr sz="1689" b="0" spc="-479" dirty="0">
                <a:solidFill>
                  <a:srgbClr val="999900"/>
                </a:solidFill>
                <a:latin typeface="Times New Roman"/>
                <a:cs typeface="Times New Roman"/>
              </a:rPr>
              <a:t>	</a:t>
            </a:r>
            <a:r>
              <a:rPr sz="1710" dirty="0">
                <a:solidFill>
                  <a:srgbClr val="000000"/>
                </a:solidFill>
                <a:latin typeface="Gill Sans MT"/>
                <a:cs typeface="Gill Sans MT"/>
              </a:rPr>
              <a:t>Ou seja, da forma como os nós estão distribuídos</a:t>
            </a:r>
          </a:p>
          <a:p>
            <a:pPr marL="673173" marR="135747" lvl="1">
              <a:lnSpc>
                <a:spcPts val="2411"/>
              </a:lnSpc>
              <a:spcBef>
                <a:spcPts val="633"/>
              </a:spcBef>
              <a:buChar char="-"/>
              <a:tabLst>
                <a:tab pos="430590" algn="l"/>
              </a:tabLst>
            </a:pPr>
            <a:r>
              <a:rPr sz="2458" b="0" dirty="0">
                <a:solidFill>
                  <a:srgbClr val="000000"/>
                </a:solidFill>
              </a:rPr>
              <a:t>Se for uma árvore </a:t>
            </a:r>
            <a:r>
              <a:rPr sz="2458" b="0" spc="-4" dirty="0">
                <a:solidFill>
                  <a:srgbClr val="000000"/>
                </a:solidFill>
              </a:rPr>
              <a:t>cheia (nós </a:t>
            </a:r>
            <a:r>
              <a:rPr sz="2458" b="0" dirty="0">
                <a:solidFill>
                  <a:srgbClr val="000000"/>
                </a:solidFill>
              </a:rPr>
              <a:t>com </a:t>
            </a:r>
            <a:r>
              <a:rPr sz="2458" b="0" spc="-4" dirty="0">
                <a:solidFill>
                  <a:srgbClr val="000000"/>
                </a:solidFill>
              </a:rPr>
              <a:t>sub-árvore </a:t>
            </a:r>
            <a:r>
              <a:rPr sz="2458" b="0" dirty="0">
                <a:solidFill>
                  <a:srgbClr val="000000"/>
                </a:solidFill>
              </a:rPr>
              <a:t>vazias somente  no último e </a:t>
            </a:r>
            <a:r>
              <a:rPr sz="2458" b="0" spc="-4" dirty="0">
                <a:solidFill>
                  <a:srgbClr val="000000"/>
                </a:solidFill>
              </a:rPr>
              <a:t>penúltimo</a:t>
            </a:r>
            <a:r>
              <a:rPr sz="2458" b="0" spc="-26" dirty="0">
                <a:solidFill>
                  <a:srgbClr val="000000"/>
                </a:solidFill>
              </a:rPr>
              <a:t> </a:t>
            </a:r>
            <a:r>
              <a:rPr sz="2458" b="0" spc="-4" dirty="0">
                <a:solidFill>
                  <a:srgbClr val="000000"/>
                </a:solidFill>
              </a:rPr>
              <a:t>níveis):</a:t>
            </a:r>
            <a:endParaRPr sz="2458" dirty="0"/>
          </a:p>
          <a:p>
            <a:pPr marL="436020" marR="365431" indent="0">
              <a:lnSpc>
                <a:spcPct val="100800"/>
              </a:lnSpc>
              <a:spcBef>
                <a:spcPts val="338"/>
              </a:spcBef>
              <a:buNone/>
              <a:tabLst>
                <a:tab pos="759098" algn="l"/>
              </a:tabLst>
            </a:pPr>
            <a:r>
              <a:rPr lang="pt-BR" sz="1283" b="0" spc="-479" dirty="0" smtClean="0">
                <a:solidFill>
                  <a:srgbClr val="999900"/>
                </a:solidFill>
                <a:latin typeface="Wingdings"/>
                <a:cs typeface="Wingdings"/>
              </a:rPr>
              <a:t>		</a:t>
            </a:r>
            <a:r>
              <a:rPr lang="en-US" sz="1400" b="0" spc="-479" dirty="0" smtClean="0">
                <a:solidFill>
                  <a:srgbClr val="999900"/>
                </a:solidFill>
                <a:latin typeface="Wingdings"/>
                <a:cs typeface="Wingdings"/>
              </a:rPr>
              <a:t> </a:t>
            </a:r>
            <a:r>
              <a:rPr sz="1283" b="0" spc="-479" dirty="0">
                <a:solidFill>
                  <a:srgbClr val="999900"/>
                </a:solidFill>
                <a:latin typeface="Times New Roman"/>
                <a:cs typeface="Times New Roman"/>
              </a:rPr>
              <a:t>	</a:t>
            </a:r>
            <a:r>
              <a:rPr sz="1710" b="0" dirty="0" smtClean="0">
                <a:solidFill>
                  <a:srgbClr val="000000"/>
                </a:solidFill>
              </a:rPr>
              <a:t>Tempo </a:t>
            </a:r>
            <a:r>
              <a:rPr sz="1710" b="0" dirty="0">
                <a:solidFill>
                  <a:srgbClr val="000000"/>
                </a:solidFill>
              </a:rPr>
              <a:t>de computação, no pior caso, será dependente da</a:t>
            </a:r>
            <a:r>
              <a:rPr sz="1710" b="0" spc="-86" dirty="0">
                <a:solidFill>
                  <a:srgbClr val="000000"/>
                </a:solidFill>
              </a:rPr>
              <a:t> </a:t>
            </a:r>
            <a:r>
              <a:rPr sz="1710" b="0" dirty="0">
                <a:solidFill>
                  <a:srgbClr val="000000"/>
                </a:solidFill>
              </a:rPr>
              <a:t>altura</a:t>
            </a:r>
            <a:r>
              <a:rPr sz="1710" b="0" spc="-9" dirty="0">
                <a:solidFill>
                  <a:srgbClr val="000000"/>
                </a:solidFill>
              </a:rPr>
              <a:t> </a:t>
            </a:r>
            <a:r>
              <a:rPr sz="1710" b="0" dirty="0">
                <a:solidFill>
                  <a:srgbClr val="000000"/>
                </a:solidFill>
              </a:rPr>
              <a:t>da  </a:t>
            </a:r>
            <a:r>
              <a:rPr lang="pt-BR" sz="1710" b="0" dirty="0" smtClean="0">
                <a:solidFill>
                  <a:srgbClr val="000000"/>
                </a:solidFill>
              </a:rPr>
              <a:t>					</a:t>
            </a:r>
            <a:r>
              <a:rPr sz="1710" b="0" dirty="0" err="1" smtClean="0">
                <a:solidFill>
                  <a:srgbClr val="000000"/>
                </a:solidFill>
              </a:rPr>
              <a:t>árvore</a:t>
            </a:r>
            <a:r>
              <a:rPr sz="1710" b="0" dirty="0">
                <a:solidFill>
                  <a:srgbClr val="000000"/>
                </a:solidFill>
              </a:rPr>
              <a:t>!</a:t>
            </a:r>
            <a:endParaRPr sz="1710" dirty="0"/>
          </a:p>
        </p:txBody>
      </p:sp>
    </p:spTree>
    <p:extLst>
      <p:ext uri="{BB962C8B-B14F-4D97-AF65-F5344CB8AC3E}">
        <p14:creationId xmlns:p14="http://schemas.microsoft.com/office/powerpoint/2010/main" val="332340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4835" y="1912866"/>
            <a:ext cx="6553924" cy="28645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>
              <a:tabLst>
                <a:tab pos="628238" algn="l"/>
              </a:tabLst>
            </a:pPr>
            <a:r>
              <a:rPr sz="2052" spc="-915" dirty="0" smtClean="0">
                <a:solidFill>
                  <a:srgbClr val="666600"/>
                </a:solidFill>
                <a:latin typeface="Wingdings"/>
                <a:cs typeface="Wingdings"/>
              </a:rPr>
              <a:t></a:t>
            </a:r>
            <a:r>
              <a:rPr sz="2052" spc="-915" dirty="0">
                <a:solidFill>
                  <a:srgbClr val="666600"/>
                </a:solidFill>
                <a:latin typeface="Times New Roman"/>
                <a:cs typeface="Times New Roman"/>
              </a:rPr>
              <a:t>	</a:t>
            </a:r>
            <a:r>
              <a:rPr sz="2394" b="1" spc="-4" dirty="0">
                <a:solidFill>
                  <a:srgbClr val="FF0000"/>
                </a:solidFill>
                <a:latin typeface="Gill Sans MT"/>
                <a:cs typeface="Gill Sans MT"/>
              </a:rPr>
              <a:t>Árvore AVL </a:t>
            </a:r>
            <a:r>
              <a:rPr sz="2394" b="1" dirty="0">
                <a:solidFill>
                  <a:srgbClr val="FF0000"/>
                </a:solidFill>
                <a:latin typeface="Gill Sans MT"/>
                <a:cs typeface="Gill Sans MT"/>
              </a:rPr>
              <a:t>–</a:t>
            </a:r>
            <a:r>
              <a:rPr sz="2394" b="1" spc="-34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394" b="1" spc="-4" dirty="0">
                <a:solidFill>
                  <a:srgbClr val="FF0000"/>
                </a:solidFill>
                <a:latin typeface="Gill Sans MT"/>
                <a:cs typeface="Gill Sans MT"/>
              </a:rPr>
              <a:t>Remoção:</a:t>
            </a:r>
            <a:endParaRPr sz="2394" dirty="0">
              <a:latin typeface="Gill Sans MT"/>
              <a:cs typeface="Gill Sans MT"/>
            </a:endParaRPr>
          </a:p>
          <a:p>
            <a:pPr marL="10860">
              <a:spcBef>
                <a:spcPts val="252"/>
              </a:spcBef>
              <a:tabLst>
                <a:tab pos="531586" algn="l"/>
              </a:tabLst>
            </a:pPr>
            <a:r>
              <a:rPr sz="1539" spc="-688" dirty="0" smtClean="0">
                <a:solidFill>
                  <a:srgbClr val="666600"/>
                </a:solidFill>
                <a:latin typeface="Wingdings"/>
                <a:cs typeface="Wingdings"/>
              </a:rPr>
              <a:t></a:t>
            </a:r>
            <a:r>
              <a:rPr lang="pt-BR" sz="1539" spc="-688" dirty="0" smtClean="0">
                <a:solidFill>
                  <a:srgbClr val="666600"/>
                </a:solidFill>
                <a:latin typeface="Wingdings"/>
                <a:cs typeface="Wingdings"/>
              </a:rPr>
              <a:t>	</a:t>
            </a:r>
            <a:r>
              <a:rPr sz="2052" b="1" spc="-4" dirty="0" err="1" smtClean="0">
                <a:latin typeface="Gill Sans MT"/>
                <a:cs typeface="Gill Sans MT"/>
              </a:rPr>
              <a:t>Processo</a:t>
            </a:r>
            <a:r>
              <a:rPr sz="2052" b="1" spc="-4" dirty="0" smtClean="0">
                <a:latin typeface="Gill Sans MT"/>
                <a:cs typeface="Gill Sans MT"/>
              </a:rPr>
              <a:t> </a:t>
            </a:r>
            <a:r>
              <a:rPr sz="2052" b="1" dirty="0">
                <a:latin typeface="Gill Sans MT"/>
                <a:cs typeface="Gill Sans MT"/>
              </a:rPr>
              <a:t>semelhante ao de</a:t>
            </a:r>
            <a:r>
              <a:rPr sz="2052" b="1" spc="-26" dirty="0">
                <a:latin typeface="Gill Sans MT"/>
                <a:cs typeface="Gill Sans MT"/>
              </a:rPr>
              <a:t> </a:t>
            </a:r>
            <a:r>
              <a:rPr sz="2052" b="1" spc="-4" dirty="0">
                <a:latin typeface="Gill Sans MT"/>
                <a:cs typeface="Gill Sans MT"/>
              </a:rPr>
              <a:t>Inserção:</a:t>
            </a:r>
            <a:endParaRPr sz="2052" dirty="0">
              <a:latin typeface="Gill Sans MT"/>
              <a:cs typeface="Gill Sans MT"/>
            </a:endParaRPr>
          </a:p>
          <a:p>
            <a:pPr marL="173756">
              <a:spcBef>
                <a:spcPts val="227"/>
              </a:spcBef>
              <a:tabLst>
                <a:tab pos="629324" algn="l"/>
              </a:tabLst>
            </a:pPr>
            <a:r>
              <a:rPr sz="1283" spc="-479" dirty="0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sz="1283" spc="-479" dirty="0">
                <a:solidFill>
                  <a:srgbClr val="999900"/>
                </a:solidFill>
                <a:latin typeface="Times New Roman"/>
                <a:cs typeface="Times New Roman"/>
              </a:rPr>
              <a:t>	</a:t>
            </a:r>
            <a:r>
              <a:rPr sz="1710" dirty="0">
                <a:latin typeface="Gill Sans MT"/>
                <a:cs typeface="Gill Sans MT"/>
              </a:rPr>
              <a:t>Uma busca localiza o nó a ser</a:t>
            </a:r>
            <a:r>
              <a:rPr sz="1710" spc="-86" dirty="0">
                <a:latin typeface="Gill Sans MT"/>
                <a:cs typeface="Gill Sans MT"/>
              </a:rPr>
              <a:t> </a:t>
            </a:r>
            <a:r>
              <a:rPr sz="1710" dirty="0">
                <a:latin typeface="Gill Sans MT"/>
                <a:cs typeface="Gill Sans MT"/>
              </a:rPr>
              <a:t>removido;</a:t>
            </a:r>
          </a:p>
          <a:p>
            <a:pPr marL="173756">
              <a:spcBef>
                <a:spcPts val="171"/>
              </a:spcBef>
              <a:tabLst>
                <a:tab pos="629324" algn="l"/>
              </a:tabLst>
            </a:pPr>
            <a:r>
              <a:rPr sz="1283" spc="-479" dirty="0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sz="1283" spc="-479" dirty="0">
                <a:solidFill>
                  <a:srgbClr val="999900"/>
                </a:solidFill>
                <a:latin typeface="Times New Roman"/>
                <a:cs typeface="Times New Roman"/>
              </a:rPr>
              <a:t>	</a:t>
            </a:r>
            <a:r>
              <a:rPr sz="1710" spc="-4" dirty="0">
                <a:latin typeface="Gill Sans MT"/>
                <a:cs typeface="Gill Sans MT"/>
              </a:rPr>
              <a:t>Remove-se </a:t>
            </a:r>
            <a:r>
              <a:rPr sz="1710" dirty="0">
                <a:latin typeface="Gill Sans MT"/>
                <a:cs typeface="Gill Sans MT"/>
              </a:rPr>
              <a:t>o nó</a:t>
            </a:r>
            <a:r>
              <a:rPr sz="1710" spc="-47" dirty="0">
                <a:latin typeface="Gill Sans MT"/>
                <a:cs typeface="Gill Sans MT"/>
              </a:rPr>
              <a:t> </a:t>
            </a:r>
            <a:r>
              <a:rPr sz="1710" dirty="0">
                <a:latin typeface="Gill Sans MT"/>
                <a:cs typeface="Gill Sans MT"/>
              </a:rPr>
              <a:t>desejado;</a:t>
            </a:r>
          </a:p>
          <a:p>
            <a:pPr marL="901361">
              <a:spcBef>
                <a:spcPts val="231"/>
              </a:spcBef>
              <a:tabLst>
                <a:tab pos="1291770" algn="l"/>
              </a:tabLst>
            </a:pPr>
            <a:r>
              <a:rPr sz="983" spc="-432" dirty="0" smtClean="0">
                <a:solidFill>
                  <a:srgbClr val="99CC00"/>
                </a:solidFill>
                <a:latin typeface="Wingdings"/>
                <a:cs typeface="Wingdings"/>
              </a:rPr>
              <a:t></a:t>
            </a:r>
            <a:r>
              <a:rPr sz="983" spc="-432" dirty="0">
                <a:solidFill>
                  <a:srgbClr val="99CC00"/>
                </a:solidFill>
                <a:latin typeface="Times New Roman"/>
                <a:cs typeface="Times New Roman"/>
              </a:rPr>
              <a:t>	</a:t>
            </a:r>
            <a:r>
              <a:rPr sz="1539" dirty="0">
                <a:latin typeface="Gill Sans MT"/>
                <a:cs typeface="Gill Sans MT"/>
              </a:rPr>
              <a:t>Utilizando o algoritmo de remoção de árvores</a:t>
            </a:r>
            <a:r>
              <a:rPr sz="1539" spc="-86" dirty="0">
                <a:latin typeface="Gill Sans MT"/>
                <a:cs typeface="Gill Sans MT"/>
              </a:rPr>
              <a:t> </a:t>
            </a:r>
            <a:r>
              <a:rPr sz="1539" dirty="0">
                <a:latin typeface="Gill Sans MT"/>
                <a:cs typeface="Gill Sans MT"/>
              </a:rPr>
              <a:t>binárias;</a:t>
            </a:r>
          </a:p>
          <a:p>
            <a:pPr marL="173756">
              <a:spcBef>
                <a:spcPts val="141"/>
              </a:spcBef>
              <a:tabLst>
                <a:tab pos="629324" algn="l"/>
              </a:tabLst>
            </a:pPr>
            <a:r>
              <a:rPr sz="1283" spc="-479" dirty="0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sz="1283" spc="-479" dirty="0">
                <a:solidFill>
                  <a:srgbClr val="999900"/>
                </a:solidFill>
                <a:latin typeface="Times New Roman"/>
                <a:cs typeface="Times New Roman"/>
              </a:rPr>
              <a:t>	</a:t>
            </a:r>
            <a:r>
              <a:rPr sz="1710" dirty="0">
                <a:latin typeface="Gill Sans MT"/>
                <a:cs typeface="Gill Sans MT"/>
              </a:rPr>
              <a:t>Após a remoção, é </a:t>
            </a:r>
            <a:r>
              <a:rPr sz="1710" spc="-4" dirty="0">
                <a:latin typeface="Gill Sans MT"/>
                <a:cs typeface="Gill Sans MT"/>
              </a:rPr>
              <a:t>verificado </a:t>
            </a:r>
            <a:r>
              <a:rPr sz="1710" dirty="0">
                <a:latin typeface="Gill Sans MT"/>
                <a:cs typeface="Gill Sans MT"/>
              </a:rPr>
              <a:t>se a árvore tornou-se</a:t>
            </a:r>
            <a:r>
              <a:rPr sz="1710" spc="-47" dirty="0">
                <a:latin typeface="Gill Sans MT"/>
                <a:cs typeface="Gill Sans MT"/>
              </a:rPr>
              <a:t> </a:t>
            </a:r>
            <a:r>
              <a:rPr sz="1710" dirty="0">
                <a:latin typeface="Gill Sans MT"/>
                <a:cs typeface="Gill Sans MT"/>
              </a:rPr>
              <a:t>desbalanceada;</a:t>
            </a:r>
          </a:p>
          <a:p>
            <a:pPr marL="901361">
              <a:spcBef>
                <a:spcPts val="231"/>
              </a:spcBef>
              <a:tabLst>
                <a:tab pos="1291770" algn="l"/>
              </a:tabLst>
            </a:pPr>
            <a:r>
              <a:rPr sz="983" spc="-432" dirty="0" smtClean="0">
                <a:solidFill>
                  <a:srgbClr val="99CC00"/>
                </a:solidFill>
                <a:latin typeface="Wingdings"/>
                <a:cs typeface="Wingdings"/>
              </a:rPr>
              <a:t></a:t>
            </a:r>
            <a:r>
              <a:rPr sz="983" spc="-432" dirty="0">
                <a:solidFill>
                  <a:srgbClr val="99CC00"/>
                </a:solidFill>
                <a:latin typeface="Times New Roman"/>
                <a:cs typeface="Times New Roman"/>
              </a:rPr>
              <a:t>	</a:t>
            </a:r>
            <a:r>
              <a:rPr sz="1539" dirty="0">
                <a:latin typeface="Gill Sans MT"/>
                <a:cs typeface="Gill Sans MT"/>
              </a:rPr>
              <a:t>Examinando os nós no caminho da raiz até a</a:t>
            </a:r>
            <a:r>
              <a:rPr sz="1539" spc="-86" dirty="0">
                <a:latin typeface="Gill Sans MT"/>
                <a:cs typeface="Gill Sans MT"/>
              </a:rPr>
              <a:t> </a:t>
            </a:r>
            <a:r>
              <a:rPr sz="1539" dirty="0">
                <a:latin typeface="Gill Sans MT"/>
                <a:cs typeface="Gill Sans MT"/>
              </a:rPr>
              <a:t>folha;</a:t>
            </a:r>
          </a:p>
          <a:p>
            <a:pPr marL="173756">
              <a:spcBef>
                <a:spcPts val="141"/>
              </a:spcBef>
              <a:tabLst>
                <a:tab pos="629324" algn="l"/>
              </a:tabLst>
            </a:pPr>
            <a:r>
              <a:rPr sz="1283" spc="-479" dirty="0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sz="1283" spc="-479" dirty="0">
                <a:solidFill>
                  <a:srgbClr val="999900"/>
                </a:solidFill>
                <a:latin typeface="Times New Roman"/>
                <a:cs typeface="Times New Roman"/>
              </a:rPr>
              <a:t>	</a:t>
            </a:r>
            <a:r>
              <a:rPr sz="1710" dirty="0">
                <a:latin typeface="Gill Sans MT"/>
                <a:cs typeface="Gill Sans MT"/>
              </a:rPr>
              <a:t>Para cada nó desbalanceado, utiliza-se a rotação</a:t>
            </a:r>
            <a:r>
              <a:rPr sz="1710" spc="-90" dirty="0">
                <a:latin typeface="Gill Sans MT"/>
                <a:cs typeface="Gill Sans MT"/>
              </a:rPr>
              <a:t> </a:t>
            </a:r>
            <a:r>
              <a:rPr sz="1710" dirty="0">
                <a:latin typeface="Gill Sans MT"/>
                <a:cs typeface="Gill Sans MT"/>
              </a:rPr>
              <a:t>apropriada;</a:t>
            </a:r>
          </a:p>
          <a:p>
            <a:pPr marL="1292313" marR="108054" indent="-390952">
              <a:lnSpc>
                <a:spcPts val="1685"/>
              </a:lnSpc>
              <a:spcBef>
                <a:spcPts val="423"/>
              </a:spcBef>
              <a:tabLst>
                <a:tab pos="1291770" algn="l"/>
              </a:tabLst>
            </a:pPr>
            <a:r>
              <a:rPr sz="983" spc="-432" dirty="0" smtClean="0">
                <a:solidFill>
                  <a:srgbClr val="99CC00"/>
                </a:solidFill>
                <a:latin typeface="Wingdings"/>
                <a:cs typeface="Wingdings"/>
              </a:rPr>
              <a:t></a:t>
            </a:r>
            <a:r>
              <a:rPr sz="983" spc="-432" dirty="0">
                <a:solidFill>
                  <a:srgbClr val="99CC00"/>
                </a:solidFill>
                <a:latin typeface="Times New Roman"/>
                <a:cs typeface="Times New Roman"/>
              </a:rPr>
              <a:t>	</a:t>
            </a:r>
            <a:r>
              <a:rPr sz="1539" dirty="0">
                <a:latin typeface="Gill Sans MT"/>
                <a:cs typeface="Gill Sans MT"/>
              </a:rPr>
              <a:t>Ao balancear um nó, outros nós do caminho até a raiz</a:t>
            </a:r>
            <a:r>
              <a:rPr sz="1539" spc="-86" dirty="0">
                <a:latin typeface="Gill Sans MT"/>
                <a:cs typeface="Gill Sans MT"/>
              </a:rPr>
              <a:t> </a:t>
            </a:r>
            <a:r>
              <a:rPr sz="1539" dirty="0">
                <a:latin typeface="Gill Sans MT"/>
                <a:cs typeface="Gill Sans MT"/>
              </a:rPr>
              <a:t>podem</a:t>
            </a:r>
            <a:r>
              <a:rPr sz="1539" spc="-9" dirty="0">
                <a:latin typeface="Gill Sans MT"/>
                <a:cs typeface="Gill Sans MT"/>
              </a:rPr>
              <a:t> </a:t>
            </a:r>
            <a:r>
              <a:rPr sz="1539" dirty="0">
                <a:latin typeface="Gill Sans MT"/>
                <a:cs typeface="Gill Sans MT"/>
              </a:rPr>
              <a:t>se  tornar</a:t>
            </a:r>
            <a:r>
              <a:rPr sz="1539" spc="-86" dirty="0">
                <a:latin typeface="Gill Sans MT"/>
                <a:cs typeface="Gill Sans MT"/>
              </a:rPr>
              <a:t> </a:t>
            </a:r>
            <a:r>
              <a:rPr sz="1539" dirty="0">
                <a:latin typeface="Gill Sans MT"/>
                <a:cs typeface="Gill Sans MT"/>
              </a:rPr>
              <a:t>desbalanceados.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568591" y="5638151"/>
            <a:ext cx="258993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20">
              <a:lnSpc>
                <a:spcPts val="962"/>
              </a:lnSpc>
            </a:pPr>
            <a:fld id="{81D60167-4931-47E6-BA6A-407CBD079E47}" type="slidenum">
              <a:rPr dirty="0"/>
              <a:pPr marL="21720">
                <a:lnSpc>
                  <a:spcPts val="962"/>
                </a:lnSpc>
              </a:pPr>
              <a:t>30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2240" y="597272"/>
            <a:ext cx="5074619" cy="535116"/>
          </a:xfrm>
          <a:prstGeom prst="rect">
            <a:avLst/>
          </a:prstGeom>
        </p:spPr>
        <p:txBody>
          <a:bodyPr vert="horz" wrap="square" lIns="0" tIns="165070" rIns="0" bIns="0" rtlCol="0">
            <a:spAutoFit/>
          </a:bodyPr>
          <a:lstStyle/>
          <a:p>
            <a:pPr marL="2732318"/>
            <a:r>
              <a:rPr spc="-4" dirty="0"/>
              <a:t>Árvore</a:t>
            </a:r>
            <a:r>
              <a:rPr spc="-56" dirty="0"/>
              <a:t> </a:t>
            </a:r>
            <a:r>
              <a:rPr spc="-4" dirty="0"/>
              <a:t>AVL:</a:t>
            </a:r>
          </a:p>
        </p:txBody>
      </p:sp>
    </p:spTree>
    <p:extLst>
      <p:ext uri="{BB962C8B-B14F-4D97-AF65-F5344CB8AC3E}">
        <p14:creationId xmlns:p14="http://schemas.microsoft.com/office/powerpoint/2010/main" val="206255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Dúvidas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196752"/>
            <a:ext cx="7349685" cy="482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44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LINKS UTEIS: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Simulador AVL: </a:t>
            </a:r>
            <a:r>
              <a:rPr lang="pt-BR" sz="2400" dirty="0" smtClean="0">
                <a:hlinkClick r:id="rId2"/>
              </a:rPr>
              <a:t>https</a:t>
            </a:r>
            <a:r>
              <a:rPr lang="pt-BR" sz="2400" dirty="0">
                <a:hlinkClick r:id="rId2"/>
              </a:rPr>
              <a:t>://www.cs.usfca.edu/~</a:t>
            </a:r>
            <a:r>
              <a:rPr lang="pt-BR" sz="2400" dirty="0" smtClean="0">
                <a:hlinkClick r:id="rId2"/>
              </a:rPr>
              <a:t>galles/visualization/AVLtree.html</a:t>
            </a:r>
            <a:endParaRPr lang="pt-BR" sz="2400" dirty="0" smtClean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Simulador ABB e AVL:</a:t>
            </a:r>
            <a:br>
              <a:rPr lang="pt-BR" sz="2400" dirty="0"/>
            </a:br>
            <a:r>
              <a:rPr lang="pt-BR" sz="2400" dirty="0">
                <a:hlinkClick r:id="rId3"/>
              </a:rPr>
              <a:t>https://</a:t>
            </a:r>
            <a:r>
              <a:rPr lang="pt-BR" sz="2400" dirty="0" smtClean="0">
                <a:hlinkClick r:id="rId3"/>
              </a:rPr>
              <a:t>visualgo.net/en/bst</a:t>
            </a:r>
            <a:endParaRPr lang="pt-BR" sz="2400" dirty="0" smtClean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792667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899632" y="1845042"/>
            <a:ext cx="7632807" cy="2384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>
              <a:buNone/>
            </a:pPr>
            <a:r>
              <a:rPr sz="2052" b="0" spc="-915" dirty="0" smtClean="0">
                <a:solidFill>
                  <a:srgbClr val="666600"/>
                </a:solidFill>
                <a:latin typeface="Wingdings"/>
                <a:cs typeface="Wingdings"/>
              </a:rPr>
              <a:t></a:t>
            </a:r>
            <a:r>
              <a:rPr lang="pt-BR" sz="2052" b="0" spc="-915" dirty="0" smtClean="0">
                <a:solidFill>
                  <a:srgbClr val="666600"/>
                </a:solidFill>
                <a:latin typeface="Wingdings"/>
                <a:cs typeface="Wingdings"/>
              </a:rPr>
              <a:t>	</a:t>
            </a:r>
            <a:r>
              <a:rPr spc="-4" dirty="0" err="1" smtClean="0"/>
              <a:t>Árvore</a:t>
            </a:r>
            <a:r>
              <a:rPr spc="-4" dirty="0" smtClean="0"/>
              <a:t> </a:t>
            </a:r>
            <a:r>
              <a:rPr spc="-4" dirty="0"/>
              <a:t>Binária </a:t>
            </a:r>
            <a:r>
              <a:rPr dirty="0"/>
              <a:t>de </a:t>
            </a:r>
            <a:r>
              <a:rPr spc="-4" dirty="0"/>
              <a:t>Busca </a:t>
            </a:r>
            <a:r>
              <a:rPr dirty="0"/>
              <a:t>-</a:t>
            </a:r>
            <a:r>
              <a:rPr spc="9" dirty="0"/>
              <a:t> </a:t>
            </a:r>
            <a:r>
              <a:rPr spc="-4" dirty="0"/>
              <a:t>Operações:</a:t>
            </a:r>
            <a:endParaRPr sz="2052" dirty="0">
              <a:latin typeface="Times New Roman"/>
              <a:cs typeface="Times New Roman"/>
            </a:endParaRPr>
          </a:p>
          <a:p>
            <a:pPr marL="273123">
              <a:spcBef>
                <a:spcPts val="526"/>
              </a:spcBef>
              <a:buClr>
                <a:srgbClr val="666600"/>
              </a:buClr>
              <a:buSzPct val="75000"/>
              <a:buFont typeface="Gill Sans MT"/>
              <a:buChar char="-"/>
              <a:tabLst>
                <a:tab pos="409413" algn="l"/>
              </a:tabLst>
            </a:pPr>
            <a:r>
              <a:rPr sz="2052" spc="-4" dirty="0">
                <a:solidFill>
                  <a:srgbClr val="000000"/>
                </a:solidFill>
              </a:rPr>
              <a:t>Operações </a:t>
            </a:r>
            <a:r>
              <a:rPr sz="2052" dirty="0">
                <a:solidFill>
                  <a:srgbClr val="000000"/>
                </a:solidFill>
              </a:rPr>
              <a:t>– Pesquisa – </a:t>
            </a:r>
            <a:r>
              <a:rPr sz="2052" spc="-4" dirty="0">
                <a:solidFill>
                  <a:srgbClr val="000000"/>
                </a:solidFill>
              </a:rPr>
              <a:t>Problemas </a:t>
            </a:r>
            <a:r>
              <a:rPr sz="2052" dirty="0">
                <a:solidFill>
                  <a:srgbClr val="000000"/>
                </a:solidFill>
              </a:rPr>
              <a:t>com </a:t>
            </a:r>
            <a:r>
              <a:rPr sz="2052" spc="-4" dirty="0">
                <a:solidFill>
                  <a:srgbClr val="000000"/>
                </a:solidFill>
              </a:rPr>
              <a:t>ABB:</a:t>
            </a:r>
            <a:endParaRPr sz="2052" dirty="0"/>
          </a:p>
          <a:p>
            <a:pPr marL="273123" marR="101539">
              <a:lnSpc>
                <a:spcPct val="101499"/>
              </a:lnSpc>
              <a:spcBef>
                <a:spcPts val="406"/>
              </a:spcBef>
              <a:buChar char="-"/>
              <a:tabLst>
                <a:tab pos="430590" algn="l"/>
              </a:tabLst>
            </a:pPr>
            <a:r>
              <a:rPr sz="2052" b="0" dirty="0">
                <a:solidFill>
                  <a:srgbClr val="000000"/>
                </a:solidFill>
              </a:rPr>
              <a:t>Uma má distribuição pode levar, no pior caso, à uma</a:t>
            </a:r>
            <a:r>
              <a:rPr sz="2052" b="0" spc="-94" dirty="0">
                <a:solidFill>
                  <a:srgbClr val="000000"/>
                </a:solidFill>
              </a:rPr>
              <a:t> </a:t>
            </a:r>
            <a:r>
              <a:rPr sz="2052" b="0" dirty="0">
                <a:solidFill>
                  <a:srgbClr val="000000"/>
                </a:solidFill>
              </a:rPr>
              <a:t>situação  onde a árvore se torna uma lista</a:t>
            </a:r>
            <a:r>
              <a:rPr sz="2052" b="0" spc="-86" dirty="0">
                <a:solidFill>
                  <a:srgbClr val="000000"/>
                </a:solidFill>
              </a:rPr>
              <a:t> </a:t>
            </a:r>
            <a:r>
              <a:rPr sz="2052" b="0" dirty="0">
                <a:solidFill>
                  <a:srgbClr val="000000"/>
                </a:solidFill>
              </a:rPr>
              <a:t>linear:</a:t>
            </a:r>
            <a:endParaRPr sz="2052" dirty="0"/>
          </a:p>
          <a:p>
            <a:pPr marL="0" indent="0">
              <a:buNone/>
            </a:pPr>
            <a:r>
              <a:rPr lang="pt-BR" sz="1283" b="0" spc="-479" dirty="0" smtClean="0">
                <a:solidFill>
                  <a:srgbClr val="999900"/>
                </a:solidFill>
                <a:latin typeface="Wingdings"/>
                <a:cs typeface="Wingdings"/>
              </a:rPr>
              <a:t>	</a:t>
            </a:r>
            <a:r>
              <a:rPr sz="1283" b="0" spc="-479" dirty="0" smtClean="0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lang="pt-BR" sz="1283" b="0" spc="-479" dirty="0" smtClean="0">
                <a:solidFill>
                  <a:srgbClr val="999900"/>
                </a:solidFill>
                <a:latin typeface="Wingdings"/>
                <a:cs typeface="Wingdings"/>
              </a:rPr>
              <a:t>	</a:t>
            </a:r>
            <a:r>
              <a:rPr lang="pt-BR" sz="1710" b="0" dirty="0">
                <a:solidFill>
                  <a:srgbClr val="000000"/>
                </a:solidFill>
              </a:rPr>
              <a:t>O pior caso corresponde à inserção de chaves completamente</a:t>
            </a:r>
          </a:p>
          <a:p>
            <a:pPr marL="0" indent="0">
              <a:buNone/>
            </a:pPr>
            <a:r>
              <a:rPr lang="pt-BR" sz="1710" b="0" dirty="0">
                <a:solidFill>
                  <a:srgbClr val="000000"/>
                </a:solidFill>
              </a:rPr>
              <a:t>		ordenadas.</a:t>
            </a:r>
          </a:p>
          <a:p>
            <a:pPr marL="0" indent="0">
              <a:buNone/>
            </a:pPr>
            <a:r>
              <a:rPr lang="pt-BR" sz="1283" b="0" spc="-479" dirty="0">
                <a:solidFill>
                  <a:srgbClr val="999900"/>
                </a:solidFill>
                <a:latin typeface="Times New Roman"/>
                <a:cs typeface="Times New Roman"/>
              </a:rPr>
              <a:t>	</a:t>
            </a:r>
            <a:r>
              <a:rPr lang="pt-BR" sz="1710" b="0" spc="-479" dirty="0" smtClean="0">
                <a:solidFill>
                  <a:srgbClr val="000000"/>
                </a:solidFill>
              </a:rPr>
              <a:t> </a:t>
            </a:r>
            <a:r>
              <a:rPr sz="1283" b="0" spc="-479" dirty="0" smtClean="0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sz="1283" b="0" spc="-479" dirty="0">
                <a:solidFill>
                  <a:srgbClr val="999900"/>
                </a:solidFill>
                <a:latin typeface="Times New Roman"/>
                <a:cs typeface="Times New Roman"/>
              </a:rPr>
              <a:t>	</a:t>
            </a:r>
            <a:r>
              <a:rPr sz="1710" b="0" dirty="0">
                <a:solidFill>
                  <a:srgbClr val="000000"/>
                </a:solidFill>
              </a:rPr>
              <a:t>O tempo de busca, neste caso, é igual a altura da árvore, ou seja,</a:t>
            </a:r>
            <a:r>
              <a:rPr sz="1710" b="0" spc="-111" dirty="0">
                <a:solidFill>
                  <a:srgbClr val="000000"/>
                </a:solidFill>
              </a:rPr>
              <a:t> </a:t>
            </a:r>
            <a:r>
              <a:rPr sz="1710" b="0" i="1" dirty="0">
                <a:solidFill>
                  <a:srgbClr val="000000"/>
                </a:solidFill>
              </a:rPr>
              <a:t>O(n).</a:t>
            </a:r>
            <a:endParaRPr sz="171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568591" y="5638151"/>
            <a:ext cx="169475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8824">
              <a:lnSpc>
                <a:spcPts val="962"/>
              </a:lnSpc>
            </a:pPr>
            <a:fld id="{81D60167-4931-47E6-BA6A-407CBD079E47}" type="slidenum">
              <a:rPr dirty="0"/>
              <a:pPr marL="98824">
                <a:lnSpc>
                  <a:spcPts val="962"/>
                </a:lnSpc>
              </a:pPr>
              <a:t>4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2240" y="597272"/>
            <a:ext cx="7304216" cy="71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89874" marR="4344" indent="-1214122" algn="l">
              <a:lnSpc>
                <a:spcPts val="2822"/>
              </a:lnSpc>
            </a:pPr>
            <a:r>
              <a:rPr dirty="0"/>
              <a:t>Árvore Binária de Busca</a:t>
            </a:r>
            <a:r>
              <a:rPr spc="-86" dirty="0"/>
              <a:t> </a:t>
            </a:r>
            <a:r>
              <a:rPr dirty="0"/>
              <a:t>-  Operações:</a:t>
            </a:r>
          </a:p>
        </p:txBody>
      </p:sp>
    </p:spTree>
    <p:extLst>
      <p:ext uri="{BB962C8B-B14F-4D97-AF65-F5344CB8AC3E}">
        <p14:creationId xmlns:p14="http://schemas.microsoft.com/office/powerpoint/2010/main" val="324370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9358" y="1882459"/>
            <a:ext cx="7125050" cy="800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2309" spc="-1030" dirty="0" smtClean="0">
                <a:solidFill>
                  <a:srgbClr val="666600"/>
                </a:solidFill>
                <a:latin typeface="Wingdings"/>
                <a:cs typeface="Wingdings"/>
              </a:rPr>
              <a:t></a:t>
            </a:r>
            <a:r>
              <a:rPr lang="pt-BR" sz="2309" spc="-1030" dirty="0" smtClean="0">
                <a:solidFill>
                  <a:srgbClr val="666600"/>
                </a:solidFill>
                <a:latin typeface="Wingdings"/>
                <a:cs typeface="Wingdings"/>
              </a:rPr>
              <a:t>	</a:t>
            </a:r>
            <a:r>
              <a:rPr sz="2736" b="1" spc="-4" dirty="0" err="1" smtClean="0">
                <a:solidFill>
                  <a:srgbClr val="FF0000"/>
                </a:solidFill>
                <a:latin typeface="Gill Sans MT"/>
                <a:cs typeface="Gill Sans MT"/>
              </a:rPr>
              <a:t>Árvore</a:t>
            </a:r>
            <a:r>
              <a:rPr sz="2736" b="1" spc="-4" dirty="0" smtClean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736" b="1" spc="-4" dirty="0">
                <a:solidFill>
                  <a:srgbClr val="FF0000"/>
                </a:solidFill>
                <a:latin typeface="Gill Sans MT"/>
                <a:cs typeface="Gill Sans MT"/>
              </a:rPr>
              <a:t>Binária </a:t>
            </a:r>
            <a:r>
              <a:rPr sz="2736" b="1" dirty="0">
                <a:solidFill>
                  <a:srgbClr val="FF0000"/>
                </a:solidFill>
                <a:latin typeface="Gill Sans MT"/>
                <a:cs typeface="Gill Sans MT"/>
              </a:rPr>
              <a:t>de </a:t>
            </a:r>
            <a:r>
              <a:rPr sz="2736" b="1" spc="-4" dirty="0">
                <a:solidFill>
                  <a:srgbClr val="FF0000"/>
                </a:solidFill>
                <a:latin typeface="Gill Sans MT"/>
                <a:cs typeface="Gill Sans MT"/>
              </a:rPr>
              <a:t>Busca </a:t>
            </a:r>
            <a:r>
              <a:rPr sz="2736" b="1" dirty="0">
                <a:solidFill>
                  <a:srgbClr val="FF0000"/>
                </a:solidFill>
                <a:latin typeface="Gill Sans MT"/>
                <a:cs typeface="Gill Sans MT"/>
              </a:rPr>
              <a:t>-</a:t>
            </a:r>
            <a:r>
              <a:rPr sz="2736" b="1" spc="9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736" b="1" spc="-4" dirty="0">
                <a:solidFill>
                  <a:srgbClr val="FF0000"/>
                </a:solidFill>
                <a:latin typeface="Gill Sans MT"/>
                <a:cs typeface="Gill Sans MT"/>
              </a:rPr>
              <a:t>Operações:</a:t>
            </a:r>
            <a:endParaRPr sz="2736" dirty="0">
              <a:latin typeface="Gill Sans MT"/>
              <a:cs typeface="Gill Sans MT"/>
            </a:endParaRPr>
          </a:p>
          <a:p>
            <a:pPr marL="10860">
              <a:spcBef>
                <a:spcPts val="543"/>
              </a:spcBef>
            </a:pPr>
            <a:r>
              <a:rPr lang="pt-BR" sz="1539" dirty="0" smtClean="0">
                <a:solidFill>
                  <a:srgbClr val="666600"/>
                </a:solidFill>
                <a:latin typeface="Gill Sans MT"/>
                <a:cs typeface="Gill Sans MT"/>
              </a:rPr>
              <a:t>	</a:t>
            </a:r>
            <a:r>
              <a:rPr sz="1539" dirty="0" smtClean="0">
                <a:solidFill>
                  <a:srgbClr val="666600"/>
                </a:solidFill>
                <a:latin typeface="Gill Sans MT"/>
                <a:cs typeface="Gill Sans MT"/>
              </a:rPr>
              <a:t>- </a:t>
            </a:r>
            <a:r>
              <a:rPr sz="2052" b="1" spc="-4" dirty="0">
                <a:latin typeface="Gill Sans MT"/>
                <a:cs typeface="Gill Sans MT"/>
              </a:rPr>
              <a:t>Operações </a:t>
            </a:r>
            <a:r>
              <a:rPr sz="2052" b="1" dirty="0">
                <a:latin typeface="Gill Sans MT"/>
                <a:cs typeface="Gill Sans MT"/>
              </a:rPr>
              <a:t>– Pesquisa – </a:t>
            </a:r>
            <a:r>
              <a:rPr sz="2052" b="1" spc="-4" dirty="0">
                <a:latin typeface="Gill Sans MT"/>
                <a:cs typeface="Gill Sans MT"/>
              </a:rPr>
              <a:t>Problemas </a:t>
            </a:r>
            <a:r>
              <a:rPr sz="2052" b="1" dirty="0">
                <a:latin typeface="Gill Sans MT"/>
                <a:cs typeface="Gill Sans MT"/>
              </a:rPr>
              <a:t>com </a:t>
            </a:r>
            <a:r>
              <a:rPr sz="2052" b="1" spc="-4" dirty="0">
                <a:latin typeface="Gill Sans MT"/>
                <a:cs typeface="Gill Sans MT"/>
              </a:rPr>
              <a:t>ABB:</a:t>
            </a:r>
            <a:endParaRPr sz="2052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72886" y="2979576"/>
            <a:ext cx="591862" cy="444168"/>
          </a:xfrm>
          <a:custGeom>
            <a:avLst/>
            <a:gdLst/>
            <a:ahLst/>
            <a:cxnLst/>
            <a:rect l="l" t="t" r="r" b="b"/>
            <a:pathLst>
              <a:path w="692150" h="519429">
                <a:moveTo>
                  <a:pt x="692149" y="259555"/>
                </a:moveTo>
                <a:lnTo>
                  <a:pt x="687619" y="217454"/>
                </a:lnTo>
                <a:lnTo>
                  <a:pt x="674506" y="177516"/>
                </a:lnTo>
                <a:lnTo>
                  <a:pt x="653521" y="140274"/>
                </a:lnTo>
                <a:lnTo>
                  <a:pt x="625377" y="106265"/>
                </a:lnTo>
                <a:lnTo>
                  <a:pt x="590786" y="76022"/>
                </a:lnTo>
                <a:lnTo>
                  <a:pt x="550461" y="50079"/>
                </a:lnTo>
                <a:lnTo>
                  <a:pt x="505116" y="28971"/>
                </a:lnTo>
                <a:lnTo>
                  <a:pt x="455461" y="13232"/>
                </a:lnTo>
                <a:lnTo>
                  <a:pt x="402209" y="3397"/>
                </a:lnTo>
                <a:lnTo>
                  <a:pt x="346074" y="0"/>
                </a:lnTo>
                <a:lnTo>
                  <a:pt x="289939" y="3397"/>
                </a:lnTo>
                <a:lnTo>
                  <a:pt x="236688" y="13232"/>
                </a:lnTo>
                <a:lnTo>
                  <a:pt x="187033" y="28971"/>
                </a:lnTo>
                <a:lnTo>
                  <a:pt x="141687" y="50079"/>
                </a:lnTo>
                <a:lnTo>
                  <a:pt x="101362" y="76022"/>
                </a:lnTo>
                <a:lnTo>
                  <a:pt x="66772" y="106265"/>
                </a:lnTo>
                <a:lnTo>
                  <a:pt x="38628" y="140274"/>
                </a:lnTo>
                <a:lnTo>
                  <a:pt x="17643" y="177516"/>
                </a:lnTo>
                <a:lnTo>
                  <a:pt x="4529" y="217454"/>
                </a:lnTo>
                <a:lnTo>
                  <a:pt x="0" y="259555"/>
                </a:lnTo>
                <a:lnTo>
                  <a:pt x="4529" y="301657"/>
                </a:lnTo>
                <a:lnTo>
                  <a:pt x="17643" y="341595"/>
                </a:lnTo>
                <a:lnTo>
                  <a:pt x="38628" y="378836"/>
                </a:lnTo>
                <a:lnTo>
                  <a:pt x="66772" y="412846"/>
                </a:lnTo>
                <a:lnTo>
                  <a:pt x="101362" y="443089"/>
                </a:lnTo>
                <a:lnTo>
                  <a:pt x="141687" y="469032"/>
                </a:lnTo>
                <a:lnTo>
                  <a:pt x="187033" y="490140"/>
                </a:lnTo>
                <a:lnTo>
                  <a:pt x="236688" y="505879"/>
                </a:lnTo>
                <a:lnTo>
                  <a:pt x="289939" y="515714"/>
                </a:lnTo>
                <a:lnTo>
                  <a:pt x="346074" y="519111"/>
                </a:lnTo>
                <a:lnTo>
                  <a:pt x="402209" y="515714"/>
                </a:lnTo>
                <a:lnTo>
                  <a:pt x="455461" y="505879"/>
                </a:lnTo>
                <a:lnTo>
                  <a:pt x="505116" y="490140"/>
                </a:lnTo>
                <a:lnTo>
                  <a:pt x="550461" y="469032"/>
                </a:lnTo>
                <a:lnTo>
                  <a:pt x="590786" y="443089"/>
                </a:lnTo>
                <a:lnTo>
                  <a:pt x="625377" y="412846"/>
                </a:lnTo>
                <a:lnTo>
                  <a:pt x="653521" y="378836"/>
                </a:lnTo>
                <a:lnTo>
                  <a:pt x="674506" y="341595"/>
                </a:lnTo>
                <a:lnTo>
                  <a:pt x="687619" y="301657"/>
                </a:lnTo>
                <a:lnTo>
                  <a:pt x="692149" y="259555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" name="object 4"/>
          <p:cNvSpPr txBox="1"/>
          <p:nvPr/>
        </p:nvSpPr>
        <p:spPr>
          <a:xfrm>
            <a:off x="4951886" y="3083678"/>
            <a:ext cx="239460" cy="23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539" b="1" spc="-4" dirty="0">
                <a:latin typeface="Arial"/>
                <a:cs typeface="Arial"/>
              </a:rPr>
              <a:t>10</a:t>
            </a:r>
            <a:endParaRPr sz="1539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60928" y="3631168"/>
            <a:ext cx="576115" cy="436023"/>
          </a:xfrm>
          <a:custGeom>
            <a:avLst/>
            <a:gdLst/>
            <a:ahLst/>
            <a:cxnLst/>
            <a:rect l="l" t="t" r="r" b="b"/>
            <a:pathLst>
              <a:path w="673734" h="509904">
                <a:moveTo>
                  <a:pt x="673335" y="254793"/>
                </a:moveTo>
                <a:lnTo>
                  <a:pt x="668929" y="213464"/>
                </a:lnTo>
                <a:lnTo>
                  <a:pt x="656172" y="174259"/>
                </a:lnTo>
                <a:lnTo>
                  <a:pt x="635757" y="137701"/>
                </a:lnTo>
                <a:lnTo>
                  <a:pt x="608378" y="104315"/>
                </a:lnTo>
                <a:lnTo>
                  <a:pt x="574728" y="74627"/>
                </a:lnTo>
                <a:lnTo>
                  <a:pt x="535499" y="49160"/>
                </a:lnTo>
                <a:lnTo>
                  <a:pt x="491386" y="28439"/>
                </a:lnTo>
                <a:lnTo>
                  <a:pt x="443080" y="12989"/>
                </a:lnTo>
                <a:lnTo>
                  <a:pt x="391277" y="3334"/>
                </a:lnTo>
                <a:lnTo>
                  <a:pt x="336667" y="0"/>
                </a:lnTo>
                <a:lnTo>
                  <a:pt x="282058" y="3334"/>
                </a:lnTo>
                <a:lnTo>
                  <a:pt x="230254" y="12989"/>
                </a:lnTo>
                <a:lnTo>
                  <a:pt x="181949" y="28439"/>
                </a:lnTo>
                <a:lnTo>
                  <a:pt x="137836" y="49160"/>
                </a:lnTo>
                <a:lnTo>
                  <a:pt x="98607" y="74627"/>
                </a:lnTo>
                <a:lnTo>
                  <a:pt x="64957" y="104315"/>
                </a:lnTo>
                <a:lnTo>
                  <a:pt x="37578" y="137701"/>
                </a:lnTo>
                <a:lnTo>
                  <a:pt x="17163" y="174259"/>
                </a:lnTo>
                <a:lnTo>
                  <a:pt x="4406" y="213464"/>
                </a:lnTo>
                <a:lnTo>
                  <a:pt x="0" y="254793"/>
                </a:lnTo>
                <a:lnTo>
                  <a:pt x="4406" y="296122"/>
                </a:lnTo>
                <a:lnTo>
                  <a:pt x="17163" y="335328"/>
                </a:lnTo>
                <a:lnTo>
                  <a:pt x="37578" y="371886"/>
                </a:lnTo>
                <a:lnTo>
                  <a:pt x="64957" y="405271"/>
                </a:lnTo>
                <a:lnTo>
                  <a:pt x="98607" y="434960"/>
                </a:lnTo>
                <a:lnTo>
                  <a:pt x="137836" y="460427"/>
                </a:lnTo>
                <a:lnTo>
                  <a:pt x="181949" y="481148"/>
                </a:lnTo>
                <a:lnTo>
                  <a:pt x="230254" y="496598"/>
                </a:lnTo>
                <a:lnTo>
                  <a:pt x="282058" y="506252"/>
                </a:lnTo>
                <a:lnTo>
                  <a:pt x="336667" y="509587"/>
                </a:lnTo>
                <a:lnTo>
                  <a:pt x="391277" y="506252"/>
                </a:lnTo>
                <a:lnTo>
                  <a:pt x="443080" y="496598"/>
                </a:lnTo>
                <a:lnTo>
                  <a:pt x="491386" y="481148"/>
                </a:lnTo>
                <a:lnTo>
                  <a:pt x="535499" y="460427"/>
                </a:lnTo>
                <a:lnTo>
                  <a:pt x="574728" y="434960"/>
                </a:lnTo>
                <a:lnTo>
                  <a:pt x="608378" y="405271"/>
                </a:lnTo>
                <a:lnTo>
                  <a:pt x="635757" y="371886"/>
                </a:lnTo>
                <a:lnTo>
                  <a:pt x="656172" y="335328"/>
                </a:lnTo>
                <a:lnTo>
                  <a:pt x="668929" y="296122"/>
                </a:lnTo>
                <a:lnTo>
                  <a:pt x="673335" y="254793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" name="object 6"/>
          <p:cNvSpPr txBox="1"/>
          <p:nvPr/>
        </p:nvSpPr>
        <p:spPr>
          <a:xfrm>
            <a:off x="5631469" y="3734075"/>
            <a:ext cx="239460" cy="23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539" b="1" spc="-4" dirty="0">
                <a:latin typeface="Arial"/>
                <a:cs typeface="Arial"/>
              </a:rPr>
              <a:t>16</a:t>
            </a:r>
            <a:endParaRPr sz="1539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77087" y="3358987"/>
            <a:ext cx="252492" cy="317651"/>
          </a:xfrm>
          <a:custGeom>
            <a:avLst/>
            <a:gdLst/>
            <a:ahLst/>
            <a:cxnLst/>
            <a:rect l="l" t="t" r="r" b="b"/>
            <a:pathLst>
              <a:path w="295275" h="371475">
                <a:moveTo>
                  <a:pt x="0" y="0"/>
                </a:moveTo>
                <a:lnTo>
                  <a:pt x="295102" y="371328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" name="object 8"/>
          <p:cNvSpPr/>
          <p:nvPr/>
        </p:nvSpPr>
        <p:spPr>
          <a:xfrm>
            <a:off x="5470328" y="3615453"/>
            <a:ext cx="74390" cy="80363"/>
          </a:xfrm>
          <a:custGeom>
            <a:avLst/>
            <a:gdLst/>
            <a:ahLst/>
            <a:cxnLst/>
            <a:rect l="l" t="t" r="r" b="b"/>
            <a:pathLst>
              <a:path w="86995" h="93979">
                <a:moveTo>
                  <a:pt x="67119" y="0"/>
                </a:moveTo>
                <a:lnTo>
                  <a:pt x="0" y="53340"/>
                </a:lnTo>
                <a:lnTo>
                  <a:pt x="86893" y="93776"/>
                </a:lnTo>
                <a:lnTo>
                  <a:pt x="67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" name="object 9"/>
          <p:cNvSpPr/>
          <p:nvPr/>
        </p:nvSpPr>
        <p:spPr>
          <a:xfrm>
            <a:off x="6066116" y="4332996"/>
            <a:ext cx="604894" cy="436023"/>
          </a:xfrm>
          <a:custGeom>
            <a:avLst/>
            <a:gdLst/>
            <a:ahLst/>
            <a:cxnLst/>
            <a:rect l="l" t="t" r="r" b="b"/>
            <a:pathLst>
              <a:path w="707390" h="509904">
                <a:moveTo>
                  <a:pt x="706963" y="254788"/>
                </a:moveTo>
                <a:lnTo>
                  <a:pt x="702336" y="213460"/>
                </a:lnTo>
                <a:lnTo>
                  <a:pt x="688942" y="174255"/>
                </a:lnTo>
                <a:lnTo>
                  <a:pt x="667508" y="137698"/>
                </a:lnTo>
                <a:lnTo>
                  <a:pt x="638761" y="104313"/>
                </a:lnTo>
                <a:lnTo>
                  <a:pt x="603430" y="74625"/>
                </a:lnTo>
                <a:lnTo>
                  <a:pt x="562242" y="49159"/>
                </a:lnTo>
                <a:lnTo>
                  <a:pt x="515926" y="28439"/>
                </a:lnTo>
                <a:lnTo>
                  <a:pt x="465208" y="12989"/>
                </a:lnTo>
                <a:lnTo>
                  <a:pt x="410817" y="3334"/>
                </a:lnTo>
                <a:lnTo>
                  <a:pt x="353480" y="0"/>
                </a:lnTo>
                <a:lnTo>
                  <a:pt x="296144" y="3334"/>
                </a:lnTo>
                <a:lnTo>
                  <a:pt x="241753" y="12989"/>
                </a:lnTo>
                <a:lnTo>
                  <a:pt x="191036" y="28439"/>
                </a:lnTo>
                <a:lnTo>
                  <a:pt x="144719" y="49159"/>
                </a:lnTo>
                <a:lnTo>
                  <a:pt x="103532" y="74625"/>
                </a:lnTo>
                <a:lnTo>
                  <a:pt x="68201" y="104313"/>
                </a:lnTo>
                <a:lnTo>
                  <a:pt x="39454" y="137698"/>
                </a:lnTo>
                <a:lnTo>
                  <a:pt x="18020" y="174255"/>
                </a:lnTo>
                <a:lnTo>
                  <a:pt x="4626" y="213460"/>
                </a:lnTo>
                <a:lnTo>
                  <a:pt x="0" y="254788"/>
                </a:lnTo>
                <a:lnTo>
                  <a:pt x="4626" y="296116"/>
                </a:lnTo>
                <a:lnTo>
                  <a:pt x="18020" y="335321"/>
                </a:lnTo>
                <a:lnTo>
                  <a:pt x="39454" y="371878"/>
                </a:lnTo>
                <a:lnTo>
                  <a:pt x="68201" y="405263"/>
                </a:lnTo>
                <a:lnTo>
                  <a:pt x="103532" y="434951"/>
                </a:lnTo>
                <a:lnTo>
                  <a:pt x="144719" y="460418"/>
                </a:lnTo>
                <a:lnTo>
                  <a:pt x="191036" y="481138"/>
                </a:lnTo>
                <a:lnTo>
                  <a:pt x="241753" y="496588"/>
                </a:lnTo>
                <a:lnTo>
                  <a:pt x="296144" y="506242"/>
                </a:lnTo>
                <a:lnTo>
                  <a:pt x="353480" y="509577"/>
                </a:lnTo>
                <a:lnTo>
                  <a:pt x="410817" y="506242"/>
                </a:lnTo>
                <a:lnTo>
                  <a:pt x="465208" y="496588"/>
                </a:lnTo>
                <a:lnTo>
                  <a:pt x="515926" y="481138"/>
                </a:lnTo>
                <a:lnTo>
                  <a:pt x="562242" y="460418"/>
                </a:lnTo>
                <a:lnTo>
                  <a:pt x="603430" y="434951"/>
                </a:lnTo>
                <a:lnTo>
                  <a:pt x="638761" y="405263"/>
                </a:lnTo>
                <a:lnTo>
                  <a:pt x="667508" y="371878"/>
                </a:lnTo>
                <a:lnTo>
                  <a:pt x="688942" y="335321"/>
                </a:lnTo>
                <a:lnTo>
                  <a:pt x="702336" y="296116"/>
                </a:lnTo>
                <a:lnTo>
                  <a:pt x="706963" y="254788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0" name="object 10"/>
          <p:cNvSpPr txBox="1"/>
          <p:nvPr/>
        </p:nvSpPr>
        <p:spPr>
          <a:xfrm>
            <a:off x="6251040" y="4435904"/>
            <a:ext cx="239460" cy="23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539" b="1" spc="-4" dirty="0">
                <a:latin typeface="Arial"/>
                <a:cs typeface="Arial"/>
              </a:rPr>
              <a:t>18</a:t>
            </a:r>
            <a:endParaRPr sz="1539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52537" y="4003117"/>
            <a:ext cx="252492" cy="323081"/>
          </a:xfrm>
          <a:custGeom>
            <a:avLst/>
            <a:gdLst/>
            <a:ahLst/>
            <a:cxnLst/>
            <a:rect l="l" t="t" r="r" b="b"/>
            <a:pathLst>
              <a:path w="295275" h="377825">
                <a:moveTo>
                  <a:pt x="0" y="0"/>
                </a:moveTo>
                <a:lnTo>
                  <a:pt x="295245" y="377551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2" name="object 12"/>
          <p:cNvSpPr/>
          <p:nvPr/>
        </p:nvSpPr>
        <p:spPr>
          <a:xfrm>
            <a:off x="6146028" y="4264893"/>
            <a:ext cx="74390" cy="80363"/>
          </a:xfrm>
          <a:custGeom>
            <a:avLst/>
            <a:gdLst/>
            <a:ahLst/>
            <a:cxnLst/>
            <a:rect l="l" t="t" r="r" b="b"/>
            <a:pathLst>
              <a:path w="86995" h="93979">
                <a:moveTo>
                  <a:pt x="67525" y="0"/>
                </a:moveTo>
                <a:lnTo>
                  <a:pt x="0" y="52806"/>
                </a:lnTo>
                <a:lnTo>
                  <a:pt x="86563" y="93929"/>
                </a:lnTo>
                <a:lnTo>
                  <a:pt x="67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3" name="object 13"/>
          <p:cNvSpPr/>
          <p:nvPr/>
        </p:nvSpPr>
        <p:spPr>
          <a:xfrm>
            <a:off x="6590529" y="5120325"/>
            <a:ext cx="607066" cy="436023"/>
          </a:xfrm>
          <a:custGeom>
            <a:avLst/>
            <a:gdLst/>
            <a:ahLst/>
            <a:cxnLst/>
            <a:rect l="l" t="t" r="r" b="b"/>
            <a:pathLst>
              <a:path w="709929" h="509904">
                <a:moveTo>
                  <a:pt x="709641" y="254793"/>
                </a:moveTo>
                <a:lnTo>
                  <a:pt x="704997" y="213464"/>
                </a:lnTo>
                <a:lnTo>
                  <a:pt x="691552" y="174259"/>
                </a:lnTo>
                <a:lnTo>
                  <a:pt x="670036" y="137701"/>
                </a:lnTo>
                <a:lnTo>
                  <a:pt x="641181" y="104315"/>
                </a:lnTo>
                <a:lnTo>
                  <a:pt x="605716" y="74627"/>
                </a:lnTo>
                <a:lnTo>
                  <a:pt x="564373" y="49160"/>
                </a:lnTo>
                <a:lnTo>
                  <a:pt x="517881" y="28439"/>
                </a:lnTo>
                <a:lnTo>
                  <a:pt x="466971" y="12989"/>
                </a:lnTo>
                <a:lnTo>
                  <a:pt x="412374" y="3334"/>
                </a:lnTo>
                <a:lnTo>
                  <a:pt x="354820" y="0"/>
                </a:lnTo>
                <a:lnTo>
                  <a:pt x="297266" y="3334"/>
                </a:lnTo>
                <a:lnTo>
                  <a:pt x="242669" y="12989"/>
                </a:lnTo>
                <a:lnTo>
                  <a:pt x="191759" y="28439"/>
                </a:lnTo>
                <a:lnTo>
                  <a:pt x="145267" y="49160"/>
                </a:lnTo>
                <a:lnTo>
                  <a:pt x="103924" y="74627"/>
                </a:lnTo>
                <a:lnTo>
                  <a:pt x="68459" y="104315"/>
                </a:lnTo>
                <a:lnTo>
                  <a:pt x="39604" y="137701"/>
                </a:lnTo>
                <a:lnTo>
                  <a:pt x="18088" y="174259"/>
                </a:lnTo>
                <a:lnTo>
                  <a:pt x="4643" y="213464"/>
                </a:lnTo>
                <a:lnTo>
                  <a:pt x="0" y="254793"/>
                </a:lnTo>
                <a:lnTo>
                  <a:pt x="4643" y="296122"/>
                </a:lnTo>
                <a:lnTo>
                  <a:pt x="18088" y="335328"/>
                </a:lnTo>
                <a:lnTo>
                  <a:pt x="39604" y="371886"/>
                </a:lnTo>
                <a:lnTo>
                  <a:pt x="68459" y="405271"/>
                </a:lnTo>
                <a:lnTo>
                  <a:pt x="103924" y="434960"/>
                </a:lnTo>
                <a:lnTo>
                  <a:pt x="145267" y="460427"/>
                </a:lnTo>
                <a:lnTo>
                  <a:pt x="191759" y="481147"/>
                </a:lnTo>
                <a:lnTo>
                  <a:pt x="242669" y="496598"/>
                </a:lnTo>
                <a:lnTo>
                  <a:pt x="297266" y="506252"/>
                </a:lnTo>
                <a:lnTo>
                  <a:pt x="354820" y="509587"/>
                </a:lnTo>
                <a:lnTo>
                  <a:pt x="412374" y="506252"/>
                </a:lnTo>
                <a:lnTo>
                  <a:pt x="466971" y="496598"/>
                </a:lnTo>
                <a:lnTo>
                  <a:pt x="517881" y="481147"/>
                </a:lnTo>
                <a:lnTo>
                  <a:pt x="564373" y="460427"/>
                </a:lnTo>
                <a:lnTo>
                  <a:pt x="605716" y="434960"/>
                </a:lnTo>
                <a:lnTo>
                  <a:pt x="641181" y="405271"/>
                </a:lnTo>
                <a:lnTo>
                  <a:pt x="670036" y="371886"/>
                </a:lnTo>
                <a:lnTo>
                  <a:pt x="691552" y="335328"/>
                </a:lnTo>
                <a:lnTo>
                  <a:pt x="704997" y="296122"/>
                </a:lnTo>
                <a:lnTo>
                  <a:pt x="709641" y="254793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4" name="object 14"/>
          <p:cNvSpPr txBox="1"/>
          <p:nvPr/>
        </p:nvSpPr>
        <p:spPr>
          <a:xfrm>
            <a:off x="6776467" y="5223233"/>
            <a:ext cx="239460" cy="23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539" b="1" spc="-4" dirty="0">
                <a:latin typeface="Arial"/>
                <a:cs typeface="Arial"/>
              </a:rPr>
              <a:t>23</a:t>
            </a:r>
            <a:endParaRPr sz="1539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391005" y="4778239"/>
            <a:ext cx="274211" cy="374122"/>
          </a:xfrm>
          <a:custGeom>
            <a:avLst/>
            <a:gdLst/>
            <a:ahLst/>
            <a:cxnLst/>
            <a:rect l="l" t="t" r="r" b="b"/>
            <a:pathLst>
              <a:path w="320675" h="437514">
                <a:moveTo>
                  <a:pt x="0" y="0"/>
                </a:moveTo>
                <a:lnTo>
                  <a:pt x="320454" y="437325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6" name="object 16"/>
          <p:cNvSpPr/>
          <p:nvPr/>
        </p:nvSpPr>
        <p:spPr>
          <a:xfrm>
            <a:off x="6606573" y="5091112"/>
            <a:ext cx="73304" cy="80906"/>
          </a:xfrm>
          <a:custGeom>
            <a:avLst/>
            <a:gdLst/>
            <a:ahLst/>
            <a:cxnLst/>
            <a:rect l="l" t="t" r="r" b="b"/>
            <a:pathLst>
              <a:path w="85725" h="94614">
                <a:moveTo>
                  <a:pt x="69151" y="0"/>
                </a:moveTo>
                <a:lnTo>
                  <a:pt x="0" y="50673"/>
                </a:lnTo>
                <a:lnTo>
                  <a:pt x="85242" y="94488"/>
                </a:lnTo>
                <a:lnTo>
                  <a:pt x="691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7" name="object 17"/>
          <p:cNvSpPr/>
          <p:nvPr/>
        </p:nvSpPr>
        <p:spPr>
          <a:xfrm>
            <a:off x="7283936" y="5845220"/>
            <a:ext cx="585889" cy="436023"/>
          </a:xfrm>
          <a:custGeom>
            <a:avLst/>
            <a:gdLst/>
            <a:ahLst/>
            <a:cxnLst/>
            <a:rect l="l" t="t" r="r" b="b"/>
            <a:pathLst>
              <a:path w="685165" h="509904">
                <a:moveTo>
                  <a:pt x="684553" y="254793"/>
                </a:moveTo>
                <a:lnTo>
                  <a:pt x="680073" y="213464"/>
                </a:lnTo>
                <a:lnTo>
                  <a:pt x="667103" y="174259"/>
                </a:lnTo>
                <a:lnTo>
                  <a:pt x="646348" y="137701"/>
                </a:lnTo>
                <a:lnTo>
                  <a:pt x="618513" y="104315"/>
                </a:lnTo>
                <a:lnTo>
                  <a:pt x="584302" y="74627"/>
                </a:lnTo>
                <a:lnTo>
                  <a:pt x="544420" y="49160"/>
                </a:lnTo>
                <a:lnTo>
                  <a:pt x="499572" y="28439"/>
                </a:lnTo>
                <a:lnTo>
                  <a:pt x="450462" y="12989"/>
                </a:lnTo>
                <a:lnTo>
                  <a:pt x="397795" y="3334"/>
                </a:lnTo>
                <a:lnTo>
                  <a:pt x="342276" y="0"/>
                </a:lnTo>
                <a:lnTo>
                  <a:pt x="286757" y="3334"/>
                </a:lnTo>
                <a:lnTo>
                  <a:pt x="234090" y="12989"/>
                </a:lnTo>
                <a:lnTo>
                  <a:pt x="184981" y="28439"/>
                </a:lnTo>
                <a:lnTo>
                  <a:pt x="140132" y="49160"/>
                </a:lnTo>
                <a:lnTo>
                  <a:pt x="100250" y="74627"/>
                </a:lnTo>
                <a:lnTo>
                  <a:pt x="66039" y="104315"/>
                </a:lnTo>
                <a:lnTo>
                  <a:pt x="38204" y="137701"/>
                </a:lnTo>
                <a:lnTo>
                  <a:pt x="17449" y="174259"/>
                </a:lnTo>
                <a:lnTo>
                  <a:pt x="4479" y="213464"/>
                </a:lnTo>
                <a:lnTo>
                  <a:pt x="0" y="254793"/>
                </a:lnTo>
                <a:lnTo>
                  <a:pt x="4479" y="296122"/>
                </a:lnTo>
                <a:lnTo>
                  <a:pt x="17449" y="335328"/>
                </a:lnTo>
                <a:lnTo>
                  <a:pt x="38204" y="371886"/>
                </a:lnTo>
                <a:lnTo>
                  <a:pt x="66039" y="405271"/>
                </a:lnTo>
                <a:lnTo>
                  <a:pt x="100250" y="434960"/>
                </a:lnTo>
                <a:lnTo>
                  <a:pt x="140132" y="460427"/>
                </a:lnTo>
                <a:lnTo>
                  <a:pt x="184981" y="481148"/>
                </a:lnTo>
                <a:lnTo>
                  <a:pt x="234090" y="496598"/>
                </a:lnTo>
                <a:lnTo>
                  <a:pt x="286757" y="506252"/>
                </a:lnTo>
                <a:lnTo>
                  <a:pt x="342276" y="509587"/>
                </a:lnTo>
                <a:lnTo>
                  <a:pt x="397795" y="506252"/>
                </a:lnTo>
                <a:lnTo>
                  <a:pt x="450462" y="496598"/>
                </a:lnTo>
                <a:lnTo>
                  <a:pt x="499572" y="481148"/>
                </a:lnTo>
                <a:lnTo>
                  <a:pt x="544420" y="460427"/>
                </a:lnTo>
                <a:lnTo>
                  <a:pt x="584302" y="434960"/>
                </a:lnTo>
                <a:lnTo>
                  <a:pt x="618513" y="405271"/>
                </a:lnTo>
                <a:lnTo>
                  <a:pt x="646348" y="371886"/>
                </a:lnTo>
                <a:lnTo>
                  <a:pt x="667103" y="335328"/>
                </a:lnTo>
                <a:lnTo>
                  <a:pt x="680073" y="296122"/>
                </a:lnTo>
                <a:lnTo>
                  <a:pt x="684553" y="254793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8" name="object 18"/>
          <p:cNvSpPr txBox="1"/>
          <p:nvPr/>
        </p:nvSpPr>
        <p:spPr>
          <a:xfrm>
            <a:off x="7459264" y="5948129"/>
            <a:ext cx="239460" cy="23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539" b="1" spc="-4" dirty="0">
                <a:latin typeface="Arial"/>
                <a:cs typeface="Arial"/>
              </a:rPr>
              <a:t>30</a:t>
            </a:r>
            <a:endParaRPr sz="1539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091465" y="5503135"/>
            <a:ext cx="264438" cy="374122"/>
          </a:xfrm>
          <a:custGeom>
            <a:avLst/>
            <a:gdLst/>
            <a:ahLst/>
            <a:cxnLst/>
            <a:rect l="l" t="t" r="r" b="b"/>
            <a:pathLst>
              <a:path w="309245" h="437515">
                <a:moveTo>
                  <a:pt x="0" y="0"/>
                </a:moveTo>
                <a:lnTo>
                  <a:pt x="308942" y="437041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0" name="object 20"/>
          <p:cNvSpPr/>
          <p:nvPr/>
        </p:nvSpPr>
        <p:spPr>
          <a:xfrm>
            <a:off x="7297498" y="5815788"/>
            <a:ext cx="72761" cy="81449"/>
          </a:xfrm>
          <a:custGeom>
            <a:avLst/>
            <a:gdLst/>
            <a:ahLst/>
            <a:cxnLst/>
            <a:rect l="l" t="t" r="r" b="b"/>
            <a:pathLst>
              <a:path w="85090" h="95250">
                <a:moveTo>
                  <a:pt x="70002" y="0"/>
                </a:moveTo>
                <a:lnTo>
                  <a:pt x="0" y="49484"/>
                </a:lnTo>
                <a:lnTo>
                  <a:pt x="84493" y="94743"/>
                </a:lnTo>
                <a:lnTo>
                  <a:pt x="700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1" name="object 21"/>
          <p:cNvSpPr/>
          <p:nvPr/>
        </p:nvSpPr>
        <p:spPr>
          <a:xfrm>
            <a:off x="3788710" y="2972788"/>
            <a:ext cx="537563" cy="444168"/>
          </a:xfrm>
          <a:custGeom>
            <a:avLst/>
            <a:gdLst/>
            <a:ahLst/>
            <a:cxnLst/>
            <a:rect l="l" t="t" r="r" b="b"/>
            <a:pathLst>
              <a:path w="628650" h="519429">
                <a:moveTo>
                  <a:pt x="0" y="259556"/>
                </a:moveTo>
                <a:lnTo>
                  <a:pt x="4113" y="217455"/>
                </a:lnTo>
                <a:lnTo>
                  <a:pt x="16024" y="177516"/>
                </a:lnTo>
                <a:lnTo>
                  <a:pt x="35084" y="140275"/>
                </a:lnTo>
                <a:lnTo>
                  <a:pt x="60646" y="106265"/>
                </a:lnTo>
                <a:lnTo>
                  <a:pt x="92063" y="76022"/>
                </a:lnTo>
                <a:lnTo>
                  <a:pt x="128688" y="50079"/>
                </a:lnTo>
                <a:lnTo>
                  <a:pt x="169874" y="28971"/>
                </a:lnTo>
                <a:lnTo>
                  <a:pt x="214974" y="13232"/>
                </a:lnTo>
                <a:lnTo>
                  <a:pt x="263339" y="3397"/>
                </a:lnTo>
                <a:lnTo>
                  <a:pt x="314325" y="0"/>
                </a:lnTo>
                <a:lnTo>
                  <a:pt x="365310" y="3397"/>
                </a:lnTo>
                <a:lnTo>
                  <a:pt x="413676" y="13232"/>
                </a:lnTo>
                <a:lnTo>
                  <a:pt x="458775" y="28971"/>
                </a:lnTo>
                <a:lnTo>
                  <a:pt x="499961" y="50079"/>
                </a:lnTo>
                <a:lnTo>
                  <a:pt x="536586" y="76022"/>
                </a:lnTo>
                <a:lnTo>
                  <a:pt x="568003" y="106265"/>
                </a:lnTo>
                <a:lnTo>
                  <a:pt x="593565" y="140275"/>
                </a:lnTo>
                <a:lnTo>
                  <a:pt x="612625" y="177516"/>
                </a:lnTo>
                <a:lnTo>
                  <a:pt x="624535" y="217455"/>
                </a:lnTo>
                <a:lnTo>
                  <a:pt x="628649" y="259556"/>
                </a:lnTo>
                <a:lnTo>
                  <a:pt x="624535" y="301658"/>
                </a:lnTo>
                <a:lnTo>
                  <a:pt x="612625" y="341596"/>
                </a:lnTo>
                <a:lnTo>
                  <a:pt x="593565" y="378838"/>
                </a:lnTo>
                <a:lnTo>
                  <a:pt x="568003" y="412847"/>
                </a:lnTo>
                <a:lnTo>
                  <a:pt x="536586" y="443091"/>
                </a:lnTo>
                <a:lnTo>
                  <a:pt x="499961" y="469034"/>
                </a:lnTo>
                <a:lnTo>
                  <a:pt x="458775" y="490142"/>
                </a:lnTo>
                <a:lnTo>
                  <a:pt x="413676" y="505881"/>
                </a:lnTo>
                <a:lnTo>
                  <a:pt x="365310" y="515716"/>
                </a:lnTo>
                <a:lnTo>
                  <a:pt x="314325" y="519113"/>
                </a:lnTo>
                <a:lnTo>
                  <a:pt x="263339" y="515716"/>
                </a:lnTo>
                <a:lnTo>
                  <a:pt x="214974" y="505881"/>
                </a:lnTo>
                <a:lnTo>
                  <a:pt x="169874" y="490142"/>
                </a:lnTo>
                <a:lnTo>
                  <a:pt x="128688" y="469034"/>
                </a:lnTo>
                <a:lnTo>
                  <a:pt x="92063" y="443091"/>
                </a:lnTo>
                <a:lnTo>
                  <a:pt x="60646" y="412847"/>
                </a:lnTo>
                <a:lnTo>
                  <a:pt x="35084" y="378838"/>
                </a:lnTo>
                <a:lnTo>
                  <a:pt x="16024" y="341596"/>
                </a:lnTo>
                <a:lnTo>
                  <a:pt x="4113" y="301658"/>
                </a:lnTo>
                <a:lnTo>
                  <a:pt x="0" y="259556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2" name="object 22"/>
          <p:cNvSpPr txBox="1"/>
          <p:nvPr/>
        </p:nvSpPr>
        <p:spPr>
          <a:xfrm>
            <a:off x="3940078" y="3076890"/>
            <a:ext cx="239460" cy="23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539" b="1" spc="-4" dirty="0">
                <a:latin typeface="Arial"/>
                <a:cs typeface="Arial"/>
              </a:rPr>
              <a:t>10</a:t>
            </a:r>
            <a:endParaRPr sz="1539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124902" y="3624380"/>
            <a:ext cx="499553" cy="436023"/>
          </a:xfrm>
          <a:custGeom>
            <a:avLst/>
            <a:gdLst/>
            <a:ahLst/>
            <a:cxnLst/>
            <a:rect l="l" t="t" r="r" b="b"/>
            <a:pathLst>
              <a:path w="584200" h="509904">
                <a:moveTo>
                  <a:pt x="0" y="254793"/>
                </a:moveTo>
                <a:lnTo>
                  <a:pt x="4706" y="208994"/>
                </a:lnTo>
                <a:lnTo>
                  <a:pt x="18274" y="165887"/>
                </a:lnTo>
                <a:lnTo>
                  <a:pt x="39880" y="126194"/>
                </a:lnTo>
                <a:lnTo>
                  <a:pt x="68698" y="90633"/>
                </a:lnTo>
                <a:lnTo>
                  <a:pt x="103903" y="59924"/>
                </a:lnTo>
                <a:lnTo>
                  <a:pt x="144671" y="34786"/>
                </a:lnTo>
                <a:lnTo>
                  <a:pt x="190176" y="15940"/>
                </a:lnTo>
                <a:lnTo>
                  <a:pt x="239594" y="4105"/>
                </a:lnTo>
                <a:lnTo>
                  <a:pt x="292099" y="0"/>
                </a:lnTo>
                <a:lnTo>
                  <a:pt x="344605" y="4105"/>
                </a:lnTo>
                <a:lnTo>
                  <a:pt x="394022" y="15940"/>
                </a:lnTo>
                <a:lnTo>
                  <a:pt x="439528" y="34786"/>
                </a:lnTo>
                <a:lnTo>
                  <a:pt x="480295" y="59924"/>
                </a:lnTo>
                <a:lnTo>
                  <a:pt x="515501" y="90633"/>
                </a:lnTo>
                <a:lnTo>
                  <a:pt x="544319" y="126194"/>
                </a:lnTo>
                <a:lnTo>
                  <a:pt x="565925" y="165887"/>
                </a:lnTo>
                <a:lnTo>
                  <a:pt x="579493" y="208994"/>
                </a:lnTo>
                <a:lnTo>
                  <a:pt x="584199" y="254793"/>
                </a:lnTo>
                <a:lnTo>
                  <a:pt x="579493" y="300593"/>
                </a:lnTo>
                <a:lnTo>
                  <a:pt x="565925" y="343699"/>
                </a:lnTo>
                <a:lnTo>
                  <a:pt x="544319" y="383393"/>
                </a:lnTo>
                <a:lnTo>
                  <a:pt x="515501" y="418954"/>
                </a:lnTo>
                <a:lnTo>
                  <a:pt x="480295" y="449663"/>
                </a:lnTo>
                <a:lnTo>
                  <a:pt x="439528" y="474800"/>
                </a:lnTo>
                <a:lnTo>
                  <a:pt x="394022" y="493647"/>
                </a:lnTo>
                <a:lnTo>
                  <a:pt x="344605" y="505482"/>
                </a:lnTo>
                <a:lnTo>
                  <a:pt x="292099" y="509587"/>
                </a:lnTo>
                <a:lnTo>
                  <a:pt x="239594" y="505482"/>
                </a:lnTo>
                <a:lnTo>
                  <a:pt x="190176" y="493647"/>
                </a:lnTo>
                <a:lnTo>
                  <a:pt x="144671" y="474800"/>
                </a:lnTo>
                <a:lnTo>
                  <a:pt x="103903" y="449663"/>
                </a:lnTo>
                <a:lnTo>
                  <a:pt x="68698" y="418954"/>
                </a:lnTo>
                <a:lnTo>
                  <a:pt x="39880" y="383393"/>
                </a:lnTo>
                <a:lnTo>
                  <a:pt x="18274" y="343699"/>
                </a:lnTo>
                <a:lnTo>
                  <a:pt x="4706" y="300593"/>
                </a:lnTo>
                <a:lnTo>
                  <a:pt x="0" y="254793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4" name="object 24"/>
          <p:cNvSpPr txBox="1"/>
          <p:nvPr/>
        </p:nvSpPr>
        <p:spPr>
          <a:xfrm>
            <a:off x="3312160" y="3727287"/>
            <a:ext cx="130861" cy="23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539" b="1" dirty="0">
                <a:latin typeface="Arial"/>
                <a:cs typeface="Arial"/>
              </a:rPr>
              <a:t>6</a:t>
            </a:r>
            <a:endParaRPr sz="1539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568556" y="3352210"/>
            <a:ext cx="299732" cy="319280"/>
          </a:xfrm>
          <a:custGeom>
            <a:avLst/>
            <a:gdLst/>
            <a:ahLst/>
            <a:cxnLst/>
            <a:rect l="l" t="t" r="r" b="b"/>
            <a:pathLst>
              <a:path w="350520" h="373379">
                <a:moveTo>
                  <a:pt x="350320" y="0"/>
                </a:moveTo>
                <a:lnTo>
                  <a:pt x="0" y="372874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6" name="object 26"/>
          <p:cNvSpPr/>
          <p:nvPr/>
        </p:nvSpPr>
        <p:spPr>
          <a:xfrm>
            <a:off x="3551824" y="3610338"/>
            <a:ext cx="77105" cy="78734"/>
          </a:xfrm>
          <a:custGeom>
            <a:avLst/>
            <a:gdLst/>
            <a:ahLst/>
            <a:cxnLst/>
            <a:rect l="l" t="t" r="r" b="b"/>
            <a:pathLst>
              <a:path w="90170" h="92075">
                <a:moveTo>
                  <a:pt x="27457" y="0"/>
                </a:moveTo>
                <a:lnTo>
                  <a:pt x="0" y="91833"/>
                </a:lnTo>
                <a:lnTo>
                  <a:pt x="89941" y="58699"/>
                </a:lnTo>
                <a:lnTo>
                  <a:pt x="274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7" name="object 27"/>
          <p:cNvSpPr/>
          <p:nvPr/>
        </p:nvSpPr>
        <p:spPr>
          <a:xfrm>
            <a:off x="2534398" y="4350633"/>
            <a:ext cx="499553" cy="436023"/>
          </a:xfrm>
          <a:custGeom>
            <a:avLst/>
            <a:gdLst/>
            <a:ahLst/>
            <a:cxnLst/>
            <a:rect l="l" t="t" r="r" b="b"/>
            <a:pathLst>
              <a:path w="584200" h="509904">
                <a:moveTo>
                  <a:pt x="0" y="254793"/>
                </a:moveTo>
                <a:lnTo>
                  <a:pt x="4706" y="208994"/>
                </a:lnTo>
                <a:lnTo>
                  <a:pt x="18274" y="165887"/>
                </a:lnTo>
                <a:lnTo>
                  <a:pt x="39880" y="126194"/>
                </a:lnTo>
                <a:lnTo>
                  <a:pt x="68698" y="90633"/>
                </a:lnTo>
                <a:lnTo>
                  <a:pt x="103903" y="59924"/>
                </a:lnTo>
                <a:lnTo>
                  <a:pt x="144671" y="34786"/>
                </a:lnTo>
                <a:lnTo>
                  <a:pt x="190176" y="15940"/>
                </a:lnTo>
                <a:lnTo>
                  <a:pt x="239594" y="4105"/>
                </a:lnTo>
                <a:lnTo>
                  <a:pt x="292099" y="0"/>
                </a:lnTo>
                <a:lnTo>
                  <a:pt x="344605" y="4105"/>
                </a:lnTo>
                <a:lnTo>
                  <a:pt x="394022" y="15940"/>
                </a:lnTo>
                <a:lnTo>
                  <a:pt x="439528" y="34786"/>
                </a:lnTo>
                <a:lnTo>
                  <a:pt x="480295" y="59924"/>
                </a:lnTo>
                <a:lnTo>
                  <a:pt x="515501" y="90633"/>
                </a:lnTo>
                <a:lnTo>
                  <a:pt x="544319" y="126194"/>
                </a:lnTo>
                <a:lnTo>
                  <a:pt x="565925" y="165887"/>
                </a:lnTo>
                <a:lnTo>
                  <a:pt x="579493" y="208994"/>
                </a:lnTo>
                <a:lnTo>
                  <a:pt x="584199" y="254793"/>
                </a:lnTo>
                <a:lnTo>
                  <a:pt x="579493" y="300593"/>
                </a:lnTo>
                <a:lnTo>
                  <a:pt x="565925" y="343699"/>
                </a:lnTo>
                <a:lnTo>
                  <a:pt x="544319" y="383393"/>
                </a:lnTo>
                <a:lnTo>
                  <a:pt x="515501" y="418954"/>
                </a:lnTo>
                <a:lnTo>
                  <a:pt x="480295" y="449663"/>
                </a:lnTo>
                <a:lnTo>
                  <a:pt x="439528" y="474800"/>
                </a:lnTo>
                <a:lnTo>
                  <a:pt x="394022" y="493647"/>
                </a:lnTo>
                <a:lnTo>
                  <a:pt x="344605" y="505482"/>
                </a:lnTo>
                <a:lnTo>
                  <a:pt x="292099" y="509587"/>
                </a:lnTo>
                <a:lnTo>
                  <a:pt x="239594" y="505482"/>
                </a:lnTo>
                <a:lnTo>
                  <a:pt x="190176" y="493647"/>
                </a:lnTo>
                <a:lnTo>
                  <a:pt x="144671" y="474800"/>
                </a:lnTo>
                <a:lnTo>
                  <a:pt x="103903" y="449663"/>
                </a:lnTo>
                <a:lnTo>
                  <a:pt x="68698" y="418954"/>
                </a:lnTo>
                <a:lnTo>
                  <a:pt x="39880" y="383393"/>
                </a:lnTo>
                <a:lnTo>
                  <a:pt x="18274" y="343699"/>
                </a:lnTo>
                <a:lnTo>
                  <a:pt x="4706" y="300593"/>
                </a:lnTo>
                <a:lnTo>
                  <a:pt x="0" y="254793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8" name="object 28"/>
          <p:cNvSpPr txBox="1"/>
          <p:nvPr/>
        </p:nvSpPr>
        <p:spPr>
          <a:xfrm>
            <a:off x="2721655" y="4453540"/>
            <a:ext cx="130861" cy="23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539" b="1" dirty="0">
                <a:latin typeface="Arial"/>
                <a:cs typeface="Arial"/>
              </a:rPr>
              <a:t>4</a:t>
            </a:r>
            <a:endParaRPr sz="1539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973271" y="4008547"/>
            <a:ext cx="225342" cy="373036"/>
          </a:xfrm>
          <a:custGeom>
            <a:avLst/>
            <a:gdLst/>
            <a:ahLst/>
            <a:cxnLst/>
            <a:rect l="l" t="t" r="r" b="b"/>
            <a:pathLst>
              <a:path w="263525" h="436245">
                <a:moveTo>
                  <a:pt x="263048" y="0"/>
                </a:moveTo>
                <a:lnTo>
                  <a:pt x="0" y="435909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0" name="object 30"/>
          <p:cNvSpPr/>
          <p:nvPr/>
        </p:nvSpPr>
        <p:spPr>
          <a:xfrm>
            <a:off x="2960646" y="4320518"/>
            <a:ext cx="69503" cy="81992"/>
          </a:xfrm>
          <a:custGeom>
            <a:avLst/>
            <a:gdLst/>
            <a:ahLst/>
            <a:cxnLst/>
            <a:rect l="l" t="t" r="r" b="b"/>
            <a:pathLst>
              <a:path w="81279" h="95885">
                <a:moveTo>
                  <a:pt x="7594" y="0"/>
                </a:moveTo>
                <a:lnTo>
                  <a:pt x="0" y="95542"/>
                </a:lnTo>
                <a:lnTo>
                  <a:pt x="80987" y="44284"/>
                </a:lnTo>
                <a:lnTo>
                  <a:pt x="7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1" name="object 31"/>
          <p:cNvSpPr/>
          <p:nvPr/>
        </p:nvSpPr>
        <p:spPr>
          <a:xfrm>
            <a:off x="2006337" y="5113538"/>
            <a:ext cx="499553" cy="436023"/>
          </a:xfrm>
          <a:custGeom>
            <a:avLst/>
            <a:gdLst/>
            <a:ahLst/>
            <a:cxnLst/>
            <a:rect l="l" t="t" r="r" b="b"/>
            <a:pathLst>
              <a:path w="584200" h="509904">
                <a:moveTo>
                  <a:pt x="0" y="254793"/>
                </a:moveTo>
                <a:lnTo>
                  <a:pt x="4706" y="208994"/>
                </a:lnTo>
                <a:lnTo>
                  <a:pt x="18274" y="165887"/>
                </a:lnTo>
                <a:lnTo>
                  <a:pt x="39880" y="126194"/>
                </a:lnTo>
                <a:lnTo>
                  <a:pt x="68698" y="90633"/>
                </a:lnTo>
                <a:lnTo>
                  <a:pt x="103903" y="59924"/>
                </a:lnTo>
                <a:lnTo>
                  <a:pt x="144671" y="34786"/>
                </a:lnTo>
                <a:lnTo>
                  <a:pt x="190176" y="15940"/>
                </a:lnTo>
                <a:lnTo>
                  <a:pt x="239594" y="4105"/>
                </a:lnTo>
                <a:lnTo>
                  <a:pt x="292099" y="0"/>
                </a:lnTo>
                <a:lnTo>
                  <a:pt x="344605" y="4105"/>
                </a:lnTo>
                <a:lnTo>
                  <a:pt x="394022" y="15940"/>
                </a:lnTo>
                <a:lnTo>
                  <a:pt x="439528" y="34786"/>
                </a:lnTo>
                <a:lnTo>
                  <a:pt x="480295" y="59924"/>
                </a:lnTo>
                <a:lnTo>
                  <a:pt x="515501" y="90633"/>
                </a:lnTo>
                <a:lnTo>
                  <a:pt x="544319" y="126194"/>
                </a:lnTo>
                <a:lnTo>
                  <a:pt x="565925" y="165887"/>
                </a:lnTo>
                <a:lnTo>
                  <a:pt x="579493" y="208994"/>
                </a:lnTo>
                <a:lnTo>
                  <a:pt x="584199" y="254793"/>
                </a:lnTo>
                <a:lnTo>
                  <a:pt x="579493" y="300593"/>
                </a:lnTo>
                <a:lnTo>
                  <a:pt x="565925" y="343699"/>
                </a:lnTo>
                <a:lnTo>
                  <a:pt x="544319" y="383393"/>
                </a:lnTo>
                <a:lnTo>
                  <a:pt x="515501" y="418954"/>
                </a:lnTo>
                <a:lnTo>
                  <a:pt x="480295" y="449663"/>
                </a:lnTo>
                <a:lnTo>
                  <a:pt x="439528" y="474800"/>
                </a:lnTo>
                <a:lnTo>
                  <a:pt x="394022" y="493647"/>
                </a:lnTo>
                <a:lnTo>
                  <a:pt x="344605" y="505482"/>
                </a:lnTo>
                <a:lnTo>
                  <a:pt x="292099" y="509587"/>
                </a:lnTo>
                <a:lnTo>
                  <a:pt x="239594" y="505482"/>
                </a:lnTo>
                <a:lnTo>
                  <a:pt x="190176" y="493647"/>
                </a:lnTo>
                <a:lnTo>
                  <a:pt x="144671" y="474800"/>
                </a:lnTo>
                <a:lnTo>
                  <a:pt x="103903" y="449663"/>
                </a:lnTo>
                <a:lnTo>
                  <a:pt x="68698" y="418954"/>
                </a:lnTo>
                <a:lnTo>
                  <a:pt x="39880" y="383393"/>
                </a:lnTo>
                <a:lnTo>
                  <a:pt x="18274" y="343699"/>
                </a:lnTo>
                <a:lnTo>
                  <a:pt x="4706" y="300593"/>
                </a:lnTo>
                <a:lnTo>
                  <a:pt x="0" y="254793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2" name="object 32"/>
          <p:cNvSpPr txBox="1"/>
          <p:nvPr/>
        </p:nvSpPr>
        <p:spPr>
          <a:xfrm>
            <a:off x="2193595" y="5216445"/>
            <a:ext cx="130861" cy="23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539" b="1" dirty="0">
                <a:latin typeface="Arial"/>
                <a:cs typeface="Arial"/>
              </a:rPr>
              <a:t>3</a:t>
            </a:r>
            <a:endParaRPr sz="1539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445212" y="4771452"/>
            <a:ext cx="225342" cy="373036"/>
          </a:xfrm>
          <a:custGeom>
            <a:avLst/>
            <a:gdLst/>
            <a:ahLst/>
            <a:cxnLst/>
            <a:rect l="l" t="t" r="r" b="b"/>
            <a:pathLst>
              <a:path w="263525" h="436245">
                <a:moveTo>
                  <a:pt x="263047" y="0"/>
                </a:moveTo>
                <a:lnTo>
                  <a:pt x="0" y="435908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4" name="object 34"/>
          <p:cNvSpPr/>
          <p:nvPr/>
        </p:nvSpPr>
        <p:spPr>
          <a:xfrm>
            <a:off x="2432586" y="5083423"/>
            <a:ext cx="69503" cy="81992"/>
          </a:xfrm>
          <a:custGeom>
            <a:avLst/>
            <a:gdLst/>
            <a:ahLst/>
            <a:cxnLst/>
            <a:rect l="l" t="t" r="r" b="b"/>
            <a:pathLst>
              <a:path w="81280" h="95885">
                <a:moveTo>
                  <a:pt x="7594" y="0"/>
                </a:moveTo>
                <a:lnTo>
                  <a:pt x="0" y="95542"/>
                </a:lnTo>
                <a:lnTo>
                  <a:pt x="80987" y="44284"/>
                </a:lnTo>
                <a:lnTo>
                  <a:pt x="7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5" name="object 35"/>
          <p:cNvSpPr/>
          <p:nvPr/>
        </p:nvSpPr>
        <p:spPr>
          <a:xfrm>
            <a:off x="1428049" y="5838433"/>
            <a:ext cx="499553" cy="436023"/>
          </a:xfrm>
          <a:custGeom>
            <a:avLst/>
            <a:gdLst/>
            <a:ahLst/>
            <a:cxnLst/>
            <a:rect l="l" t="t" r="r" b="b"/>
            <a:pathLst>
              <a:path w="584200" h="509904">
                <a:moveTo>
                  <a:pt x="0" y="254793"/>
                </a:moveTo>
                <a:lnTo>
                  <a:pt x="4706" y="208994"/>
                </a:lnTo>
                <a:lnTo>
                  <a:pt x="18274" y="165887"/>
                </a:lnTo>
                <a:lnTo>
                  <a:pt x="39880" y="126194"/>
                </a:lnTo>
                <a:lnTo>
                  <a:pt x="68698" y="90633"/>
                </a:lnTo>
                <a:lnTo>
                  <a:pt x="103903" y="59924"/>
                </a:lnTo>
                <a:lnTo>
                  <a:pt x="144671" y="34786"/>
                </a:lnTo>
                <a:lnTo>
                  <a:pt x="190176" y="15940"/>
                </a:lnTo>
                <a:lnTo>
                  <a:pt x="239594" y="4105"/>
                </a:lnTo>
                <a:lnTo>
                  <a:pt x="292099" y="0"/>
                </a:lnTo>
                <a:lnTo>
                  <a:pt x="344604" y="4105"/>
                </a:lnTo>
                <a:lnTo>
                  <a:pt x="394022" y="15940"/>
                </a:lnTo>
                <a:lnTo>
                  <a:pt x="439527" y="34786"/>
                </a:lnTo>
                <a:lnTo>
                  <a:pt x="480295" y="59924"/>
                </a:lnTo>
                <a:lnTo>
                  <a:pt x="515501" y="90633"/>
                </a:lnTo>
                <a:lnTo>
                  <a:pt x="544319" y="126194"/>
                </a:lnTo>
                <a:lnTo>
                  <a:pt x="565925" y="165887"/>
                </a:lnTo>
                <a:lnTo>
                  <a:pt x="579493" y="208994"/>
                </a:lnTo>
                <a:lnTo>
                  <a:pt x="584199" y="254793"/>
                </a:lnTo>
                <a:lnTo>
                  <a:pt x="579493" y="300593"/>
                </a:lnTo>
                <a:lnTo>
                  <a:pt x="565925" y="343699"/>
                </a:lnTo>
                <a:lnTo>
                  <a:pt x="544319" y="383393"/>
                </a:lnTo>
                <a:lnTo>
                  <a:pt x="515501" y="418954"/>
                </a:lnTo>
                <a:lnTo>
                  <a:pt x="480295" y="449663"/>
                </a:lnTo>
                <a:lnTo>
                  <a:pt x="439527" y="474800"/>
                </a:lnTo>
                <a:lnTo>
                  <a:pt x="394022" y="493647"/>
                </a:lnTo>
                <a:lnTo>
                  <a:pt x="344604" y="505482"/>
                </a:lnTo>
                <a:lnTo>
                  <a:pt x="292099" y="509587"/>
                </a:lnTo>
                <a:lnTo>
                  <a:pt x="239594" y="505482"/>
                </a:lnTo>
                <a:lnTo>
                  <a:pt x="190176" y="493647"/>
                </a:lnTo>
                <a:lnTo>
                  <a:pt x="144671" y="474800"/>
                </a:lnTo>
                <a:lnTo>
                  <a:pt x="103903" y="449663"/>
                </a:lnTo>
                <a:lnTo>
                  <a:pt x="68698" y="418954"/>
                </a:lnTo>
                <a:lnTo>
                  <a:pt x="39880" y="383393"/>
                </a:lnTo>
                <a:lnTo>
                  <a:pt x="18274" y="343699"/>
                </a:lnTo>
                <a:lnTo>
                  <a:pt x="4706" y="300593"/>
                </a:lnTo>
                <a:lnTo>
                  <a:pt x="0" y="254793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6" name="object 36"/>
          <p:cNvSpPr txBox="1"/>
          <p:nvPr/>
        </p:nvSpPr>
        <p:spPr>
          <a:xfrm>
            <a:off x="1615308" y="5941341"/>
            <a:ext cx="130861" cy="23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539" b="1" dirty="0">
                <a:latin typeface="Arial"/>
                <a:cs typeface="Arial"/>
              </a:rPr>
              <a:t>1</a:t>
            </a:r>
            <a:endParaRPr sz="1539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866925" y="5496348"/>
            <a:ext cx="225342" cy="373036"/>
          </a:xfrm>
          <a:custGeom>
            <a:avLst/>
            <a:gdLst/>
            <a:ahLst/>
            <a:cxnLst/>
            <a:rect l="l" t="t" r="r" b="b"/>
            <a:pathLst>
              <a:path w="263525" h="436245">
                <a:moveTo>
                  <a:pt x="263047" y="0"/>
                </a:moveTo>
                <a:lnTo>
                  <a:pt x="0" y="435908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8" name="object 38"/>
          <p:cNvSpPr/>
          <p:nvPr/>
        </p:nvSpPr>
        <p:spPr>
          <a:xfrm>
            <a:off x="1854298" y="5808317"/>
            <a:ext cx="69503" cy="81992"/>
          </a:xfrm>
          <a:custGeom>
            <a:avLst/>
            <a:gdLst/>
            <a:ahLst/>
            <a:cxnLst/>
            <a:rect l="l" t="t" r="r" b="b"/>
            <a:pathLst>
              <a:path w="81280" h="95884">
                <a:moveTo>
                  <a:pt x="7594" y="0"/>
                </a:moveTo>
                <a:lnTo>
                  <a:pt x="0" y="95542"/>
                </a:lnTo>
                <a:lnTo>
                  <a:pt x="80987" y="44291"/>
                </a:lnTo>
                <a:lnTo>
                  <a:pt x="7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1372240" y="597272"/>
            <a:ext cx="6872168" cy="71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89874" marR="4344" indent="-1214122" algn="l">
              <a:lnSpc>
                <a:spcPts val="2822"/>
              </a:lnSpc>
            </a:pPr>
            <a:r>
              <a:rPr dirty="0"/>
              <a:t>Árvore Binária de Busca</a:t>
            </a:r>
            <a:r>
              <a:rPr spc="-86" dirty="0"/>
              <a:t> </a:t>
            </a:r>
            <a:r>
              <a:rPr dirty="0"/>
              <a:t>-  Operações: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xfrm>
            <a:off x="568591" y="5638151"/>
            <a:ext cx="169475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8824">
              <a:lnSpc>
                <a:spcPts val="962"/>
              </a:lnSpc>
            </a:pPr>
            <a:fld id="{81D60167-4931-47E6-BA6A-407CBD079E47}" type="slidenum">
              <a:rPr dirty="0"/>
              <a:pPr marL="98824">
                <a:lnSpc>
                  <a:spcPts val="962"/>
                </a:lnSpc>
              </a:pPr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421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9358" y="1847707"/>
            <a:ext cx="7269066" cy="29828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2400" spc="-915" dirty="0" smtClean="0">
                <a:solidFill>
                  <a:srgbClr val="666600"/>
                </a:solidFill>
                <a:latin typeface="Wingdings"/>
                <a:cs typeface="Wingdings"/>
              </a:rPr>
              <a:t></a:t>
            </a:r>
            <a:r>
              <a:rPr lang="pt-BR" sz="2400" spc="-915" dirty="0" smtClean="0">
                <a:solidFill>
                  <a:srgbClr val="666600"/>
                </a:solidFill>
                <a:latin typeface="Wingdings"/>
                <a:cs typeface="Wingdings"/>
              </a:rPr>
              <a:t>	</a:t>
            </a:r>
            <a:r>
              <a:rPr sz="2400" b="1" spc="-4" dirty="0" err="1" smtClean="0">
                <a:solidFill>
                  <a:srgbClr val="FF0000"/>
                </a:solidFill>
                <a:latin typeface="Gill Sans MT"/>
                <a:cs typeface="Gill Sans MT"/>
              </a:rPr>
              <a:t>Árvore</a:t>
            </a:r>
            <a:r>
              <a:rPr sz="2400" b="1" spc="-4" dirty="0" smtClean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400" b="1" spc="-4" dirty="0">
                <a:solidFill>
                  <a:srgbClr val="FF0000"/>
                </a:solidFill>
                <a:latin typeface="Gill Sans MT"/>
                <a:cs typeface="Gill Sans MT"/>
              </a:rPr>
              <a:t>Binária </a:t>
            </a:r>
            <a:r>
              <a:rPr sz="2400" b="1" dirty="0">
                <a:solidFill>
                  <a:srgbClr val="FF0000"/>
                </a:solidFill>
                <a:latin typeface="Gill Sans MT"/>
                <a:cs typeface="Gill Sans MT"/>
              </a:rPr>
              <a:t>de </a:t>
            </a:r>
            <a:r>
              <a:rPr sz="2400" b="1" spc="-4" dirty="0">
                <a:solidFill>
                  <a:srgbClr val="FF0000"/>
                </a:solidFill>
                <a:latin typeface="Gill Sans MT"/>
                <a:cs typeface="Gill Sans MT"/>
              </a:rPr>
              <a:t>Busca </a:t>
            </a:r>
            <a:r>
              <a:rPr sz="2400" b="1" dirty="0">
                <a:solidFill>
                  <a:srgbClr val="FF0000"/>
                </a:solidFill>
                <a:latin typeface="Gill Sans MT"/>
                <a:cs typeface="Gill Sans MT"/>
              </a:rPr>
              <a:t>-</a:t>
            </a:r>
            <a:r>
              <a:rPr sz="2400" b="1" spc="9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400" b="1" spc="-4" dirty="0">
                <a:solidFill>
                  <a:srgbClr val="FF0000"/>
                </a:solidFill>
                <a:latin typeface="Gill Sans MT"/>
                <a:cs typeface="Gill Sans MT"/>
              </a:rPr>
              <a:t>Operações:</a:t>
            </a:r>
            <a:endParaRPr sz="2400" dirty="0">
              <a:latin typeface="Gill Sans MT"/>
              <a:cs typeface="Gill Sans MT"/>
            </a:endParaRPr>
          </a:p>
          <a:p>
            <a:pPr marL="10860">
              <a:spcBef>
                <a:spcPts val="205"/>
              </a:spcBef>
            </a:pPr>
            <a:r>
              <a:rPr sz="1400" dirty="0">
                <a:solidFill>
                  <a:srgbClr val="666600"/>
                </a:solidFill>
                <a:latin typeface="Gill Sans MT"/>
                <a:cs typeface="Gill Sans MT"/>
              </a:rPr>
              <a:t>- </a:t>
            </a:r>
            <a:r>
              <a:rPr b="1" dirty="0">
                <a:latin typeface="Gill Sans MT"/>
                <a:cs typeface="Gill Sans MT"/>
              </a:rPr>
              <a:t>Operações – Pesquisa – Problemas com ABB:</a:t>
            </a:r>
            <a:r>
              <a:rPr b="1" spc="-56" dirty="0">
                <a:latin typeface="Gill Sans MT"/>
                <a:cs typeface="Gill Sans MT"/>
              </a:rPr>
              <a:t> </a:t>
            </a:r>
            <a:r>
              <a:rPr lang="pt-BR" b="1" spc="-56" dirty="0" smtClean="0">
                <a:latin typeface="Gill Sans MT"/>
                <a:cs typeface="Gill Sans MT"/>
              </a:rPr>
              <a:t> </a:t>
            </a:r>
            <a:r>
              <a:rPr b="1" spc="-4" dirty="0" err="1" smtClean="0">
                <a:solidFill>
                  <a:srgbClr val="CCCC66"/>
                </a:solidFill>
                <a:latin typeface="Gill Sans MT"/>
                <a:cs typeface="Gill Sans MT"/>
              </a:rPr>
              <a:t>Soluções</a:t>
            </a:r>
            <a:endParaRPr dirty="0">
              <a:latin typeface="Gill Sans MT"/>
              <a:cs typeface="Gill Sans MT"/>
            </a:endParaRPr>
          </a:p>
          <a:p>
            <a:pPr marL="10860">
              <a:spcBef>
                <a:spcPts val="217"/>
              </a:spcBef>
            </a:pPr>
            <a:r>
              <a:rPr b="1" dirty="0">
                <a:latin typeface="Gill Sans MT"/>
                <a:cs typeface="Gill Sans MT"/>
              </a:rPr>
              <a:t>- </a:t>
            </a:r>
            <a:r>
              <a:rPr sz="2400" dirty="0">
                <a:solidFill>
                  <a:srgbClr val="CCCC66"/>
                </a:solidFill>
                <a:latin typeface="Gill Sans MT"/>
                <a:cs typeface="Gill Sans MT"/>
              </a:rPr>
              <a:t>Alternativa</a:t>
            </a:r>
            <a:r>
              <a:rPr sz="2400" spc="-167" dirty="0">
                <a:solidFill>
                  <a:srgbClr val="CCCC66"/>
                </a:solidFill>
                <a:latin typeface="Gill Sans MT"/>
                <a:cs typeface="Gill Sans MT"/>
              </a:rPr>
              <a:t> </a:t>
            </a:r>
            <a:r>
              <a:rPr sz="2400" dirty="0">
                <a:solidFill>
                  <a:srgbClr val="CCCC66"/>
                </a:solidFill>
                <a:latin typeface="Gill Sans MT"/>
                <a:cs typeface="Gill Sans MT"/>
              </a:rPr>
              <a:t>1</a:t>
            </a:r>
            <a:endParaRPr sz="2400" dirty="0">
              <a:latin typeface="Gill Sans MT"/>
              <a:cs typeface="Gill Sans MT"/>
            </a:endParaRPr>
          </a:p>
          <a:p>
            <a:pPr marL="173756">
              <a:spcBef>
                <a:spcPts val="227"/>
              </a:spcBef>
              <a:tabLst>
                <a:tab pos="496291" algn="l"/>
              </a:tabLst>
            </a:pPr>
            <a:r>
              <a:rPr sz="1400" spc="-479" dirty="0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sz="1400" spc="-479" dirty="0">
                <a:solidFill>
                  <a:srgbClr val="999900"/>
                </a:solidFill>
                <a:latin typeface="Times New Roman"/>
                <a:cs typeface="Times New Roman"/>
              </a:rPr>
              <a:t>	</a:t>
            </a:r>
            <a:r>
              <a:rPr dirty="0">
                <a:latin typeface="Gill Sans MT"/>
                <a:cs typeface="Gill Sans MT"/>
              </a:rPr>
              <a:t>Se, após uma remoção ou inserção, a árvore resultante não for</a:t>
            </a:r>
            <a:r>
              <a:rPr spc="-94" dirty="0">
                <a:latin typeface="Gill Sans MT"/>
                <a:cs typeface="Gill Sans MT"/>
              </a:rPr>
              <a:t> </a:t>
            </a:r>
            <a:r>
              <a:rPr dirty="0">
                <a:latin typeface="Gill Sans MT"/>
                <a:cs typeface="Gill Sans MT"/>
              </a:rPr>
              <a:t>completa</a:t>
            </a:r>
          </a:p>
          <a:p>
            <a:pPr marR="46697" algn="ctr">
              <a:spcBef>
                <a:spcPts val="231"/>
              </a:spcBef>
            </a:pPr>
            <a:r>
              <a:rPr sz="1000" spc="-432" dirty="0" smtClean="0">
                <a:solidFill>
                  <a:srgbClr val="99CC00"/>
                </a:solidFill>
                <a:latin typeface="Wingdings"/>
                <a:cs typeface="Wingdings"/>
              </a:rPr>
              <a:t></a:t>
            </a:r>
            <a:r>
              <a:rPr sz="1000" spc="371" dirty="0" smtClean="0">
                <a:solidFill>
                  <a:srgbClr val="99CC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latin typeface="Gill Sans MT"/>
                <a:cs typeface="Gill Sans MT"/>
              </a:rPr>
              <a:t>É possível utilizar um algoritmo de restabelecimento da</a:t>
            </a:r>
            <a:r>
              <a:rPr sz="1600" spc="-77" dirty="0">
                <a:latin typeface="Gill Sans MT"/>
                <a:cs typeface="Gill Sans MT"/>
              </a:rPr>
              <a:t> </a:t>
            </a:r>
            <a:r>
              <a:rPr sz="1600" dirty="0">
                <a:latin typeface="Gill Sans MT"/>
                <a:cs typeface="Gill Sans MT"/>
              </a:rPr>
              <a:t>estrutura</a:t>
            </a:r>
          </a:p>
          <a:p>
            <a:pPr marL="488690" marR="325250" indent="-314933">
              <a:lnSpc>
                <a:spcPts val="1898"/>
              </a:lnSpc>
              <a:spcBef>
                <a:spcPts val="333"/>
              </a:spcBef>
              <a:tabLst>
                <a:tab pos="496291" algn="l"/>
              </a:tabLst>
            </a:pPr>
            <a:r>
              <a:rPr sz="1400" spc="-479" dirty="0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sz="1400" spc="-479" dirty="0">
                <a:solidFill>
                  <a:srgbClr val="999900"/>
                </a:solidFill>
                <a:latin typeface="Times New Roman"/>
                <a:cs typeface="Times New Roman"/>
              </a:rPr>
              <a:t>		</a:t>
            </a:r>
            <a:r>
              <a:rPr dirty="0">
                <a:latin typeface="Gill Sans MT"/>
                <a:cs typeface="Gill Sans MT"/>
              </a:rPr>
              <a:t>Pode ser necessário percorrer todos os nós da</a:t>
            </a:r>
            <a:r>
              <a:rPr spc="-77" dirty="0">
                <a:latin typeface="Gill Sans MT"/>
                <a:cs typeface="Gill Sans MT"/>
              </a:rPr>
              <a:t> </a:t>
            </a:r>
            <a:r>
              <a:rPr dirty="0">
                <a:latin typeface="Gill Sans MT"/>
                <a:cs typeface="Gill Sans MT"/>
              </a:rPr>
              <a:t>árvore,</a:t>
            </a:r>
            <a:r>
              <a:rPr spc="-17" dirty="0">
                <a:latin typeface="Gill Sans MT"/>
                <a:cs typeface="Gill Sans MT"/>
              </a:rPr>
              <a:t> </a:t>
            </a:r>
            <a:r>
              <a:rPr dirty="0">
                <a:latin typeface="Gill Sans MT"/>
                <a:cs typeface="Gill Sans MT"/>
              </a:rPr>
              <a:t>apresentando  complexidade</a:t>
            </a:r>
            <a:r>
              <a:rPr spc="-90" dirty="0">
                <a:latin typeface="Gill Sans MT"/>
                <a:cs typeface="Gill Sans MT"/>
              </a:rPr>
              <a:t> </a:t>
            </a:r>
            <a:r>
              <a:rPr i="1" dirty="0">
                <a:latin typeface="Gill Sans MT"/>
                <a:cs typeface="Gill Sans MT"/>
              </a:rPr>
              <a:t>O(n)</a:t>
            </a:r>
            <a:endParaRPr dirty="0">
              <a:latin typeface="Gill Sans MT"/>
              <a:cs typeface="Gill Sans MT"/>
            </a:endParaRPr>
          </a:p>
          <a:p>
            <a:pPr marL="488690" marR="664075" indent="-314933">
              <a:lnSpc>
                <a:spcPts val="1898"/>
              </a:lnSpc>
              <a:spcBef>
                <a:spcPts val="308"/>
              </a:spcBef>
              <a:tabLst>
                <a:tab pos="496291" algn="l"/>
              </a:tabLst>
            </a:pPr>
            <a:r>
              <a:rPr sz="1400" spc="-479" dirty="0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sz="1400" spc="-479" dirty="0">
                <a:solidFill>
                  <a:srgbClr val="999900"/>
                </a:solidFill>
                <a:latin typeface="Times New Roman"/>
                <a:cs typeface="Times New Roman"/>
              </a:rPr>
              <a:t>		</a:t>
            </a:r>
            <a:r>
              <a:rPr dirty="0">
                <a:latin typeface="Gill Sans MT"/>
                <a:cs typeface="Gill Sans MT"/>
              </a:rPr>
              <a:t>O tempo para restabelecimento seria maior que o de</a:t>
            </a:r>
            <a:r>
              <a:rPr spc="-81" dirty="0">
                <a:latin typeface="Gill Sans MT"/>
                <a:cs typeface="Gill Sans MT"/>
              </a:rPr>
              <a:t> </a:t>
            </a:r>
            <a:r>
              <a:rPr dirty="0">
                <a:latin typeface="Gill Sans MT"/>
                <a:cs typeface="Gill Sans MT"/>
              </a:rPr>
              <a:t>inserções</a:t>
            </a:r>
            <a:r>
              <a:rPr spc="-9" dirty="0">
                <a:latin typeface="Gill Sans MT"/>
                <a:cs typeface="Gill Sans MT"/>
              </a:rPr>
              <a:t> </a:t>
            </a:r>
            <a:r>
              <a:rPr dirty="0">
                <a:latin typeface="Gill Sans MT"/>
                <a:cs typeface="Gill Sans MT"/>
              </a:rPr>
              <a:t>e  remoções, apresentando complexidade </a:t>
            </a:r>
            <a:r>
              <a:rPr i="1" dirty="0">
                <a:latin typeface="Gill Sans MT"/>
                <a:cs typeface="Gill Sans MT"/>
              </a:rPr>
              <a:t>O(log</a:t>
            </a:r>
            <a:r>
              <a:rPr i="1" spc="-94" dirty="0">
                <a:latin typeface="Gill Sans MT"/>
                <a:cs typeface="Gill Sans MT"/>
              </a:rPr>
              <a:t> </a:t>
            </a:r>
            <a:r>
              <a:rPr i="1" dirty="0">
                <a:latin typeface="Gill Sans MT"/>
                <a:cs typeface="Gill Sans MT"/>
              </a:rPr>
              <a:t>n)</a:t>
            </a:r>
            <a:endParaRPr dirty="0">
              <a:latin typeface="Gill Sans MT"/>
              <a:cs typeface="Gill Sans MT"/>
            </a:endParaRPr>
          </a:p>
          <a:p>
            <a:pPr marL="173756">
              <a:spcBef>
                <a:spcPts val="115"/>
              </a:spcBef>
              <a:tabLst>
                <a:tab pos="496291" algn="l"/>
              </a:tabLst>
            </a:pPr>
            <a:r>
              <a:rPr sz="1400" spc="-479" dirty="0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sz="1400" spc="-479" dirty="0">
                <a:solidFill>
                  <a:srgbClr val="999900"/>
                </a:solidFill>
                <a:latin typeface="Times New Roman"/>
                <a:cs typeface="Times New Roman"/>
              </a:rPr>
              <a:t>	</a:t>
            </a:r>
            <a:r>
              <a:rPr dirty="0">
                <a:latin typeface="Gill Sans MT"/>
                <a:cs typeface="Gill Sans MT"/>
              </a:rPr>
              <a:t>Assim, o custo de um algoritmo de restabelecimento é muito</a:t>
            </a:r>
            <a:r>
              <a:rPr spc="-90" dirty="0">
                <a:latin typeface="Gill Sans MT"/>
                <a:cs typeface="Gill Sans MT"/>
              </a:rPr>
              <a:t> </a:t>
            </a:r>
            <a:r>
              <a:rPr dirty="0">
                <a:latin typeface="Gill Sans MT"/>
                <a:cs typeface="Gill Sans MT"/>
              </a:rPr>
              <a:t>elevado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568591" y="5638151"/>
            <a:ext cx="169475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8824">
              <a:lnSpc>
                <a:spcPts val="962"/>
              </a:lnSpc>
            </a:pPr>
            <a:fld id="{81D60167-4931-47E6-BA6A-407CBD079E47}" type="slidenum">
              <a:rPr dirty="0"/>
              <a:pPr marL="98824">
                <a:lnSpc>
                  <a:spcPts val="962"/>
                </a:lnSpc>
              </a:pPr>
              <a:t>6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2240" y="597272"/>
            <a:ext cx="6944176" cy="71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89874" marR="4344" indent="-1214122" algn="l">
              <a:lnSpc>
                <a:spcPts val="2822"/>
              </a:lnSpc>
            </a:pPr>
            <a:r>
              <a:rPr dirty="0"/>
              <a:t>Árvore Binária de Busca</a:t>
            </a:r>
            <a:r>
              <a:rPr spc="-86" dirty="0"/>
              <a:t> </a:t>
            </a:r>
            <a:r>
              <a:rPr dirty="0"/>
              <a:t>-  Operações:</a:t>
            </a:r>
          </a:p>
        </p:txBody>
      </p:sp>
    </p:spTree>
    <p:extLst>
      <p:ext uri="{BB962C8B-B14F-4D97-AF65-F5344CB8AC3E}">
        <p14:creationId xmlns:p14="http://schemas.microsoft.com/office/powerpoint/2010/main" val="79776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568591" y="5638151"/>
            <a:ext cx="169475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8824">
              <a:lnSpc>
                <a:spcPts val="962"/>
              </a:lnSpc>
            </a:pPr>
            <a:fld id="{81D60167-4931-47E6-BA6A-407CBD079E47}" type="slidenum">
              <a:rPr dirty="0"/>
              <a:pPr marL="98824">
                <a:lnSpc>
                  <a:spcPts val="962"/>
                </a:lnSpc>
              </a:pPr>
              <a:t>7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2240" y="597272"/>
            <a:ext cx="6656144" cy="71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89874" marR="4344" indent="-1214122" algn="l">
              <a:lnSpc>
                <a:spcPts val="2822"/>
              </a:lnSpc>
            </a:pPr>
            <a:r>
              <a:rPr dirty="0"/>
              <a:t>Árvore Binária de Busca</a:t>
            </a:r>
            <a:r>
              <a:rPr spc="-86" dirty="0"/>
              <a:t> </a:t>
            </a:r>
            <a:r>
              <a:rPr dirty="0"/>
              <a:t>-  Operações: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73" y="1556792"/>
            <a:ext cx="7446877" cy="429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6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9358" y="1817299"/>
            <a:ext cx="6850941" cy="800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2309" spc="-1030" dirty="0" smtClean="0">
                <a:solidFill>
                  <a:srgbClr val="666600"/>
                </a:solidFill>
                <a:latin typeface="Wingdings"/>
                <a:cs typeface="Wingdings"/>
              </a:rPr>
              <a:t></a:t>
            </a:r>
            <a:r>
              <a:rPr lang="pt-BR" sz="2309" spc="-1030" dirty="0" smtClean="0">
                <a:solidFill>
                  <a:srgbClr val="666600"/>
                </a:solidFill>
                <a:latin typeface="Wingdings"/>
                <a:cs typeface="Wingdings"/>
              </a:rPr>
              <a:t>	</a:t>
            </a:r>
            <a:r>
              <a:rPr sz="2736" b="1" spc="-4" dirty="0" err="1" smtClean="0">
                <a:solidFill>
                  <a:srgbClr val="FF0000"/>
                </a:solidFill>
                <a:latin typeface="Gill Sans MT"/>
                <a:cs typeface="Gill Sans MT"/>
              </a:rPr>
              <a:t>Árvore</a:t>
            </a:r>
            <a:r>
              <a:rPr sz="2736" b="1" spc="-4" dirty="0" smtClean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736" b="1" spc="-4" dirty="0">
                <a:solidFill>
                  <a:srgbClr val="FF0000"/>
                </a:solidFill>
                <a:latin typeface="Gill Sans MT"/>
                <a:cs typeface="Gill Sans MT"/>
              </a:rPr>
              <a:t>Binária </a:t>
            </a:r>
            <a:r>
              <a:rPr sz="2736" b="1" dirty="0">
                <a:solidFill>
                  <a:srgbClr val="FF0000"/>
                </a:solidFill>
                <a:latin typeface="Gill Sans MT"/>
                <a:cs typeface="Gill Sans MT"/>
              </a:rPr>
              <a:t>de </a:t>
            </a:r>
            <a:r>
              <a:rPr sz="2736" b="1" spc="-4" dirty="0">
                <a:solidFill>
                  <a:srgbClr val="FF0000"/>
                </a:solidFill>
                <a:latin typeface="Gill Sans MT"/>
                <a:cs typeface="Gill Sans MT"/>
              </a:rPr>
              <a:t>Busca </a:t>
            </a:r>
            <a:r>
              <a:rPr sz="2736" b="1" dirty="0">
                <a:solidFill>
                  <a:srgbClr val="FF0000"/>
                </a:solidFill>
                <a:latin typeface="Gill Sans MT"/>
                <a:cs typeface="Gill Sans MT"/>
              </a:rPr>
              <a:t>-</a:t>
            </a:r>
            <a:r>
              <a:rPr sz="2736" b="1" spc="9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736" b="1" spc="-4" dirty="0">
                <a:solidFill>
                  <a:srgbClr val="FF0000"/>
                </a:solidFill>
                <a:latin typeface="Gill Sans MT"/>
                <a:cs typeface="Gill Sans MT"/>
              </a:rPr>
              <a:t>Operações:</a:t>
            </a:r>
            <a:endParaRPr sz="2736" dirty="0">
              <a:latin typeface="Gill Sans MT"/>
              <a:cs typeface="Gill Sans MT"/>
            </a:endParaRPr>
          </a:p>
          <a:p>
            <a:pPr marL="10860">
              <a:spcBef>
                <a:spcPts val="543"/>
              </a:spcBef>
            </a:pPr>
            <a:r>
              <a:rPr sz="1539" dirty="0">
                <a:solidFill>
                  <a:srgbClr val="666600"/>
                </a:solidFill>
                <a:latin typeface="Gill Sans MT"/>
                <a:cs typeface="Gill Sans MT"/>
              </a:rPr>
              <a:t>- </a:t>
            </a:r>
            <a:r>
              <a:rPr sz="2052" b="1" spc="-4" dirty="0">
                <a:latin typeface="Gill Sans MT"/>
                <a:cs typeface="Gill Sans MT"/>
              </a:rPr>
              <a:t>Operações </a:t>
            </a:r>
            <a:r>
              <a:rPr sz="2052" b="1" dirty="0">
                <a:latin typeface="Gill Sans MT"/>
                <a:cs typeface="Gill Sans MT"/>
              </a:rPr>
              <a:t>– Pesquisa – </a:t>
            </a:r>
            <a:r>
              <a:rPr sz="2052" b="1" spc="-4" dirty="0">
                <a:latin typeface="Gill Sans MT"/>
                <a:cs typeface="Gill Sans MT"/>
              </a:rPr>
              <a:t>Problemas </a:t>
            </a:r>
            <a:r>
              <a:rPr sz="2052" b="1" dirty="0">
                <a:latin typeface="Gill Sans MT"/>
                <a:cs typeface="Gill Sans MT"/>
              </a:rPr>
              <a:t>com </a:t>
            </a:r>
            <a:r>
              <a:rPr sz="2052" b="1" spc="-4" dirty="0">
                <a:latin typeface="Gill Sans MT"/>
                <a:cs typeface="Gill Sans MT"/>
              </a:rPr>
              <a:t>ABB:</a:t>
            </a:r>
            <a:r>
              <a:rPr sz="2052" b="1" spc="26" dirty="0">
                <a:latin typeface="Gill Sans MT"/>
                <a:cs typeface="Gill Sans MT"/>
              </a:rPr>
              <a:t> </a:t>
            </a:r>
            <a:r>
              <a:rPr lang="pt-BR" sz="2052" b="1" spc="26" dirty="0" smtClean="0">
                <a:latin typeface="Gill Sans MT"/>
                <a:cs typeface="Gill Sans MT"/>
              </a:rPr>
              <a:t> </a:t>
            </a:r>
            <a:r>
              <a:rPr sz="2052" b="1" spc="-4" dirty="0" err="1" smtClean="0">
                <a:solidFill>
                  <a:srgbClr val="CCCC66"/>
                </a:solidFill>
                <a:latin typeface="Gill Sans MT"/>
                <a:cs typeface="Gill Sans MT"/>
              </a:rPr>
              <a:t>Soluções</a:t>
            </a:r>
            <a:endParaRPr sz="2052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8648" y="4285201"/>
            <a:ext cx="1925453" cy="315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2052" dirty="0">
                <a:latin typeface="Times New Roman"/>
                <a:cs typeface="Times New Roman"/>
              </a:rPr>
              <a:t>ABB</a:t>
            </a:r>
            <a:r>
              <a:rPr sz="2052" spc="-64" dirty="0">
                <a:latin typeface="Times New Roman"/>
                <a:cs typeface="Times New Roman"/>
              </a:rPr>
              <a:t> </a:t>
            </a:r>
            <a:r>
              <a:rPr sz="2052" spc="-4" dirty="0">
                <a:latin typeface="Times New Roman"/>
                <a:cs typeface="Times New Roman"/>
              </a:rPr>
              <a:t>Balanceadas</a:t>
            </a:r>
            <a:endParaRPr sz="205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40301" y="4275970"/>
            <a:ext cx="716751" cy="325796"/>
          </a:xfrm>
          <a:custGeom>
            <a:avLst/>
            <a:gdLst/>
            <a:ahLst/>
            <a:cxnLst/>
            <a:rect l="l" t="t" r="r" b="b"/>
            <a:pathLst>
              <a:path w="838200" h="381000">
                <a:moveTo>
                  <a:pt x="628650" y="0"/>
                </a:moveTo>
                <a:lnTo>
                  <a:pt x="628650" y="95250"/>
                </a:lnTo>
                <a:lnTo>
                  <a:pt x="0" y="95250"/>
                </a:lnTo>
                <a:lnTo>
                  <a:pt x="0" y="285750"/>
                </a:lnTo>
                <a:lnTo>
                  <a:pt x="628650" y="285750"/>
                </a:lnTo>
                <a:lnTo>
                  <a:pt x="628650" y="381000"/>
                </a:lnTo>
                <a:lnTo>
                  <a:pt x="838200" y="190500"/>
                </a:lnTo>
                <a:lnTo>
                  <a:pt x="62865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" name="object 5"/>
          <p:cNvSpPr/>
          <p:nvPr/>
        </p:nvSpPr>
        <p:spPr>
          <a:xfrm>
            <a:off x="4440301" y="4275970"/>
            <a:ext cx="716751" cy="325796"/>
          </a:xfrm>
          <a:custGeom>
            <a:avLst/>
            <a:gdLst/>
            <a:ahLst/>
            <a:cxnLst/>
            <a:rect l="l" t="t" r="r" b="b"/>
            <a:pathLst>
              <a:path w="838200" h="381000">
                <a:moveTo>
                  <a:pt x="0" y="95249"/>
                </a:moveTo>
                <a:lnTo>
                  <a:pt x="628649" y="95249"/>
                </a:lnTo>
                <a:lnTo>
                  <a:pt x="628649" y="0"/>
                </a:lnTo>
                <a:lnTo>
                  <a:pt x="838199" y="190499"/>
                </a:lnTo>
                <a:lnTo>
                  <a:pt x="628649" y="380999"/>
                </a:lnTo>
                <a:lnTo>
                  <a:pt x="628649" y="285749"/>
                </a:lnTo>
                <a:lnTo>
                  <a:pt x="0" y="285749"/>
                </a:lnTo>
                <a:lnTo>
                  <a:pt x="0" y="9524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" name="object 6"/>
          <p:cNvSpPr txBox="1"/>
          <p:nvPr/>
        </p:nvSpPr>
        <p:spPr>
          <a:xfrm>
            <a:off x="5471447" y="4249907"/>
            <a:ext cx="1414496" cy="315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2052" dirty="0">
                <a:latin typeface="Times New Roman"/>
                <a:cs typeface="Times New Roman"/>
              </a:rPr>
              <a:t>Árvores</a:t>
            </a:r>
            <a:r>
              <a:rPr sz="2052" spc="-196" dirty="0">
                <a:latin typeface="Times New Roman"/>
                <a:cs typeface="Times New Roman"/>
              </a:rPr>
              <a:t> </a:t>
            </a:r>
            <a:r>
              <a:rPr sz="2052" spc="-90" dirty="0">
                <a:latin typeface="Times New Roman"/>
                <a:cs typeface="Times New Roman"/>
              </a:rPr>
              <a:t>AVL</a:t>
            </a:r>
            <a:endParaRPr sz="2052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568591" y="5638151"/>
            <a:ext cx="169475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8824">
              <a:lnSpc>
                <a:spcPts val="962"/>
              </a:lnSpc>
            </a:pPr>
            <a:fld id="{81D60167-4931-47E6-BA6A-407CBD079E47}" type="slidenum">
              <a:rPr dirty="0"/>
              <a:pPr marL="98824">
                <a:lnSpc>
                  <a:spcPts val="962"/>
                </a:lnSpc>
              </a:pPr>
              <a:t>8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2240" y="597272"/>
            <a:ext cx="6440120" cy="71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89874" marR="4344" indent="-1214122" algn="l">
              <a:lnSpc>
                <a:spcPts val="2822"/>
              </a:lnSpc>
            </a:pPr>
            <a:r>
              <a:rPr dirty="0"/>
              <a:t>Árvore Binária de Busca</a:t>
            </a:r>
            <a:r>
              <a:rPr spc="-86" dirty="0"/>
              <a:t> </a:t>
            </a:r>
            <a:r>
              <a:rPr dirty="0"/>
              <a:t>-  Operações:</a:t>
            </a:r>
          </a:p>
        </p:txBody>
      </p:sp>
    </p:spTree>
    <p:extLst>
      <p:ext uri="{BB962C8B-B14F-4D97-AF65-F5344CB8AC3E}">
        <p14:creationId xmlns:p14="http://schemas.microsoft.com/office/powerpoint/2010/main" val="293369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4835" y="1912866"/>
            <a:ext cx="6408402" cy="3064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2052" spc="-915" dirty="0" smtClean="0">
                <a:solidFill>
                  <a:srgbClr val="666600"/>
                </a:solidFill>
                <a:latin typeface="Wingdings"/>
                <a:cs typeface="Wingdings"/>
              </a:rPr>
              <a:t></a:t>
            </a:r>
            <a:r>
              <a:rPr lang="pt-BR" sz="2052" spc="-915" dirty="0" smtClean="0">
                <a:solidFill>
                  <a:srgbClr val="666600"/>
                </a:solidFill>
                <a:latin typeface="Wingdings"/>
                <a:cs typeface="Wingdings"/>
              </a:rPr>
              <a:t>	</a:t>
            </a:r>
            <a:r>
              <a:rPr sz="2394" b="1" spc="-4" dirty="0" err="1" smtClean="0">
                <a:solidFill>
                  <a:srgbClr val="FF0000"/>
                </a:solidFill>
                <a:latin typeface="Gill Sans MT"/>
                <a:cs typeface="Gill Sans MT"/>
              </a:rPr>
              <a:t>Problemas</a:t>
            </a:r>
            <a:r>
              <a:rPr sz="2394" b="1" spc="-4" dirty="0" smtClean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394" b="1" spc="-4" dirty="0">
                <a:solidFill>
                  <a:srgbClr val="FF0000"/>
                </a:solidFill>
                <a:latin typeface="Gill Sans MT"/>
                <a:cs typeface="Gill Sans MT"/>
              </a:rPr>
              <a:t>com </a:t>
            </a:r>
            <a:r>
              <a:rPr sz="2394" b="1" dirty="0">
                <a:solidFill>
                  <a:srgbClr val="FF0000"/>
                </a:solidFill>
                <a:latin typeface="Gill Sans MT"/>
                <a:cs typeface="Gill Sans MT"/>
              </a:rPr>
              <a:t>uma</a:t>
            </a:r>
            <a:r>
              <a:rPr sz="2394" b="1" spc="-26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394" b="1" spc="-4" dirty="0">
                <a:solidFill>
                  <a:srgbClr val="FF0000"/>
                </a:solidFill>
                <a:latin typeface="Gill Sans MT"/>
                <a:cs typeface="Gill Sans MT"/>
              </a:rPr>
              <a:t>ABB:</a:t>
            </a:r>
            <a:endParaRPr sz="2394" dirty="0">
              <a:latin typeface="Gill Sans MT"/>
              <a:cs typeface="Gill Sans MT"/>
            </a:endParaRPr>
          </a:p>
          <a:p>
            <a:pPr marL="10860">
              <a:spcBef>
                <a:spcPts val="205"/>
              </a:spcBef>
            </a:pPr>
            <a:r>
              <a:rPr sz="1283" dirty="0">
                <a:solidFill>
                  <a:srgbClr val="666600"/>
                </a:solidFill>
                <a:latin typeface="Gill Sans MT"/>
                <a:cs typeface="Gill Sans MT"/>
              </a:rPr>
              <a:t>- </a:t>
            </a:r>
            <a:r>
              <a:rPr sz="1710" b="1" dirty="0">
                <a:latin typeface="Gill Sans MT"/>
                <a:cs typeface="Gill Sans MT"/>
              </a:rPr>
              <a:t>Processo de busca - Alternativa: Utilizar árvores</a:t>
            </a:r>
            <a:r>
              <a:rPr sz="1710" b="1" spc="-94" dirty="0">
                <a:latin typeface="Gill Sans MT"/>
                <a:cs typeface="Gill Sans MT"/>
              </a:rPr>
              <a:t> </a:t>
            </a:r>
            <a:r>
              <a:rPr sz="1710" b="1" dirty="0">
                <a:latin typeface="Gill Sans MT"/>
                <a:cs typeface="Gill Sans MT"/>
              </a:rPr>
              <a:t>balanceadas!</a:t>
            </a:r>
            <a:endParaRPr sz="1710" dirty="0">
              <a:latin typeface="Gill Sans MT"/>
              <a:cs typeface="Gill Sans MT"/>
            </a:endParaRPr>
          </a:p>
          <a:p>
            <a:pPr>
              <a:spcBef>
                <a:spcPts val="34"/>
              </a:spcBef>
            </a:pPr>
            <a:endParaRPr sz="2394" dirty="0">
              <a:latin typeface="Times New Roman"/>
              <a:cs typeface="Times New Roman"/>
            </a:endParaRPr>
          </a:p>
          <a:p>
            <a:pPr marL="10860" marR="441450">
              <a:lnSpc>
                <a:spcPts val="2240"/>
              </a:lnSpc>
            </a:pPr>
            <a:r>
              <a:rPr sz="1539" spc="-688" dirty="0" smtClean="0">
                <a:solidFill>
                  <a:srgbClr val="666600"/>
                </a:solidFill>
                <a:latin typeface="Wingdings"/>
                <a:cs typeface="Wingdings"/>
              </a:rPr>
              <a:t></a:t>
            </a:r>
            <a:r>
              <a:rPr lang="pt-BR" sz="1539" spc="-688" dirty="0" smtClean="0">
                <a:solidFill>
                  <a:srgbClr val="666600"/>
                </a:solidFill>
                <a:latin typeface="Wingdings"/>
                <a:cs typeface="Wingdings"/>
              </a:rPr>
              <a:t>	</a:t>
            </a:r>
            <a:r>
              <a:rPr sz="2052" dirty="0" smtClean="0">
                <a:latin typeface="Gill Sans MT"/>
                <a:cs typeface="Gill Sans MT"/>
              </a:rPr>
              <a:t>Um </a:t>
            </a:r>
            <a:r>
              <a:rPr sz="2052" dirty="0">
                <a:latin typeface="Gill Sans MT"/>
                <a:cs typeface="Gill Sans MT"/>
              </a:rPr>
              <a:t>dos tipos mais </a:t>
            </a:r>
            <a:r>
              <a:rPr sz="2052" spc="-4" dirty="0">
                <a:latin typeface="Gill Sans MT"/>
                <a:cs typeface="Gill Sans MT"/>
              </a:rPr>
              <a:t>simples </a:t>
            </a:r>
            <a:r>
              <a:rPr sz="2052" dirty="0">
                <a:latin typeface="Gill Sans MT"/>
                <a:cs typeface="Gill Sans MT"/>
              </a:rPr>
              <a:t>de árvores </a:t>
            </a:r>
            <a:r>
              <a:rPr sz="2052" dirty="0" err="1">
                <a:latin typeface="Gill Sans MT"/>
                <a:cs typeface="Gill Sans MT"/>
              </a:rPr>
              <a:t>balanceadas</a:t>
            </a:r>
            <a:r>
              <a:rPr sz="2052" dirty="0">
                <a:latin typeface="Gill Sans MT"/>
                <a:cs typeface="Gill Sans MT"/>
              </a:rPr>
              <a:t> </a:t>
            </a:r>
            <a:r>
              <a:rPr lang="pt-BR" sz="2052" dirty="0" smtClean="0">
                <a:latin typeface="Gill Sans MT"/>
                <a:cs typeface="Gill Sans MT"/>
              </a:rPr>
              <a:t>	</a:t>
            </a:r>
            <a:r>
              <a:rPr sz="2052" dirty="0" smtClean="0">
                <a:latin typeface="Gill Sans MT"/>
                <a:cs typeface="Gill Sans MT"/>
              </a:rPr>
              <a:t>é </a:t>
            </a:r>
            <a:r>
              <a:rPr sz="2052" dirty="0">
                <a:latin typeface="Gill Sans MT"/>
                <a:cs typeface="Gill Sans MT"/>
              </a:rPr>
              <a:t>a  Árvore</a:t>
            </a:r>
            <a:r>
              <a:rPr sz="2052" spc="-73" dirty="0">
                <a:latin typeface="Gill Sans MT"/>
                <a:cs typeface="Gill Sans MT"/>
              </a:rPr>
              <a:t> </a:t>
            </a:r>
            <a:r>
              <a:rPr sz="2052" spc="-4" dirty="0">
                <a:latin typeface="Gill Sans MT"/>
                <a:cs typeface="Gill Sans MT"/>
              </a:rPr>
              <a:t>AVL:</a:t>
            </a:r>
            <a:endParaRPr sz="2052" dirty="0">
              <a:latin typeface="Gill Sans MT"/>
              <a:cs typeface="Gill Sans MT"/>
            </a:endParaRPr>
          </a:p>
          <a:p>
            <a:pPr marL="173756">
              <a:lnSpc>
                <a:spcPts val="1975"/>
              </a:lnSpc>
              <a:spcBef>
                <a:spcPts val="81"/>
              </a:spcBef>
              <a:tabLst>
                <a:tab pos="496291" algn="l"/>
              </a:tabLst>
            </a:pPr>
            <a:r>
              <a:rPr sz="1283" spc="-479" dirty="0">
                <a:solidFill>
                  <a:srgbClr val="999900"/>
                </a:solidFill>
                <a:latin typeface="Wingdings"/>
                <a:cs typeface="Wingdings"/>
              </a:rPr>
              <a:t></a:t>
            </a:r>
            <a:r>
              <a:rPr sz="1283" spc="-479" dirty="0">
                <a:solidFill>
                  <a:srgbClr val="999900"/>
                </a:solidFill>
                <a:latin typeface="Times New Roman"/>
                <a:cs typeface="Times New Roman"/>
              </a:rPr>
              <a:t>	</a:t>
            </a:r>
            <a:r>
              <a:rPr sz="1710" dirty="0">
                <a:latin typeface="Gill Sans MT"/>
                <a:cs typeface="Gill Sans MT"/>
              </a:rPr>
              <a:t>Proposta em 1962 pelos </a:t>
            </a:r>
            <a:r>
              <a:rPr sz="1710" spc="-4" dirty="0">
                <a:latin typeface="Gill Sans MT"/>
                <a:cs typeface="Gill Sans MT"/>
              </a:rPr>
              <a:t>matemáticos </a:t>
            </a:r>
            <a:r>
              <a:rPr sz="1710" dirty="0">
                <a:latin typeface="Gill Sans MT"/>
                <a:cs typeface="Gill Sans MT"/>
              </a:rPr>
              <a:t>russos </a:t>
            </a:r>
            <a:r>
              <a:rPr sz="1710" spc="-4" dirty="0">
                <a:latin typeface="Gill Sans MT"/>
                <a:cs typeface="Gill Sans MT"/>
              </a:rPr>
              <a:t>G.M. </a:t>
            </a:r>
            <a:r>
              <a:rPr sz="1710" i="1" spc="-4" dirty="0">
                <a:solidFill>
                  <a:srgbClr val="CCCC66"/>
                </a:solidFill>
                <a:latin typeface="Gill Sans MT"/>
                <a:cs typeface="Gill Sans MT"/>
              </a:rPr>
              <a:t>A</a:t>
            </a:r>
            <a:r>
              <a:rPr sz="1710" i="1" spc="-4" dirty="0">
                <a:latin typeface="Gill Sans MT"/>
                <a:cs typeface="Gill Sans MT"/>
              </a:rPr>
              <a:t>delson-</a:t>
            </a:r>
            <a:r>
              <a:rPr sz="1710" i="1" spc="-4" dirty="0">
                <a:solidFill>
                  <a:srgbClr val="CCCC66"/>
                </a:solidFill>
                <a:latin typeface="Gill Sans MT"/>
                <a:cs typeface="Gill Sans MT"/>
              </a:rPr>
              <a:t>V</a:t>
            </a:r>
            <a:r>
              <a:rPr sz="1710" i="1" spc="-4" dirty="0">
                <a:latin typeface="Gill Sans MT"/>
                <a:cs typeface="Gill Sans MT"/>
              </a:rPr>
              <a:t>elskki</a:t>
            </a:r>
            <a:r>
              <a:rPr sz="1710" i="1" spc="17" dirty="0">
                <a:latin typeface="Gill Sans MT"/>
                <a:cs typeface="Gill Sans MT"/>
              </a:rPr>
              <a:t> </a:t>
            </a:r>
            <a:r>
              <a:rPr sz="1710" dirty="0">
                <a:latin typeface="Gill Sans MT"/>
                <a:cs typeface="Gill Sans MT"/>
              </a:rPr>
              <a:t>e</a:t>
            </a:r>
          </a:p>
          <a:p>
            <a:pPr marL="488690">
              <a:lnSpc>
                <a:spcPts val="1975"/>
              </a:lnSpc>
            </a:pPr>
            <a:r>
              <a:rPr sz="1710" dirty="0">
                <a:latin typeface="Gill Sans MT"/>
                <a:cs typeface="Gill Sans MT"/>
              </a:rPr>
              <a:t>E.M. </a:t>
            </a:r>
            <a:r>
              <a:rPr sz="1710" i="1" dirty="0">
                <a:solidFill>
                  <a:srgbClr val="CCCC66"/>
                </a:solidFill>
                <a:latin typeface="Gill Sans MT"/>
                <a:cs typeface="Gill Sans MT"/>
              </a:rPr>
              <a:t>L</a:t>
            </a:r>
            <a:r>
              <a:rPr sz="1710" i="1" dirty="0">
                <a:latin typeface="Gill Sans MT"/>
                <a:cs typeface="Gill Sans MT"/>
              </a:rPr>
              <a:t>andis</a:t>
            </a:r>
            <a:r>
              <a:rPr sz="1710" i="1" spc="-86" dirty="0">
                <a:latin typeface="Gill Sans MT"/>
                <a:cs typeface="Gill Sans MT"/>
              </a:rPr>
              <a:t> </a:t>
            </a:r>
            <a:r>
              <a:rPr sz="1710" dirty="0">
                <a:latin typeface="Gill Sans MT"/>
                <a:cs typeface="Gill Sans MT"/>
              </a:rPr>
              <a:t>(</a:t>
            </a:r>
            <a:r>
              <a:rPr sz="1710" dirty="0">
                <a:solidFill>
                  <a:srgbClr val="CCCC66"/>
                </a:solidFill>
                <a:latin typeface="Gill Sans MT"/>
                <a:cs typeface="Gill Sans MT"/>
              </a:rPr>
              <a:t>AVL</a:t>
            </a:r>
            <a:r>
              <a:rPr sz="1710" dirty="0">
                <a:latin typeface="Gill Sans MT"/>
                <a:cs typeface="Gill Sans MT"/>
              </a:rPr>
              <a:t>)</a:t>
            </a:r>
          </a:p>
          <a:p>
            <a:pPr marL="1661545" marR="32579" indent="-390952">
              <a:lnSpc>
                <a:spcPts val="1685"/>
              </a:lnSpc>
              <a:spcBef>
                <a:spcPts val="321"/>
              </a:spcBef>
              <a:tabLst>
                <a:tab pos="1661001" algn="l"/>
              </a:tabLst>
            </a:pPr>
            <a:r>
              <a:rPr sz="983" spc="-432" dirty="0">
                <a:solidFill>
                  <a:srgbClr val="99CC00"/>
                </a:solidFill>
                <a:latin typeface="Wingdings"/>
                <a:cs typeface="Wingdings"/>
              </a:rPr>
              <a:t></a:t>
            </a:r>
            <a:r>
              <a:rPr sz="983" spc="-432" dirty="0">
                <a:solidFill>
                  <a:srgbClr val="99CC00"/>
                </a:solidFill>
                <a:latin typeface="Times New Roman"/>
                <a:cs typeface="Times New Roman"/>
              </a:rPr>
              <a:t>	</a:t>
            </a:r>
            <a:r>
              <a:rPr sz="1539" dirty="0">
                <a:latin typeface="Gill Sans MT"/>
                <a:cs typeface="Gill Sans MT"/>
              </a:rPr>
              <a:t>Descreveram procedimentos para inserção e</a:t>
            </a:r>
            <a:r>
              <a:rPr sz="1539" spc="-73" dirty="0">
                <a:latin typeface="Gill Sans MT"/>
                <a:cs typeface="Gill Sans MT"/>
              </a:rPr>
              <a:t> </a:t>
            </a:r>
            <a:r>
              <a:rPr sz="1539" dirty="0">
                <a:latin typeface="Gill Sans MT"/>
                <a:cs typeface="Gill Sans MT"/>
              </a:rPr>
              <a:t>eliminação</a:t>
            </a:r>
            <a:r>
              <a:rPr sz="1539" spc="-17" dirty="0">
                <a:latin typeface="Gill Sans MT"/>
                <a:cs typeface="Gill Sans MT"/>
              </a:rPr>
              <a:t> </a:t>
            </a:r>
            <a:r>
              <a:rPr sz="1539" dirty="0">
                <a:latin typeface="Gill Sans MT"/>
                <a:cs typeface="Gill Sans MT"/>
              </a:rPr>
              <a:t>de  nós nessas</a:t>
            </a:r>
            <a:r>
              <a:rPr sz="1539" spc="-86" dirty="0">
                <a:latin typeface="Gill Sans MT"/>
                <a:cs typeface="Gill Sans MT"/>
              </a:rPr>
              <a:t> </a:t>
            </a:r>
            <a:r>
              <a:rPr sz="1539" dirty="0">
                <a:latin typeface="Gill Sans MT"/>
                <a:cs typeface="Gill Sans MT"/>
              </a:rPr>
              <a:t>árvores</a:t>
            </a:r>
          </a:p>
          <a:p>
            <a:pPr marL="1661545" marR="142263" indent="-390952">
              <a:lnSpc>
                <a:spcPts val="1599"/>
              </a:lnSpc>
              <a:spcBef>
                <a:spcPts val="462"/>
              </a:spcBef>
              <a:tabLst>
                <a:tab pos="1661001" algn="l"/>
              </a:tabLst>
            </a:pPr>
            <a:r>
              <a:rPr sz="983" spc="-432" dirty="0">
                <a:solidFill>
                  <a:srgbClr val="99CC00"/>
                </a:solidFill>
                <a:latin typeface="Wingdings"/>
                <a:cs typeface="Wingdings"/>
              </a:rPr>
              <a:t></a:t>
            </a:r>
            <a:r>
              <a:rPr sz="983" spc="-432" dirty="0">
                <a:solidFill>
                  <a:srgbClr val="99CC00"/>
                </a:solidFill>
                <a:latin typeface="Times New Roman"/>
                <a:cs typeface="Times New Roman"/>
              </a:rPr>
              <a:t>	</a:t>
            </a:r>
            <a:r>
              <a:rPr sz="1539" dirty="0">
                <a:latin typeface="Gill Sans MT"/>
                <a:cs typeface="Gill Sans MT"/>
              </a:rPr>
              <a:t>Os algoritmos de balanceamento de árvore</a:t>
            </a:r>
            <a:r>
              <a:rPr sz="1539" spc="-77" dirty="0">
                <a:latin typeface="Gill Sans MT"/>
                <a:cs typeface="Gill Sans MT"/>
              </a:rPr>
              <a:t> </a:t>
            </a:r>
            <a:r>
              <a:rPr sz="1539" dirty="0">
                <a:latin typeface="Gill Sans MT"/>
                <a:cs typeface="Gill Sans MT"/>
              </a:rPr>
              <a:t>são</a:t>
            </a:r>
            <a:r>
              <a:rPr sz="1539" spc="-13" dirty="0">
                <a:latin typeface="Gill Sans MT"/>
                <a:cs typeface="Gill Sans MT"/>
              </a:rPr>
              <a:t> </a:t>
            </a:r>
            <a:r>
              <a:rPr sz="1539" dirty="0">
                <a:latin typeface="Gill Sans MT"/>
                <a:cs typeface="Gill Sans MT"/>
              </a:rPr>
              <a:t>chamados  algoritmos</a:t>
            </a:r>
            <a:r>
              <a:rPr sz="1539" spc="-86" dirty="0">
                <a:latin typeface="Gill Sans MT"/>
                <a:cs typeface="Gill Sans MT"/>
              </a:rPr>
              <a:t> </a:t>
            </a:r>
            <a:r>
              <a:rPr sz="1539" dirty="0">
                <a:latin typeface="Gill Sans MT"/>
                <a:cs typeface="Gill Sans MT"/>
              </a:rPr>
              <a:t>AVL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568591" y="5638151"/>
            <a:ext cx="169475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8824">
              <a:lnSpc>
                <a:spcPts val="962"/>
              </a:lnSpc>
            </a:pPr>
            <a:fld id="{81D60167-4931-47E6-BA6A-407CBD079E47}" type="slidenum">
              <a:rPr dirty="0"/>
              <a:pPr marL="98824">
                <a:lnSpc>
                  <a:spcPts val="962"/>
                </a:lnSpc>
              </a:pPr>
              <a:t>9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2240" y="597272"/>
            <a:ext cx="6944176" cy="71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84988" marR="4344" indent="-1209235" algn="l">
              <a:lnSpc>
                <a:spcPts val="2822"/>
              </a:lnSpc>
            </a:pPr>
            <a:r>
              <a:rPr dirty="0"/>
              <a:t>Árvore Binária de Busca</a:t>
            </a:r>
            <a:r>
              <a:rPr spc="-86" dirty="0"/>
              <a:t> </a:t>
            </a:r>
            <a:r>
              <a:rPr dirty="0"/>
              <a:t>-  Problemas:</a:t>
            </a:r>
          </a:p>
        </p:txBody>
      </p:sp>
    </p:spTree>
    <p:extLst>
      <p:ext uri="{BB962C8B-B14F-4D97-AF65-F5344CB8AC3E}">
        <p14:creationId xmlns:p14="http://schemas.microsoft.com/office/powerpoint/2010/main" val="399216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7137</TotalTime>
  <Words>403</Words>
  <Application>Microsoft Office PowerPoint</Application>
  <PresentationFormat>On-screen Show (4:3)</PresentationFormat>
  <Paragraphs>322</Paragraphs>
  <Slides>32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Arial</vt:lpstr>
      <vt:lpstr>Calibri</vt:lpstr>
      <vt:lpstr>Gill Sans MT</vt:lpstr>
      <vt:lpstr>Symbol</vt:lpstr>
      <vt:lpstr>Tahoma</vt:lpstr>
      <vt:lpstr>Times New Roman</vt:lpstr>
      <vt:lpstr>Verdana</vt:lpstr>
      <vt:lpstr>Wingdings</vt:lpstr>
      <vt:lpstr>Office Theme</vt:lpstr>
      <vt:lpstr>Office Theme</vt:lpstr>
      <vt:lpstr>Office Theme</vt:lpstr>
      <vt:lpstr>Árvores AVL</vt:lpstr>
      <vt:lpstr>Árvores AVL  Prof. Marvin Ferreira mfsilva@anhembi.br</vt:lpstr>
      <vt:lpstr>Árvore Binária de Busca -  Operações:</vt:lpstr>
      <vt:lpstr>Árvore Binária de Busca -  Operações:</vt:lpstr>
      <vt:lpstr>Árvore Binária de Busca -  Operações:</vt:lpstr>
      <vt:lpstr>Árvore Binária de Busca -  Operações:</vt:lpstr>
      <vt:lpstr>Árvore Binária de Busca -  Operações:</vt:lpstr>
      <vt:lpstr>Árvore Binária de Busca -  Operações:</vt:lpstr>
      <vt:lpstr>Árvore Binária de Busca -  Problemas:</vt:lpstr>
      <vt:lpstr>Árvore AVL:</vt:lpstr>
      <vt:lpstr>Árvore AVL:</vt:lpstr>
      <vt:lpstr>Árvore AVL:</vt:lpstr>
      <vt:lpstr>Árvore AVL:</vt:lpstr>
      <vt:lpstr>Árvore AVL:</vt:lpstr>
      <vt:lpstr>Árvore AVL:</vt:lpstr>
      <vt:lpstr>Árvore AVL:</vt:lpstr>
      <vt:lpstr>Árvore AVL:</vt:lpstr>
      <vt:lpstr>Árvore AVL:</vt:lpstr>
      <vt:lpstr>Árvore AVL:</vt:lpstr>
      <vt:lpstr>Árvore AVL:</vt:lpstr>
      <vt:lpstr>Árvore AVL:</vt:lpstr>
      <vt:lpstr>Árvore AVL:</vt:lpstr>
      <vt:lpstr>Árvore AVL:</vt:lpstr>
      <vt:lpstr>Árvore AVL:</vt:lpstr>
      <vt:lpstr>Árvore AVL:</vt:lpstr>
      <vt:lpstr>Árvore AVL:</vt:lpstr>
      <vt:lpstr>Árvore AVL:</vt:lpstr>
      <vt:lpstr>Árvore AVL:</vt:lpstr>
      <vt:lpstr>Árvore AVL:</vt:lpstr>
      <vt:lpstr>Árvore AVL:</vt:lpstr>
      <vt:lpstr>Dúvidas</vt:lpstr>
      <vt:lpstr>LINKS UTEIS:</vt:lpstr>
    </vt:vector>
  </TitlesOfParts>
  <Company>Universidade Anhembi Morumbi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Eduardo Temperini Pereira</dc:creator>
  <cp:lastModifiedBy>Marvin Ferreira</cp:lastModifiedBy>
  <cp:revision>118</cp:revision>
  <dcterms:created xsi:type="dcterms:W3CDTF">2011-08-25T12:55:49Z</dcterms:created>
  <dcterms:modified xsi:type="dcterms:W3CDTF">2017-06-06T11:56:36Z</dcterms:modified>
</cp:coreProperties>
</file>