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5F64-40A1-4CA7-B649-FB213F93F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C3D55-6EB6-473C-894A-565505A82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101ED-EF7C-4B12-A6C2-C19D8E27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8945-0008-4092-9875-AEC2CE4A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D32D8-44F3-44AE-A0A7-3E4BB71C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9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747B-32ED-4844-8955-F7B104D4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5FF19-0C30-4B21-BE0A-D9BB89CED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D5814-FD1C-4EAC-864B-D1714869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D0B2-E363-42A4-998A-41F4BDC3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112F-8477-4525-BE02-617AE4BC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6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54E3D-E717-452B-9EEB-B756DAD8E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91464-3012-45DA-BF89-B7374E761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1166-79E2-49E7-9BA9-48A82BC0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BD126-683E-44E2-8EE3-A62E2EF0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1D60A-C453-431D-A4DD-E994D1BB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3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424F-1C65-47A1-B4BF-95132F3F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E666-2E62-45F8-A8B0-BBA81D3B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F91CD-5074-4B74-A413-781283EA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E2F29-02F3-4E7E-A5CD-46324B2C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70399-FB17-49D2-9A77-AEB3666C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9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FF1F-5BE5-4511-BFAD-32B78AB5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DD0E4-C975-4110-9DB7-A586784B4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6419-B89E-45BA-BB8C-988E1F6E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F1186-34AB-45BF-AB03-BE995C20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1730-67E7-4654-BC8A-10EF6C95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8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6615-3120-4809-9C09-28F393EE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D17D-9BA0-4306-9160-5615B97D1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9D48E-C1E0-495E-8A82-E34282BD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68D60-DF7A-49DA-B6BB-A47E1015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45767-D25E-49E8-B259-86BEBB3B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8AF26-1080-45A5-A705-E5433C94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C408-8B60-4F7D-AB30-1283C273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1BE40-013C-4423-B9A4-B2B40D80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B9FFB-794D-4434-A380-3F2D695CB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C30C0-50CE-41C3-A5E8-DC7434DC5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50668-1733-46D6-895B-B7A02B442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89803-F225-4D51-B02D-88350018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9E4A3-BA32-4516-9EC6-AFB0C821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4F94E-86C5-4B15-917E-CA042457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7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7F54-935B-4576-8957-80456B42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0D69F-D41E-4EF6-B48A-8DCACCF4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94837-0414-486E-B095-F3A13518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4DFA-C645-4132-B114-C1B28D63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52D2A-6B4C-4FDC-A77E-33D04891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1876D-742A-43E2-BFDC-EA51AE73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F6F17-163C-4E01-BBF6-76033DF7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07D8-8CB1-4A46-86D5-2F1BDB1D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0981-829F-4671-BDC4-8AA5D419B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E2FA1-4BBB-409A-A918-E810388E2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1C9F5-F672-4C80-9BAC-1FB2175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33B02-3A83-4CA9-BE24-5B099DF8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A8407-70D9-4233-A23E-B35C7625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5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805C-CA13-4771-B308-37E986F9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D6C36-9A9F-4768-AC4F-379EC8A5F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8C05B-56DE-4428-94F6-E18A5189F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00342-7EA0-44B8-A921-59692C63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7938-87FC-4D43-A7D1-8CB0EE97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25D85-7B51-4B2D-A52A-C53490FE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D1EE6-6146-4A03-86FC-A8FB82BC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2758C-8CCD-43E5-9C44-FBB74B2E1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14131-E665-4803-B6AC-2FF5D925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BD508-DA94-4AF0-BB40-09E8F434B63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BCE5F-926B-4323-B726-86730CC08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A336-6A3B-48E4-902C-E1C8531D6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3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rrow: Down 130">
            <a:extLst>
              <a:ext uri="{FF2B5EF4-FFF2-40B4-BE49-F238E27FC236}">
                <a16:creationId xmlns:a16="http://schemas.microsoft.com/office/drawing/2014/main" id="{7C9446A3-D3CB-469B-8C76-8CAE4051BFB3}"/>
              </a:ext>
            </a:extLst>
          </p:cNvPr>
          <p:cNvSpPr/>
          <p:nvPr/>
        </p:nvSpPr>
        <p:spPr>
          <a:xfrm rot="16200000">
            <a:off x="8716245" y="5261357"/>
            <a:ext cx="203230" cy="1286954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795C577-CE51-40DA-88D7-2C13DD589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79" y="2379944"/>
            <a:ext cx="1162102" cy="1162102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E29F8453-1C90-4590-A696-78ED654CFD8E}"/>
              </a:ext>
            </a:extLst>
          </p:cNvPr>
          <p:cNvSpPr/>
          <p:nvPr/>
        </p:nvSpPr>
        <p:spPr>
          <a:xfrm>
            <a:off x="3774381" y="2702508"/>
            <a:ext cx="502482" cy="5112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EF0FD-7126-48C0-9C23-E16760B5D409}"/>
              </a:ext>
            </a:extLst>
          </p:cNvPr>
          <p:cNvSpPr txBox="1"/>
          <p:nvPr/>
        </p:nvSpPr>
        <p:spPr>
          <a:xfrm>
            <a:off x="6406678" y="2034873"/>
            <a:ext cx="6719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Labeled</a:t>
            </a:r>
          </a:p>
          <a:p>
            <a:pPr algn="ctr"/>
            <a:r>
              <a:rPr lang="en-US" sz="1200" dirty="0"/>
              <a:t>Queue</a:t>
            </a:r>
          </a:p>
          <a:p>
            <a:pPr algn="ctr"/>
            <a:r>
              <a:rPr lang="en-US" sz="700" dirty="0"/>
              <a:t>(</a:t>
            </a:r>
            <a:r>
              <a:rPr lang="en-US" sz="700" dirty="0" err="1"/>
              <a:t>labeleddata</a:t>
            </a:r>
            <a:r>
              <a:rPr lang="en-US" sz="7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ED769-51CF-4558-96F2-97B86140437C}"/>
              </a:ext>
            </a:extLst>
          </p:cNvPr>
          <p:cNvSpPr txBox="1"/>
          <p:nvPr/>
        </p:nvSpPr>
        <p:spPr>
          <a:xfrm>
            <a:off x="2087721" y="2708739"/>
            <a:ext cx="145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887C8-4650-4983-ABC2-D61730640741}"/>
              </a:ext>
            </a:extLst>
          </p:cNvPr>
          <p:cNvSpPr txBox="1"/>
          <p:nvPr/>
        </p:nvSpPr>
        <p:spPr>
          <a:xfrm>
            <a:off x="5199057" y="1543859"/>
            <a:ext cx="1240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Automated</a:t>
            </a:r>
          </a:p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3360E-585A-49E1-B0C8-3BE4ADEC9521}"/>
              </a:ext>
            </a:extLst>
          </p:cNvPr>
          <p:cNvSpPr txBox="1"/>
          <p:nvPr/>
        </p:nvSpPr>
        <p:spPr>
          <a:xfrm>
            <a:off x="3721470" y="4917331"/>
            <a:ext cx="1029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Production</a:t>
            </a:r>
          </a:p>
          <a:p>
            <a:pPr algn="ctr"/>
            <a:r>
              <a:rPr lang="en-US" sz="1200" dirty="0"/>
              <a:t>Queue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pendingevaluation</a:t>
            </a:r>
            <a:r>
              <a:rPr lang="en-US" sz="800" dirty="0"/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D450CC-DF79-4D2E-8A7B-4045809612F7}"/>
              </a:ext>
            </a:extLst>
          </p:cNvPr>
          <p:cNvGrpSpPr/>
          <p:nvPr/>
        </p:nvGrpSpPr>
        <p:grpSpPr>
          <a:xfrm>
            <a:off x="3804393" y="4399258"/>
            <a:ext cx="1306400" cy="467276"/>
            <a:chOff x="3804393" y="5132493"/>
            <a:chExt cx="1306400" cy="46727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85C6009-561E-4E6B-B866-5C03FA4578D5}"/>
                </a:ext>
              </a:extLst>
            </p:cNvPr>
            <p:cNvCxnSpPr>
              <a:cxnSpLocks/>
            </p:cNvCxnSpPr>
            <p:nvPr/>
          </p:nvCxnSpPr>
          <p:spPr>
            <a:xfrm>
              <a:off x="3889068" y="5547364"/>
              <a:ext cx="586991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B01652-28F0-45FC-94A3-5A12141E0CFA}"/>
                </a:ext>
              </a:extLst>
            </p:cNvPr>
            <p:cNvCxnSpPr/>
            <p:nvPr/>
          </p:nvCxnSpPr>
          <p:spPr>
            <a:xfrm>
              <a:off x="4044259" y="5208692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86F98C3-7943-482A-9A3B-7EB31DC7E6A6}"/>
                </a:ext>
              </a:extLst>
            </p:cNvPr>
            <p:cNvCxnSpPr/>
            <p:nvPr/>
          </p:nvCxnSpPr>
          <p:spPr>
            <a:xfrm>
              <a:off x="4095055" y="5208686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88FA91-1E30-4CF4-98F4-FA4882ACB86C}"/>
                </a:ext>
              </a:extLst>
            </p:cNvPr>
            <p:cNvCxnSpPr/>
            <p:nvPr/>
          </p:nvCxnSpPr>
          <p:spPr>
            <a:xfrm>
              <a:off x="4145853" y="5208697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308437-533A-4757-81B5-98E18AF61F43}"/>
                </a:ext>
              </a:extLst>
            </p:cNvPr>
            <p:cNvCxnSpPr/>
            <p:nvPr/>
          </p:nvCxnSpPr>
          <p:spPr>
            <a:xfrm>
              <a:off x="4196656" y="5208685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0916A9-5128-42D4-A047-0409E5105CF5}"/>
                </a:ext>
              </a:extLst>
            </p:cNvPr>
            <p:cNvCxnSpPr/>
            <p:nvPr/>
          </p:nvCxnSpPr>
          <p:spPr>
            <a:xfrm>
              <a:off x="4247456" y="5208693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27469B-7CE2-4ED0-AE76-926ED887D41D}"/>
                </a:ext>
              </a:extLst>
            </p:cNvPr>
            <p:cNvCxnSpPr/>
            <p:nvPr/>
          </p:nvCxnSpPr>
          <p:spPr>
            <a:xfrm>
              <a:off x="4298254" y="5208687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A148EC-37D4-48E0-A8C8-067C749229C8}"/>
                </a:ext>
              </a:extLst>
            </p:cNvPr>
            <p:cNvCxnSpPr/>
            <p:nvPr/>
          </p:nvCxnSpPr>
          <p:spPr>
            <a:xfrm>
              <a:off x="4349054" y="5208686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243D43-1CF8-4656-85BC-AF86974671CC}"/>
                </a:ext>
              </a:extLst>
            </p:cNvPr>
            <p:cNvCxnSpPr>
              <a:cxnSpLocks/>
            </p:cNvCxnSpPr>
            <p:nvPr/>
          </p:nvCxnSpPr>
          <p:spPr>
            <a:xfrm>
              <a:off x="3889068" y="5163154"/>
              <a:ext cx="586991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A2ED99F-1134-4984-8F85-D31A2DCE2C1A}"/>
                </a:ext>
              </a:extLst>
            </p:cNvPr>
            <p:cNvCxnSpPr/>
            <p:nvPr/>
          </p:nvCxnSpPr>
          <p:spPr>
            <a:xfrm>
              <a:off x="3804393" y="5132493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31033D5-4FDB-44CF-9DAB-08E9BED466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7527" y="5311899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25652888-257C-452F-9D44-5D1D8BAE36EB}"/>
                </a:ext>
              </a:extLst>
            </p:cNvPr>
            <p:cNvSpPr/>
            <p:nvPr/>
          </p:nvSpPr>
          <p:spPr>
            <a:xfrm>
              <a:off x="4673242" y="5359489"/>
              <a:ext cx="437551" cy="187875"/>
            </a:xfrm>
            <a:prstGeom prst="rightArrow">
              <a:avLst>
                <a:gd name="adj1" fmla="val 41878"/>
                <a:gd name="adj2" fmla="val 50000"/>
              </a:avLst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26F3BC-1C8F-4758-8BB6-201BA1F8205B}"/>
              </a:ext>
            </a:extLst>
          </p:cNvPr>
          <p:cNvGrpSpPr/>
          <p:nvPr/>
        </p:nvGrpSpPr>
        <p:grpSpPr>
          <a:xfrm rot="5400000">
            <a:off x="3683662" y="1682075"/>
            <a:ext cx="904735" cy="405793"/>
            <a:chOff x="7202461" y="2159000"/>
            <a:chExt cx="1585673" cy="711209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C1D97D6-EF7E-4F29-AE02-956EF28E0C95}"/>
                </a:ext>
              </a:extLst>
            </p:cNvPr>
            <p:cNvCxnSpPr>
              <a:cxnSpLocks/>
            </p:cNvCxnSpPr>
            <p:nvPr/>
          </p:nvCxnSpPr>
          <p:spPr>
            <a:xfrm>
              <a:off x="7566409" y="2817804"/>
              <a:ext cx="586991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B027B54-2B93-44FE-91D0-66663C5D663F}"/>
                </a:ext>
              </a:extLst>
            </p:cNvPr>
            <p:cNvCxnSpPr/>
            <p:nvPr/>
          </p:nvCxnSpPr>
          <p:spPr>
            <a:xfrm>
              <a:off x="7721600" y="2479132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C2B776F-A736-456E-97A0-A859DD583E44}"/>
                </a:ext>
              </a:extLst>
            </p:cNvPr>
            <p:cNvCxnSpPr/>
            <p:nvPr/>
          </p:nvCxnSpPr>
          <p:spPr>
            <a:xfrm>
              <a:off x="7772396" y="2479126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E6379F-C46E-4054-8D2A-3E0F197B3DF2}"/>
                </a:ext>
              </a:extLst>
            </p:cNvPr>
            <p:cNvCxnSpPr/>
            <p:nvPr/>
          </p:nvCxnSpPr>
          <p:spPr>
            <a:xfrm>
              <a:off x="7823194" y="2479137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381E56-2516-433E-A2F1-6E92357B241B}"/>
                </a:ext>
              </a:extLst>
            </p:cNvPr>
            <p:cNvCxnSpPr/>
            <p:nvPr/>
          </p:nvCxnSpPr>
          <p:spPr>
            <a:xfrm>
              <a:off x="7873997" y="2479125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DF9970D-5E9C-46FB-8296-06054043C3E7}"/>
                </a:ext>
              </a:extLst>
            </p:cNvPr>
            <p:cNvCxnSpPr/>
            <p:nvPr/>
          </p:nvCxnSpPr>
          <p:spPr>
            <a:xfrm>
              <a:off x="7924797" y="2479133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C2E8DF-13F4-4EBA-85C6-F3F5DD1F0343}"/>
                </a:ext>
              </a:extLst>
            </p:cNvPr>
            <p:cNvCxnSpPr/>
            <p:nvPr/>
          </p:nvCxnSpPr>
          <p:spPr>
            <a:xfrm>
              <a:off x="7975595" y="2479127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EAFA257-4A7E-4959-8B3C-6AD133279FCB}"/>
                </a:ext>
              </a:extLst>
            </p:cNvPr>
            <p:cNvCxnSpPr/>
            <p:nvPr/>
          </p:nvCxnSpPr>
          <p:spPr>
            <a:xfrm>
              <a:off x="8026395" y="2479126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F725141-4035-419B-9F4C-D28589668398}"/>
                </a:ext>
              </a:extLst>
            </p:cNvPr>
            <p:cNvCxnSpPr>
              <a:cxnSpLocks/>
            </p:cNvCxnSpPr>
            <p:nvPr/>
          </p:nvCxnSpPr>
          <p:spPr>
            <a:xfrm>
              <a:off x="7566409" y="2433594"/>
              <a:ext cx="586991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Arrow: Curved Right 55">
              <a:extLst>
                <a:ext uri="{FF2B5EF4-FFF2-40B4-BE49-F238E27FC236}">
                  <a16:creationId xmlns:a16="http://schemas.microsoft.com/office/drawing/2014/main" id="{C219CCEC-5330-45FB-B0FC-3655669C8458}"/>
                </a:ext>
              </a:extLst>
            </p:cNvPr>
            <p:cNvSpPr/>
            <p:nvPr/>
          </p:nvSpPr>
          <p:spPr>
            <a:xfrm>
              <a:off x="7202461" y="2159000"/>
              <a:ext cx="208705" cy="464060"/>
            </a:xfrm>
            <a:prstGeom prst="curvedRightArrow">
              <a:avLst/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5FDB903-6717-407F-AC25-DCC606F189E0}"/>
                </a:ext>
              </a:extLst>
            </p:cNvPr>
            <p:cNvCxnSpPr/>
            <p:nvPr/>
          </p:nvCxnSpPr>
          <p:spPr>
            <a:xfrm>
              <a:off x="7481734" y="2402933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70E72AB-3214-4EE6-8E7C-EA5042B075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4868" y="2582339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FB923EA2-F3A4-4BDF-A3B5-ABD9DF1376EE}"/>
                </a:ext>
              </a:extLst>
            </p:cNvPr>
            <p:cNvSpPr/>
            <p:nvPr/>
          </p:nvSpPr>
          <p:spPr>
            <a:xfrm>
              <a:off x="8350583" y="2629929"/>
              <a:ext cx="437551" cy="187875"/>
            </a:xfrm>
            <a:prstGeom prst="rightArrow">
              <a:avLst>
                <a:gd name="adj1" fmla="val 41878"/>
                <a:gd name="adj2" fmla="val 50000"/>
              </a:avLst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FA195EA3-0831-4A8A-A6FC-CAAAD47D3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551" y="2406314"/>
            <a:ext cx="1162102" cy="116210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7635F8F-027E-4373-B25B-F4D403C0A659}"/>
              </a:ext>
            </a:extLst>
          </p:cNvPr>
          <p:cNvGrpSpPr/>
          <p:nvPr/>
        </p:nvGrpSpPr>
        <p:grpSpPr>
          <a:xfrm>
            <a:off x="5277551" y="4145989"/>
            <a:ext cx="1162104" cy="1162104"/>
            <a:chOff x="5277551" y="4879224"/>
            <a:chExt cx="1162104" cy="1162104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FB23AA6-FFE2-422A-AF25-244F3B8BB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7551" y="4879224"/>
              <a:ext cx="1162104" cy="1162104"/>
            </a:xfrm>
            <a:prstGeom prst="rect">
              <a:avLst/>
            </a:prstGeom>
          </p:spPr>
        </p:pic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CB69364-B1BD-4DA9-8173-C9C5C7B2F7F5}"/>
                </a:ext>
              </a:extLst>
            </p:cNvPr>
            <p:cNvSpPr/>
            <p:nvPr/>
          </p:nvSpPr>
          <p:spPr>
            <a:xfrm>
              <a:off x="5617350" y="5210074"/>
              <a:ext cx="502482" cy="5112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accent2"/>
                  </a:solidFill>
                </a:rPr>
                <a:t>A</a:t>
              </a:r>
            </a:p>
            <a:p>
              <a:pPr algn="ctr"/>
              <a:r>
                <a:rPr lang="en-US" sz="1100" b="1" dirty="0">
                  <a:solidFill>
                    <a:schemeClr val="accent2"/>
                  </a:solidFill>
                </a:rPr>
                <a:t>B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F412CC-ACF1-466C-8019-397931DDE9BF}"/>
                </a:ext>
              </a:extLst>
            </p:cNvPr>
            <p:cNvCxnSpPr/>
            <p:nvPr/>
          </p:nvCxnSpPr>
          <p:spPr>
            <a:xfrm>
              <a:off x="5776461" y="5457096"/>
              <a:ext cx="17277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Arrow: Down 72">
            <a:extLst>
              <a:ext uri="{FF2B5EF4-FFF2-40B4-BE49-F238E27FC236}">
                <a16:creationId xmlns:a16="http://schemas.microsoft.com/office/drawing/2014/main" id="{376097AD-CAD2-41C7-BC66-A0353581072B}"/>
              </a:ext>
            </a:extLst>
          </p:cNvPr>
          <p:cNvSpPr/>
          <p:nvPr/>
        </p:nvSpPr>
        <p:spPr>
          <a:xfrm>
            <a:off x="5747969" y="3576120"/>
            <a:ext cx="221064" cy="57920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FF9BDFC1-1162-432C-B1C7-B6C27AD1C7D3}"/>
              </a:ext>
            </a:extLst>
          </p:cNvPr>
          <p:cNvSpPr/>
          <p:nvPr/>
        </p:nvSpPr>
        <p:spPr>
          <a:xfrm>
            <a:off x="6747240" y="4633161"/>
            <a:ext cx="1416705" cy="203229"/>
          </a:xfrm>
          <a:prstGeom prst="rightArrow">
            <a:avLst>
              <a:gd name="adj1" fmla="val 41878"/>
              <a:gd name="adj2" fmla="val 50000"/>
            </a:avLst>
          </a:prstGeom>
          <a:solidFill>
            <a:srgbClr val="F4960C"/>
          </a:solidFill>
          <a:ln>
            <a:solidFill>
              <a:srgbClr val="F49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ADA58BAA-B21D-48E6-BCFC-8F145C6A7D49}"/>
              </a:ext>
            </a:extLst>
          </p:cNvPr>
          <p:cNvSpPr/>
          <p:nvPr/>
        </p:nvSpPr>
        <p:spPr>
          <a:xfrm rot="19428320">
            <a:off x="6242591" y="3764037"/>
            <a:ext cx="1542258" cy="255808"/>
          </a:xfrm>
          <a:prstGeom prst="rightArrow">
            <a:avLst>
              <a:gd name="adj1" fmla="val 41878"/>
              <a:gd name="adj2" fmla="val 50000"/>
            </a:avLst>
          </a:prstGeom>
          <a:solidFill>
            <a:srgbClr val="F4960C"/>
          </a:solidFill>
          <a:ln>
            <a:solidFill>
              <a:srgbClr val="F49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B71F06C-468B-40E2-8C2B-C46FD01D5D9B}"/>
              </a:ext>
            </a:extLst>
          </p:cNvPr>
          <p:cNvSpPr txBox="1"/>
          <p:nvPr/>
        </p:nvSpPr>
        <p:spPr>
          <a:xfrm>
            <a:off x="8055781" y="2779831"/>
            <a:ext cx="1066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Supervision</a:t>
            </a:r>
          </a:p>
          <a:p>
            <a:pPr algn="ctr"/>
            <a:r>
              <a:rPr lang="en-US" sz="1200" dirty="0"/>
              <a:t>Queue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pendingsupervision</a:t>
            </a:r>
            <a:r>
              <a:rPr lang="en-US" sz="800" dirty="0"/>
              <a:t>)</a:t>
            </a:r>
            <a:endParaRPr lang="en-US" sz="1200" dirty="0"/>
          </a:p>
        </p:txBody>
      </p:sp>
      <p:sp>
        <p:nvSpPr>
          <p:cNvPr id="119" name="Flowchart: Magnetic Disk 118">
            <a:extLst>
              <a:ext uri="{FF2B5EF4-FFF2-40B4-BE49-F238E27FC236}">
                <a16:creationId xmlns:a16="http://schemas.microsoft.com/office/drawing/2014/main" id="{078AD9F5-502D-4763-A289-B25EF6B48C90}"/>
              </a:ext>
            </a:extLst>
          </p:cNvPr>
          <p:cNvSpPr/>
          <p:nvPr/>
        </p:nvSpPr>
        <p:spPr>
          <a:xfrm>
            <a:off x="8700941" y="4213196"/>
            <a:ext cx="1063099" cy="1043157"/>
          </a:xfrm>
          <a:prstGeom prst="flowChartMagneticDisk">
            <a:avLst/>
          </a:prstGeom>
          <a:solidFill>
            <a:schemeClr val="bg1"/>
          </a:solidFill>
          <a:ln w="85725">
            <a:solidFill>
              <a:srgbClr val="F49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D35AED9-B37F-4721-86B8-314A26B48B9A}"/>
              </a:ext>
            </a:extLst>
          </p:cNvPr>
          <p:cNvSpPr txBox="1"/>
          <p:nvPr/>
        </p:nvSpPr>
        <p:spPr>
          <a:xfrm>
            <a:off x="9744029" y="4411608"/>
            <a:ext cx="121648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Production</a:t>
            </a:r>
          </a:p>
          <a:p>
            <a:pPr algn="ctr"/>
            <a:r>
              <a:rPr lang="en-US" dirty="0"/>
              <a:t>Store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evaluateddata</a:t>
            </a:r>
            <a:r>
              <a:rPr lang="en-US" sz="800" dirty="0"/>
              <a:t>)</a:t>
            </a:r>
            <a:endParaRPr lang="en-US" dirty="0"/>
          </a:p>
        </p:txBody>
      </p:sp>
      <p:sp>
        <p:nvSpPr>
          <p:cNvPr id="121" name="Title 120">
            <a:extLst>
              <a:ext uri="{FF2B5EF4-FFF2-40B4-BE49-F238E27FC236}">
                <a16:creationId xmlns:a16="http://schemas.microsoft.com/office/drawing/2014/main" id="{734E3A4C-E417-4A88-B785-96DA0AA2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03" y="-6833"/>
            <a:ext cx="943899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Semi-Supervised, Continuous Model Improvement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789AEAC-822B-48E5-A15B-F400B9D82331}"/>
              </a:ext>
            </a:extLst>
          </p:cNvPr>
          <p:cNvSpPr txBox="1"/>
          <p:nvPr/>
        </p:nvSpPr>
        <p:spPr>
          <a:xfrm>
            <a:off x="10129094" y="5526218"/>
            <a:ext cx="152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Open Source Data Viz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8E3F0CF-63A9-4853-876C-D67BF8B18057}"/>
              </a:ext>
            </a:extLst>
          </p:cNvPr>
          <p:cNvSpPr txBox="1"/>
          <p:nvPr/>
        </p:nvSpPr>
        <p:spPr>
          <a:xfrm>
            <a:off x="6694775" y="4740406"/>
            <a:ext cx="13639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&gt;= 95% confidence</a:t>
            </a:r>
          </a:p>
          <a:p>
            <a:r>
              <a:rPr lang="en-US" sz="800" dirty="0"/>
              <a:t>(</a:t>
            </a:r>
            <a:r>
              <a:rPr lang="en-US" sz="800" dirty="0" err="1"/>
              <a:t>confidenceThreshold</a:t>
            </a:r>
            <a:r>
              <a:rPr lang="en-US" sz="800" dirty="0"/>
              <a:t>)</a:t>
            </a:r>
            <a:endParaRPr lang="en-US" sz="1050" dirty="0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95B8B111-5312-4398-9A64-817A74851821}"/>
              </a:ext>
            </a:extLst>
          </p:cNvPr>
          <p:cNvSpPr/>
          <p:nvPr/>
        </p:nvSpPr>
        <p:spPr>
          <a:xfrm rot="16200000">
            <a:off x="4833099" y="2686475"/>
            <a:ext cx="221064" cy="57920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3CCC8AA-88C2-4F25-97E0-CD426A50DE59}"/>
              </a:ext>
            </a:extLst>
          </p:cNvPr>
          <p:cNvSpPr txBox="1"/>
          <p:nvPr/>
        </p:nvSpPr>
        <p:spPr>
          <a:xfrm>
            <a:off x="4606815" y="3045804"/>
            <a:ext cx="704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E5C1F8C-9742-4FD0-AE4B-E79AE45039D0}"/>
              </a:ext>
            </a:extLst>
          </p:cNvPr>
          <p:cNvSpPr txBox="1"/>
          <p:nvPr/>
        </p:nvSpPr>
        <p:spPr>
          <a:xfrm>
            <a:off x="4895811" y="3382430"/>
            <a:ext cx="951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sz="1200" dirty="0"/>
              <a:t>Deployment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A8F8BD-1C02-4706-9BFA-D5330E92F537}"/>
              </a:ext>
            </a:extLst>
          </p:cNvPr>
          <p:cNvGrpSpPr/>
          <p:nvPr/>
        </p:nvGrpSpPr>
        <p:grpSpPr>
          <a:xfrm>
            <a:off x="6394677" y="2640438"/>
            <a:ext cx="567892" cy="727923"/>
            <a:chOff x="8037147" y="2016188"/>
            <a:chExt cx="567892" cy="727923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88B546E-1DB4-4E99-BF56-3B90749B4FF8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065135" y="2371671"/>
              <a:ext cx="332793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71A04CB-46EB-486C-8659-3EED21ABB8F8}"/>
                </a:ext>
              </a:extLst>
            </p:cNvPr>
            <p:cNvCxnSpPr/>
            <p:nvPr/>
          </p:nvCxnSpPr>
          <p:spPr>
            <a:xfrm rot="16200000" flipH="1" flipV="1">
              <a:off x="8341936" y="2211657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F7B04E3-D091-460A-9BA8-131C7CDF9D7B}"/>
                </a:ext>
              </a:extLst>
            </p:cNvPr>
            <p:cNvCxnSpPr/>
            <p:nvPr/>
          </p:nvCxnSpPr>
          <p:spPr>
            <a:xfrm rot="16200000" flipH="1" flipV="1">
              <a:off x="8341940" y="224045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2C20D0D-1F2F-4679-8A68-4C3D545AE26E}"/>
                </a:ext>
              </a:extLst>
            </p:cNvPr>
            <p:cNvCxnSpPr/>
            <p:nvPr/>
          </p:nvCxnSpPr>
          <p:spPr>
            <a:xfrm rot="16200000" flipH="1" flipV="1">
              <a:off x="8341934" y="226925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CAC4965-DB17-4E70-A782-6F06DAF26272}"/>
                </a:ext>
              </a:extLst>
            </p:cNvPr>
            <p:cNvCxnSpPr/>
            <p:nvPr/>
          </p:nvCxnSpPr>
          <p:spPr>
            <a:xfrm rot="16200000" flipH="1" flipV="1">
              <a:off x="8341940" y="22980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997AD5C-B4C6-445B-91E6-079199516923}"/>
                </a:ext>
              </a:extLst>
            </p:cNvPr>
            <p:cNvCxnSpPr/>
            <p:nvPr/>
          </p:nvCxnSpPr>
          <p:spPr>
            <a:xfrm rot="16200000" flipH="1" flipV="1">
              <a:off x="8341936" y="23268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81ED98C-DCAD-4944-92CE-422B2E4B0772}"/>
                </a:ext>
              </a:extLst>
            </p:cNvPr>
            <p:cNvCxnSpPr/>
            <p:nvPr/>
          </p:nvCxnSpPr>
          <p:spPr>
            <a:xfrm rot="16200000" flipH="1" flipV="1">
              <a:off x="8341939" y="23556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15CAE7A-70A4-4BD0-A905-8FA2FEA69837}"/>
                </a:ext>
              </a:extLst>
            </p:cNvPr>
            <p:cNvCxnSpPr/>
            <p:nvPr/>
          </p:nvCxnSpPr>
          <p:spPr>
            <a:xfrm rot="16200000" flipH="1" flipV="1">
              <a:off x="8341940" y="2384459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F6E42AF-1CE2-4E89-BC33-245E3E2AEAE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282961" y="2371671"/>
              <a:ext cx="332793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Arrow: Curved Right 83">
              <a:extLst>
                <a:ext uri="{FF2B5EF4-FFF2-40B4-BE49-F238E27FC236}">
                  <a16:creationId xmlns:a16="http://schemas.microsoft.com/office/drawing/2014/main" id="{2D89AA0F-4A2A-4D91-8ECB-540FCA0A868A}"/>
                </a:ext>
              </a:extLst>
            </p:cNvPr>
            <p:cNvSpPr/>
            <p:nvPr/>
          </p:nvSpPr>
          <p:spPr>
            <a:xfrm rot="16200000" flipH="1" flipV="1">
              <a:off x="8414327" y="1943802"/>
              <a:ext cx="118325" cy="263098"/>
            </a:xfrm>
            <a:prstGeom prst="curvedRightArrow">
              <a:avLst/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31331DC-CBE9-472C-BD42-488FC49E7EBD}"/>
                </a:ext>
              </a:extLst>
            </p:cNvPr>
            <p:cNvCxnSpPr/>
            <p:nvPr/>
          </p:nvCxnSpPr>
          <p:spPr>
            <a:xfrm rot="16200000" flipH="1" flipV="1">
              <a:off x="8385137" y="207566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CF1A1B9-F46B-4BFD-BC24-A28FE4807B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83424" y="2513991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Arrow: Curved Right 88">
              <a:extLst>
                <a:ext uri="{FF2B5EF4-FFF2-40B4-BE49-F238E27FC236}">
                  <a16:creationId xmlns:a16="http://schemas.microsoft.com/office/drawing/2014/main" id="{5079CBA5-8275-4690-A893-82C3F0F52AED}"/>
                </a:ext>
              </a:extLst>
            </p:cNvPr>
            <p:cNvSpPr/>
            <p:nvPr/>
          </p:nvSpPr>
          <p:spPr>
            <a:xfrm rot="5400000" flipH="1">
              <a:off x="8109533" y="2553400"/>
              <a:ext cx="118325" cy="263098"/>
            </a:xfrm>
            <a:prstGeom prst="curvedRightArrow">
              <a:avLst/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B6735D1-6A35-4E4B-B44C-3C0CC9073A20}"/>
              </a:ext>
            </a:extLst>
          </p:cNvPr>
          <p:cNvGrpSpPr/>
          <p:nvPr/>
        </p:nvGrpSpPr>
        <p:grpSpPr>
          <a:xfrm>
            <a:off x="7709876" y="2640438"/>
            <a:ext cx="567892" cy="727923"/>
            <a:chOff x="8037147" y="2016188"/>
            <a:chExt cx="567892" cy="727923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2402782-E44E-4F35-8CD3-78839D7F988A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065135" y="2371671"/>
              <a:ext cx="332793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8D59CB8-A995-4FEA-BFBD-F1AA91F2FBB6}"/>
                </a:ext>
              </a:extLst>
            </p:cNvPr>
            <p:cNvCxnSpPr/>
            <p:nvPr/>
          </p:nvCxnSpPr>
          <p:spPr>
            <a:xfrm rot="16200000" flipH="1" flipV="1">
              <a:off x="8341936" y="2211657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EEB7A54-746F-4973-80B3-FFCE5B5E5407}"/>
                </a:ext>
              </a:extLst>
            </p:cNvPr>
            <p:cNvCxnSpPr/>
            <p:nvPr/>
          </p:nvCxnSpPr>
          <p:spPr>
            <a:xfrm rot="16200000" flipH="1" flipV="1">
              <a:off x="8341940" y="224045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1391F4D-3C39-4F06-9668-3B7439E3E7C6}"/>
                </a:ext>
              </a:extLst>
            </p:cNvPr>
            <p:cNvCxnSpPr/>
            <p:nvPr/>
          </p:nvCxnSpPr>
          <p:spPr>
            <a:xfrm rot="16200000" flipH="1" flipV="1">
              <a:off x="8341934" y="226925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19D4C7D-DEAF-4CAD-936E-C184B424E107}"/>
                </a:ext>
              </a:extLst>
            </p:cNvPr>
            <p:cNvCxnSpPr/>
            <p:nvPr/>
          </p:nvCxnSpPr>
          <p:spPr>
            <a:xfrm rot="16200000" flipH="1" flipV="1">
              <a:off x="8341940" y="22980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7980217-39A3-4C2D-82C8-3FFF682C1819}"/>
                </a:ext>
              </a:extLst>
            </p:cNvPr>
            <p:cNvCxnSpPr/>
            <p:nvPr/>
          </p:nvCxnSpPr>
          <p:spPr>
            <a:xfrm rot="16200000" flipH="1" flipV="1">
              <a:off x="8341936" y="23268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BB5D44C-3745-4261-BB52-127520688902}"/>
                </a:ext>
              </a:extLst>
            </p:cNvPr>
            <p:cNvCxnSpPr/>
            <p:nvPr/>
          </p:nvCxnSpPr>
          <p:spPr>
            <a:xfrm rot="16200000" flipH="1" flipV="1">
              <a:off x="8341939" y="23556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C9D25DE-D694-41FC-81B5-30EFB8D28CF0}"/>
                </a:ext>
              </a:extLst>
            </p:cNvPr>
            <p:cNvCxnSpPr/>
            <p:nvPr/>
          </p:nvCxnSpPr>
          <p:spPr>
            <a:xfrm rot="16200000" flipH="1" flipV="1">
              <a:off x="8341940" y="2384459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422D593-0443-4BE4-9DB3-FA06F10C109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282961" y="2371671"/>
              <a:ext cx="332793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Arrow: Curved Right 99">
              <a:extLst>
                <a:ext uri="{FF2B5EF4-FFF2-40B4-BE49-F238E27FC236}">
                  <a16:creationId xmlns:a16="http://schemas.microsoft.com/office/drawing/2014/main" id="{BFD1E0C5-B7AF-4649-A998-1B0C1E76E9CA}"/>
                </a:ext>
              </a:extLst>
            </p:cNvPr>
            <p:cNvSpPr/>
            <p:nvPr/>
          </p:nvSpPr>
          <p:spPr>
            <a:xfrm rot="16200000" flipH="1" flipV="1">
              <a:off x="8414327" y="1943802"/>
              <a:ext cx="118325" cy="263098"/>
            </a:xfrm>
            <a:prstGeom prst="curvedRightArrow">
              <a:avLst/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3CC2827-8B81-40FA-9284-9B76FD770861}"/>
                </a:ext>
              </a:extLst>
            </p:cNvPr>
            <p:cNvCxnSpPr/>
            <p:nvPr/>
          </p:nvCxnSpPr>
          <p:spPr>
            <a:xfrm rot="16200000" flipH="1" flipV="1">
              <a:off x="8385137" y="207566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F5433F2-C27C-4F7D-BFB5-B6DDDE4D09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83424" y="2513991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Arrow: Curved Right 102">
              <a:extLst>
                <a:ext uri="{FF2B5EF4-FFF2-40B4-BE49-F238E27FC236}">
                  <a16:creationId xmlns:a16="http://schemas.microsoft.com/office/drawing/2014/main" id="{6FD77D95-DA84-439F-BB75-A34BA98EE46B}"/>
                </a:ext>
              </a:extLst>
            </p:cNvPr>
            <p:cNvSpPr/>
            <p:nvPr/>
          </p:nvSpPr>
          <p:spPr>
            <a:xfrm rot="5400000" flipH="1">
              <a:off x="8109533" y="2553400"/>
              <a:ext cx="118325" cy="263098"/>
            </a:xfrm>
            <a:prstGeom prst="curvedRightArrow">
              <a:avLst/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7B90778B-C459-4011-83DF-CF30B45D49B2}"/>
              </a:ext>
            </a:extLst>
          </p:cNvPr>
          <p:cNvSpPr txBox="1"/>
          <p:nvPr/>
        </p:nvSpPr>
        <p:spPr>
          <a:xfrm>
            <a:off x="3000651" y="1652652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Verification</a:t>
            </a:r>
          </a:p>
          <a:p>
            <a:pPr algn="ctr"/>
            <a:r>
              <a:rPr lang="en-US" sz="1200" dirty="0"/>
              <a:t>Queue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modelvalidation</a:t>
            </a:r>
            <a:r>
              <a:rPr lang="en-US" sz="800" dirty="0"/>
              <a:t>)</a:t>
            </a:r>
            <a:endParaRPr lang="en-US" sz="12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C0B70D0-D484-43BC-B3F9-FAE0D8488907}"/>
              </a:ext>
            </a:extLst>
          </p:cNvPr>
          <p:cNvSpPr txBox="1"/>
          <p:nvPr/>
        </p:nvSpPr>
        <p:spPr>
          <a:xfrm>
            <a:off x="5277551" y="5264797"/>
            <a:ext cx="1216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Production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C513F71A-9E91-4147-AF99-B75BCA772ECC}"/>
              </a:ext>
            </a:extLst>
          </p:cNvPr>
          <p:cNvSpPr/>
          <p:nvPr/>
        </p:nvSpPr>
        <p:spPr>
          <a:xfrm rot="16200000">
            <a:off x="5395011" y="193865"/>
            <a:ext cx="2942182" cy="4780087"/>
          </a:xfrm>
          <a:prstGeom prst="bentUpArrow">
            <a:avLst>
              <a:gd name="adj1" fmla="val 2953"/>
              <a:gd name="adj2" fmla="val 2927"/>
              <a:gd name="adj3" fmla="val 2808"/>
            </a:avLst>
          </a:prstGeom>
          <a:solidFill>
            <a:srgbClr val="F49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D005AC-52F4-4FB5-9EA8-69D143D874EC}"/>
              </a:ext>
            </a:extLst>
          </p:cNvPr>
          <p:cNvSpPr txBox="1"/>
          <p:nvPr/>
        </p:nvSpPr>
        <p:spPr>
          <a:xfrm>
            <a:off x="4995473" y="895543"/>
            <a:ext cx="362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Model Verification </a:t>
            </a:r>
            <a:r>
              <a:rPr lang="en-US" sz="800" dirty="0"/>
              <a:t>(</a:t>
            </a:r>
            <a:r>
              <a:rPr lang="en-US" sz="1050" dirty="0" err="1"/>
              <a:t>modelVerificationPercent</a:t>
            </a:r>
            <a:r>
              <a:rPr lang="en-US" sz="800" dirty="0"/>
              <a:t>)</a:t>
            </a:r>
            <a:endParaRPr lang="en-US" dirty="0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D59BC22B-4795-46FE-A0A7-6D33FE61B582}"/>
              </a:ext>
            </a:extLst>
          </p:cNvPr>
          <p:cNvSpPr/>
          <p:nvPr/>
        </p:nvSpPr>
        <p:spPr>
          <a:xfrm rot="2818212" flipV="1">
            <a:off x="6244404" y="5346423"/>
            <a:ext cx="974720" cy="237216"/>
          </a:xfrm>
          <a:prstGeom prst="rightArrow">
            <a:avLst>
              <a:gd name="adj1" fmla="val 41878"/>
              <a:gd name="adj2" fmla="val 50000"/>
            </a:avLst>
          </a:prstGeom>
          <a:solidFill>
            <a:srgbClr val="F4960C"/>
          </a:solidFill>
          <a:ln>
            <a:solidFill>
              <a:srgbClr val="F49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Flowchart: Magnetic Disk 133">
            <a:extLst>
              <a:ext uri="{FF2B5EF4-FFF2-40B4-BE49-F238E27FC236}">
                <a16:creationId xmlns:a16="http://schemas.microsoft.com/office/drawing/2014/main" id="{BBA56C21-F610-4F13-8A00-081B1FD6F5D2}"/>
              </a:ext>
            </a:extLst>
          </p:cNvPr>
          <p:cNvSpPr/>
          <p:nvPr/>
        </p:nvSpPr>
        <p:spPr>
          <a:xfrm>
            <a:off x="7280517" y="5525580"/>
            <a:ext cx="717196" cy="646331"/>
          </a:xfrm>
          <a:prstGeom prst="flowChartMagneticDisk">
            <a:avLst/>
          </a:prstGeom>
          <a:solidFill>
            <a:schemeClr val="bg1"/>
          </a:solidFill>
          <a:ln w="85725">
            <a:solidFill>
              <a:srgbClr val="F49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10F0443-9447-4ABA-A849-DD931D64364E}"/>
              </a:ext>
            </a:extLst>
          </p:cNvPr>
          <p:cNvSpPr txBox="1"/>
          <p:nvPr/>
        </p:nvSpPr>
        <p:spPr>
          <a:xfrm>
            <a:off x="6679815" y="6161048"/>
            <a:ext cx="1875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Analysis Results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evaluatedjson</a:t>
            </a:r>
            <a:r>
              <a:rPr lang="en-US" sz="800" dirty="0"/>
              <a:t>)</a:t>
            </a:r>
            <a:endParaRPr lang="en-US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58DD78D-CD47-422B-981E-AA34E95AFD59}"/>
              </a:ext>
            </a:extLst>
          </p:cNvPr>
          <p:cNvGrpSpPr/>
          <p:nvPr/>
        </p:nvGrpSpPr>
        <p:grpSpPr>
          <a:xfrm rot="16200000">
            <a:off x="3382511" y="3604131"/>
            <a:ext cx="567892" cy="727923"/>
            <a:chOff x="8037147" y="2016188"/>
            <a:chExt cx="567892" cy="727923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E555841-1D1D-44AF-BA5C-DB8BA1A079A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065135" y="2371671"/>
              <a:ext cx="332793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617CBF7-2B76-4765-8710-13DA3EAE22A1}"/>
                </a:ext>
              </a:extLst>
            </p:cNvPr>
            <p:cNvCxnSpPr/>
            <p:nvPr/>
          </p:nvCxnSpPr>
          <p:spPr>
            <a:xfrm rot="16200000" flipH="1" flipV="1">
              <a:off x="8341936" y="2211657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0B5CA2B-D280-41E0-956A-413C21F77EAE}"/>
                </a:ext>
              </a:extLst>
            </p:cNvPr>
            <p:cNvCxnSpPr/>
            <p:nvPr/>
          </p:nvCxnSpPr>
          <p:spPr>
            <a:xfrm rot="16200000" flipH="1" flipV="1">
              <a:off x="8341940" y="224045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4E49BD0-02FC-4F4F-91DB-1F39F89E6FD6}"/>
                </a:ext>
              </a:extLst>
            </p:cNvPr>
            <p:cNvCxnSpPr/>
            <p:nvPr/>
          </p:nvCxnSpPr>
          <p:spPr>
            <a:xfrm rot="16200000" flipH="1" flipV="1">
              <a:off x="8341934" y="226925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85C6AFA-0B45-46EA-B8BA-E8F941AE2AA8}"/>
                </a:ext>
              </a:extLst>
            </p:cNvPr>
            <p:cNvCxnSpPr/>
            <p:nvPr/>
          </p:nvCxnSpPr>
          <p:spPr>
            <a:xfrm rot="16200000" flipH="1" flipV="1">
              <a:off x="8341940" y="22980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B6D8DAE-ED36-4398-8668-552CA4C16C58}"/>
                </a:ext>
              </a:extLst>
            </p:cNvPr>
            <p:cNvCxnSpPr/>
            <p:nvPr/>
          </p:nvCxnSpPr>
          <p:spPr>
            <a:xfrm rot="16200000" flipH="1" flipV="1">
              <a:off x="8341936" y="23268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35FB581-2540-4A5D-B005-0D8AD6EF6B4E}"/>
                </a:ext>
              </a:extLst>
            </p:cNvPr>
            <p:cNvCxnSpPr/>
            <p:nvPr/>
          </p:nvCxnSpPr>
          <p:spPr>
            <a:xfrm rot="16200000" flipH="1" flipV="1">
              <a:off x="8341939" y="23556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946F744-C0D4-4486-9E00-547D664E7AF2}"/>
                </a:ext>
              </a:extLst>
            </p:cNvPr>
            <p:cNvCxnSpPr/>
            <p:nvPr/>
          </p:nvCxnSpPr>
          <p:spPr>
            <a:xfrm rot="16200000" flipH="1" flipV="1">
              <a:off x="8341940" y="2384459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7A1009F-F9A0-45AA-85FF-05112C7042C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282961" y="2371671"/>
              <a:ext cx="332793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Arrow: Curved Right 159">
              <a:extLst>
                <a:ext uri="{FF2B5EF4-FFF2-40B4-BE49-F238E27FC236}">
                  <a16:creationId xmlns:a16="http://schemas.microsoft.com/office/drawing/2014/main" id="{BA3171B6-27D3-434A-B46B-6A63F9EF4066}"/>
                </a:ext>
              </a:extLst>
            </p:cNvPr>
            <p:cNvSpPr/>
            <p:nvPr/>
          </p:nvSpPr>
          <p:spPr>
            <a:xfrm rot="16200000" flipH="1" flipV="1">
              <a:off x="8414327" y="1943802"/>
              <a:ext cx="118325" cy="263098"/>
            </a:xfrm>
            <a:prstGeom prst="curvedRightArrow">
              <a:avLst/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533FC0F-47BE-42AB-8177-26626C45B74F}"/>
                </a:ext>
              </a:extLst>
            </p:cNvPr>
            <p:cNvCxnSpPr/>
            <p:nvPr/>
          </p:nvCxnSpPr>
          <p:spPr>
            <a:xfrm rot="16200000" flipH="1" flipV="1">
              <a:off x="8385137" y="207566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370B89F-57E3-4A67-9DB3-7DCC7EFAB5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83424" y="2513991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Arrow: Curved Right 162">
              <a:extLst>
                <a:ext uri="{FF2B5EF4-FFF2-40B4-BE49-F238E27FC236}">
                  <a16:creationId xmlns:a16="http://schemas.microsoft.com/office/drawing/2014/main" id="{691AAC59-9142-4C4D-BA6E-E3DBA0BF8F5E}"/>
                </a:ext>
              </a:extLst>
            </p:cNvPr>
            <p:cNvSpPr/>
            <p:nvPr/>
          </p:nvSpPr>
          <p:spPr>
            <a:xfrm rot="5400000" flipH="1">
              <a:off x="8109533" y="2553400"/>
              <a:ext cx="118325" cy="263098"/>
            </a:xfrm>
            <a:prstGeom prst="curvedRightArrow">
              <a:avLst/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1A297DEE-243A-4CD5-90F9-B00C7DF1D1D5}"/>
              </a:ext>
            </a:extLst>
          </p:cNvPr>
          <p:cNvSpPr txBox="1"/>
          <p:nvPr/>
        </p:nvSpPr>
        <p:spPr>
          <a:xfrm>
            <a:off x="1890731" y="4170866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Pending New</a:t>
            </a:r>
          </a:p>
          <a:p>
            <a:pPr algn="ctr"/>
            <a:r>
              <a:rPr lang="en-US" sz="1200" dirty="0"/>
              <a:t>Model Queue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pendingnewmodelevaluation</a:t>
            </a:r>
            <a:r>
              <a:rPr lang="en-US" sz="800" dirty="0"/>
              <a:t>)</a:t>
            </a:r>
            <a:endParaRPr lang="en-US" sz="1200" dirty="0"/>
          </a:p>
        </p:txBody>
      </p:sp>
      <p:sp>
        <p:nvSpPr>
          <p:cNvPr id="176" name="Arrow: Curved Right 175">
            <a:extLst>
              <a:ext uri="{FF2B5EF4-FFF2-40B4-BE49-F238E27FC236}">
                <a16:creationId xmlns:a16="http://schemas.microsoft.com/office/drawing/2014/main" id="{0E58673A-6D1C-43E2-9E88-97973E82A6AC}"/>
              </a:ext>
            </a:extLst>
          </p:cNvPr>
          <p:cNvSpPr/>
          <p:nvPr/>
        </p:nvSpPr>
        <p:spPr>
          <a:xfrm flipH="1" flipV="1">
            <a:off x="7935617" y="1695999"/>
            <a:ext cx="334452" cy="742993"/>
          </a:xfrm>
          <a:prstGeom prst="curvedRightArrow">
            <a:avLst/>
          </a:prstGeom>
          <a:solidFill>
            <a:srgbClr val="F4960C"/>
          </a:solidFill>
          <a:ln>
            <a:solidFill>
              <a:srgbClr val="F49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B3E4AD4-E3EA-4B2C-B4C1-D56F3B8F6F6F}"/>
              </a:ext>
            </a:extLst>
          </p:cNvPr>
          <p:cNvSpPr txBox="1"/>
          <p:nvPr/>
        </p:nvSpPr>
        <p:spPr>
          <a:xfrm>
            <a:off x="7042189" y="161654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To Pending New</a:t>
            </a:r>
          </a:p>
          <a:p>
            <a:pPr algn="ctr"/>
            <a:r>
              <a:rPr lang="en-US" sz="800" dirty="0"/>
              <a:t>Model Queue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54EC72-C24A-46AC-A486-982EAD4860A8}"/>
              </a:ext>
            </a:extLst>
          </p:cNvPr>
          <p:cNvCxnSpPr>
            <a:cxnSpLocks/>
          </p:cNvCxnSpPr>
          <p:nvPr/>
        </p:nvCxnSpPr>
        <p:spPr>
          <a:xfrm flipV="1">
            <a:off x="700238" y="1281183"/>
            <a:ext cx="10660751" cy="467104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212B289-9CD0-4177-8853-1914613DA4ED}"/>
              </a:ext>
            </a:extLst>
          </p:cNvPr>
          <p:cNvSpPr txBox="1"/>
          <p:nvPr/>
        </p:nvSpPr>
        <p:spPr>
          <a:xfrm>
            <a:off x="4207134" y="2171656"/>
            <a:ext cx="109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Improvements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9F06E1-3F8D-4513-8942-470800A856F5}"/>
              </a:ext>
            </a:extLst>
          </p:cNvPr>
          <p:cNvSpPr txBox="1"/>
          <p:nvPr/>
        </p:nvSpPr>
        <p:spPr>
          <a:xfrm>
            <a:off x="9668770" y="2022488"/>
            <a:ext cx="2246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&amp; Trained</a:t>
            </a:r>
          </a:p>
          <a:p>
            <a:pPr algn="ctr"/>
            <a:r>
              <a:rPr lang="en-US" sz="2000" dirty="0"/>
              <a:t>Model Components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C3DE90-1A0C-404F-95E2-C0C790B102A0}"/>
              </a:ext>
            </a:extLst>
          </p:cNvPr>
          <p:cNvSpPr txBox="1"/>
          <p:nvPr/>
        </p:nvSpPr>
        <p:spPr>
          <a:xfrm>
            <a:off x="314091" y="4673892"/>
            <a:ext cx="1692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Trained Model</a:t>
            </a:r>
          </a:p>
          <a:p>
            <a:pPr algn="ctr"/>
            <a:r>
              <a:rPr lang="en-US" sz="2000" dirty="0"/>
              <a:t>Components</a:t>
            </a:r>
          </a:p>
        </p:txBody>
      </p: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7BB48329-BAC5-48CD-856D-A77A7E423DBA}"/>
              </a:ext>
            </a:extLst>
          </p:cNvPr>
          <p:cNvSpPr/>
          <p:nvPr/>
        </p:nvSpPr>
        <p:spPr>
          <a:xfrm rot="16200000">
            <a:off x="1645986" y="5671525"/>
            <a:ext cx="221064" cy="57920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EDECF5CD-4980-4232-8C1E-D24021F6226E}"/>
              </a:ext>
            </a:extLst>
          </p:cNvPr>
          <p:cNvSpPr/>
          <p:nvPr/>
        </p:nvSpPr>
        <p:spPr>
          <a:xfrm>
            <a:off x="1466916" y="6165786"/>
            <a:ext cx="579206" cy="180063"/>
          </a:xfrm>
          <a:prstGeom prst="rightArrow">
            <a:avLst>
              <a:gd name="adj1" fmla="val 41878"/>
              <a:gd name="adj2" fmla="val 50000"/>
            </a:avLst>
          </a:prstGeom>
          <a:solidFill>
            <a:srgbClr val="F4960C"/>
          </a:solidFill>
          <a:ln>
            <a:solidFill>
              <a:srgbClr val="F49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E6AE20-5457-4184-B2EB-935DEE368906}"/>
              </a:ext>
            </a:extLst>
          </p:cNvPr>
          <p:cNvSpPr txBox="1"/>
          <p:nvPr/>
        </p:nvSpPr>
        <p:spPr>
          <a:xfrm>
            <a:off x="1305112" y="6397640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(parenthesis)</a:t>
            </a:r>
            <a:endParaRPr lang="en-US" sz="2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5FA4846-6C8C-4662-B152-0A2F34B14EEF}"/>
              </a:ext>
            </a:extLst>
          </p:cNvPr>
          <p:cNvSpPr txBox="1"/>
          <p:nvPr/>
        </p:nvSpPr>
        <p:spPr>
          <a:xfrm>
            <a:off x="2101181" y="5834169"/>
            <a:ext cx="1447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Azure standard feature</a:t>
            </a:r>
            <a:endParaRPr lang="en-US" sz="28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81701C0-1763-474C-863E-55844ADF3367}"/>
              </a:ext>
            </a:extLst>
          </p:cNvPr>
          <p:cNvSpPr txBox="1"/>
          <p:nvPr/>
        </p:nvSpPr>
        <p:spPr>
          <a:xfrm>
            <a:off x="2115968" y="6134080"/>
            <a:ext cx="14013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ML Professoar feature</a:t>
            </a:r>
            <a:endParaRPr lang="en-US" sz="28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7C2824E-3196-485A-B09F-AC4F465E0699}"/>
              </a:ext>
            </a:extLst>
          </p:cNvPr>
          <p:cNvSpPr txBox="1"/>
          <p:nvPr/>
        </p:nvSpPr>
        <p:spPr>
          <a:xfrm>
            <a:off x="2123784" y="6397640"/>
            <a:ext cx="1588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ML Professoar item name</a:t>
            </a:r>
            <a:endParaRPr lang="en-US" sz="2800" dirty="0"/>
          </a:p>
        </p:txBody>
      </p: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2566467E-2593-4131-BF2A-360511801DC4}"/>
              </a:ext>
            </a:extLst>
          </p:cNvPr>
          <p:cNvSpPr/>
          <p:nvPr/>
        </p:nvSpPr>
        <p:spPr>
          <a:xfrm>
            <a:off x="7024712" y="2830197"/>
            <a:ext cx="692757" cy="41426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1B89C4D-8E58-46E4-B5F8-3B8AE23552FA}"/>
              </a:ext>
            </a:extLst>
          </p:cNvPr>
          <p:cNvSpPr txBox="1"/>
          <p:nvPr/>
        </p:nvSpPr>
        <p:spPr>
          <a:xfrm>
            <a:off x="7015155" y="2447515"/>
            <a:ext cx="70243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Labeling</a:t>
            </a:r>
          </a:p>
          <a:p>
            <a:pPr algn="ctr"/>
            <a:r>
              <a:rPr lang="en-US" sz="700" dirty="0"/>
              <a:t>(</a:t>
            </a:r>
            <a:r>
              <a:rPr lang="en-US" sz="700" dirty="0" err="1"/>
              <a:t>eg</a:t>
            </a:r>
            <a:r>
              <a:rPr lang="en-US" sz="700" dirty="0"/>
              <a:t> </a:t>
            </a:r>
            <a:r>
              <a:rPr lang="en-US" sz="700" dirty="0" err="1"/>
              <a:t>VoTT</a:t>
            </a:r>
            <a:r>
              <a:rPr lang="en-US" sz="700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0F6A7F-5781-45BD-AE77-ED2EC7040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332" y="5507729"/>
            <a:ext cx="427403" cy="393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C5AFDF-2F17-4DAA-9BF7-931858D73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54" y="6031653"/>
            <a:ext cx="840248" cy="441130"/>
          </a:xfrm>
          <a:prstGeom prst="rect">
            <a:avLst/>
          </a:prstGeom>
        </p:spPr>
      </p:pic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0F80055-1E0A-49F6-B299-1FC214B004F9}"/>
              </a:ext>
            </a:extLst>
          </p:cNvPr>
          <p:cNvSpPr/>
          <p:nvPr/>
        </p:nvSpPr>
        <p:spPr>
          <a:xfrm>
            <a:off x="8499473" y="5678138"/>
            <a:ext cx="637974" cy="481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592D211-C9CC-42C8-99EE-BCF091ED2FB4}"/>
              </a:ext>
            </a:extLst>
          </p:cNvPr>
          <p:cNvSpPr txBox="1"/>
          <p:nvPr/>
        </p:nvSpPr>
        <p:spPr>
          <a:xfrm>
            <a:off x="7298054" y="3930407"/>
            <a:ext cx="1286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 95% confidence</a:t>
            </a:r>
          </a:p>
          <a:p>
            <a:r>
              <a:rPr lang="en-US" sz="800" dirty="0"/>
              <a:t>(</a:t>
            </a:r>
            <a:r>
              <a:rPr lang="en-US" sz="800" dirty="0" err="1"/>
              <a:t>confidenceThreshold</a:t>
            </a:r>
            <a:r>
              <a:rPr lang="en-US" sz="800" dirty="0"/>
              <a:t>)</a:t>
            </a:r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10B52F0-C0D4-4FCB-B4EA-F3090FA3E6B9}"/>
              </a:ext>
            </a:extLst>
          </p:cNvPr>
          <p:cNvSpPr txBox="1"/>
          <p:nvPr/>
        </p:nvSpPr>
        <p:spPr>
          <a:xfrm>
            <a:off x="10233075" y="6081951"/>
            <a:ext cx="1440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Warehouse Viz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4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113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Semi-Supervised, Continuous Model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Semi-Supervised, Continuous Model Improvement</dc:title>
  <dc:creator>Todd Haugen</dc:creator>
  <cp:lastModifiedBy>Todd Haugen</cp:lastModifiedBy>
  <cp:revision>5</cp:revision>
  <dcterms:created xsi:type="dcterms:W3CDTF">2019-07-27T19:57:40Z</dcterms:created>
  <dcterms:modified xsi:type="dcterms:W3CDTF">2019-09-23T20:36:18Z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thaugen@microsoft.com</vt:lpwstr>
  </property>
  <property fmtid="{D5CDD505-2E9C-101B-9397-08002B2CF9AE}" pid="5" name="MSIP_Label_f42aa342-8706-4288-bd11-ebb85995028c_SetDate">
    <vt:lpwstr>2019-07-27T19:57:59.6946919Z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ff01772d-c48a-4e31-ab23-a58011b11b87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