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62" r:id="rId4"/>
    <p:sldId id="260" r:id="rId5"/>
    <p:sldId id="261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Wanghongxuan" initials="Z" lastIdx="1" clrIdx="0">
    <p:extLst>
      <p:ext uri="{19B8F6BF-5375-455C-9EA6-DF929625EA0E}">
        <p15:presenceInfo xmlns:p15="http://schemas.microsoft.com/office/powerpoint/2012/main" userId="ZhaoWanghongx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EBCFB-9FD6-4BF3-A2DB-41170E05C6E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57A3D5-F966-4C52-8851-51FE95BC8690}">
      <dgm:prSet/>
      <dgm:spPr/>
      <dgm:t>
        <a:bodyPr/>
        <a:lstStyle/>
        <a:p>
          <a:r>
            <a:rPr lang="en-US"/>
            <a:t>Inductive natural number literals</a:t>
          </a:r>
        </a:p>
      </dgm:t>
    </dgm:pt>
    <dgm:pt modelId="{14DC90D8-D2B8-4F95-89D8-F9476CE1C1DE}" type="parTrans" cxnId="{CA2B6C7B-9FF8-4A46-92F5-469AF208CC90}">
      <dgm:prSet/>
      <dgm:spPr/>
      <dgm:t>
        <a:bodyPr/>
        <a:lstStyle/>
        <a:p>
          <a:endParaRPr lang="en-US"/>
        </a:p>
      </dgm:t>
    </dgm:pt>
    <dgm:pt modelId="{1C023536-0D5D-4143-B042-AB98BB648C0C}" type="sibTrans" cxnId="{CA2B6C7B-9FF8-4A46-92F5-469AF208CC90}">
      <dgm:prSet/>
      <dgm:spPr/>
      <dgm:t>
        <a:bodyPr/>
        <a:lstStyle/>
        <a:p>
          <a:endParaRPr lang="en-US"/>
        </a:p>
      </dgm:t>
    </dgm:pt>
    <dgm:pt modelId="{373C2DC1-70EE-46AB-AC95-BB65A31E5579}">
      <dgm:prSet/>
      <dgm:spPr/>
      <dgm:t>
        <a:bodyPr/>
        <a:lstStyle/>
        <a:p>
          <a:r>
            <a:rPr lang="en-US"/>
            <a:t>Heterogeneous list literals</a:t>
          </a:r>
        </a:p>
      </dgm:t>
    </dgm:pt>
    <dgm:pt modelId="{5769BECE-6A0F-4AD6-A359-A23CB41B9109}" type="parTrans" cxnId="{B9C88CD2-E0E8-43BD-9A5C-30E43F9DB940}">
      <dgm:prSet/>
      <dgm:spPr/>
      <dgm:t>
        <a:bodyPr/>
        <a:lstStyle/>
        <a:p>
          <a:endParaRPr lang="en-US"/>
        </a:p>
      </dgm:t>
    </dgm:pt>
    <dgm:pt modelId="{7A47F98E-D546-4655-80BB-098D39A79430}" type="sibTrans" cxnId="{B9C88CD2-E0E8-43BD-9A5C-30E43F9DB940}">
      <dgm:prSet/>
      <dgm:spPr/>
      <dgm:t>
        <a:bodyPr/>
        <a:lstStyle/>
        <a:p>
          <a:endParaRPr lang="en-US"/>
        </a:p>
      </dgm:t>
    </dgm:pt>
    <dgm:pt modelId="{82279C63-7C5F-448C-BD74-6A640B9B0A45}">
      <dgm:prSet/>
      <dgm:spPr/>
      <dgm:t>
        <a:bodyPr/>
        <a:lstStyle/>
        <a:p>
          <a:r>
            <a:rPr lang="en-US" dirty="0"/>
            <a:t>Custom quasi-quoters</a:t>
          </a:r>
        </a:p>
      </dgm:t>
    </dgm:pt>
    <dgm:pt modelId="{B9CB8513-BA74-43E2-831F-065AB97E9221}" type="parTrans" cxnId="{D26D5C5A-139B-4425-8F72-F68473D3E423}">
      <dgm:prSet/>
      <dgm:spPr/>
      <dgm:t>
        <a:bodyPr/>
        <a:lstStyle/>
        <a:p>
          <a:endParaRPr lang="en-US"/>
        </a:p>
      </dgm:t>
    </dgm:pt>
    <dgm:pt modelId="{5F6C3A9D-23E4-4622-9B4A-CABA59D8A513}" type="sibTrans" cxnId="{D26D5C5A-139B-4425-8F72-F68473D3E423}">
      <dgm:prSet/>
      <dgm:spPr/>
      <dgm:t>
        <a:bodyPr/>
        <a:lstStyle/>
        <a:p>
          <a:endParaRPr lang="en-US"/>
        </a:p>
      </dgm:t>
    </dgm:pt>
    <dgm:pt modelId="{D5ABCC38-590E-46D6-81A5-E6F117300CA4}">
      <dgm:prSet/>
      <dgm:spPr/>
      <dgm:t>
        <a:bodyPr/>
        <a:lstStyle/>
        <a:p>
          <a:r>
            <a:rPr lang="en-US"/>
            <a:t>Quotation rewriters</a:t>
          </a:r>
        </a:p>
      </dgm:t>
    </dgm:pt>
    <dgm:pt modelId="{48945F50-CCA3-4817-8688-3B40C5A6E1C2}" type="parTrans" cxnId="{90D5C93B-0769-46C5-A9E4-01CE0F8ADB5E}">
      <dgm:prSet/>
      <dgm:spPr/>
      <dgm:t>
        <a:bodyPr/>
        <a:lstStyle/>
        <a:p>
          <a:endParaRPr lang="en-US"/>
        </a:p>
      </dgm:t>
    </dgm:pt>
    <dgm:pt modelId="{6D79D113-67B7-49D5-92ED-EB1804E2C800}" type="sibTrans" cxnId="{90D5C93B-0769-46C5-A9E4-01CE0F8ADB5E}">
      <dgm:prSet/>
      <dgm:spPr/>
      <dgm:t>
        <a:bodyPr/>
        <a:lstStyle/>
        <a:p>
          <a:endParaRPr lang="en-US"/>
        </a:p>
      </dgm:t>
    </dgm:pt>
    <dgm:pt modelId="{C8447CED-9675-4DF4-8751-0D01D4C24B0F}" type="pres">
      <dgm:prSet presAssocID="{8E8EBCFB-9FD6-4BF3-A2DB-41170E05C6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9ECC4A-A486-46D6-90F5-1A581AC9FE44}" type="pres">
      <dgm:prSet presAssocID="{DF57A3D5-F966-4C52-8851-51FE95BC8690}" presName="hierRoot1" presStyleCnt="0"/>
      <dgm:spPr/>
    </dgm:pt>
    <dgm:pt modelId="{1565B926-7ACB-4B39-B3B2-FC7E0EBAAFD0}" type="pres">
      <dgm:prSet presAssocID="{DF57A3D5-F966-4C52-8851-51FE95BC8690}" presName="composite" presStyleCnt="0"/>
      <dgm:spPr/>
    </dgm:pt>
    <dgm:pt modelId="{B8A19887-4398-465B-9154-8EC1B4C4030E}" type="pres">
      <dgm:prSet presAssocID="{DF57A3D5-F966-4C52-8851-51FE95BC8690}" presName="background" presStyleLbl="node0" presStyleIdx="0" presStyleCnt="4"/>
      <dgm:spPr/>
    </dgm:pt>
    <dgm:pt modelId="{3D39283D-67E5-4EAA-B0A0-3AB3374700BD}" type="pres">
      <dgm:prSet presAssocID="{DF57A3D5-F966-4C52-8851-51FE95BC8690}" presName="text" presStyleLbl="fgAcc0" presStyleIdx="0" presStyleCnt="4">
        <dgm:presLayoutVars>
          <dgm:chPref val="3"/>
        </dgm:presLayoutVars>
      </dgm:prSet>
      <dgm:spPr/>
    </dgm:pt>
    <dgm:pt modelId="{0BEB76E1-5567-47FB-A78D-E1F83987E882}" type="pres">
      <dgm:prSet presAssocID="{DF57A3D5-F966-4C52-8851-51FE95BC8690}" presName="hierChild2" presStyleCnt="0"/>
      <dgm:spPr/>
    </dgm:pt>
    <dgm:pt modelId="{66761211-C23D-43D2-B45C-FEC9BB84F84B}" type="pres">
      <dgm:prSet presAssocID="{373C2DC1-70EE-46AB-AC95-BB65A31E5579}" presName="hierRoot1" presStyleCnt="0"/>
      <dgm:spPr/>
    </dgm:pt>
    <dgm:pt modelId="{FAE40BB3-61B7-4691-B18A-8D60F03DEEBE}" type="pres">
      <dgm:prSet presAssocID="{373C2DC1-70EE-46AB-AC95-BB65A31E5579}" presName="composite" presStyleCnt="0"/>
      <dgm:spPr/>
    </dgm:pt>
    <dgm:pt modelId="{B3D9A790-DDD6-430E-8F96-71C631319B2A}" type="pres">
      <dgm:prSet presAssocID="{373C2DC1-70EE-46AB-AC95-BB65A31E5579}" presName="background" presStyleLbl="node0" presStyleIdx="1" presStyleCnt="4"/>
      <dgm:spPr/>
    </dgm:pt>
    <dgm:pt modelId="{A96265AE-ED7B-42CC-A30C-3AB78BF99D76}" type="pres">
      <dgm:prSet presAssocID="{373C2DC1-70EE-46AB-AC95-BB65A31E5579}" presName="text" presStyleLbl="fgAcc0" presStyleIdx="1" presStyleCnt="4">
        <dgm:presLayoutVars>
          <dgm:chPref val="3"/>
        </dgm:presLayoutVars>
      </dgm:prSet>
      <dgm:spPr/>
    </dgm:pt>
    <dgm:pt modelId="{D491F7E9-657E-43D2-91E2-13BC36EE1872}" type="pres">
      <dgm:prSet presAssocID="{373C2DC1-70EE-46AB-AC95-BB65A31E5579}" presName="hierChild2" presStyleCnt="0"/>
      <dgm:spPr/>
    </dgm:pt>
    <dgm:pt modelId="{3E40BC47-6EB2-4AC6-A001-249588C7A7E0}" type="pres">
      <dgm:prSet presAssocID="{82279C63-7C5F-448C-BD74-6A640B9B0A45}" presName="hierRoot1" presStyleCnt="0"/>
      <dgm:spPr/>
    </dgm:pt>
    <dgm:pt modelId="{672F037E-FD74-4D3F-8A59-B713E016250F}" type="pres">
      <dgm:prSet presAssocID="{82279C63-7C5F-448C-BD74-6A640B9B0A45}" presName="composite" presStyleCnt="0"/>
      <dgm:spPr/>
    </dgm:pt>
    <dgm:pt modelId="{CFD07EB5-7E5E-4807-A1A5-68E68DF6288A}" type="pres">
      <dgm:prSet presAssocID="{82279C63-7C5F-448C-BD74-6A640B9B0A45}" presName="background" presStyleLbl="node0" presStyleIdx="2" presStyleCnt="4"/>
      <dgm:spPr/>
    </dgm:pt>
    <dgm:pt modelId="{38A66813-B45F-4AE2-A0F9-136D54C05D74}" type="pres">
      <dgm:prSet presAssocID="{82279C63-7C5F-448C-BD74-6A640B9B0A45}" presName="text" presStyleLbl="fgAcc0" presStyleIdx="2" presStyleCnt="4">
        <dgm:presLayoutVars>
          <dgm:chPref val="3"/>
        </dgm:presLayoutVars>
      </dgm:prSet>
      <dgm:spPr/>
    </dgm:pt>
    <dgm:pt modelId="{A20E29CD-468C-4846-8C62-04A1DA9ADB2F}" type="pres">
      <dgm:prSet presAssocID="{82279C63-7C5F-448C-BD74-6A640B9B0A45}" presName="hierChild2" presStyleCnt="0"/>
      <dgm:spPr/>
    </dgm:pt>
    <dgm:pt modelId="{CAD0A769-91D5-44DC-A2A5-88C5F4857B33}" type="pres">
      <dgm:prSet presAssocID="{D5ABCC38-590E-46D6-81A5-E6F117300CA4}" presName="hierRoot1" presStyleCnt="0"/>
      <dgm:spPr/>
    </dgm:pt>
    <dgm:pt modelId="{80AFCADF-2D60-4BC1-B59C-011AFABA72E9}" type="pres">
      <dgm:prSet presAssocID="{D5ABCC38-590E-46D6-81A5-E6F117300CA4}" presName="composite" presStyleCnt="0"/>
      <dgm:spPr/>
    </dgm:pt>
    <dgm:pt modelId="{A4118BD2-8D07-41E2-8FEF-4F49FA3A7287}" type="pres">
      <dgm:prSet presAssocID="{D5ABCC38-590E-46D6-81A5-E6F117300CA4}" presName="background" presStyleLbl="node0" presStyleIdx="3" presStyleCnt="4"/>
      <dgm:spPr/>
    </dgm:pt>
    <dgm:pt modelId="{627C2CFA-05A9-4B06-B2EA-BBEA6329C47D}" type="pres">
      <dgm:prSet presAssocID="{D5ABCC38-590E-46D6-81A5-E6F117300CA4}" presName="text" presStyleLbl="fgAcc0" presStyleIdx="3" presStyleCnt="4">
        <dgm:presLayoutVars>
          <dgm:chPref val="3"/>
        </dgm:presLayoutVars>
      </dgm:prSet>
      <dgm:spPr/>
    </dgm:pt>
    <dgm:pt modelId="{76ED30B9-D17A-4640-B860-E98BF4B4156E}" type="pres">
      <dgm:prSet presAssocID="{D5ABCC38-590E-46D6-81A5-E6F117300CA4}" presName="hierChild2" presStyleCnt="0"/>
      <dgm:spPr/>
    </dgm:pt>
  </dgm:ptLst>
  <dgm:cxnLst>
    <dgm:cxn modelId="{0B463D0B-EE70-443D-87F4-36F7CD627AFD}" type="presOf" srcId="{8E8EBCFB-9FD6-4BF3-A2DB-41170E05C6E4}" destId="{C8447CED-9675-4DF4-8751-0D01D4C24B0F}" srcOrd="0" destOrd="0" presId="urn:microsoft.com/office/officeart/2005/8/layout/hierarchy1"/>
    <dgm:cxn modelId="{90D5C93B-0769-46C5-A9E4-01CE0F8ADB5E}" srcId="{8E8EBCFB-9FD6-4BF3-A2DB-41170E05C6E4}" destId="{D5ABCC38-590E-46D6-81A5-E6F117300CA4}" srcOrd="3" destOrd="0" parTransId="{48945F50-CCA3-4817-8688-3B40C5A6E1C2}" sibTransId="{6D79D113-67B7-49D5-92ED-EB1804E2C800}"/>
    <dgm:cxn modelId="{329C8F61-F8B1-402E-9BBE-639AF5D9BBEE}" type="presOf" srcId="{D5ABCC38-590E-46D6-81A5-E6F117300CA4}" destId="{627C2CFA-05A9-4B06-B2EA-BBEA6329C47D}" srcOrd="0" destOrd="0" presId="urn:microsoft.com/office/officeart/2005/8/layout/hierarchy1"/>
    <dgm:cxn modelId="{4945AC43-238D-4052-8515-0E19C5A5AF76}" type="presOf" srcId="{373C2DC1-70EE-46AB-AC95-BB65A31E5579}" destId="{A96265AE-ED7B-42CC-A30C-3AB78BF99D76}" srcOrd="0" destOrd="0" presId="urn:microsoft.com/office/officeart/2005/8/layout/hierarchy1"/>
    <dgm:cxn modelId="{D26D5C5A-139B-4425-8F72-F68473D3E423}" srcId="{8E8EBCFB-9FD6-4BF3-A2DB-41170E05C6E4}" destId="{82279C63-7C5F-448C-BD74-6A640B9B0A45}" srcOrd="2" destOrd="0" parTransId="{B9CB8513-BA74-43E2-831F-065AB97E9221}" sibTransId="{5F6C3A9D-23E4-4622-9B4A-CABA59D8A513}"/>
    <dgm:cxn modelId="{CA2B6C7B-9FF8-4A46-92F5-469AF208CC90}" srcId="{8E8EBCFB-9FD6-4BF3-A2DB-41170E05C6E4}" destId="{DF57A3D5-F966-4C52-8851-51FE95BC8690}" srcOrd="0" destOrd="0" parTransId="{14DC90D8-D2B8-4F95-89D8-F9476CE1C1DE}" sibTransId="{1C023536-0D5D-4143-B042-AB98BB648C0C}"/>
    <dgm:cxn modelId="{1FC543A7-3F81-41FE-971C-3040378FED77}" type="presOf" srcId="{82279C63-7C5F-448C-BD74-6A640B9B0A45}" destId="{38A66813-B45F-4AE2-A0F9-136D54C05D74}" srcOrd="0" destOrd="0" presId="urn:microsoft.com/office/officeart/2005/8/layout/hierarchy1"/>
    <dgm:cxn modelId="{B9C88CD2-E0E8-43BD-9A5C-30E43F9DB940}" srcId="{8E8EBCFB-9FD6-4BF3-A2DB-41170E05C6E4}" destId="{373C2DC1-70EE-46AB-AC95-BB65A31E5579}" srcOrd="1" destOrd="0" parTransId="{5769BECE-6A0F-4AD6-A359-A23CB41B9109}" sibTransId="{7A47F98E-D546-4655-80BB-098D39A79430}"/>
    <dgm:cxn modelId="{D31AD7DB-1BA5-424B-8DCE-727958809B65}" type="presOf" srcId="{DF57A3D5-F966-4C52-8851-51FE95BC8690}" destId="{3D39283D-67E5-4EAA-B0A0-3AB3374700BD}" srcOrd="0" destOrd="0" presId="urn:microsoft.com/office/officeart/2005/8/layout/hierarchy1"/>
    <dgm:cxn modelId="{0C19DA97-2554-42D1-8C35-B4E4EECB4E28}" type="presParOf" srcId="{C8447CED-9675-4DF4-8751-0D01D4C24B0F}" destId="{789ECC4A-A486-46D6-90F5-1A581AC9FE44}" srcOrd="0" destOrd="0" presId="urn:microsoft.com/office/officeart/2005/8/layout/hierarchy1"/>
    <dgm:cxn modelId="{7B9078CB-3D5D-43C1-8A6E-971778B40793}" type="presParOf" srcId="{789ECC4A-A486-46D6-90F5-1A581AC9FE44}" destId="{1565B926-7ACB-4B39-B3B2-FC7E0EBAAFD0}" srcOrd="0" destOrd="0" presId="urn:microsoft.com/office/officeart/2005/8/layout/hierarchy1"/>
    <dgm:cxn modelId="{6158E053-D648-4400-9DC5-32FC12B3D2EC}" type="presParOf" srcId="{1565B926-7ACB-4B39-B3B2-FC7E0EBAAFD0}" destId="{B8A19887-4398-465B-9154-8EC1B4C4030E}" srcOrd="0" destOrd="0" presId="urn:microsoft.com/office/officeart/2005/8/layout/hierarchy1"/>
    <dgm:cxn modelId="{F9267468-7A61-4CD1-B9A6-4742374B5F7C}" type="presParOf" srcId="{1565B926-7ACB-4B39-B3B2-FC7E0EBAAFD0}" destId="{3D39283D-67E5-4EAA-B0A0-3AB3374700BD}" srcOrd="1" destOrd="0" presId="urn:microsoft.com/office/officeart/2005/8/layout/hierarchy1"/>
    <dgm:cxn modelId="{D813881A-4EAF-4654-8C0F-FF5CF6FEC6CC}" type="presParOf" srcId="{789ECC4A-A486-46D6-90F5-1A581AC9FE44}" destId="{0BEB76E1-5567-47FB-A78D-E1F83987E882}" srcOrd="1" destOrd="0" presId="urn:microsoft.com/office/officeart/2005/8/layout/hierarchy1"/>
    <dgm:cxn modelId="{B739A4FB-2DC4-4C1B-B50E-77366A24EA0A}" type="presParOf" srcId="{C8447CED-9675-4DF4-8751-0D01D4C24B0F}" destId="{66761211-C23D-43D2-B45C-FEC9BB84F84B}" srcOrd="1" destOrd="0" presId="urn:microsoft.com/office/officeart/2005/8/layout/hierarchy1"/>
    <dgm:cxn modelId="{08A601BC-4F48-4EF3-BF03-E5F4B66D716F}" type="presParOf" srcId="{66761211-C23D-43D2-B45C-FEC9BB84F84B}" destId="{FAE40BB3-61B7-4691-B18A-8D60F03DEEBE}" srcOrd="0" destOrd="0" presId="urn:microsoft.com/office/officeart/2005/8/layout/hierarchy1"/>
    <dgm:cxn modelId="{7D19DEAB-3A7B-4809-A517-F38945CF41AE}" type="presParOf" srcId="{FAE40BB3-61B7-4691-B18A-8D60F03DEEBE}" destId="{B3D9A790-DDD6-430E-8F96-71C631319B2A}" srcOrd="0" destOrd="0" presId="urn:microsoft.com/office/officeart/2005/8/layout/hierarchy1"/>
    <dgm:cxn modelId="{7077EE8F-B88E-4127-9FAF-18584E3F5EF7}" type="presParOf" srcId="{FAE40BB3-61B7-4691-B18A-8D60F03DEEBE}" destId="{A96265AE-ED7B-42CC-A30C-3AB78BF99D76}" srcOrd="1" destOrd="0" presId="urn:microsoft.com/office/officeart/2005/8/layout/hierarchy1"/>
    <dgm:cxn modelId="{EB311D7E-6E85-4EA9-86C7-FE18E6CE9A53}" type="presParOf" srcId="{66761211-C23D-43D2-B45C-FEC9BB84F84B}" destId="{D491F7E9-657E-43D2-91E2-13BC36EE1872}" srcOrd="1" destOrd="0" presId="urn:microsoft.com/office/officeart/2005/8/layout/hierarchy1"/>
    <dgm:cxn modelId="{CCAED596-C3CC-4E60-9F6F-CA3FFE4FB562}" type="presParOf" srcId="{C8447CED-9675-4DF4-8751-0D01D4C24B0F}" destId="{3E40BC47-6EB2-4AC6-A001-249588C7A7E0}" srcOrd="2" destOrd="0" presId="urn:microsoft.com/office/officeart/2005/8/layout/hierarchy1"/>
    <dgm:cxn modelId="{95C82824-CDE9-4C29-ABB3-D2E5708DC590}" type="presParOf" srcId="{3E40BC47-6EB2-4AC6-A001-249588C7A7E0}" destId="{672F037E-FD74-4D3F-8A59-B713E016250F}" srcOrd="0" destOrd="0" presId="urn:microsoft.com/office/officeart/2005/8/layout/hierarchy1"/>
    <dgm:cxn modelId="{2B410428-47E5-4A1B-8CF9-9C473A66F1F3}" type="presParOf" srcId="{672F037E-FD74-4D3F-8A59-B713E016250F}" destId="{CFD07EB5-7E5E-4807-A1A5-68E68DF6288A}" srcOrd="0" destOrd="0" presId="urn:microsoft.com/office/officeart/2005/8/layout/hierarchy1"/>
    <dgm:cxn modelId="{CC84305B-D1B1-4DC3-99E8-43C889E182D1}" type="presParOf" srcId="{672F037E-FD74-4D3F-8A59-B713E016250F}" destId="{38A66813-B45F-4AE2-A0F9-136D54C05D74}" srcOrd="1" destOrd="0" presId="urn:microsoft.com/office/officeart/2005/8/layout/hierarchy1"/>
    <dgm:cxn modelId="{DFCB7DF7-D731-451A-A876-4EF863815370}" type="presParOf" srcId="{3E40BC47-6EB2-4AC6-A001-249588C7A7E0}" destId="{A20E29CD-468C-4846-8C62-04A1DA9ADB2F}" srcOrd="1" destOrd="0" presId="urn:microsoft.com/office/officeart/2005/8/layout/hierarchy1"/>
    <dgm:cxn modelId="{54D17F49-4B60-4F3D-B08D-76DCD185510D}" type="presParOf" srcId="{C8447CED-9675-4DF4-8751-0D01D4C24B0F}" destId="{CAD0A769-91D5-44DC-A2A5-88C5F4857B33}" srcOrd="3" destOrd="0" presId="urn:microsoft.com/office/officeart/2005/8/layout/hierarchy1"/>
    <dgm:cxn modelId="{CD35C016-8529-4DCE-A40C-5728EB58EE36}" type="presParOf" srcId="{CAD0A769-91D5-44DC-A2A5-88C5F4857B33}" destId="{80AFCADF-2D60-4BC1-B59C-011AFABA72E9}" srcOrd="0" destOrd="0" presId="urn:microsoft.com/office/officeart/2005/8/layout/hierarchy1"/>
    <dgm:cxn modelId="{79CC46F0-7D62-49D7-B15D-AE351D36EB2F}" type="presParOf" srcId="{80AFCADF-2D60-4BC1-B59C-011AFABA72E9}" destId="{A4118BD2-8D07-41E2-8FEF-4F49FA3A7287}" srcOrd="0" destOrd="0" presId="urn:microsoft.com/office/officeart/2005/8/layout/hierarchy1"/>
    <dgm:cxn modelId="{850818F5-6350-44A3-8072-3E5DBD332749}" type="presParOf" srcId="{80AFCADF-2D60-4BC1-B59C-011AFABA72E9}" destId="{627C2CFA-05A9-4B06-B2EA-BBEA6329C47D}" srcOrd="1" destOrd="0" presId="urn:microsoft.com/office/officeart/2005/8/layout/hierarchy1"/>
    <dgm:cxn modelId="{2A4DCC08-C487-402B-9B7E-3DED744F802C}" type="presParOf" srcId="{CAD0A769-91D5-44DC-A2A5-88C5F4857B33}" destId="{76ED30B9-D17A-4640-B860-E98BF4B415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19887-4398-465B-9154-8EC1B4C4030E}">
      <dsp:nvSpPr>
        <dsp:cNvPr id="0" name=""/>
        <dsp:cNvSpPr/>
      </dsp:nvSpPr>
      <dsp:spPr>
        <a:xfrm>
          <a:off x="2897" y="1187729"/>
          <a:ext cx="2068742" cy="13136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9283D-67E5-4EAA-B0A0-3AB3374700BD}">
      <dsp:nvSpPr>
        <dsp:cNvPr id="0" name=""/>
        <dsp:cNvSpPr/>
      </dsp:nvSpPr>
      <dsp:spPr>
        <a:xfrm>
          <a:off x="232757" y="1406096"/>
          <a:ext cx="2068742" cy="1313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Inductive natural number literals</a:t>
          </a:r>
        </a:p>
      </dsp:txBody>
      <dsp:txXfrm>
        <a:off x="271233" y="1444572"/>
        <a:ext cx="1991790" cy="1236699"/>
      </dsp:txXfrm>
    </dsp:sp>
    <dsp:sp modelId="{B3D9A790-DDD6-430E-8F96-71C631319B2A}">
      <dsp:nvSpPr>
        <dsp:cNvPr id="0" name=""/>
        <dsp:cNvSpPr/>
      </dsp:nvSpPr>
      <dsp:spPr>
        <a:xfrm>
          <a:off x="2531361" y="1187729"/>
          <a:ext cx="2068742" cy="13136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65AE-ED7B-42CC-A30C-3AB78BF99D76}">
      <dsp:nvSpPr>
        <dsp:cNvPr id="0" name=""/>
        <dsp:cNvSpPr/>
      </dsp:nvSpPr>
      <dsp:spPr>
        <a:xfrm>
          <a:off x="2761221" y="1406096"/>
          <a:ext cx="2068742" cy="1313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Heterogeneous list literals</a:t>
          </a:r>
        </a:p>
      </dsp:txBody>
      <dsp:txXfrm>
        <a:off x="2799697" y="1444572"/>
        <a:ext cx="1991790" cy="1236699"/>
      </dsp:txXfrm>
    </dsp:sp>
    <dsp:sp modelId="{CFD07EB5-7E5E-4807-A1A5-68E68DF6288A}">
      <dsp:nvSpPr>
        <dsp:cNvPr id="0" name=""/>
        <dsp:cNvSpPr/>
      </dsp:nvSpPr>
      <dsp:spPr>
        <a:xfrm>
          <a:off x="5059824" y="1187729"/>
          <a:ext cx="2068742" cy="13136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66813-B45F-4AE2-A0F9-136D54C05D74}">
      <dsp:nvSpPr>
        <dsp:cNvPr id="0" name=""/>
        <dsp:cNvSpPr/>
      </dsp:nvSpPr>
      <dsp:spPr>
        <a:xfrm>
          <a:off x="5289684" y="1406096"/>
          <a:ext cx="2068742" cy="1313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 quasi-quoters</a:t>
          </a:r>
        </a:p>
      </dsp:txBody>
      <dsp:txXfrm>
        <a:off x="5328160" y="1444572"/>
        <a:ext cx="1991790" cy="1236699"/>
      </dsp:txXfrm>
    </dsp:sp>
    <dsp:sp modelId="{A4118BD2-8D07-41E2-8FEF-4F49FA3A7287}">
      <dsp:nvSpPr>
        <dsp:cNvPr id="0" name=""/>
        <dsp:cNvSpPr/>
      </dsp:nvSpPr>
      <dsp:spPr>
        <a:xfrm>
          <a:off x="7588288" y="1187729"/>
          <a:ext cx="2068742" cy="131365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2CFA-05A9-4B06-B2EA-BBEA6329C47D}">
      <dsp:nvSpPr>
        <dsp:cNvPr id="0" name=""/>
        <dsp:cNvSpPr/>
      </dsp:nvSpPr>
      <dsp:spPr>
        <a:xfrm>
          <a:off x="7818148" y="1406096"/>
          <a:ext cx="2068742" cy="1313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Quotation rewriters</a:t>
          </a:r>
        </a:p>
      </dsp:txBody>
      <dsp:txXfrm>
        <a:off x="7856624" y="1444572"/>
        <a:ext cx="1991790" cy="1236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F3D0-ABA6-4DFF-BEA8-FEAAF25E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4E30-D084-47A5-A40B-97C4C853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5FF6-1847-4F94-B0E1-5F5E7271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2DFE-65A0-466B-AC75-B68D2927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8A65-996A-450B-A291-3BEFC866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023-712B-4CF4-A1D9-7A4BA625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295B0-35DB-4151-AC26-022FB02B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4295-DAA0-4EDF-A6EE-A1DEE874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7129-0320-4ED0-924C-363E4C17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06E4-5DF6-4020-BCEC-D681B6D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584C2-026D-493F-86F8-84CEF5864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02702-EE28-41F6-8D61-1581DBB72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64EE-9AB4-437E-99B0-C6D205CB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3667-CF5B-415A-AA5D-9E7A270F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1BAF-1A0A-439C-8BD8-8F84440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5770-6DD2-43FB-BB04-6E7A70DA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F5A7-CB62-40CC-ABD1-BB975875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D1B7-CB59-4B92-8F09-1200465D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4B40-0DE4-43CD-A248-82A328AC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2E17-9472-4AF2-9393-8746F32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A20F-C6A8-4D77-B39A-F45C3B40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4F3A-7E88-405C-B0FA-6A049F13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928C-C343-42F1-BCC5-6A693A1E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484C4-8F1B-459F-862A-981A6027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9284-7B4C-4E32-AAF7-3A200B1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6D66-588F-4AAC-80A8-065760C0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9265-AB60-4235-B90F-5D2D9354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C1D7-22AD-428A-B8D5-90ADC787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6A7CA-2B03-4E2D-9526-72D1C7B3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EBFB0-C00A-4CF2-B3CF-2F93D606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1265-10F4-4472-BEC4-4D84AA1C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A175-8579-4F5D-A3B4-B576AE4A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2A73-8E8E-41D9-BFCA-421A47FF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D8325-1875-406F-9F4E-1DD307630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F8B39-A16E-46D3-A05A-A98F8F08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16851-BDDB-4013-A012-69CD04A8D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24A34-FD81-4B97-AB06-1AE0A301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315D4-855D-4AE5-A092-F3F69D0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D50CB-AF9C-47B4-9761-102ACE27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066-2BDF-41DA-94C4-F49269CE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BF339-BD96-4789-B4D8-1B4D5B7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A519B-45D6-49EC-B2DC-D339B23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7D095-E954-4CD7-B855-67D4A5BA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F9F85-2911-4D44-A753-3B7DC98E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A24A1-A431-45F3-BBA7-2578BE5C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ED5C2-3C0F-492F-B466-FF0CB171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D36F-96ED-47AF-AA81-1ECD38BA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594A-2EA1-4E44-A418-D8D6EBF4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25B9-50FA-4E61-A106-43DDC63E2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CED63-20B9-4127-83BE-98369C6F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671B2-A72A-4AD8-AECA-60568549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F8FE7-1DBF-4698-BF86-898F9DE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9452-CB2C-42CA-A950-52696CC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00AB0-56C6-4C39-B7BE-3F7906686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FD6B-B119-429E-9A59-6388B0A4A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F6AF-22B0-4406-BC5F-674796A3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DE04B-26D8-46FF-AF44-8D30D19B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8A65-2C91-49C3-9CEA-A7B8515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47364-5DF1-4EC8-9EA1-A7E1747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6CB6-960E-41E5-B4BD-17DAEA45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9D04-34B2-4B76-BF19-F4792E1D3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5891-15BD-4D45-A81B-A2504DBE5F18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3EDC-8898-4A7D-8CF2-83B6D442A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3552-7980-466A-9E00-36E646B8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EAD5-54F7-453E-BEA7-838AC024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age.haskell.org/package/template-haskell-2.16.0.0/docs/Language-Haskell-TH.html#t:Pat" TargetMode="External"/><Relationship Id="rId13" Type="http://schemas.openxmlformats.org/officeDocument/2006/relationships/hyperlink" Target="https://hackage.haskell.org/package/template-haskell-2.16.0.0/docs/Language-Haskell-TH.html#t:Dec" TargetMode="External"/><Relationship Id="rId3" Type="http://schemas.openxmlformats.org/officeDocument/2006/relationships/hyperlink" Target="https://hackage.haskell.org/package/template-haskell-2.16.0.0/docs/Language-Haskell-TH.html#t:Lit" TargetMode="External"/><Relationship Id="rId7" Type="http://schemas.openxmlformats.org/officeDocument/2006/relationships/hyperlink" Target="https://hackage.haskell.org/package/template-haskell-2.16.0.0/docs/Language-Haskell-TH-Syntax.html#infix" TargetMode="External"/><Relationship Id="rId12" Type="http://schemas.openxmlformats.org/officeDocument/2006/relationships/hyperlink" Target="https://hackage.haskell.org/package/template-haskell-2.16.0.0/docs/Language-Haskell-TH.html#t:Guard" TargetMode="External"/><Relationship Id="rId2" Type="http://schemas.openxmlformats.org/officeDocument/2006/relationships/hyperlink" Target="https://hackage.haskell.org/package/template-haskell-2.16.0.0/docs/Language-Haskell-TH.html#t: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age.haskell.org/package/base-4.14.0.0/docs/Data-Maybe.html#t:Maybe" TargetMode="External"/><Relationship Id="rId11" Type="http://schemas.openxmlformats.org/officeDocument/2006/relationships/hyperlink" Target="https://hackage.haskell.org/package/template-haskell-2.16.0.0/docs/Language-Haskell-TH.html#t:SumArity" TargetMode="External"/><Relationship Id="rId5" Type="http://schemas.openxmlformats.org/officeDocument/2006/relationships/hyperlink" Target="https://hackage.haskell.org/package/template-haskell-2.16.0.0/docs/Language-Haskell-TH.html#t:Type" TargetMode="External"/><Relationship Id="rId10" Type="http://schemas.openxmlformats.org/officeDocument/2006/relationships/hyperlink" Target="https://hackage.haskell.org/package/template-haskell-2.16.0.0/docs/Language-Haskell-TH.html#t:SumAlt" TargetMode="External"/><Relationship Id="rId4" Type="http://schemas.openxmlformats.org/officeDocument/2006/relationships/hyperlink" Target="https://hackage.haskell.org/package/template-haskell-2.16.0.0/docs/Language-Haskell-TH.html#t:Exp" TargetMode="External"/><Relationship Id="rId9" Type="http://schemas.openxmlformats.org/officeDocument/2006/relationships/hyperlink" Target="https://hackage.haskell.org/package/template-haskell-2.16.0.0/docs/Language-Haskell-TH.html#t:Match" TargetMode="External"/><Relationship Id="rId14" Type="http://schemas.openxmlformats.org/officeDocument/2006/relationships/hyperlink" Target="https://hackage.haskell.org/package/template-haskell-2.16.0.0/docs/Language-Haskell-TH.html#t:Stm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age.haskell.org/package/template-haskell-2.16.0.0/docs/Language-Haskell-TH.html#t:Pat" TargetMode="External"/><Relationship Id="rId13" Type="http://schemas.openxmlformats.org/officeDocument/2006/relationships/hyperlink" Target="https://hackage.haskell.org/package/template-haskell-2.16.0.0/docs/Language-Haskell-TH.html#t:Dec" TargetMode="External"/><Relationship Id="rId3" Type="http://schemas.openxmlformats.org/officeDocument/2006/relationships/hyperlink" Target="https://hackage.haskell.org/package/template-haskell-2.16.0.0/docs/Language-Haskell-TH.html#t:Lit" TargetMode="External"/><Relationship Id="rId7" Type="http://schemas.openxmlformats.org/officeDocument/2006/relationships/hyperlink" Target="https://hackage.haskell.org/package/template-haskell-2.16.0.0/docs/Language-Haskell-TH-Syntax.html#infix" TargetMode="External"/><Relationship Id="rId12" Type="http://schemas.openxmlformats.org/officeDocument/2006/relationships/hyperlink" Target="https://hackage.haskell.org/package/template-haskell-2.16.0.0/docs/Language-Haskell-TH.html#t:Guard" TargetMode="External"/><Relationship Id="rId2" Type="http://schemas.openxmlformats.org/officeDocument/2006/relationships/hyperlink" Target="https://hackage.haskell.org/package/template-haskell-2.16.0.0/docs/Language-Haskell-TH.html#t: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age.haskell.org/package/base-4.14.0.0/docs/Data-Maybe.html#t:Maybe" TargetMode="External"/><Relationship Id="rId11" Type="http://schemas.openxmlformats.org/officeDocument/2006/relationships/hyperlink" Target="https://hackage.haskell.org/package/template-haskell-2.16.0.0/docs/Language-Haskell-TH.html#t:SumArity" TargetMode="External"/><Relationship Id="rId5" Type="http://schemas.openxmlformats.org/officeDocument/2006/relationships/hyperlink" Target="https://hackage.haskell.org/package/template-haskell-2.16.0.0/docs/Language-Haskell-TH.html#t:Type" TargetMode="External"/><Relationship Id="rId10" Type="http://schemas.openxmlformats.org/officeDocument/2006/relationships/hyperlink" Target="https://hackage.haskell.org/package/template-haskell-2.16.0.0/docs/Language-Haskell-TH.html#t:SumAlt" TargetMode="External"/><Relationship Id="rId4" Type="http://schemas.openxmlformats.org/officeDocument/2006/relationships/hyperlink" Target="https://hackage.haskell.org/package/template-haskell-2.16.0.0/docs/Language-Haskell-TH.html#t:Exp" TargetMode="External"/><Relationship Id="rId9" Type="http://schemas.openxmlformats.org/officeDocument/2006/relationships/hyperlink" Target="https://hackage.haskell.org/package/template-haskell-2.16.0.0/docs/Language-Haskell-TH.html#t:Match" TargetMode="External"/><Relationship Id="rId14" Type="http://schemas.openxmlformats.org/officeDocument/2006/relationships/hyperlink" Target="https://hackage.haskell.org/package/template-haskell-2.16.0.0/docs/Language-Haskell-TH.html#t:Stm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7DA0D-8B9B-4BA7-8EB7-2D872B2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65" y="239120"/>
            <a:ext cx="9888496" cy="900131"/>
          </a:xfrm>
        </p:spPr>
        <p:txBody>
          <a:bodyPr anchor="t">
            <a:noAutofit/>
          </a:bodyPr>
          <a:lstStyle/>
          <a:p>
            <a:pPr algn="ctr"/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Template Haskell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BE489-795C-42B1-99BF-CB70136FC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32900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74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DAE5-75D6-4214-986C-8B33B37E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Template Haskell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C8FDE-973C-483B-A366-D0D2A111826D}"/>
              </a:ext>
            </a:extLst>
          </p:cNvPr>
          <p:cNvSpPr txBox="1"/>
          <p:nvPr/>
        </p:nvSpPr>
        <p:spPr>
          <a:xfrm>
            <a:off x="547914" y="870858"/>
            <a:ext cx="7312151" cy="5436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So the problem comes out: How could we </a:t>
            </a:r>
            <a:r>
              <a:rPr lang="en-US" sz="2000" b="1" dirty="0"/>
              <a:t>rewrite </a:t>
            </a:r>
            <a:r>
              <a:rPr lang="en-US" sz="2000" b="1" i="1" dirty="0"/>
              <a:t>Exp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b="1" i="1" dirty="0"/>
              <a:t>Type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We firstly use parsers from the Haskell compiler to get the standard quotations, and we also have to rewrite them into expected forms.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e.g.,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[</a:t>
            </a:r>
            <a:r>
              <a:rPr lang="en-US" sz="2000" dirty="0" err="1"/>
              <a:t>nat</a:t>
            </a:r>
            <a:r>
              <a:rPr lang="en-US" sz="2000" dirty="0"/>
              <a:t> | 1 | ]            </a:t>
            </a:r>
            <a:r>
              <a:rPr lang="en-US" sz="2000" dirty="0">
                <a:sym typeface="Wingdings" panose="05000000000000000000" pitchFamily="2" charset="2"/>
              </a:rPr>
              <a:t>  parse 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ym typeface="Wingdings" panose="05000000000000000000" pitchFamily="2" charset="2"/>
              </a:rPr>
              <a:t>       </a:t>
            </a:r>
            <a:r>
              <a:rPr lang="en-US" sz="2000" dirty="0" err="1">
                <a:sym typeface="Wingdings" panose="05000000000000000000" pitchFamily="2" charset="2"/>
              </a:rPr>
              <a:t>LitE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IntegerL</a:t>
            </a:r>
            <a:r>
              <a:rPr lang="en-US" sz="2000" dirty="0">
                <a:sym typeface="Wingdings" panose="05000000000000000000" pitchFamily="2" charset="2"/>
              </a:rPr>
              <a:t> 1)     rewrite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ym typeface="Wingdings" panose="05000000000000000000" pitchFamily="2" charset="2"/>
              </a:rPr>
              <a:t>       </a:t>
            </a:r>
            <a:r>
              <a:rPr lang="en-US" sz="2000" dirty="0" err="1">
                <a:sym typeface="Wingdings" panose="05000000000000000000" pitchFamily="2" charset="2"/>
              </a:rPr>
              <a:t>AppE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ConE</a:t>
            </a:r>
            <a:r>
              <a:rPr lang="en-US" sz="2000" dirty="0">
                <a:sym typeface="Wingdings" panose="05000000000000000000" pitchFamily="2" charset="2"/>
              </a:rPr>
              <a:t> "S") (</a:t>
            </a:r>
            <a:r>
              <a:rPr lang="en-US" sz="2000" dirty="0" err="1">
                <a:sym typeface="Wingdings" panose="05000000000000000000" pitchFamily="2" charset="2"/>
              </a:rPr>
              <a:t>ConE</a:t>
            </a:r>
            <a:r>
              <a:rPr lang="en-US" sz="2000" dirty="0">
                <a:sym typeface="Wingdings" panose="05000000000000000000" pitchFamily="2" charset="2"/>
              </a:rPr>
              <a:t> "Z")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63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DAE5-75D6-4214-986C-8B33B37E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Template Haskell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D114FB-3F2E-4F8E-83CD-99B218D66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62529"/>
              </p:ext>
            </p:extLst>
          </p:nvPr>
        </p:nvGraphicFramePr>
        <p:xfrm>
          <a:off x="4903871" y="952500"/>
          <a:ext cx="6420186" cy="4829968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</a:tblPr>
              <a:tblGrid>
                <a:gridCol w="3667922">
                  <a:extLst>
                    <a:ext uri="{9D8B030D-6E8A-4147-A177-3AD203B41FA5}">
                      <a16:colId xmlns:a16="http://schemas.microsoft.com/office/drawing/2014/main" val="2905022975"/>
                    </a:ext>
                  </a:extLst>
                </a:gridCol>
                <a:gridCol w="2752264">
                  <a:extLst>
                    <a:ext uri="{9D8B030D-6E8A-4147-A177-3AD203B41FA5}">
                      <a16:colId xmlns:a16="http://schemas.microsoft.com/office/drawing/2014/main" val="4205019522"/>
                    </a:ext>
                  </a:extLst>
                </a:gridCol>
              </a:tblGrid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VarE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2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x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5201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2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900" cap="none" spc="0">
                          <a:solidFill>
                            <a:schemeClr val="tx1"/>
                          </a:solidFill>
                          <a:effectLst/>
                        </a:rPr>
                        <a:t>data T1 = C1 t1 t2; p = {C1} e1 e2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99250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LitE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3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Lit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5 or 'c'}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3230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AppE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f x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18312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AppTypeE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5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f @Int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14522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InfixE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(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(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{x + y} or {(x+)} or {(+ x)} or {(+)}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6971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UInfixE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{x + y}See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Language.Haskell.TH.Syntax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9258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ParensE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(e) }See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Language.Haskell.TH.Syntax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99031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LamE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8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\ p1 p2 -&gt; e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3658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LamCaseE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9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Match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\case m1; m2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1467"/>
                  </a:ext>
                </a:extLst>
              </a:tr>
              <a:tr h="633880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TupE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(e1,e2) }The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is necessary for handling tuple sections.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(1,)translates to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TupE [Just (LitE (IntegerL 1)),Nothing]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7566"/>
                  </a:ext>
                </a:extLst>
              </a:tr>
              <a:tr h="633880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UnboxedTupE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(# e1,e2 #) }The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is necessary for handling tuple sections.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(# 'c', #)translates to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UnboxedTupE [Just (LitE (CharL 'c')),Nothing]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2152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UnboxedSumE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0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SumAlt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1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SumArity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(#|e|#)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297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CondE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if e1 then e2 else e3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90406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MultiIfE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[(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2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Guard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if | g1 -&gt; e1 | g2 -&gt; e2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08175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LetE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3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900" cap="none" spc="0">
                          <a:solidFill>
                            <a:schemeClr val="tx1"/>
                          </a:solidFill>
                          <a:effectLst/>
                        </a:rPr>
                        <a:t>{ let { x=e1; y=e2 } in e3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36274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CaseE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9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Match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case e of m1; m2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7668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Stmt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{ do { p &lt;- e1; e2 }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3566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300E00D-0A97-41EE-95F5-D0FCA09C0575}"/>
              </a:ext>
            </a:extLst>
          </p:cNvPr>
          <p:cNvSpPr txBox="1"/>
          <p:nvPr/>
        </p:nvSpPr>
        <p:spPr>
          <a:xfrm>
            <a:off x="6096000" y="326571"/>
            <a:ext cx="404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of the constructors of </a:t>
            </a:r>
            <a:r>
              <a:rPr lang="en-US" b="1" i="1" dirty="0"/>
              <a:t>Exp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8DF01-C817-4818-89AF-02E7627A7A36}"/>
              </a:ext>
            </a:extLst>
          </p:cNvPr>
          <p:cNvSpPr txBox="1"/>
          <p:nvPr/>
        </p:nvSpPr>
        <p:spPr>
          <a:xfrm>
            <a:off x="586794" y="3705187"/>
            <a:ext cx="3811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Rewriting </a:t>
            </a:r>
            <a:r>
              <a:rPr lang="en-US" sz="2400" b="1" i="1" dirty="0"/>
              <a:t>Exp </a:t>
            </a:r>
            <a:r>
              <a:rPr lang="en-US" sz="2400" dirty="0"/>
              <a:t>or </a:t>
            </a:r>
            <a:r>
              <a:rPr lang="en-US" sz="2400" b="1" i="1" dirty="0"/>
              <a:t>Type </a:t>
            </a:r>
            <a:r>
              <a:rPr lang="en-US" sz="2400" dirty="0"/>
              <a:t>needs a visitor/traverser, however too many constructors..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B58B62-9952-4A8E-A793-7C8931F252BD}"/>
              </a:ext>
            </a:extLst>
          </p:cNvPr>
          <p:cNvSpPr/>
          <p:nvPr/>
        </p:nvSpPr>
        <p:spPr>
          <a:xfrm>
            <a:off x="7953827" y="5966493"/>
            <a:ext cx="159657" cy="145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4768EE-5AAD-4319-94C6-DE3FFC724DC4}"/>
              </a:ext>
            </a:extLst>
          </p:cNvPr>
          <p:cNvSpPr/>
          <p:nvPr/>
        </p:nvSpPr>
        <p:spPr>
          <a:xfrm>
            <a:off x="7953828" y="6223090"/>
            <a:ext cx="159657" cy="145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C197B4-C314-46C2-A357-931FFCA75218}"/>
              </a:ext>
            </a:extLst>
          </p:cNvPr>
          <p:cNvSpPr/>
          <p:nvPr/>
        </p:nvSpPr>
        <p:spPr>
          <a:xfrm>
            <a:off x="7953826" y="6515032"/>
            <a:ext cx="159657" cy="145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DAE5-75D6-4214-986C-8B33B37E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Template Haskell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D114FB-3F2E-4F8E-83CD-99B218D66CFE}"/>
              </a:ext>
            </a:extLst>
          </p:cNvPr>
          <p:cNvGraphicFramePr>
            <a:graphicFrameLocks noGrp="1"/>
          </p:cNvGraphicFramePr>
          <p:nvPr/>
        </p:nvGraphicFramePr>
        <p:xfrm>
          <a:off x="4903871" y="952500"/>
          <a:ext cx="6420186" cy="4829968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</a:tblPr>
              <a:tblGrid>
                <a:gridCol w="3667922">
                  <a:extLst>
                    <a:ext uri="{9D8B030D-6E8A-4147-A177-3AD203B41FA5}">
                      <a16:colId xmlns:a16="http://schemas.microsoft.com/office/drawing/2014/main" val="2905022975"/>
                    </a:ext>
                  </a:extLst>
                </a:gridCol>
                <a:gridCol w="2752264">
                  <a:extLst>
                    <a:ext uri="{9D8B030D-6E8A-4147-A177-3AD203B41FA5}">
                      <a16:colId xmlns:a16="http://schemas.microsoft.com/office/drawing/2014/main" val="4205019522"/>
                    </a:ext>
                  </a:extLst>
                </a:gridCol>
              </a:tblGrid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VarE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2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x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5201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ConE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2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Name</a:t>
                      </a:r>
                      <a:endParaRPr lang="en-US" sz="900" cap="none" spc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900" cap="none" spc="0">
                          <a:solidFill>
                            <a:schemeClr val="tx1"/>
                          </a:solidFill>
                          <a:effectLst/>
                        </a:rPr>
                        <a:t>data T1 = C1 t1 t2; p = {C1} e1 e2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99250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LitE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3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Lit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5 or 'c'}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3230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AppE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f x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18312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AppTypeE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5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Type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f @Int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14522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InfixE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(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(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{x + y} or {(x+)} or {(+ x)} or {(+)}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6971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UInfixE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{x + y}See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Language.Haskell.TH.Syntax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9258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ParensE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(e) }See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Language.Haskell.TH.Syntax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99031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LamE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8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\ p1 p2 -&gt; e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83658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LamCaseE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9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Match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\case m1; m2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1467"/>
                  </a:ext>
                </a:extLst>
              </a:tr>
              <a:tr h="633880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TupE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(e1,e2) }The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is necessary for handling tuple sections.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(1,)translates to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TupE [Just (LitE (IntegerL 1)),Nothing]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7566"/>
                  </a:ext>
                </a:extLst>
              </a:tr>
              <a:tr h="633880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UnboxedTupE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(# e1,e2 #) }The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6" tooltip="Data.Mayb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Maybe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is necessary for handling tuple sections.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(# 'c', #)translates to</a:t>
                      </a:r>
                    </a:p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UnboxedTupE [Just (LitE (CharL 'c')),Nothing]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2152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UnboxedSumE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0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SumAlt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1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SumArity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(#|e|#)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2973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CondE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if e1 then e2 else e3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90406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MultiIfE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[(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2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Guard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if | g1 -&gt; e1 | g2 -&gt; e2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308175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LetE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3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900" cap="none" spc="0">
                          <a:solidFill>
                            <a:schemeClr val="tx1"/>
                          </a:solidFill>
                          <a:effectLst/>
                        </a:rPr>
                        <a:t>{ let { x=e1; y=e2 } in e3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836274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CaseE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9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Match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{ case e of m1; m2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67668"/>
                  </a:ext>
                </a:extLst>
              </a:tr>
              <a:tr h="222638">
                <a:tc>
                  <a:txBody>
                    <a:bodyPr/>
                    <a:lstStyle/>
                    <a:p>
                      <a:pPr fontAlgn="t"/>
                      <a:r>
                        <a:rPr lang="en-US" sz="900" b="1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DoE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 [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hlinkClick r:id="rId14" tooltip="Language.Haskell.TH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Stmt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cap="none" spc="0" dirty="0">
                          <a:solidFill>
                            <a:schemeClr val="tx1"/>
                          </a:solidFill>
                          <a:effectLst/>
                        </a:rPr>
                        <a:t>{ do { p &lt;- e1; e2 } }</a:t>
                      </a:r>
                    </a:p>
                  </a:txBody>
                  <a:tcPr marL="27180" marR="27180" marT="13590" marB="514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3566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300E00D-0A97-41EE-95F5-D0FCA09C0575}"/>
              </a:ext>
            </a:extLst>
          </p:cNvPr>
          <p:cNvSpPr txBox="1"/>
          <p:nvPr/>
        </p:nvSpPr>
        <p:spPr>
          <a:xfrm>
            <a:off x="6096000" y="326571"/>
            <a:ext cx="404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of the constructors of </a:t>
            </a:r>
            <a:r>
              <a:rPr lang="en-US" b="1" i="1" dirty="0"/>
              <a:t>Exp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8DF01-C817-4818-89AF-02E7627A7A36}"/>
              </a:ext>
            </a:extLst>
          </p:cNvPr>
          <p:cNvSpPr txBox="1"/>
          <p:nvPr/>
        </p:nvSpPr>
        <p:spPr>
          <a:xfrm>
            <a:off x="586794" y="3705187"/>
            <a:ext cx="3811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Rewriting </a:t>
            </a:r>
            <a:r>
              <a:rPr lang="en-US" sz="2400" b="1" i="1" dirty="0"/>
              <a:t>Exp </a:t>
            </a:r>
            <a:r>
              <a:rPr lang="en-US" sz="2400" dirty="0"/>
              <a:t>or </a:t>
            </a:r>
            <a:r>
              <a:rPr lang="en-US" sz="2400" b="1" i="1" dirty="0"/>
              <a:t>Type </a:t>
            </a:r>
            <a:r>
              <a:rPr lang="en-US" sz="2400" dirty="0"/>
              <a:t>needs a visitor/traverser, however too many constructors..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B58B62-9952-4A8E-A793-7C8931F252BD}"/>
              </a:ext>
            </a:extLst>
          </p:cNvPr>
          <p:cNvSpPr/>
          <p:nvPr/>
        </p:nvSpPr>
        <p:spPr>
          <a:xfrm>
            <a:off x="7953827" y="5966493"/>
            <a:ext cx="159657" cy="145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4768EE-5AAD-4319-94C6-DE3FFC724DC4}"/>
              </a:ext>
            </a:extLst>
          </p:cNvPr>
          <p:cNvSpPr/>
          <p:nvPr/>
        </p:nvSpPr>
        <p:spPr>
          <a:xfrm>
            <a:off x="7953828" y="6223090"/>
            <a:ext cx="159657" cy="145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C197B4-C314-46C2-A357-931FFCA75218}"/>
              </a:ext>
            </a:extLst>
          </p:cNvPr>
          <p:cNvSpPr/>
          <p:nvPr/>
        </p:nvSpPr>
        <p:spPr>
          <a:xfrm>
            <a:off x="7953826" y="6515032"/>
            <a:ext cx="159657" cy="1451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96C48032-8C6D-4A39-B408-22C74C9E4137}"/>
              </a:ext>
            </a:extLst>
          </p:cNvPr>
          <p:cNvSpPr/>
          <p:nvPr/>
        </p:nvSpPr>
        <p:spPr>
          <a:xfrm>
            <a:off x="5838370" y="1407884"/>
            <a:ext cx="515260" cy="348343"/>
          </a:xfrm>
          <a:prstGeom prst="curvedLeftArrow">
            <a:avLst>
              <a:gd name="adj1" fmla="val 16855"/>
              <a:gd name="adj2" fmla="val 22065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F1D8FAC-A900-4DF8-92E8-E36D37FDE381}"/>
              </a:ext>
            </a:extLst>
          </p:cNvPr>
          <p:cNvSpPr/>
          <p:nvPr/>
        </p:nvSpPr>
        <p:spPr>
          <a:xfrm>
            <a:off x="8389257" y="2213511"/>
            <a:ext cx="2685143" cy="1491676"/>
          </a:xfrm>
          <a:prstGeom prst="wedgeRectCallout">
            <a:avLst>
              <a:gd name="adj1" fmla="val -119466"/>
              <a:gd name="adj2" fmla="val -8213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LitE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SomeCase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AppE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SomeValue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3E885-261E-4459-99D0-AC7FC65ACE2F}"/>
              </a:ext>
            </a:extLst>
          </p:cNvPr>
          <p:cNvSpPr txBox="1"/>
          <p:nvPr/>
        </p:nvSpPr>
        <p:spPr>
          <a:xfrm>
            <a:off x="8389257" y="2213511"/>
            <a:ext cx="268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need only</a:t>
            </a:r>
          </a:p>
        </p:txBody>
      </p:sp>
    </p:spTree>
    <p:extLst>
      <p:ext uri="{BB962C8B-B14F-4D97-AF65-F5344CB8AC3E}">
        <p14:creationId xmlns:p14="http://schemas.microsoft.com/office/powerpoint/2010/main" val="392597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4EDC-B5D6-4E96-9958-7F95C4FF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could we easily perform rewriting?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EB5FD-A669-412B-B412-096AA5C0E942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we write a traverser only handling the </a:t>
            </a:r>
            <a:r>
              <a:rPr lang="en-US" b="1" i="1" dirty="0" err="1"/>
              <a:t>LitE</a:t>
            </a:r>
            <a:r>
              <a:rPr lang="en-US" b="1" i="1" dirty="0"/>
              <a:t> </a:t>
            </a:r>
            <a:r>
              <a:rPr lang="en-US" dirty="0"/>
              <a:t>case, then maps it to some </a:t>
            </a:r>
            <a:r>
              <a:rPr lang="en-US" b="1" i="1" dirty="0" err="1"/>
              <a:t>AppE</a:t>
            </a:r>
            <a:r>
              <a:rPr lang="en-US" b="1" i="1" dirty="0"/>
              <a:t>.</a:t>
            </a:r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8ADBD8EE-6766-400F-9BAD-DD002897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000" y="359555"/>
            <a:ext cx="3991429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3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4EDC-B5D6-4E96-9958-7F95C4FF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How could we easily perform rewriting?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EB5FD-A669-412B-B412-096AA5C0E942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That we write a traverser only handling the </a:t>
            </a:r>
            <a:r>
              <a:rPr lang="en-US" b="1" i="1"/>
              <a:t>LitE </a:t>
            </a:r>
            <a:r>
              <a:rPr lang="en-US"/>
              <a:t>case, then maps it to some </a:t>
            </a:r>
            <a:r>
              <a:rPr lang="en-US" b="1" i="1"/>
              <a:t>AppE.</a:t>
            </a:r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703BB83-FA59-4CA1-8E2A-752965D44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7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8B829-81F5-4A05-BD31-188A25282801}"/>
                  </a:ext>
                </a:extLst>
              </p:cNvPr>
              <p:cNvSpPr txBox="1"/>
              <p:nvPr/>
            </p:nvSpPr>
            <p:spPr>
              <a:xfrm>
                <a:off x="112300" y="4493320"/>
                <a:ext cx="2282557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8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8B829-81F5-4A05-BD31-188A2528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0" y="4493320"/>
                <a:ext cx="2282557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06B3DC-B7C0-40D5-AD5E-408E64C61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5" t="9686" r="3411" b="8645"/>
          <a:stretch/>
        </p:blipFill>
        <p:spPr>
          <a:xfrm>
            <a:off x="1822094" y="4077223"/>
            <a:ext cx="4760686" cy="2278743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3914909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4EDC-B5D6-4E96-9958-7F95C4FF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could we easily perform rewriting?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7EB5FD-A669-412B-B412-096AA5C0E942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That we write a traverser only handling the </a:t>
            </a:r>
            <a:r>
              <a:rPr lang="en-US" b="1" i="1"/>
              <a:t>LitE </a:t>
            </a:r>
            <a:r>
              <a:rPr lang="en-US"/>
              <a:t>case, then maps it to some </a:t>
            </a:r>
            <a:r>
              <a:rPr lang="en-US" b="1" i="1"/>
              <a:t>AppE.</a:t>
            </a:r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703BB83-FA59-4CA1-8E2A-752965D44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7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8B829-81F5-4A05-BD31-188A25282801}"/>
                  </a:ext>
                </a:extLst>
              </p:cNvPr>
              <p:cNvSpPr txBox="1"/>
              <p:nvPr/>
            </p:nvSpPr>
            <p:spPr>
              <a:xfrm>
                <a:off x="112300" y="4493320"/>
                <a:ext cx="2282557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8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8B829-81F5-4A05-BD31-188A2528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0" y="4493320"/>
                <a:ext cx="2282557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06B3DC-B7C0-40D5-AD5E-408E64C61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5" t="9686" r="3411" b="8645"/>
          <a:stretch/>
        </p:blipFill>
        <p:spPr>
          <a:xfrm>
            <a:off x="1822094" y="4077223"/>
            <a:ext cx="4760686" cy="2278743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85DAF88-8B92-49ED-AB6C-3EB9156F1A1E}"/>
              </a:ext>
            </a:extLst>
          </p:cNvPr>
          <p:cNvSpPr/>
          <p:nvPr/>
        </p:nvSpPr>
        <p:spPr>
          <a:xfrm>
            <a:off x="3215368" y="3213011"/>
            <a:ext cx="2668323" cy="981618"/>
          </a:xfrm>
          <a:prstGeom prst="wedgeEllipse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once, </a:t>
            </a:r>
          </a:p>
          <a:p>
            <a:pPr algn="ctr"/>
            <a:r>
              <a:rPr lang="en-US" dirty="0"/>
              <a:t>reuse many times</a:t>
            </a:r>
          </a:p>
        </p:txBody>
      </p:sp>
    </p:spTree>
    <p:extLst>
      <p:ext uri="{BB962C8B-B14F-4D97-AF65-F5344CB8AC3E}">
        <p14:creationId xmlns:p14="http://schemas.microsoft.com/office/powerpoint/2010/main" val="1583900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8D09E-53C1-4C0C-A53C-724E8105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Heterogenous List Literal Implementations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F307352-BFDB-4A36-A4AB-CA44111D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6" b="-1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8D09E-53C1-4C0C-A53C-724E8105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594" y="2174884"/>
            <a:ext cx="4289697" cy="18538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Typed </a:t>
            </a:r>
            <a:r>
              <a:rPr lang="en-US" sz="4800" dirty="0" err="1"/>
              <a:t>eDSL</a:t>
            </a:r>
            <a:r>
              <a:rPr lang="en-US" sz="4800" dirty="0"/>
              <a:t> with </a:t>
            </a:r>
            <a:r>
              <a:rPr lang="en-US" sz="4800" dirty="0" err="1"/>
              <a:t>Vararg</a:t>
            </a:r>
            <a:r>
              <a:rPr lang="en-US" sz="4800" dirty="0"/>
              <a:t> functions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BDB7CE3-A8B0-4DC4-A8A6-916D0EBE7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8" t="6853" r="5356" b="5361"/>
          <a:stretch/>
        </p:blipFill>
        <p:spPr>
          <a:xfrm>
            <a:off x="486229" y="630328"/>
            <a:ext cx="6553648" cy="5327786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FF4-198D-4AFA-AC76-9ACD8DD7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Dependent Integers &amp; Heterogeneous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50D-62BC-4C58-925E-7651717E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5" y="1156393"/>
            <a:ext cx="5952884" cy="5513409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2778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FF4-198D-4AFA-AC76-9ACD8DD7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Dependent Integers &amp; Heterogeneous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50D-62BC-4C58-925E-7651717E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5" y="1156393"/>
            <a:ext cx="5952884" cy="551340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45A0D58-35F5-4531-A350-CAB72841FA5E}"/>
              </a:ext>
            </a:extLst>
          </p:cNvPr>
          <p:cNvSpPr/>
          <p:nvPr/>
        </p:nvSpPr>
        <p:spPr>
          <a:xfrm>
            <a:off x="7505700" y="2237145"/>
            <a:ext cx="4099560" cy="3886200"/>
          </a:xfrm>
          <a:prstGeom prst="wedgeRectCallout">
            <a:avLst>
              <a:gd name="adj1" fmla="val -89983"/>
              <a:gd name="adj2" fmla="val 314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1A1D-BF47-4B37-A467-8AD08974188C}"/>
              </a:ext>
            </a:extLst>
          </p:cNvPr>
          <p:cNvSpPr txBox="1"/>
          <p:nvPr/>
        </p:nvSpPr>
        <p:spPr>
          <a:xfrm>
            <a:off x="7597140" y="2628900"/>
            <a:ext cx="4008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literals for inductive types and values?</a:t>
            </a:r>
          </a:p>
        </p:txBody>
      </p:sp>
    </p:spTree>
    <p:extLst>
      <p:ext uri="{BB962C8B-B14F-4D97-AF65-F5344CB8AC3E}">
        <p14:creationId xmlns:p14="http://schemas.microsoft.com/office/powerpoint/2010/main" val="23064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FF4-198D-4AFA-AC76-9ACD8DD7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Dependent Integers &amp; Heterogeneous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50D-62BC-4C58-925E-7651717E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5" y="1156393"/>
            <a:ext cx="5952884" cy="551340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45A0D58-35F5-4531-A350-CAB72841FA5E}"/>
              </a:ext>
            </a:extLst>
          </p:cNvPr>
          <p:cNvSpPr/>
          <p:nvPr/>
        </p:nvSpPr>
        <p:spPr>
          <a:xfrm>
            <a:off x="7505700" y="2237145"/>
            <a:ext cx="4099560" cy="3886200"/>
          </a:xfrm>
          <a:prstGeom prst="wedgeRectCallout">
            <a:avLst>
              <a:gd name="adj1" fmla="val -89983"/>
              <a:gd name="adj2" fmla="val 314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1A1D-BF47-4B37-A467-8AD08974188C}"/>
              </a:ext>
            </a:extLst>
          </p:cNvPr>
          <p:cNvSpPr txBox="1"/>
          <p:nvPr/>
        </p:nvSpPr>
        <p:spPr>
          <a:xfrm>
            <a:off x="7597140" y="2687528"/>
            <a:ext cx="40081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literals for inductive types and values?</a:t>
            </a:r>
          </a:p>
          <a:p>
            <a:endParaRPr lang="en-US" sz="2800" dirty="0"/>
          </a:p>
          <a:p>
            <a:r>
              <a:rPr lang="en-US" sz="3200" b="1" dirty="0"/>
              <a:t>Yes! </a:t>
            </a:r>
          </a:p>
          <a:p>
            <a:endParaRPr lang="en-US" sz="3200" b="1" dirty="0"/>
          </a:p>
          <a:p>
            <a:r>
              <a:rPr lang="en-US" sz="3200" b="1" dirty="0"/>
              <a:t>.. But how?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852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FF4-198D-4AFA-AC76-9ACD8DD7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Dependent Integers &amp; Heterogeneous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50D-62BC-4C58-925E-7651717E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5" y="1156393"/>
            <a:ext cx="5952884" cy="551340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45A0D58-35F5-4531-A350-CAB72841FA5E}"/>
              </a:ext>
            </a:extLst>
          </p:cNvPr>
          <p:cNvSpPr/>
          <p:nvPr/>
        </p:nvSpPr>
        <p:spPr>
          <a:xfrm>
            <a:off x="7505700" y="2237145"/>
            <a:ext cx="4099560" cy="3886200"/>
          </a:xfrm>
          <a:prstGeom prst="wedgeRectCallout">
            <a:avLst>
              <a:gd name="adj1" fmla="val -89983"/>
              <a:gd name="adj2" fmla="val 314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1A1D-BF47-4B37-A467-8AD08974188C}"/>
              </a:ext>
            </a:extLst>
          </p:cNvPr>
          <p:cNvSpPr txBox="1"/>
          <p:nvPr/>
        </p:nvSpPr>
        <p:spPr>
          <a:xfrm>
            <a:off x="7597140" y="2687528"/>
            <a:ext cx="40081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literals for inductive types and values?</a:t>
            </a:r>
          </a:p>
          <a:p>
            <a:endParaRPr lang="en-US" sz="2800" dirty="0"/>
          </a:p>
          <a:p>
            <a:r>
              <a:rPr lang="en-US" sz="3200" b="1" dirty="0"/>
              <a:t>Yes! </a:t>
            </a:r>
          </a:p>
          <a:p>
            <a:endParaRPr lang="en-US" sz="3200" b="1" dirty="0"/>
          </a:p>
          <a:p>
            <a:r>
              <a:rPr lang="en-US" sz="2000" b="1" dirty="0">
                <a:latin typeface="Consolas" panose="020B0609020204030204" pitchFamily="49" charset="0"/>
              </a:rPr>
              <a:t>hl   = [hl|1, "2"|]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item = [</a:t>
            </a:r>
            <a:r>
              <a:rPr lang="en-US" sz="2000" b="1" dirty="0" err="1">
                <a:latin typeface="Consolas" panose="020B0609020204030204" pitchFamily="49" charset="0"/>
              </a:rPr>
              <a:t>nat|hl</a:t>
            </a:r>
            <a:r>
              <a:rPr lang="en-US" sz="2000" b="1" dirty="0">
                <a:latin typeface="Consolas" panose="020B0609020204030204" pitchFamily="49" charset="0"/>
              </a:rPr>
              <a:t> ! 0|]</a:t>
            </a:r>
          </a:p>
        </p:txBody>
      </p:sp>
    </p:spTree>
    <p:extLst>
      <p:ext uri="{BB962C8B-B14F-4D97-AF65-F5344CB8AC3E}">
        <p14:creationId xmlns:p14="http://schemas.microsoft.com/office/powerpoint/2010/main" val="32957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CFF4-198D-4AFA-AC76-9ACD8DD7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Dependent Integers &amp; Heterogeneous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50D-62BC-4C58-925E-7651717E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85" y="1156393"/>
            <a:ext cx="5952884" cy="551340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45A0D58-35F5-4531-A350-CAB72841FA5E}"/>
              </a:ext>
            </a:extLst>
          </p:cNvPr>
          <p:cNvSpPr/>
          <p:nvPr/>
        </p:nvSpPr>
        <p:spPr>
          <a:xfrm>
            <a:off x="7505700" y="2237145"/>
            <a:ext cx="4099560" cy="3886200"/>
          </a:xfrm>
          <a:prstGeom prst="wedgeRectCallout">
            <a:avLst>
              <a:gd name="adj1" fmla="val -89983"/>
              <a:gd name="adj2" fmla="val 314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1A1D-BF47-4B37-A467-8AD08974188C}"/>
              </a:ext>
            </a:extLst>
          </p:cNvPr>
          <p:cNvSpPr txBox="1"/>
          <p:nvPr/>
        </p:nvSpPr>
        <p:spPr>
          <a:xfrm>
            <a:off x="7597140" y="2687528"/>
            <a:ext cx="40081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hl   = [hl|1, "2"|]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item = [</a:t>
            </a:r>
            <a:r>
              <a:rPr lang="en-US" sz="2000" b="1" dirty="0" err="1">
                <a:latin typeface="Consolas" panose="020B0609020204030204" pitchFamily="49" charset="0"/>
              </a:rPr>
              <a:t>nat|hl</a:t>
            </a:r>
            <a:r>
              <a:rPr lang="en-US" sz="2000" b="1" dirty="0">
                <a:latin typeface="Consolas" panose="020B0609020204030204" pitchFamily="49" charset="0"/>
              </a:rPr>
              <a:t> ! 0|]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trivially mapped to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hl = </a:t>
            </a:r>
            <a:r>
              <a:rPr lang="en-US" b="1" dirty="0" err="1">
                <a:latin typeface="Consolas" panose="020B0609020204030204" pitchFamily="49" charset="0"/>
              </a:rPr>
              <a:t>Hcons</a:t>
            </a:r>
            <a:r>
              <a:rPr lang="en-US" b="1" dirty="0">
                <a:latin typeface="Consolas" panose="020B0609020204030204" pitchFamily="49" charset="0"/>
              </a:rPr>
              <a:t> 1 (</a:t>
            </a:r>
            <a:r>
              <a:rPr lang="en-US" b="1" dirty="0" err="1">
                <a:latin typeface="Consolas" panose="020B0609020204030204" pitchFamily="49" charset="0"/>
              </a:rPr>
              <a:t>HCons</a:t>
            </a:r>
            <a:r>
              <a:rPr lang="en-US" b="1" dirty="0">
                <a:latin typeface="Consolas" panose="020B0609020204030204" pitchFamily="49" charset="0"/>
              </a:rPr>
              <a:t> "2" </a:t>
            </a:r>
            <a:r>
              <a:rPr lang="en-US" b="1" dirty="0" err="1">
                <a:latin typeface="Consolas" panose="020B0609020204030204" pitchFamily="49" charset="0"/>
              </a:rPr>
              <a:t>HNil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item = Z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DAE5-75D6-4214-986C-8B33B37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Haskell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9686-984B-4966-B620-7D53EC64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13720" cy="4468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Package:</a:t>
            </a:r>
          </a:p>
          <a:p>
            <a:pPr marL="0" indent="0">
              <a:buNone/>
            </a:pPr>
            <a:r>
              <a:rPr lang="en-US" b="1" dirty="0"/>
              <a:t>    import           Language.Haskell.TH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expression quotation is written in Oxford brackets: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[a| … | ]   </a:t>
            </a:r>
            <a:r>
              <a:rPr lang="en-US" dirty="0"/>
              <a:t>:: Q Exp / Q Type / Q </a:t>
            </a:r>
            <a:r>
              <a:rPr lang="en-US" dirty="0" err="1"/>
              <a:t>Decl</a:t>
            </a:r>
            <a:r>
              <a:rPr lang="en-US" dirty="0"/>
              <a:t> / Q Pat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 </a:t>
            </a:r>
            <a:r>
              <a:rPr lang="en-US" dirty="0"/>
              <a:t>is defined as a "quotation rule provider":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 :: </a:t>
            </a:r>
            <a:r>
              <a:rPr lang="en-US" b="1" dirty="0" err="1"/>
              <a:t>QuasiQuoter</a:t>
            </a:r>
            <a:endParaRPr lang="en-US" b="1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99625B05-4840-496F-8D0B-EB85A6530977}"/>
              </a:ext>
            </a:extLst>
          </p:cNvPr>
          <p:cNvSpPr/>
          <p:nvPr/>
        </p:nvSpPr>
        <p:spPr>
          <a:xfrm>
            <a:off x="8138160" y="3825240"/>
            <a:ext cx="2560320" cy="762000"/>
          </a:xfrm>
          <a:prstGeom prst="wedgeEllipseCallout">
            <a:avLst>
              <a:gd name="adj1" fmla="val -65489"/>
              <a:gd name="adj2" fmla="val -51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depends on where you put it</a:t>
            </a:r>
          </a:p>
        </p:txBody>
      </p:sp>
    </p:spTree>
    <p:extLst>
      <p:ext uri="{BB962C8B-B14F-4D97-AF65-F5344CB8AC3E}">
        <p14:creationId xmlns:p14="http://schemas.microsoft.com/office/powerpoint/2010/main" val="223282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DAE5-75D6-4214-986C-8B33B37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Haskell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9686-984B-4966-B620-7D53EC64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13720" cy="4468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mainly want to transform </a:t>
            </a:r>
            <a:r>
              <a:rPr lang="en-US" b="1" dirty="0"/>
              <a:t>Q Exp </a:t>
            </a:r>
            <a:r>
              <a:rPr lang="en-US" dirty="0"/>
              <a:t>and </a:t>
            </a:r>
            <a:r>
              <a:rPr lang="en-US" b="1" dirty="0"/>
              <a:t>Q Type</a:t>
            </a:r>
            <a:r>
              <a:rPr lang="en-US" dirty="0"/>
              <a:t>, where we define </a:t>
            </a:r>
            <a:r>
              <a:rPr lang="en-US" dirty="0" err="1"/>
              <a:t>quasiquoters</a:t>
            </a:r>
            <a:r>
              <a:rPr lang="en-US" dirty="0"/>
              <a:t> </a:t>
            </a:r>
            <a:r>
              <a:rPr lang="en-US" b="1" dirty="0" err="1"/>
              <a:t>nat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hl</a:t>
            </a:r>
            <a:r>
              <a:rPr lang="en-US" dirty="0"/>
              <a:t>, </a:t>
            </a:r>
            <a:r>
              <a:rPr lang="en-US" b="1" dirty="0"/>
              <a:t> </a:t>
            </a:r>
            <a:r>
              <a:rPr lang="en-US" dirty="0"/>
              <a:t>so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x :: [nat|2|]       x :: S (S Z)</a:t>
            </a:r>
          </a:p>
          <a:p>
            <a:pPr marL="0" indent="0">
              <a:buNone/>
            </a:pPr>
            <a:r>
              <a:rPr lang="en-US" dirty="0"/>
              <a:t>    x = [nat|2|]      </a:t>
            </a:r>
            <a:r>
              <a:rPr lang="en-US" dirty="0">
                <a:sym typeface="Wingdings" panose="05000000000000000000" pitchFamily="2" charset="2"/>
              </a:rPr>
              <a:t> x = S (S Z)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/>
            </a:br>
            <a:r>
              <a:rPr lang="en-US" dirty="0"/>
              <a:t>    x :: [</a:t>
            </a:r>
            <a:r>
              <a:rPr lang="en-US" dirty="0" err="1"/>
              <a:t>hl|Int</a:t>
            </a:r>
            <a:r>
              <a:rPr lang="en-US" dirty="0"/>
              <a:t>, Int] </a:t>
            </a:r>
            <a:r>
              <a:rPr lang="en-US" dirty="0">
                <a:sym typeface="Wingdings" panose="05000000000000000000" pitchFamily="2" charset="2"/>
              </a:rPr>
              <a:t> x :: </a:t>
            </a:r>
            <a:r>
              <a:rPr lang="en-US" dirty="0" err="1">
                <a:sym typeface="Wingdings" panose="05000000000000000000" pitchFamily="2" charset="2"/>
              </a:rPr>
              <a:t>HCons</a:t>
            </a:r>
            <a:r>
              <a:rPr lang="en-US" dirty="0">
                <a:sym typeface="Wingdings" panose="05000000000000000000" pitchFamily="2" charset="2"/>
              </a:rPr>
              <a:t> Int (</a:t>
            </a:r>
            <a:r>
              <a:rPr lang="en-US" dirty="0" err="1">
                <a:sym typeface="Wingdings" panose="05000000000000000000" pitchFamily="2" charset="2"/>
              </a:rPr>
              <a:t>HCons</a:t>
            </a:r>
            <a:r>
              <a:rPr lang="en-US" dirty="0">
                <a:sym typeface="Wingdings" panose="05000000000000000000" pitchFamily="2" charset="2"/>
              </a:rPr>
              <a:t> Int </a:t>
            </a:r>
            <a:r>
              <a:rPr lang="en-US" dirty="0" err="1">
                <a:sym typeface="Wingdings" panose="05000000000000000000" pitchFamily="2" charset="2"/>
              </a:rPr>
              <a:t>HNil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x = </a:t>
            </a:r>
            <a:r>
              <a:rPr lang="en-US" dirty="0"/>
              <a:t>[hl|1, 2]      </a:t>
            </a:r>
            <a:r>
              <a:rPr lang="en-US" dirty="0">
                <a:sym typeface="Wingdings" panose="05000000000000000000" pitchFamily="2" charset="2"/>
              </a:rPr>
              <a:t> x =  </a:t>
            </a:r>
            <a:r>
              <a:rPr lang="en-US" dirty="0" err="1">
                <a:sym typeface="Wingdings" panose="05000000000000000000" pitchFamily="2" charset="2"/>
              </a:rPr>
              <a:t>HCons</a:t>
            </a:r>
            <a:r>
              <a:rPr lang="en-US" dirty="0">
                <a:sym typeface="Wingdings" panose="05000000000000000000" pitchFamily="2" charset="2"/>
              </a:rPr>
              <a:t> 1 (</a:t>
            </a:r>
            <a:r>
              <a:rPr lang="en-US" dirty="0" err="1">
                <a:sym typeface="Wingdings" panose="05000000000000000000" pitchFamily="2" charset="2"/>
              </a:rPr>
              <a:t>HCons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en-US" dirty="0" err="1">
                <a:sym typeface="Wingdings" panose="05000000000000000000" pitchFamily="2" charset="2"/>
              </a:rPr>
              <a:t>HNil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4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DAE5-75D6-4214-986C-8B33B37E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Template Haskell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AB52F-3D48-48CB-B484-C686693E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236"/>
            <a:ext cx="12192000" cy="5881688"/>
          </a:xfrm>
          <a:prstGeom prst="rect">
            <a:avLst/>
          </a:prstGeom>
          <a:effectLst>
            <a:softEdge rad="520700"/>
          </a:effec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4D6F304-57A0-4395-8C6B-2752DD2542E4}"/>
              </a:ext>
            </a:extLst>
          </p:cNvPr>
          <p:cNvSpPr/>
          <p:nvPr/>
        </p:nvSpPr>
        <p:spPr>
          <a:xfrm>
            <a:off x="6888480" y="2179320"/>
            <a:ext cx="2362200" cy="1188720"/>
          </a:xfrm>
          <a:prstGeom prst="wedgeEllipseCallout">
            <a:avLst>
              <a:gd name="adj1" fmla="val -63870"/>
              <a:gd name="adj2" fmla="val 4733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Just parsers!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C0D58-26DA-4A0B-AFEC-9E54BC47CFD0}"/>
              </a:ext>
            </a:extLst>
          </p:cNvPr>
          <p:cNvSpPr txBox="1"/>
          <p:nvPr/>
        </p:nvSpPr>
        <p:spPr>
          <a:xfrm>
            <a:off x="6316648" y="552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https://github.com/DanBurton/haskell-src-meta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ADFEF-5448-48F8-B447-82844E9EBDBC}"/>
              </a:ext>
            </a:extLst>
          </p:cNvPr>
          <p:cNvCxnSpPr>
            <a:cxnSpLocks/>
          </p:cNvCxnSpPr>
          <p:nvPr/>
        </p:nvCxnSpPr>
        <p:spPr>
          <a:xfrm>
            <a:off x="7967207" y="922285"/>
            <a:ext cx="0" cy="115372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A78F00-CE6F-4C57-89E4-CDB3AB62F08B}"/>
              </a:ext>
            </a:extLst>
          </p:cNvPr>
          <p:cNvSpPr txBox="1"/>
          <p:nvPr/>
        </p:nvSpPr>
        <p:spPr>
          <a:xfrm>
            <a:off x="7967207" y="1226251"/>
            <a:ext cx="371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parsers from compiler</a:t>
            </a:r>
          </a:p>
        </p:txBody>
      </p:sp>
    </p:spTree>
    <p:extLst>
      <p:ext uri="{BB962C8B-B14F-4D97-AF65-F5344CB8AC3E}">
        <p14:creationId xmlns:p14="http://schemas.microsoft.com/office/powerpoint/2010/main" val="414400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1087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Introduction to  Template Haskell</vt:lpstr>
      <vt:lpstr>Dependent Integers &amp; Heterogeneous Lists</vt:lpstr>
      <vt:lpstr>Dependent Integers &amp; Heterogeneous Lists</vt:lpstr>
      <vt:lpstr>Dependent Integers &amp; Heterogeneous Lists</vt:lpstr>
      <vt:lpstr>Dependent Integers &amp; Heterogeneous Lists</vt:lpstr>
      <vt:lpstr>Dependent Integers &amp; Heterogeneous Lists</vt:lpstr>
      <vt:lpstr>Template Haskell</vt:lpstr>
      <vt:lpstr>Template Haskell</vt:lpstr>
      <vt:lpstr>Template Haskell</vt:lpstr>
      <vt:lpstr>Template Haskell</vt:lpstr>
      <vt:lpstr>Template Haskell</vt:lpstr>
      <vt:lpstr>Template Haskell</vt:lpstr>
      <vt:lpstr>How could we easily perform rewriting?</vt:lpstr>
      <vt:lpstr>How could we easily perform rewriting?</vt:lpstr>
      <vt:lpstr>How could we easily perform rewriting?</vt:lpstr>
      <vt:lpstr>Heterogenous List Literal Implementations</vt:lpstr>
      <vt:lpstr>Typed eDSL with Vararg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Template Haskell</dc:title>
  <dc:creator>ZhaoWanghongxuan</dc:creator>
  <cp:lastModifiedBy>ZhaoWanghongxuan</cp:lastModifiedBy>
  <cp:revision>4</cp:revision>
  <dcterms:created xsi:type="dcterms:W3CDTF">2020-11-10T04:14:37Z</dcterms:created>
  <dcterms:modified xsi:type="dcterms:W3CDTF">2020-11-10T04:54:19Z</dcterms:modified>
</cp:coreProperties>
</file>