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0" r:id="rId5"/>
    <p:sldId id="263" r:id="rId6"/>
    <p:sldId id="266" r:id="rId7"/>
    <p:sldId id="264" r:id="rId8"/>
    <p:sldId id="268"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2" d="100"/>
          <a:sy n="92" d="100"/>
        </p:scale>
        <p:origin x="14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E508E-4001-47BB-94A6-708D3D6ECC5A}"/>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EAD036D0-9F15-44B0-9843-9F6129F3C0DC}"/>
              </a:ext>
            </a:extLst>
          </p:cNvPr>
          <p:cNvSpPr>
            <a:spLocks noGrp="1"/>
          </p:cNvSpPr>
          <p:nvPr>
            <p:ph type="subTitle" idx="1"/>
          </p:nvPr>
        </p:nvSpPr>
        <p:spPr>
          <a:xfrm>
            <a:off x="1524000" y="3602038"/>
            <a:ext cx="9144000" cy="1655762"/>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EFBA492-8A31-43DE-A2A8-7A260FCA7F19}"/>
              </a:ext>
            </a:extLst>
          </p:cNvPr>
          <p:cNvSpPr>
            <a:spLocks noGrp="1"/>
          </p:cNvSpPr>
          <p:nvPr>
            <p:ph type="dt" sz="half" idx="10"/>
          </p:nvPr>
        </p:nvSpPr>
        <p:spPr/>
        <p:txBody>
          <a:bodyPr/>
          <a:lstStyle/>
          <a:p>
            <a:fld id="{20EA2A10-DA14-40EE-95A7-2188A4E999AF}" type="datetimeFigureOut">
              <a:rPr lang="en-US" smtClean="0"/>
              <a:t>4/24/2020</a:t>
            </a:fld>
            <a:endParaRPr lang="en-US"/>
          </a:p>
        </p:txBody>
      </p:sp>
      <p:sp>
        <p:nvSpPr>
          <p:cNvPr id="5" name="Footer Placeholder 4">
            <a:extLst>
              <a:ext uri="{FF2B5EF4-FFF2-40B4-BE49-F238E27FC236}">
                <a16:creationId xmlns:a16="http://schemas.microsoft.com/office/drawing/2014/main" id="{67FCF2B5-3DD6-491F-8D60-9065AB1DD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9BE01D-93A6-42FC-8C51-D2F6C9F4F3FA}"/>
              </a:ext>
            </a:extLst>
          </p:cNvPr>
          <p:cNvSpPr>
            <a:spLocks noGrp="1"/>
          </p:cNvSpPr>
          <p:nvPr>
            <p:ph type="sldNum" sz="quarter" idx="12"/>
          </p:nvPr>
        </p:nvSpPr>
        <p:spPr/>
        <p:txBody>
          <a:bodyPr/>
          <a:lstStyle/>
          <a:p>
            <a:fld id="{352B0616-A11B-4D34-9F77-6BD1474AB4EB}" type="slidenum">
              <a:rPr lang="en-US" smtClean="0"/>
              <a:t>‹#›</a:t>
            </a:fld>
            <a:endParaRPr lang="en-US"/>
          </a:p>
        </p:txBody>
      </p:sp>
    </p:spTree>
    <p:extLst>
      <p:ext uri="{BB962C8B-B14F-4D97-AF65-F5344CB8AC3E}">
        <p14:creationId xmlns:p14="http://schemas.microsoft.com/office/powerpoint/2010/main" val="1549835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B98CB-4E13-44FE-BA81-6FBC715D6A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8A28F6-03AA-4108-A154-477391D62EA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A6741E-C68C-4D27-9047-88F3C1DFEAB8}"/>
              </a:ext>
            </a:extLst>
          </p:cNvPr>
          <p:cNvSpPr>
            <a:spLocks noGrp="1"/>
          </p:cNvSpPr>
          <p:nvPr>
            <p:ph type="dt" sz="half" idx="10"/>
          </p:nvPr>
        </p:nvSpPr>
        <p:spPr/>
        <p:txBody>
          <a:bodyPr/>
          <a:lstStyle/>
          <a:p>
            <a:fld id="{20EA2A10-DA14-40EE-95A7-2188A4E999AF}" type="datetimeFigureOut">
              <a:rPr lang="en-US" smtClean="0"/>
              <a:t>4/24/2020</a:t>
            </a:fld>
            <a:endParaRPr lang="en-US"/>
          </a:p>
        </p:txBody>
      </p:sp>
      <p:sp>
        <p:nvSpPr>
          <p:cNvPr id="5" name="Footer Placeholder 4">
            <a:extLst>
              <a:ext uri="{FF2B5EF4-FFF2-40B4-BE49-F238E27FC236}">
                <a16:creationId xmlns:a16="http://schemas.microsoft.com/office/drawing/2014/main" id="{DB7D6E0D-E752-42D3-83E1-D46107A17C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791CF-6EA5-46CB-A7DD-A4C8DB508A87}"/>
              </a:ext>
            </a:extLst>
          </p:cNvPr>
          <p:cNvSpPr>
            <a:spLocks noGrp="1"/>
          </p:cNvSpPr>
          <p:nvPr>
            <p:ph type="sldNum" sz="quarter" idx="12"/>
          </p:nvPr>
        </p:nvSpPr>
        <p:spPr/>
        <p:txBody>
          <a:bodyPr/>
          <a:lstStyle/>
          <a:p>
            <a:fld id="{352B0616-A11B-4D34-9F77-6BD1474AB4EB}" type="slidenum">
              <a:rPr lang="en-US" smtClean="0"/>
              <a:t>‹#›</a:t>
            </a:fld>
            <a:endParaRPr lang="en-US"/>
          </a:p>
        </p:txBody>
      </p:sp>
    </p:spTree>
    <p:extLst>
      <p:ext uri="{BB962C8B-B14F-4D97-AF65-F5344CB8AC3E}">
        <p14:creationId xmlns:p14="http://schemas.microsoft.com/office/powerpoint/2010/main" val="381510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E7E7E2-9EAA-4E78-A9B2-0F7B0C7264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6F398E-A365-49B2-A361-9E73A3D9145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1FE1E4-B9EE-420C-B64C-23495827202A}"/>
              </a:ext>
            </a:extLst>
          </p:cNvPr>
          <p:cNvSpPr>
            <a:spLocks noGrp="1"/>
          </p:cNvSpPr>
          <p:nvPr>
            <p:ph type="dt" sz="half" idx="10"/>
          </p:nvPr>
        </p:nvSpPr>
        <p:spPr/>
        <p:txBody>
          <a:bodyPr/>
          <a:lstStyle/>
          <a:p>
            <a:fld id="{20EA2A10-DA14-40EE-95A7-2188A4E999AF}" type="datetimeFigureOut">
              <a:rPr lang="en-US" smtClean="0"/>
              <a:t>4/24/2020</a:t>
            </a:fld>
            <a:endParaRPr lang="en-US"/>
          </a:p>
        </p:txBody>
      </p:sp>
      <p:sp>
        <p:nvSpPr>
          <p:cNvPr id="5" name="Footer Placeholder 4">
            <a:extLst>
              <a:ext uri="{FF2B5EF4-FFF2-40B4-BE49-F238E27FC236}">
                <a16:creationId xmlns:a16="http://schemas.microsoft.com/office/drawing/2014/main" id="{0D7091E7-C618-48C0-9432-5555A9266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1FC2F-EB12-4978-8177-8E1AD5DF286D}"/>
              </a:ext>
            </a:extLst>
          </p:cNvPr>
          <p:cNvSpPr>
            <a:spLocks noGrp="1"/>
          </p:cNvSpPr>
          <p:nvPr>
            <p:ph type="sldNum" sz="quarter" idx="12"/>
          </p:nvPr>
        </p:nvSpPr>
        <p:spPr/>
        <p:txBody>
          <a:bodyPr/>
          <a:lstStyle/>
          <a:p>
            <a:fld id="{352B0616-A11B-4D34-9F77-6BD1474AB4EB}" type="slidenum">
              <a:rPr lang="en-US" smtClean="0"/>
              <a:t>‹#›</a:t>
            </a:fld>
            <a:endParaRPr lang="en-US"/>
          </a:p>
        </p:txBody>
      </p:sp>
    </p:spTree>
    <p:extLst>
      <p:ext uri="{BB962C8B-B14F-4D97-AF65-F5344CB8AC3E}">
        <p14:creationId xmlns:p14="http://schemas.microsoft.com/office/powerpoint/2010/main" val="1561988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3448-76BD-4A4C-B90C-C95D8577753D}"/>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1B907B96-DC03-4589-916B-39AB2E6FB1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C39FA1-A37F-4ABA-8E22-81D2EFDE2240}"/>
              </a:ext>
            </a:extLst>
          </p:cNvPr>
          <p:cNvSpPr>
            <a:spLocks noGrp="1"/>
          </p:cNvSpPr>
          <p:nvPr>
            <p:ph type="dt" sz="half" idx="10"/>
          </p:nvPr>
        </p:nvSpPr>
        <p:spPr/>
        <p:txBody>
          <a:bodyPr/>
          <a:lstStyle/>
          <a:p>
            <a:fld id="{20EA2A10-DA14-40EE-95A7-2188A4E999AF}" type="datetimeFigureOut">
              <a:rPr lang="en-US" smtClean="0"/>
              <a:t>4/24/2020</a:t>
            </a:fld>
            <a:endParaRPr lang="en-US"/>
          </a:p>
        </p:txBody>
      </p:sp>
      <p:sp>
        <p:nvSpPr>
          <p:cNvPr id="5" name="Footer Placeholder 4">
            <a:extLst>
              <a:ext uri="{FF2B5EF4-FFF2-40B4-BE49-F238E27FC236}">
                <a16:creationId xmlns:a16="http://schemas.microsoft.com/office/drawing/2014/main" id="{0ED1ACC0-E10A-414B-8044-7DAD1E1354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3B4BF9-AAAF-4855-89C9-B32CEF13FC0E}"/>
              </a:ext>
            </a:extLst>
          </p:cNvPr>
          <p:cNvSpPr>
            <a:spLocks noGrp="1"/>
          </p:cNvSpPr>
          <p:nvPr>
            <p:ph type="sldNum" sz="quarter" idx="12"/>
          </p:nvPr>
        </p:nvSpPr>
        <p:spPr/>
        <p:txBody>
          <a:bodyPr/>
          <a:lstStyle/>
          <a:p>
            <a:fld id="{352B0616-A11B-4D34-9F77-6BD1474AB4EB}" type="slidenum">
              <a:rPr lang="en-US" smtClean="0"/>
              <a:t>‹#›</a:t>
            </a:fld>
            <a:endParaRPr lang="en-US"/>
          </a:p>
        </p:txBody>
      </p:sp>
    </p:spTree>
    <p:extLst>
      <p:ext uri="{BB962C8B-B14F-4D97-AF65-F5344CB8AC3E}">
        <p14:creationId xmlns:p14="http://schemas.microsoft.com/office/powerpoint/2010/main" val="2426017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ECB5C-D0C7-49E4-B2D7-B65F1E6BE6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7313E8-ADE5-45BD-810E-2F539E5DFCB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5A695E-1A1B-479D-89A3-F40C21C22156}"/>
              </a:ext>
            </a:extLst>
          </p:cNvPr>
          <p:cNvSpPr>
            <a:spLocks noGrp="1"/>
          </p:cNvSpPr>
          <p:nvPr>
            <p:ph type="dt" sz="half" idx="10"/>
          </p:nvPr>
        </p:nvSpPr>
        <p:spPr/>
        <p:txBody>
          <a:bodyPr/>
          <a:lstStyle/>
          <a:p>
            <a:fld id="{20EA2A10-DA14-40EE-95A7-2188A4E999AF}" type="datetimeFigureOut">
              <a:rPr lang="en-US" smtClean="0"/>
              <a:t>4/24/2020</a:t>
            </a:fld>
            <a:endParaRPr lang="en-US"/>
          </a:p>
        </p:txBody>
      </p:sp>
      <p:sp>
        <p:nvSpPr>
          <p:cNvPr id="5" name="Footer Placeholder 4">
            <a:extLst>
              <a:ext uri="{FF2B5EF4-FFF2-40B4-BE49-F238E27FC236}">
                <a16:creationId xmlns:a16="http://schemas.microsoft.com/office/drawing/2014/main" id="{69F34F7E-3416-4101-9CE6-742C4E208F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40E970-D42D-428D-8A29-EF5D96742F06}"/>
              </a:ext>
            </a:extLst>
          </p:cNvPr>
          <p:cNvSpPr>
            <a:spLocks noGrp="1"/>
          </p:cNvSpPr>
          <p:nvPr>
            <p:ph type="sldNum" sz="quarter" idx="12"/>
          </p:nvPr>
        </p:nvSpPr>
        <p:spPr/>
        <p:txBody>
          <a:bodyPr/>
          <a:lstStyle/>
          <a:p>
            <a:fld id="{352B0616-A11B-4D34-9F77-6BD1474AB4EB}" type="slidenum">
              <a:rPr lang="en-US" smtClean="0"/>
              <a:t>‹#›</a:t>
            </a:fld>
            <a:endParaRPr lang="en-US"/>
          </a:p>
        </p:txBody>
      </p:sp>
    </p:spTree>
    <p:extLst>
      <p:ext uri="{BB962C8B-B14F-4D97-AF65-F5344CB8AC3E}">
        <p14:creationId xmlns:p14="http://schemas.microsoft.com/office/powerpoint/2010/main" val="717885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3451-F6A1-409B-9582-9DC2A55624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ACB04-D38E-4EF9-8D1C-2AE69D71243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9CE32F-4859-462B-B90B-46DEF4BBB4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FC347D-FA5D-4A20-8B50-E3052F5D59B3}"/>
              </a:ext>
            </a:extLst>
          </p:cNvPr>
          <p:cNvSpPr>
            <a:spLocks noGrp="1"/>
          </p:cNvSpPr>
          <p:nvPr>
            <p:ph type="dt" sz="half" idx="10"/>
          </p:nvPr>
        </p:nvSpPr>
        <p:spPr/>
        <p:txBody>
          <a:bodyPr/>
          <a:lstStyle/>
          <a:p>
            <a:fld id="{20EA2A10-DA14-40EE-95A7-2188A4E999AF}" type="datetimeFigureOut">
              <a:rPr lang="en-US" smtClean="0"/>
              <a:t>4/24/2020</a:t>
            </a:fld>
            <a:endParaRPr lang="en-US"/>
          </a:p>
        </p:txBody>
      </p:sp>
      <p:sp>
        <p:nvSpPr>
          <p:cNvPr id="6" name="Footer Placeholder 5">
            <a:extLst>
              <a:ext uri="{FF2B5EF4-FFF2-40B4-BE49-F238E27FC236}">
                <a16:creationId xmlns:a16="http://schemas.microsoft.com/office/drawing/2014/main" id="{F554A4F2-F127-4C13-9AF8-C693AC8334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B2951C-5F7F-417F-B60B-3B10F4630D5E}"/>
              </a:ext>
            </a:extLst>
          </p:cNvPr>
          <p:cNvSpPr>
            <a:spLocks noGrp="1"/>
          </p:cNvSpPr>
          <p:nvPr>
            <p:ph type="sldNum" sz="quarter" idx="12"/>
          </p:nvPr>
        </p:nvSpPr>
        <p:spPr/>
        <p:txBody>
          <a:bodyPr/>
          <a:lstStyle/>
          <a:p>
            <a:fld id="{352B0616-A11B-4D34-9F77-6BD1474AB4EB}" type="slidenum">
              <a:rPr lang="en-US" smtClean="0"/>
              <a:t>‹#›</a:t>
            </a:fld>
            <a:endParaRPr lang="en-US"/>
          </a:p>
        </p:txBody>
      </p:sp>
    </p:spTree>
    <p:extLst>
      <p:ext uri="{BB962C8B-B14F-4D97-AF65-F5344CB8AC3E}">
        <p14:creationId xmlns:p14="http://schemas.microsoft.com/office/powerpoint/2010/main" val="2554272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2DC4-2EE7-4557-AC0E-0DD455C6D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5062B6-13FB-4C3B-B91A-5C4E1F98B5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7D4410B-F9A1-4434-A996-AD75A83E281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C347B-8B4E-4D4D-B770-6F9C6BBE2A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6CAB7B2-1387-4A3A-899F-15E2CBC42D1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EC85F9-4AD9-4ACC-92AA-A7312796FAB3}"/>
              </a:ext>
            </a:extLst>
          </p:cNvPr>
          <p:cNvSpPr>
            <a:spLocks noGrp="1"/>
          </p:cNvSpPr>
          <p:nvPr>
            <p:ph type="dt" sz="half" idx="10"/>
          </p:nvPr>
        </p:nvSpPr>
        <p:spPr/>
        <p:txBody>
          <a:bodyPr/>
          <a:lstStyle/>
          <a:p>
            <a:fld id="{20EA2A10-DA14-40EE-95A7-2188A4E999AF}" type="datetimeFigureOut">
              <a:rPr lang="en-US" smtClean="0"/>
              <a:t>4/24/2020</a:t>
            </a:fld>
            <a:endParaRPr lang="en-US"/>
          </a:p>
        </p:txBody>
      </p:sp>
      <p:sp>
        <p:nvSpPr>
          <p:cNvPr id="8" name="Footer Placeholder 7">
            <a:extLst>
              <a:ext uri="{FF2B5EF4-FFF2-40B4-BE49-F238E27FC236}">
                <a16:creationId xmlns:a16="http://schemas.microsoft.com/office/drawing/2014/main" id="{293816D1-DF9F-41F0-BAA9-0A9994E21A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1D8C5-DBEC-4170-98A1-31D8D20101E3}"/>
              </a:ext>
            </a:extLst>
          </p:cNvPr>
          <p:cNvSpPr>
            <a:spLocks noGrp="1"/>
          </p:cNvSpPr>
          <p:nvPr>
            <p:ph type="sldNum" sz="quarter" idx="12"/>
          </p:nvPr>
        </p:nvSpPr>
        <p:spPr/>
        <p:txBody>
          <a:bodyPr/>
          <a:lstStyle/>
          <a:p>
            <a:fld id="{352B0616-A11B-4D34-9F77-6BD1474AB4EB}" type="slidenum">
              <a:rPr lang="en-US" smtClean="0"/>
              <a:t>‹#›</a:t>
            </a:fld>
            <a:endParaRPr lang="en-US"/>
          </a:p>
        </p:txBody>
      </p:sp>
    </p:spTree>
    <p:extLst>
      <p:ext uri="{BB962C8B-B14F-4D97-AF65-F5344CB8AC3E}">
        <p14:creationId xmlns:p14="http://schemas.microsoft.com/office/powerpoint/2010/main" val="192187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D05CF-4400-49BE-97C2-08AE01F3A0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65B86E-70BE-47BA-962E-F70E03D3EBF6}"/>
              </a:ext>
            </a:extLst>
          </p:cNvPr>
          <p:cNvSpPr>
            <a:spLocks noGrp="1"/>
          </p:cNvSpPr>
          <p:nvPr>
            <p:ph type="dt" sz="half" idx="10"/>
          </p:nvPr>
        </p:nvSpPr>
        <p:spPr/>
        <p:txBody>
          <a:bodyPr/>
          <a:lstStyle/>
          <a:p>
            <a:fld id="{20EA2A10-DA14-40EE-95A7-2188A4E999AF}" type="datetimeFigureOut">
              <a:rPr lang="en-US" smtClean="0"/>
              <a:t>4/24/2020</a:t>
            </a:fld>
            <a:endParaRPr lang="en-US"/>
          </a:p>
        </p:txBody>
      </p:sp>
      <p:sp>
        <p:nvSpPr>
          <p:cNvPr id="4" name="Footer Placeholder 3">
            <a:extLst>
              <a:ext uri="{FF2B5EF4-FFF2-40B4-BE49-F238E27FC236}">
                <a16:creationId xmlns:a16="http://schemas.microsoft.com/office/drawing/2014/main" id="{81DB2422-3B18-417F-9AF4-B2E07B1955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99917F-07D6-40C5-AFB6-732811EB7567}"/>
              </a:ext>
            </a:extLst>
          </p:cNvPr>
          <p:cNvSpPr>
            <a:spLocks noGrp="1"/>
          </p:cNvSpPr>
          <p:nvPr>
            <p:ph type="sldNum" sz="quarter" idx="12"/>
          </p:nvPr>
        </p:nvSpPr>
        <p:spPr/>
        <p:txBody>
          <a:bodyPr/>
          <a:lstStyle/>
          <a:p>
            <a:fld id="{352B0616-A11B-4D34-9F77-6BD1474AB4EB}" type="slidenum">
              <a:rPr lang="en-US" smtClean="0"/>
              <a:t>‹#›</a:t>
            </a:fld>
            <a:endParaRPr lang="en-US"/>
          </a:p>
        </p:txBody>
      </p:sp>
    </p:spTree>
    <p:extLst>
      <p:ext uri="{BB962C8B-B14F-4D97-AF65-F5344CB8AC3E}">
        <p14:creationId xmlns:p14="http://schemas.microsoft.com/office/powerpoint/2010/main" val="3542515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3C0FD0-AF3F-4C9B-9EA5-9FE8032C51FF}"/>
              </a:ext>
            </a:extLst>
          </p:cNvPr>
          <p:cNvSpPr>
            <a:spLocks noGrp="1"/>
          </p:cNvSpPr>
          <p:nvPr>
            <p:ph type="dt" sz="half" idx="10"/>
          </p:nvPr>
        </p:nvSpPr>
        <p:spPr/>
        <p:txBody>
          <a:bodyPr/>
          <a:lstStyle/>
          <a:p>
            <a:fld id="{20EA2A10-DA14-40EE-95A7-2188A4E999AF}" type="datetimeFigureOut">
              <a:rPr lang="en-US" smtClean="0"/>
              <a:t>4/24/2020</a:t>
            </a:fld>
            <a:endParaRPr lang="en-US"/>
          </a:p>
        </p:txBody>
      </p:sp>
      <p:sp>
        <p:nvSpPr>
          <p:cNvPr id="3" name="Footer Placeholder 2">
            <a:extLst>
              <a:ext uri="{FF2B5EF4-FFF2-40B4-BE49-F238E27FC236}">
                <a16:creationId xmlns:a16="http://schemas.microsoft.com/office/drawing/2014/main" id="{7B4D022E-47F8-492A-BCEF-AE2CA7793A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06B8CF-8086-4229-83B2-A7B29A54B09F}"/>
              </a:ext>
            </a:extLst>
          </p:cNvPr>
          <p:cNvSpPr>
            <a:spLocks noGrp="1"/>
          </p:cNvSpPr>
          <p:nvPr>
            <p:ph type="sldNum" sz="quarter" idx="12"/>
          </p:nvPr>
        </p:nvSpPr>
        <p:spPr/>
        <p:txBody>
          <a:bodyPr/>
          <a:lstStyle/>
          <a:p>
            <a:fld id="{352B0616-A11B-4D34-9F77-6BD1474AB4EB}" type="slidenum">
              <a:rPr lang="en-US" smtClean="0"/>
              <a:t>‹#›</a:t>
            </a:fld>
            <a:endParaRPr lang="en-US"/>
          </a:p>
        </p:txBody>
      </p:sp>
    </p:spTree>
    <p:extLst>
      <p:ext uri="{BB962C8B-B14F-4D97-AF65-F5344CB8AC3E}">
        <p14:creationId xmlns:p14="http://schemas.microsoft.com/office/powerpoint/2010/main" val="380010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A19B-208D-4236-A050-8F22F7F078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7AD500-A0A8-4C4F-9D03-069A4543CE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8A39FE-5D69-4FD6-B5D8-3E85748D78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13D378-4574-40D2-A3A5-BB72E236C260}"/>
              </a:ext>
            </a:extLst>
          </p:cNvPr>
          <p:cNvSpPr>
            <a:spLocks noGrp="1"/>
          </p:cNvSpPr>
          <p:nvPr>
            <p:ph type="dt" sz="half" idx="10"/>
          </p:nvPr>
        </p:nvSpPr>
        <p:spPr/>
        <p:txBody>
          <a:bodyPr/>
          <a:lstStyle/>
          <a:p>
            <a:fld id="{20EA2A10-DA14-40EE-95A7-2188A4E999AF}" type="datetimeFigureOut">
              <a:rPr lang="en-US" smtClean="0"/>
              <a:t>4/24/2020</a:t>
            </a:fld>
            <a:endParaRPr lang="en-US"/>
          </a:p>
        </p:txBody>
      </p:sp>
      <p:sp>
        <p:nvSpPr>
          <p:cNvPr id="6" name="Footer Placeholder 5">
            <a:extLst>
              <a:ext uri="{FF2B5EF4-FFF2-40B4-BE49-F238E27FC236}">
                <a16:creationId xmlns:a16="http://schemas.microsoft.com/office/drawing/2014/main" id="{0AE674B5-9D0D-4790-AC6F-BD7E6BCDCC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83A4-59C3-4077-A590-624C9442C403}"/>
              </a:ext>
            </a:extLst>
          </p:cNvPr>
          <p:cNvSpPr>
            <a:spLocks noGrp="1"/>
          </p:cNvSpPr>
          <p:nvPr>
            <p:ph type="sldNum" sz="quarter" idx="12"/>
          </p:nvPr>
        </p:nvSpPr>
        <p:spPr/>
        <p:txBody>
          <a:bodyPr/>
          <a:lstStyle/>
          <a:p>
            <a:fld id="{352B0616-A11B-4D34-9F77-6BD1474AB4EB}" type="slidenum">
              <a:rPr lang="en-US" smtClean="0"/>
              <a:t>‹#›</a:t>
            </a:fld>
            <a:endParaRPr lang="en-US"/>
          </a:p>
        </p:txBody>
      </p:sp>
    </p:spTree>
    <p:extLst>
      <p:ext uri="{BB962C8B-B14F-4D97-AF65-F5344CB8AC3E}">
        <p14:creationId xmlns:p14="http://schemas.microsoft.com/office/powerpoint/2010/main" val="4123476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0E786-B54F-445C-A957-F866E2C91D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0E4BDB-A511-4F84-98CB-5EF4BC5F4E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4B90BB-6230-4BB6-ABE4-17FF7DD680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E4CC07B-770D-403D-96E3-1B648B551A07}"/>
              </a:ext>
            </a:extLst>
          </p:cNvPr>
          <p:cNvSpPr>
            <a:spLocks noGrp="1"/>
          </p:cNvSpPr>
          <p:nvPr>
            <p:ph type="dt" sz="half" idx="10"/>
          </p:nvPr>
        </p:nvSpPr>
        <p:spPr/>
        <p:txBody>
          <a:bodyPr/>
          <a:lstStyle/>
          <a:p>
            <a:fld id="{20EA2A10-DA14-40EE-95A7-2188A4E999AF}" type="datetimeFigureOut">
              <a:rPr lang="en-US" smtClean="0"/>
              <a:t>4/24/2020</a:t>
            </a:fld>
            <a:endParaRPr lang="en-US"/>
          </a:p>
        </p:txBody>
      </p:sp>
      <p:sp>
        <p:nvSpPr>
          <p:cNvPr id="6" name="Footer Placeholder 5">
            <a:extLst>
              <a:ext uri="{FF2B5EF4-FFF2-40B4-BE49-F238E27FC236}">
                <a16:creationId xmlns:a16="http://schemas.microsoft.com/office/drawing/2014/main" id="{350EA216-B07D-4410-8D4F-341E4A9653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CD6C83-421E-4714-B5BC-7295EB1CCA1D}"/>
              </a:ext>
            </a:extLst>
          </p:cNvPr>
          <p:cNvSpPr>
            <a:spLocks noGrp="1"/>
          </p:cNvSpPr>
          <p:nvPr>
            <p:ph type="sldNum" sz="quarter" idx="12"/>
          </p:nvPr>
        </p:nvSpPr>
        <p:spPr/>
        <p:txBody>
          <a:bodyPr/>
          <a:lstStyle/>
          <a:p>
            <a:fld id="{352B0616-A11B-4D34-9F77-6BD1474AB4EB}" type="slidenum">
              <a:rPr lang="en-US" smtClean="0"/>
              <a:t>‹#›</a:t>
            </a:fld>
            <a:endParaRPr lang="en-US"/>
          </a:p>
        </p:txBody>
      </p:sp>
    </p:spTree>
    <p:extLst>
      <p:ext uri="{BB962C8B-B14F-4D97-AF65-F5344CB8AC3E}">
        <p14:creationId xmlns:p14="http://schemas.microsoft.com/office/powerpoint/2010/main" val="2780540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AF12DC-1E27-4E34-A916-9DCF2E5D0C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A5EC972-A2F6-4A9F-9082-D59995795A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E3BE2EC-9591-4A5A-91A7-C04C800D59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EA2A10-DA14-40EE-95A7-2188A4E999AF}" type="datetimeFigureOut">
              <a:rPr lang="en-US" smtClean="0"/>
              <a:t>4/24/2020</a:t>
            </a:fld>
            <a:endParaRPr lang="en-US"/>
          </a:p>
        </p:txBody>
      </p:sp>
      <p:sp>
        <p:nvSpPr>
          <p:cNvPr id="5" name="Footer Placeholder 4">
            <a:extLst>
              <a:ext uri="{FF2B5EF4-FFF2-40B4-BE49-F238E27FC236}">
                <a16:creationId xmlns:a16="http://schemas.microsoft.com/office/drawing/2014/main" id="{B234AC9C-FE23-4783-9470-90A35FA207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03EEB0-3FD4-481D-9D1F-7EC363108B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B0616-A11B-4D34-9F77-6BD1474AB4EB}" type="slidenum">
              <a:rPr lang="en-US" smtClean="0"/>
              <a:t>‹#›</a:t>
            </a:fld>
            <a:endParaRPr lang="en-US"/>
          </a:p>
        </p:txBody>
      </p:sp>
    </p:spTree>
    <p:extLst>
      <p:ext uri="{BB962C8B-B14F-4D97-AF65-F5344CB8AC3E}">
        <p14:creationId xmlns:p14="http://schemas.microsoft.com/office/powerpoint/2010/main" val="86101169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python.org/dev/peps/pep-0420" TargetMode="External"/><Relationship Id="rId2" Type="http://schemas.openxmlformats.org/officeDocument/2006/relationships/hyperlink" Target="http://www.python.org/dev/peps/pep-030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iscourse.julialang.org/t/ann-loopvectorization/3284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847EF7-1C0E-4DEF-A764-407A4D4C525B}"/>
              </a:ext>
            </a:extLst>
          </p:cNvPr>
          <p:cNvSpPr txBox="1"/>
          <p:nvPr/>
        </p:nvSpPr>
        <p:spPr>
          <a:xfrm>
            <a:off x="1723292" y="615463"/>
            <a:ext cx="9689123" cy="646331"/>
          </a:xfrm>
          <a:prstGeom prst="rect">
            <a:avLst/>
          </a:prstGeom>
          <a:noFill/>
        </p:spPr>
        <p:txBody>
          <a:bodyPr wrap="square" rtlCol="0">
            <a:spAutoFit/>
          </a:bodyPr>
          <a:lstStyle/>
          <a:p>
            <a:r>
              <a:rPr lang="en-US" sz="3600" dirty="0"/>
              <a:t>Python JIT: Implementation</a:t>
            </a:r>
          </a:p>
        </p:txBody>
      </p:sp>
      <p:sp>
        <p:nvSpPr>
          <p:cNvPr id="7" name="TextBox 6">
            <a:extLst>
              <a:ext uri="{FF2B5EF4-FFF2-40B4-BE49-F238E27FC236}">
                <a16:creationId xmlns:a16="http://schemas.microsoft.com/office/drawing/2014/main" id="{3C55E3EA-445C-4FA9-9809-EAC015A0E987}"/>
              </a:ext>
            </a:extLst>
          </p:cNvPr>
          <p:cNvSpPr txBox="1"/>
          <p:nvPr/>
        </p:nvSpPr>
        <p:spPr>
          <a:xfrm>
            <a:off x="782514" y="1916723"/>
            <a:ext cx="11570677" cy="2246769"/>
          </a:xfrm>
          <a:prstGeom prst="rect">
            <a:avLst/>
          </a:prstGeom>
          <a:noFill/>
        </p:spPr>
        <p:txBody>
          <a:bodyPr wrap="square" rtlCol="0">
            <a:spAutoFit/>
          </a:bodyPr>
          <a:lstStyle/>
          <a:p>
            <a:pPr marL="342900" indent="-342900">
              <a:buFont typeface="Wingdings" panose="05000000000000000000" pitchFamily="2" charset="2"/>
              <a:buChar char="v"/>
            </a:pPr>
            <a:r>
              <a:rPr lang="en-US" sz="2000" dirty="0"/>
              <a:t>Tackling Undecidable Global Variables</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Selecting A Compiler and Hooking Python Functions</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Transforming Python Bytecode Instructions to Our Core Language</a:t>
            </a:r>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*Keeping Object Identity?(</a:t>
            </a:r>
            <a:r>
              <a:rPr lang="en-US" sz="2000" i="1" dirty="0"/>
              <a:t>investigating</a:t>
            </a:r>
            <a:r>
              <a:rPr lang="en-US" sz="2000" dirty="0"/>
              <a:t>)</a:t>
            </a:r>
          </a:p>
        </p:txBody>
      </p:sp>
    </p:spTree>
    <p:extLst>
      <p:ext uri="{BB962C8B-B14F-4D97-AF65-F5344CB8AC3E}">
        <p14:creationId xmlns:p14="http://schemas.microsoft.com/office/powerpoint/2010/main" val="2284800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8970-5F48-4367-8A8A-F4A03A073C87}"/>
              </a:ext>
            </a:extLst>
          </p:cNvPr>
          <p:cNvSpPr>
            <a:spLocks noGrp="1"/>
          </p:cNvSpPr>
          <p:nvPr>
            <p:ph type="title"/>
          </p:nvPr>
        </p:nvSpPr>
        <p:spPr>
          <a:xfrm>
            <a:off x="838200" y="768350"/>
            <a:ext cx="10515600" cy="983884"/>
          </a:xfrm>
        </p:spPr>
        <p:txBody>
          <a:bodyPr>
            <a:normAutofit fontScale="90000"/>
          </a:bodyPr>
          <a:lstStyle/>
          <a:p>
            <a:r>
              <a:rPr lang="en-US" dirty="0"/>
              <a:t>The Global Variable Issues</a:t>
            </a:r>
          </a:p>
        </p:txBody>
      </p:sp>
      <p:sp>
        <p:nvSpPr>
          <p:cNvPr id="3" name="Text Placeholder 2">
            <a:extLst>
              <a:ext uri="{FF2B5EF4-FFF2-40B4-BE49-F238E27FC236}">
                <a16:creationId xmlns:a16="http://schemas.microsoft.com/office/drawing/2014/main" id="{5A842FCC-8425-4D82-A393-C5E56EAF839C}"/>
              </a:ext>
            </a:extLst>
          </p:cNvPr>
          <p:cNvSpPr>
            <a:spLocks noGrp="1"/>
          </p:cNvSpPr>
          <p:nvPr>
            <p:ph type="body" idx="1"/>
          </p:nvPr>
        </p:nvSpPr>
        <p:spPr>
          <a:xfrm>
            <a:off x="952500" y="1928814"/>
            <a:ext cx="10515600" cy="852854"/>
          </a:xfrm>
        </p:spPr>
        <p:txBody>
          <a:bodyPr/>
          <a:lstStyle/>
          <a:p>
            <a:r>
              <a:rPr lang="en-US" dirty="0">
                <a:solidFill>
                  <a:schemeClr val="tx1"/>
                </a:solidFill>
              </a:rPr>
              <a:t>Python is lexically scoped, however, it looks dynamic when it comes to the global variables.</a:t>
            </a:r>
          </a:p>
          <a:p>
            <a:endParaRPr lang="en-US" dirty="0"/>
          </a:p>
          <a:p>
            <a:endParaRPr lang="en-US" dirty="0"/>
          </a:p>
        </p:txBody>
      </p:sp>
      <p:sp>
        <p:nvSpPr>
          <p:cNvPr id="4" name="Rectangle 3">
            <a:extLst>
              <a:ext uri="{FF2B5EF4-FFF2-40B4-BE49-F238E27FC236}">
                <a16:creationId xmlns:a16="http://schemas.microsoft.com/office/drawing/2014/main" id="{79D06A94-3A8E-4A17-9416-2DEFE42DBFF2}"/>
              </a:ext>
            </a:extLst>
          </p:cNvPr>
          <p:cNvSpPr/>
          <p:nvPr/>
        </p:nvSpPr>
        <p:spPr>
          <a:xfrm>
            <a:off x="367180" y="290118"/>
            <a:ext cx="5408532" cy="369332"/>
          </a:xfrm>
          <a:prstGeom prst="rect">
            <a:avLst/>
          </a:prstGeom>
        </p:spPr>
        <p:txBody>
          <a:bodyPr wrap="none">
            <a:spAutoFit/>
          </a:bodyPr>
          <a:lstStyle/>
          <a:p>
            <a:pPr marL="342900" indent="-342900">
              <a:buFont typeface="Wingdings" panose="05000000000000000000" pitchFamily="2" charset="2"/>
              <a:buChar char="v"/>
            </a:pPr>
            <a:r>
              <a:rPr lang="en-US" dirty="0"/>
              <a:t>Tackling Undecidable Global Variables</a:t>
            </a:r>
          </a:p>
        </p:txBody>
      </p:sp>
      <p:pic>
        <p:nvPicPr>
          <p:cNvPr id="6" name="Picture 5">
            <a:extLst>
              <a:ext uri="{FF2B5EF4-FFF2-40B4-BE49-F238E27FC236}">
                <a16:creationId xmlns:a16="http://schemas.microsoft.com/office/drawing/2014/main" id="{5E9F9220-BD04-43EC-8ADF-B36B0DFB2AD3}"/>
              </a:ext>
            </a:extLst>
          </p:cNvPr>
          <p:cNvPicPr>
            <a:picLocks noChangeAspect="1"/>
          </p:cNvPicPr>
          <p:nvPr/>
        </p:nvPicPr>
        <p:blipFill>
          <a:blip r:embed="rId2"/>
          <a:stretch>
            <a:fillRect/>
          </a:stretch>
        </p:blipFill>
        <p:spPr>
          <a:xfrm>
            <a:off x="952500" y="2781667"/>
            <a:ext cx="2835870" cy="3381742"/>
          </a:xfrm>
          <a:prstGeom prst="rect">
            <a:avLst/>
          </a:prstGeom>
        </p:spPr>
      </p:pic>
      <p:sp>
        <p:nvSpPr>
          <p:cNvPr id="7" name="TextBox 6">
            <a:extLst>
              <a:ext uri="{FF2B5EF4-FFF2-40B4-BE49-F238E27FC236}">
                <a16:creationId xmlns:a16="http://schemas.microsoft.com/office/drawing/2014/main" id="{59AE4293-C834-4684-933E-90AF128750F1}"/>
              </a:ext>
            </a:extLst>
          </p:cNvPr>
          <p:cNvSpPr txBox="1"/>
          <p:nvPr/>
        </p:nvSpPr>
        <p:spPr>
          <a:xfrm>
            <a:off x="5077558" y="2718212"/>
            <a:ext cx="5508380" cy="1754326"/>
          </a:xfrm>
          <a:prstGeom prst="rect">
            <a:avLst/>
          </a:prstGeom>
          <a:noFill/>
        </p:spPr>
        <p:txBody>
          <a:bodyPr wrap="square" rtlCol="0">
            <a:spAutoFit/>
          </a:bodyPr>
          <a:lstStyle/>
          <a:p>
            <a:r>
              <a:rPr lang="en-US" dirty="0"/>
              <a:t>This makes optimizations hard.</a:t>
            </a:r>
          </a:p>
          <a:p>
            <a:endParaRPr lang="en-US" dirty="0"/>
          </a:p>
          <a:p>
            <a:r>
              <a:rPr lang="en-US" dirty="0"/>
              <a:t>We cannot assume which function the symbol </a:t>
            </a:r>
            <a:r>
              <a:rPr lang="en-US" dirty="0">
                <a:solidFill>
                  <a:srgbClr val="00B0F0"/>
                </a:solidFill>
              </a:rPr>
              <a:t>g</a:t>
            </a:r>
            <a:r>
              <a:rPr lang="en-US" dirty="0"/>
              <a:t> in </a:t>
            </a:r>
            <a:r>
              <a:rPr lang="en-US" dirty="0">
                <a:solidFill>
                  <a:srgbClr val="00B0F0"/>
                </a:solidFill>
              </a:rPr>
              <a:t>f</a:t>
            </a:r>
            <a:r>
              <a:rPr lang="en-US" dirty="0"/>
              <a:t> is referring to.</a:t>
            </a:r>
          </a:p>
          <a:p>
            <a:endParaRPr lang="en-US" dirty="0"/>
          </a:p>
          <a:p>
            <a:r>
              <a:rPr lang="en-US" dirty="0"/>
              <a:t>What’s worse:</a:t>
            </a:r>
          </a:p>
        </p:txBody>
      </p:sp>
      <p:pic>
        <p:nvPicPr>
          <p:cNvPr id="8" name="Picture 7">
            <a:extLst>
              <a:ext uri="{FF2B5EF4-FFF2-40B4-BE49-F238E27FC236}">
                <a16:creationId xmlns:a16="http://schemas.microsoft.com/office/drawing/2014/main" id="{69170B40-6E9C-4152-B188-203318CBE348}"/>
              </a:ext>
            </a:extLst>
          </p:cNvPr>
          <p:cNvPicPr>
            <a:picLocks noChangeAspect="1"/>
          </p:cNvPicPr>
          <p:nvPr/>
        </p:nvPicPr>
        <p:blipFill>
          <a:blip r:embed="rId3"/>
          <a:stretch>
            <a:fillRect/>
          </a:stretch>
        </p:blipFill>
        <p:spPr>
          <a:xfrm>
            <a:off x="5077558" y="4538813"/>
            <a:ext cx="4597468" cy="1563765"/>
          </a:xfrm>
          <a:prstGeom prst="rect">
            <a:avLst/>
          </a:prstGeom>
        </p:spPr>
      </p:pic>
      <p:sp>
        <p:nvSpPr>
          <p:cNvPr id="11" name="TextBox 10">
            <a:extLst>
              <a:ext uri="{FF2B5EF4-FFF2-40B4-BE49-F238E27FC236}">
                <a16:creationId xmlns:a16="http://schemas.microsoft.com/office/drawing/2014/main" id="{BC6CFD19-AC25-47FB-AD50-F6D6F505E533}"/>
              </a:ext>
            </a:extLst>
          </p:cNvPr>
          <p:cNvSpPr txBox="1"/>
          <p:nvPr/>
        </p:nvSpPr>
        <p:spPr>
          <a:xfrm>
            <a:off x="5077558" y="6198550"/>
            <a:ext cx="7395796" cy="369332"/>
          </a:xfrm>
          <a:prstGeom prst="rect">
            <a:avLst/>
          </a:prstGeom>
          <a:noFill/>
        </p:spPr>
        <p:txBody>
          <a:bodyPr wrap="square" rtlCol="0">
            <a:spAutoFit/>
          </a:bodyPr>
          <a:lstStyle/>
          <a:p>
            <a:r>
              <a:rPr lang="en-US" dirty="0" err="1"/>
              <a:t>Globals</a:t>
            </a:r>
            <a:endParaRPr lang="en-US" dirty="0"/>
          </a:p>
        </p:txBody>
      </p:sp>
    </p:spTree>
    <p:extLst>
      <p:ext uri="{BB962C8B-B14F-4D97-AF65-F5344CB8AC3E}">
        <p14:creationId xmlns:p14="http://schemas.microsoft.com/office/powerpoint/2010/main" val="43270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8970-5F48-4367-8A8A-F4A03A073C87}"/>
              </a:ext>
            </a:extLst>
          </p:cNvPr>
          <p:cNvSpPr>
            <a:spLocks noGrp="1"/>
          </p:cNvSpPr>
          <p:nvPr>
            <p:ph type="title"/>
          </p:nvPr>
        </p:nvSpPr>
        <p:spPr>
          <a:xfrm>
            <a:off x="2025162" y="722476"/>
            <a:ext cx="10515600" cy="983884"/>
          </a:xfrm>
        </p:spPr>
        <p:txBody>
          <a:bodyPr>
            <a:normAutofit/>
          </a:bodyPr>
          <a:lstStyle/>
          <a:p>
            <a:r>
              <a:rPr lang="en-US" dirty="0"/>
              <a:t>What’s the Matter?</a:t>
            </a:r>
          </a:p>
        </p:txBody>
      </p:sp>
      <p:sp>
        <p:nvSpPr>
          <p:cNvPr id="3" name="Text Placeholder 2">
            <a:extLst>
              <a:ext uri="{FF2B5EF4-FFF2-40B4-BE49-F238E27FC236}">
                <a16:creationId xmlns:a16="http://schemas.microsoft.com/office/drawing/2014/main" id="{5A842FCC-8425-4D82-A393-C5E56EAF839C}"/>
              </a:ext>
            </a:extLst>
          </p:cNvPr>
          <p:cNvSpPr>
            <a:spLocks noGrp="1"/>
          </p:cNvSpPr>
          <p:nvPr>
            <p:ph type="body" idx="1"/>
          </p:nvPr>
        </p:nvSpPr>
        <p:spPr>
          <a:xfrm>
            <a:off x="952500" y="1769386"/>
            <a:ext cx="10515600" cy="852854"/>
          </a:xfrm>
        </p:spPr>
        <p:txBody>
          <a:bodyPr/>
          <a:lstStyle/>
          <a:p>
            <a:r>
              <a:rPr lang="en-US" dirty="0">
                <a:solidFill>
                  <a:schemeClr val="tx1"/>
                </a:solidFill>
              </a:rPr>
              <a:t>If we cannot determine the symbol references even in runtime, we cannot specialize and inline function calls!</a:t>
            </a:r>
            <a:endParaRPr lang="en-US" dirty="0"/>
          </a:p>
        </p:txBody>
      </p:sp>
      <p:sp>
        <p:nvSpPr>
          <p:cNvPr id="4" name="Rectangle 3">
            <a:extLst>
              <a:ext uri="{FF2B5EF4-FFF2-40B4-BE49-F238E27FC236}">
                <a16:creationId xmlns:a16="http://schemas.microsoft.com/office/drawing/2014/main" id="{79D06A94-3A8E-4A17-9416-2DEFE42DBFF2}"/>
              </a:ext>
            </a:extLst>
          </p:cNvPr>
          <p:cNvSpPr/>
          <p:nvPr/>
        </p:nvSpPr>
        <p:spPr>
          <a:xfrm>
            <a:off x="367180" y="290118"/>
            <a:ext cx="5408532" cy="369332"/>
          </a:xfrm>
          <a:prstGeom prst="rect">
            <a:avLst/>
          </a:prstGeom>
        </p:spPr>
        <p:txBody>
          <a:bodyPr wrap="none">
            <a:spAutoFit/>
          </a:bodyPr>
          <a:lstStyle/>
          <a:p>
            <a:pPr marL="342900" indent="-342900">
              <a:buFont typeface="Wingdings" panose="05000000000000000000" pitchFamily="2" charset="2"/>
              <a:buChar char="v"/>
            </a:pPr>
            <a:r>
              <a:rPr lang="en-US" dirty="0"/>
              <a:t>Tackling Undecidable Global Variables</a:t>
            </a:r>
          </a:p>
        </p:txBody>
      </p:sp>
      <p:pic>
        <p:nvPicPr>
          <p:cNvPr id="6" name="Picture 5">
            <a:extLst>
              <a:ext uri="{FF2B5EF4-FFF2-40B4-BE49-F238E27FC236}">
                <a16:creationId xmlns:a16="http://schemas.microsoft.com/office/drawing/2014/main" id="{5E9F9220-BD04-43EC-8ADF-B36B0DFB2AD3}"/>
              </a:ext>
            </a:extLst>
          </p:cNvPr>
          <p:cNvPicPr>
            <a:picLocks noChangeAspect="1"/>
          </p:cNvPicPr>
          <p:nvPr/>
        </p:nvPicPr>
        <p:blipFill>
          <a:blip r:embed="rId2"/>
          <a:stretch>
            <a:fillRect/>
          </a:stretch>
        </p:blipFill>
        <p:spPr>
          <a:xfrm>
            <a:off x="952500" y="2781667"/>
            <a:ext cx="2835870" cy="3381742"/>
          </a:xfrm>
          <a:prstGeom prst="rect">
            <a:avLst/>
          </a:prstGeom>
        </p:spPr>
      </p:pic>
      <p:sp>
        <p:nvSpPr>
          <p:cNvPr id="5" name="TextBox 4">
            <a:extLst>
              <a:ext uri="{FF2B5EF4-FFF2-40B4-BE49-F238E27FC236}">
                <a16:creationId xmlns:a16="http://schemas.microsoft.com/office/drawing/2014/main" id="{A4697C5F-47F8-4FA4-BC18-6CEACEACA62A}"/>
              </a:ext>
            </a:extLst>
          </p:cNvPr>
          <p:cNvSpPr txBox="1"/>
          <p:nvPr/>
        </p:nvSpPr>
        <p:spPr>
          <a:xfrm>
            <a:off x="3921369" y="3200400"/>
            <a:ext cx="8466993" cy="1384995"/>
          </a:xfrm>
          <a:prstGeom prst="rect">
            <a:avLst/>
          </a:prstGeom>
          <a:noFill/>
        </p:spPr>
        <p:txBody>
          <a:bodyPr wrap="square" rtlCol="0">
            <a:spAutoFit/>
          </a:bodyPr>
          <a:lstStyle/>
          <a:p>
            <a:r>
              <a:rPr lang="en-US" sz="2800" dirty="0"/>
              <a:t>If </a:t>
            </a:r>
            <a:r>
              <a:rPr lang="en-US" sz="2800" dirty="0">
                <a:solidFill>
                  <a:srgbClr val="00B0F0"/>
                </a:solidFill>
              </a:rPr>
              <a:t>g</a:t>
            </a:r>
            <a:r>
              <a:rPr lang="en-US" sz="2800" dirty="0"/>
              <a:t> at here has multiple methods/overloads, we won’t be able to remove the overhead of dynamic dispatch.</a:t>
            </a:r>
          </a:p>
        </p:txBody>
      </p:sp>
    </p:spTree>
    <p:extLst>
      <p:ext uri="{BB962C8B-B14F-4D97-AF65-F5344CB8AC3E}">
        <p14:creationId xmlns:p14="http://schemas.microsoft.com/office/powerpoint/2010/main" val="277871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8970-5F48-4367-8A8A-F4A03A073C87}"/>
              </a:ext>
            </a:extLst>
          </p:cNvPr>
          <p:cNvSpPr>
            <a:spLocks noGrp="1"/>
          </p:cNvSpPr>
          <p:nvPr>
            <p:ph type="title"/>
          </p:nvPr>
        </p:nvSpPr>
        <p:spPr>
          <a:xfrm>
            <a:off x="-1917422" y="1204841"/>
            <a:ext cx="12696093" cy="983884"/>
          </a:xfrm>
        </p:spPr>
        <p:txBody>
          <a:bodyPr>
            <a:noAutofit/>
          </a:bodyPr>
          <a:lstStyle/>
          <a:p>
            <a:pPr algn="r"/>
            <a:r>
              <a:rPr lang="en-US" sz="4800" dirty="0"/>
              <a:t>Analysis and Track of </a:t>
            </a:r>
            <a:br>
              <a:rPr lang="en-US" sz="4800" dirty="0"/>
            </a:br>
            <a:r>
              <a:rPr lang="en-US" sz="4800" dirty="0"/>
              <a:t>Mutations of Global Variables</a:t>
            </a:r>
          </a:p>
        </p:txBody>
      </p:sp>
      <p:sp>
        <p:nvSpPr>
          <p:cNvPr id="4" name="Rectangle 3">
            <a:extLst>
              <a:ext uri="{FF2B5EF4-FFF2-40B4-BE49-F238E27FC236}">
                <a16:creationId xmlns:a16="http://schemas.microsoft.com/office/drawing/2014/main" id="{79D06A94-3A8E-4A17-9416-2DEFE42DBFF2}"/>
              </a:ext>
            </a:extLst>
          </p:cNvPr>
          <p:cNvSpPr/>
          <p:nvPr/>
        </p:nvSpPr>
        <p:spPr>
          <a:xfrm>
            <a:off x="367180" y="290118"/>
            <a:ext cx="5408532" cy="369332"/>
          </a:xfrm>
          <a:prstGeom prst="rect">
            <a:avLst/>
          </a:prstGeom>
        </p:spPr>
        <p:txBody>
          <a:bodyPr wrap="none">
            <a:spAutoFit/>
          </a:bodyPr>
          <a:lstStyle/>
          <a:p>
            <a:pPr marL="342900" indent="-342900">
              <a:buFont typeface="Wingdings" panose="05000000000000000000" pitchFamily="2" charset="2"/>
              <a:buChar char="v"/>
            </a:pPr>
            <a:r>
              <a:rPr lang="en-US" dirty="0"/>
              <a:t>Tackling Undecidable Global Variables</a:t>
            </a:r>
          </a:p>
        </p:txBody>
      </p:sp>
      <p:sp>
        <p:nvSpPr>
          <p:cNvPr id="5" name="TextBox 4">
            <a:extLst>
              <a:ext uri="{FF2B5EF4-FFF2-40B4-BE49-F238E27FC236}">
                <a16:creationId xmlns:a16="http://schemas.microsoft.com/office/drawing/2014/main" id="{CA056B31-2573-4BFB-BF2D-06129DA07E80}"/>
              </a:ext>
            </a:extLst>
          </p:cNvPr>
          <p:cNvSpPr txBox="1"/>
          <p:nvPr/>
        </p:nvSpPr>
        <p:spPr>
          <a:xfrm>
            <a:off x="4792933" y="2255655"/>
            <a:ext cx="6479931" cy="461665"/>
          </a:xfrm>
          <a:prstGeom prst="rect">
            <a:avLst/>
          </a:prstGeom>
          <a:noFill/>
        </p:spPr>
        <p:txBody>
          <a:bodyPr wrap="square" rtlCol="0">
            <a:spAutoFit/>
          </a:bodyPr>
          <a:lstStyle/>
          <a:p>
            <a:r>
              <a:rPr lang="en-US" sz="2400" dirty="0"/>
              <a:t>Fortunately, this is achievable.</a:t>
            </a:r>
          </a:p>
        </p:txBody>
      </p:sp>
      <p:sp>
        <p:nvSpPr>
          <p:cNvPr id="7" name="TextBox 6">
            <a:extLst>
              <a:ext uri="{FF2B5EF4-FFF2-40B4-BE49-F238E27FC236}">
                <a16:creationId xmlns:a16="http://schemas.microsoft.com/office/drawing/2014/main" id="{761E8F8E-6B0E-4458-88B1-DAA2041CC8FA}"/>
              </a:ext>
            </a:extLst>
          </p:cNvPr>
          <p:cNvSpPr txBox="1"/>
          <p:nvPr/>
        </p:nvSpPr>
        <p:spPr>
          <a:xfrm>
            <a:off x="4948208" y="2986519"/>
            <a:ext cx="6866626" cy="2308324"/>
          </a:xfrm>
          <a:prstGeom prst="rect">
            <a:avLst/>
          </a:prstGeom>
          <a:noFill/>
        </p:spPr>
        <p:txBody>
          <a:bodyPr wrap="square" rtlCol="0">
            <a:spAutoFit/>
          </a:bodyPr>
          <a:lstStyle/>
          <a:p>
            <a:r>
              <a:rPr lang="en-US" sz="2400" dirty="0"/>
              <a:t>Changing Global Variables in Python has 2 approaches:</a:t>
            </a:r>
          </a:p>
          <a:p>
            <a:pPr marL="342900" indent="-342900">
              <a:buAutoNum type="arabicPeriod"/>
            </a:pPr>
            <a:r>
              <a:rPr lang="en-US" sz="2400" dirty="0"/>
              <a:t>Via STORE_GLOBAL instructions, this is easy to </a:t>
            </a:r>
            <a:r>
              <a:rPr lang="en-US" sz="2400" dirty="0" err="1"/>
              <a:t>analyse</a:t>
            </a:r>
            <a:endParaRPr lang="en-US" sz="2400" dirty="0"/>
          </a:p>
          <a:p>
            <a:pPr marL="342900" indent="-342900">
              <a:buAutoNum type="arabicPeriod"/>
            </a:pPr>
            <a:r>
              <a:rPr lang="en-US" sz="2400" dirty="0"/>
              <a:t>Via mutating the </a:t>
            </a:r>
            <a:r>
              <a:rPr lang="en-US" sz="2400" dirty="0" err="1"/>
              <a:t>dict</a:t>
            </a:r>
            <a:r>
              <a:rPr lang="en-US" sz="2400" dirty="0"/>
              <a:t> that </a:t>
            </a:r>
            <a:r>
              <a:rPr lang="en-US" sz="2400" dirty="0" err="1">
                <a:solidFill>
                  <a:srgbClr val="00B0F0"/>
                </a:solidFill>
              </a:rPr>
              <a:t>globals</a:t>
            </a:r>
            <a:r>
              <a:rPr lang="en-US" sz="2400" dirty="0"/>
              <a:t> returns</a:t>
            </a:r>
          </a:p>
        </p:txBody>
      </p:sp>
      <p:pic>
        <p:nvPicPr>
          <p:cNvPr id="3" name="Picture 2">
            <a:extLst>
              <a:ext uri="{FF2B5EF4-FFF2-40B4-BE49-F238E27FC236}">
                <a16:creationId xmlns:a16="http://schemas.microsoft.com/office/drawing/2014/main" id="{743DB2B6-2140-46CB-9E4A-4B2981F114C1}"/>
              </a:ext>
            </a:extLst>
          </p:cNvPr>
          <p:cNvPicPr>
            <a:picLocks noChangeAspect="1"/>
          </p:cNvPicPr>
          <p:nvPr/>
        </p:nvPicPr>
        <p:blipFill>
          <a:blip r:embed="rId2"/>
          <a:stretch>
            <a:fillRect/>
          </a:stretch>
        </p:blipFill>
        <p:spPr>
          <a:xfrm>
            <a:off x="844755" y="2389516"/>
            <a:ext cx="3948178" cy="2812211"/>
          </a:xfrm>
          <a:prstGeom prst="rect">
            <a:avLst/>
          </a:prstGeom>
        </p:spPr>
      </p:pic>
    </p:spTree>
    <p:extLst>
      <p:ext uri="{BB962C8B-B14F-4D97-AF65-F5344CB8AC3E}">
        <p14:creationId xmlns:p14="http://schemas.microsoft.com/office/powerpoint/2010/main" val="1241768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8970-5F48-4367-8A8A-F4A03A073C87}"/>
              </a:ext>
            </a:extLst>
          </p:cNvPr>
          <p:cNvSpPr>
            <a:spLocks noGrp="1"/>
          </p:cNvSpPr>
          <p:nvPr>
            <p:ph type="title"/>
          </p:nvPr>
        </p:nvSpPr>
        <p:spPr>
          <a:xfrm>
            <a:off x="-1555113" y="1231114"/>
            <a:ext cx="12696093" cy="983884"/>
          </a:xfrm>
        </p:spPr>
        <p:txBody>
          <a:bodyPr>
            <a:noAutofit/>
          </a:bodyPr>
          <a:lstStyle/>
          <a:p>
            <a:pPr algn="r"/>
            <a:r>
              <a:rPr lang="en-US" sz="4800" dirty="0"/>
              <a:t>Analysis and Track of </a:t>
            </a:r>
            <a:br>
              <a:rPr lang="en-US" sz="4800" dirty="0"/>
            </a:br>
            <a:r>
              <a:rPr lang="en-US" sz="4800" dirty="0"/>
              <a:t>Mutations of Global Variables</a:t>
            </a:r>
          </a:p>
        </p:txBody>
      </p:sp>
      <p:sp>
        <p:nvSpPr>
          <p:cNvPr id="4" name="Rectangle 3">
            <a:extLst>
              <a:ext uri="{FF2B5EF4-FFF2-40B4-BE49-F238E27FC236}">
                <a16:creationId xmlns:a16="http://schemas.microsoft.com/office/drawing/2014/main" id="{79D06A94-3A8E-4A17-9416-2DEFE42DBFF2}"/>
              </a:ext>
            </a:extLst>
          </p:cNvPr>
          <p:cNvSpPr/>
          <p:nvPr/>
        </p:nvSpPr>
        <p:spPr>
          <a:xfrm>
            <a:off x="367180" y="290118"/>
            <a:ext cx="5408532" cy="369332"/>
          </a:xfrm>
          <a:prstGeom prst="rect">
            <a:avLst/>
          </a:prstGeom>
        </p:spPr>
        <p:txBody>
          <a:bodyPr wrap="none">
            <a:spAutoFit/>
          </a:bodyPr>
          <a:lstStyle/>
          <a:p>
            <a:pPr marL="342900" indent="-342900">
              <a:buFont typeface="Wingdings" panose="05000000000000000000" pitchFamily="2" charset="2"/>
              <a:buChar char="v"/>
            </a:pPr>
            <a:r>
              <a:rPr lang="en-US" dirty="0"/>
              <a:t>Tackling Undecidable Global Variables</a:t>
            </a:r>
          </a:p>
        </p:txBody>
      </p:sp>
      <p:pic>
        <p:nvPicPr>
          <p:cNvPr id="3" name="Picture 2">
            <a:extLst>
              <a:ext uri="{FF2B5EF4-FFF2-40B4-BE49-F238E27FC236}">
                <a16:creationId xmlns:a16="http://schemas.microsoft.com/office/drawing/2014/main" id="{B6B72117-07FC-4D2E-8644-9D12A5468C2F}"/>
              </a:ext>
            </a:extLst>
          </p:cNvPr>
          <p:cNvPicPr>
            <a:picLocks noChangeAspect="1"/>
          </p:cNvPicPr>
          <p:nvPr/>
        </p:nvPicPr>
        <p:blipFill>
          <a:blip r:embed="rId2"/>
          <a:stretch>
            <a:fillRect/>
          </a:stretch>
        </p:blipFill>
        <p:spPr>
          <a:xfrm>
            <a:off x="367180" y="2643996"/>
            <a:ext cx="5048081" cy="2493334"/>
          </a:xfrm>
          <a:prstGeom prst="rect">
            <a:avLst/>
          </a:prstGeom>
        </p:spPr>
      </p:pic>
      <p:sp>
        <p:nvSpPr>
          <p:cNvPr id="8" name="TextBox 7">
            <a:extLst>
              <a:ext uri="{FF2B5EF4-FFF2-40B4-BE49-F238E27FC236}">
                <a16:creationId xmlns:a16="http://schemas.microsoft.com/office/drawing/2014/main" id="{19CA8DEC-84E8-4E3E-83E2-09D86D34AA1E}"/>
              </a:ext>
            </a:extLst>
          </p:cNvPr>
          <p:cNvSpPr txBox="1"/>
          <p:nvPr/>
        </p:nvSpPr>
        <p:spPr>
          <a:xfrm>
            <a:off x="5667555" y="3148971"/>
            <a:ext cx="6866626" cy="1631216"/>
          </a:xfrm>
          <a:prstGeom prst="rect">
            <a:avLst/>
          </a:prstGeom>
          <a:noFill/>
        </p:spPr>
        <p:txBody>
          <a:bodyPr wrap="square" rtlCol="0">
            <a:spAutoFit/>
          </a:bodyPr>
          <a:lstStyle/>
          <a:p>
            <a:r>
              <a:rPr lang="en-US" sz="2000" dirty="0"/>
              <a:t>Changing Global Variables in Python has 2 approaches:</a:t>
            </a:r>
          </a:p>
          <a:p>
            <a:pPr marL="342900" indent="-342900">
              <a:buAutoNum type="arabicPeriod"/>
            </a:pPr>
            <a:r>
              <a:rPr lang="en-US" sz="2000" dirty="0"/>
              <a:t>Via STORE_GLOBAL instructions, this is easy to </a:t>
            </a:r>
            <a:r>
              <a:rPr lang="en-US" sz="2000" dirty="0" err="1"/>
              <a:t>analyse</a:t>
            </a:r>
            <a:endParaRPr lang="en-US" sz="2000" dirty="0"/>
          </a:p>
          <a:p>
            <a:pPr marL="342900" indent="-342900">
              <a:buAutoNum type="arabicPeriod"/>
            </a:pPr>
            <a:r>
              <a:rPr lang="en-US" sz="2000" dirty="0"/>
              <a:t>Via mutating the </a:t>
            </a:r>
            <a:r>
              <a:rPr lang="en-US" sz="2000" dirty="0" err="1"/>
              <a:t>dict</a:t>
            </a:r>
            <a:r>
              <a:rPr lang="en-US" sz="2000" dirty="0"/>
              <a:t> that </a:t>
            </a:r>
            <a:r>
              <a:rPr lang="en-US" sz="2000" dirty="0" err="1">
                <a:solidFill>
                  <a:srgbClr val="00B0F0"/>
                </a:solidFill>
              </a:rPr>
              <a:t>globals</a:t>
            </a:r>
            <a:r>
              <a:rPr lang="en-US" sz="2000" dirty="0"/>
              <a:t> returns</a:t>
            </a:r>
          </a:p>
        </p:txBody>
      </p:sp>
      <p:cxnSp>
        <p:nvCxnSpPr>
          <p:cNvPr id="12" name="Straight Arrow Connector 11">
            <a:extLst>
              <a:ext uri="{FF2B5EF4-FFF2-40B4-BE49-F238E27FC236}">
                <a16:creationId xmlns:a16="http://schemas.microsoft.com/office/drawing/2014/main" id="{6770C9D3-204D-4FCD-93B3-735572991BEF}"/>
              </a:ext>
            </a:extLst>
          </p:cNvPr>
          <p:cNvCxnSpPr>
            <a:cxnSpLocks/>
          </p:cNvCxnSpPr>
          <p:nvPr/>
        </p:nvCxnSpPr>
        <p:spPr>
          <a:xfrm flipH="1" flipV="1">
            <a:off x="4792933" y="3606800"/>
            <a:ext cx="874622" cy="137064"/>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855A133-E3F8-456B-AA21-E5E840AFE933}"/>
              </a:ext>
            </a:extLst>
          </p:cNvPr>
          <p:cNvCxnSpPr>
            <a:cxnSpLocks/>
          </p:cNvCxnSpPr>
          <p:nvPr/>
        </p:nvCxnSpPr>
        <p:spPr>
          <a:xfrm flipH="1">
            <a:off x="4480560" y="4528869"/>
            <a:ext cx="1186995" cy="83771"/>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222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8970-5F48-4367-8A8A-F4A03A073C87}"/>
              </a:ext>
            </a:extLst>
          </p:cNvPr>
          <p:cNvSpPr>
            <a:spLocks noGrp="1"/>
          </p:cNvSpPr>
          <p:nvPr>
            <p:ph type="title"/>
          </p:nvPr>
        </p:nvSpPr>
        <p:spPr>
          <a:xfrm>
            <a:off x="-1555113" y="1231114"/>
            <a:ext cx="12696093" cy="983884"/>
          </a:xfrm>
        </p:spPr>
        <p:txBody>
          <a:bodyPr>
            <a:noAutofit/>
          </a:bodyPr>
          <a:lstStyle/>
          <a:p>
            <a:pPr algn="r"/>
            <a:r>
              <a:rPr lang="en-US" sz="4800" dirty="0"/>
              <a:t>Analysis and Track of </a:t>
            </a:r>
            <a:br>
              <a:rPr lang="en-US" sz="4800" dirty="0"/>
            </a:br>
            <a:r>
              <a:rPr lang="en-US" sz="4800" dirty="0"/>
              <a:t>Mutations of Global Variables</a:t>
            </a:r>
          </a:p>
        </p:txBody>
      </p:sp>
      <p:sp>
        <p:nvSpPr>
          <p:cNvPr id="4" name="Rectangle 3">
            <a:extLst>
              <a:ext uri="{FF2B5EF4-FFF2-40B4-BE49-F238E27FC236}">
                <a16:creationId xmlns:a16="http://schemas.microsoft.com/office/drawing/2014/main" id="{79D06A94-3A8E-4A17-9416-2DEFE42DBFF2}"/>
              </a:ext>
            </a:extLst>
          </p:cNvPr>
          <p:cNvSpPr/>
          <p:nvPr/>
        </p:nvSpPr>
        <p:spPr>
          <a:xfrm>
            <a:off x="367180" y="290118"/>
            <a:ext cx="5408532" cy="369332"/>
          </a:xfrm>
          <a:prstGeom prst="rect">
            <a:avLst/>
          </a:prstGeom>
        </p:spPr>
        <p:txBody>
          <a:bodyPr wrap="none">
            <a:spAutoFit/>
          </a:bodyPr>
          <a:lstStyle/>
          <a:p>
            <a:pPr marL="342900" indent="-342900">
              <a:buFont typeface="Wingdings" panose="05000000000000000000" pitchFamily="2" charset="2"/>
              <a:buChar char="v"/>
            </a:pPr>
            <a:r>
              <a:rPr lang="en-US" dirty="0"/>
              <a:t>Tackling Undecidable Global Variables</a:t>
            </a:r>
          </a:p>
        </p:txBody>
      </p:sp>
      <p:pic>
        <p:nvPicPr>
          <p:cNvPr id="3" name="Picture 2">
            <a:extLst>
              <a:ext uri="{FF2B5EF4-FFF2-40B4-BE49-F238E27FC236}">
                <a16:creationId xmlns:a16="http://schemas.microsoft.com/office/drawing/2014/main" id="{B6B72117-07FC-4D2E-8644-9D12A5468C2F}"/>
              </a:ext>
            </a:extLst>
          </p:cNvPr>
          <p:cNvPicPr>
            <a:picLocks noChangeAspect="1"/>
          </p:cNvPicPr>
          <p:nvPr/>
        </p:nvPicPr>
        <p:blipFill>
          <a:blip r:embed="rId2"/>
          <a:stretch>
            <a:fillRect/>
          </a:stretch>
        </p:blipFill>
        <p:spPr>
          <a:xfrm>
            <a:off x="237784" y="2652622"/>
            <a:ext cx="5048081" cy="2493334"/>
          </a:xfrm>
          <a:prstGeom prst="rect">
            <a:avLst/>
          </a:prstGeom>
        </p:spPr>
      </p:pic>
      <p:cxnSp>
        <p:nvCxnSpPr>
          <p:cNvPr id="12" name="Straight Arrow Connector 11">
            <a:extLst>
              <a:ext uri="{FF2B5EF4-FFF2-40B4-BE49-F238E27FC236}">
                <a16:creationId xmlns:a16="http://schemas.microsoft.com/office/drawing/2014/main" id="{6770C9D3-204D-4FCD-93B3-735572991BEF}"/>
              </a:ext>
            </a:extLst>
          </p:cNvPr>
          <p:cNvCxnSpPr>
            <a:cxnSpLocks/>
            <a:stCxn id="17" idx="1"/>
          </p:cNvCxnSpPr>
          <p:nvPr/>
        </p:nvCxnSpPr>
        <p:spPr>
          <a:xfrm flipH="1">
            <a:off x="1673528" y="3363307"/>
            <a:ext cx="5952224" cy="302919"/>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855A133-E3F8-456B-AA21-E5E840AFE933}"/>
              </a:ext>
            </a:extLst>
          </p:cNvPr>
          <p:cNvCxnSpPr>
            <a:cxnSpLocks/>
          </p:cNvCxnSpPr>
          <p:nvPr/>
        </p:nvCxnSpPr>
        <p:spPr>
          <a:xfrm flipH="1" flipV="1">
            <a:off x="1673526" y="4511615"/>
            <a:ext cx="5952226" cy="431322"/>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31B71FF-702B-4B10-B8BD-431B3393E709}"/>
              </a:ext>
            </a:extLst>
          </p:cNvPr>
          <p:cNvSpPr txBox="1"/>
          <p:nvPr/>
        </p:nvSpPr>
        <p:spPr>
          <a:xfrm>
            <a:off x="7625752" y="2763142"/>
            <a:ext cx="4500993" cy="1200329"/>
          </a:xfrm>
          <a:prstGeom prst="rect">
            <a:avLst/>
          </a:prstGeom>
          <a:noFill/>
        </p:spPr>
        <p:txBody>
          <a:bodyPr wrap="square" rtlCol="0">
            <a:spAutoFit/>
          </a:bodyPr>
          <a:lstStyle/>
          <a:p>
            <a:r>
              <a:rPr lang="en-US" dirty="0"/>
              <a:t>Insert some instructions here to aware our JIT compiler: </a:t>
            </a:r>
          </a:p>
          <a:p>
            <a:r>
              <a:rPr lang="en-US" dirty="0"/>
              <a:t>global variable </a:t>
            </a:r>
            <a:r>
              <a:rPr lang="en-US" dirty="0" err="1">
                <a:solidFill>
                  <a:srgbClr val="00B0F0"/>
                </a:solidFill>
              </a:rPr>
              <a:t>global_var</a:t>
            </a:r>
            <a:r>
              <a:rPr lang="en-US" dirty="0">
                <a:solidFill>
                  <a:srgbClr val="00B0F0"/>
                </a:solidFill>
              </a:rPr>
              <a:t> </a:t>
            </a:r>
            <a:r>
              <a:rPr lang="en-US" dirty="0"/>
              <a:t>changed in some module!</a:t>
            </a:r>
          </a:p>
        </p:txBody>
      </p:sp>
      <p:sp>
        <p:nvSpPr>
          <p:cNvPr id="18" name="TextBox 17">
            <a:extLst>
              <a:ext uri="{FF2B5EF4-FFF2-40B4-BE49-F238E27FC236}">
                <a16:creationId xmlns:a16="http://schemas.microsoft.com/office/drawing/2014/main" id="{4276BADD-8747-4005-B2F9-B06B4BC19D87}"/>
              </a:ext>
            </a:extLst>
          </p:cNvPr>
          <p:cNvSpPr txBox="1"/>
          <p:nvPr/>
        </p:nvSpPr>
        <p:spPr>
          <a:xfrm>
            <a:off x="7625752" y="4698684"/>
            <a:ext cx="4566248" cy="1754326"/>
          </a:xfrm>
          <a:prstGeom prst="rect">
            <a:avLst/>
          </a:prstGeom>
          <a:noFill/>
        </p:spPr>
        <p:txBody>
          <a:bodyPr wrap="square" rtlCol="0">
            <a:spAutoFit/>
          </a:bodyPr>
          <a:lstStyle/>
          <a:p>
            <a:r>
              <a:rPr lang="en-US" altLang="zh-CN" dirty="0"/>
              <a:t>Insert some instructions, to check if the </a:t>
            </a:r>
            <a:r>
              <a:rPr lang="en-US" altLang="zh-CN" dirty="0" err="1">
                <a:solidFill>
                  <a:srgbClr val="00B0F0"/>
                </a:solidFill>
              </a:rPr>
              <a:t>globals</a:t>
            </a:r>
            <a:r>
              <a:rPr lang="en-US" altLang="zh-CN" dirty="0"/>
              <a:t> loaded here is identical to the </a:t>
            </a:r>
            <a:r>
              <a:rPr lang="en-US" altLang="zh-CN" dirty="0" err="1"/>
              <a:t>builtin</a:t>
            </a:r>
            <a:r>
              <a:rPr lang="en-US" altLang="zh-CN" dirty="0"/>
              <a:t> one.</a:t>
            </a:r>
          </a:p>
          <a:p>
            <a:r>
              <a:rPr lang="en-US" altLang="zh-CN" dirty="0"/>
              <a:t>If so, we convert it to a proxy one, which could aware our compiler once </a:t>
            </a:r>
            <a:r>
              <a:rPr lang="en-US" altLang="zh-CN" dirty="0" err="1">
                <a:solidFill>
                  <a:srgbClr val="00B0F0"/>
                </a:solidFill>
              </a:rPr>
              <a:t>globals</a:t>
            </a:r>
            <a:r>
              <a:rPr lang="en-US" altLang="zh-CN" dirty="0"/>
              <a:t> got written.</a:t>
            </a:r>
            <a:endParaRPr lang="en-US" dirty="0"/>
          </a:p>
        </p:txBody>
      </p:sp>
      <p:sp>
        <p:nvSpPr>
          <p:cNvPr id="19" name="TextBox 18">
            <a:extLst>
              <a:ext uri="{FF2B5EF4-FFF2-40B4-BE49-F238E27FC236}">
                <a16:creationId xmlns:a16="http://schemas.microsoft.com/office/drawing/2014/main" id="{2250FB43-527A-4F82-9D86-D8F8AD512674}"/>
              </a:ext>
            </a:extLst>
          </p:cNvPr>
          <p:cNvSpPr txBox="1"/>
          <p:nvPr/>
        </p:nvSpPr>
        <p:spPr>
          <a:xfrm>
            <a:off x="367180" y="5252681"/>
            <a:ext cx="5952226" cy="1200329"/>
          </a:xfrm>
          <a:prstGeom prst="rect">
            <a:avLst/>
          </a:prstGeom>
          <a:noFill/>
        </p:spPr>
        <p:txBody>
          <a:bodyPr wrap="square" rtlCol="0">
            <a:spAutoFit/>
          </a:bodyPr>
          <a:lstStyle/>
          <a:p>
            <a:r>
              <a:rPr lang="en-US" dirty="0"/>
              <a:t>As a consequence, in every point of the program execution, we know what a symbol is referencing, efficiently(by slowing changing global variables, we gain the chances to optimize more usual code!!)</a:t>
            </a:r>
          </a:p>
        </p:txBody>
      </p:sp>
      <p:sp>
        <p:nvSpPr>
          <p:cNvPr id="5" name="TextBox 4">
            <a:extLst>
              <a:ext uri="{FF2B5EF4-FFF2-40B4-BE49-F238E27FC236}">
                <a16:creationId xmlns:a16="http://schemas.microsoft.com/office/drawing/2014/main" id="{F9B57BEE-2800-43C3-AF6D-A399A5D203C7}"/>
              </a:ext>
            </a:extLst>
          </p:cNvPr>
          <p:cNvSpPr txBox="1"/>
          <p:nvPr/>
        </p:nvSpPr>
        <p:spPr>
          <a:xfrm>
            <a:off x="4524881" y="4680330"/>
            <a:ext cx="2501661" cy="369332"/>
          </a:xfrm>
          <a:prstGeom prst="rect">
            <a:avLst/>
          </a:prstGeom>
          <a:noFill/>
        </p:spPr>
        <p:txBody>
          <a:bodyPr wrap="square" rtlCol="0">
            <a:spAutoFit/>
          </a:bodyPr>
          <a:lstStyle/>
          <a:p>
            <a:r>
              <a:rPr lang="en-US" dirty="0"/>
              <a:t>insert something</a:t>
            </a:r>
          </a:p>
        </p:txBody>
      </p:sp>
      <p:sp>
        <p:nvSpPr>
          <p:cNvPr id="11" name="TextBox 10">
            <a:extLst>
              <a:ext uri="{FF2B5EF4-FFF2-40B4-BE49-F238E27FC236}">
                <a16:creationId xmlns:a16="http://schemas.microsoft.com/office/drawing/2014/main" id="{7AE1E9A6-7F50-4EB0-905B-A5EBE326AFFD}"/>
              </a:ext>
            </a:extLst>
          </p:cNvPr>
          <p:cNvSpPr txBox="1"/>
          <p:nvPr/>
        </p:nvSpPr>
        <p:spPr>
          <a:xfrm>
            <a:off x="4409481" y="3465609"/>
            <a:ext cx="2501661" cy="369332"/>
          </a:xfrm>
          <a:prstGeom prst="rect">
            <a:avLst/>
          </a:prstGeom>
          <a:noFill/>
        </p:spPr>
        <p:txBody>
          <a:bodyPr wrap="square" rtlCol="0">
            <a:spAutoFit/>
          </a:bodyPr>
          <a:lstStyle/>
          <a:p>
            <a:r>
              <a:rPr lang="en-US" dirty="0"/>
              <a:t>insert something</a:t>
            </a:r>
          </a:p>
        </p:txBody>
      </p:sp>
    </p:spTree>
    <p:extLst>
      <p:ext uri="{BB962C8B-B14F-4D97-AF65-F5344CB8AC3E}">
        <p14:creationId xmlns:p14="http://schemas.microsoft.com/office/powerpoint/2010/main" val="271297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8970-5F48-4367-8A8A-F4A03A073C87}"/>
              </a:ext>
            </a:extLst>
          </p:cNvPr>
          <p:cNvSpPr>
            <a:spLocks noGrp="1"/>
          </p:cNvSpPr>
          <p:nvPr>
            <p:ph type="title"/>
          </p:nvPr>
        </p:nvSpPr>
        <p:spPr>
          <a:xfrm>
            <a:off x="-1555113" y="1231114"/>
            <a:ext cx="12696093" cy="983884"/>
          </a:xfrm>
        </p:spPr>
        <p:txBody>
          <a:bodyPr>
            <a:noAutofit/>
          </a:bodyPr>
          <a:lstStyle/>
          <a:p>
            <a:pPr algn="r"/>
            <a:r>
              <a:rPr lang="en-US" sz="3600" dirty="0"/>
              <a:t>Implementations about </a:t>
            </a:r>
            <a:br>
              <a:rPr lang="en-US" sz="4800" dirty="0"/>
            </a:br>
            <a:r>
              <a:rPr lang="en-US" sz="4800" dirty="0"/>
              <a:t>Instruction Insertions</a:t>
            </a:r>
          </a:p>
        </p:txBody>
      </p:sp>
      <p:sp>
        <p:nvSpPr>
          <p:cNvPr id="4" name="Rectangle 3">
            <a:extLst>
              <a:ext uri="{FF2B5EF4-FFF2-40B4-BE49-F238E27FC236}">
                <a16:creationId xmlns:a16="http://schemas.microsoft.com/office/drawing/2014/main" id="{79D06A94-3A8E-4A17-9416-2DEFE42DBFF2}"/>
              </a:ext>
            </a:extLst>
          </p:cNvPr>
          <p:cNvSpPr/>
          <p:nvPr/>
        </p:nvSpPr>
        <p:spPr>
          <a:xfrm>
            <a:off x="367180" y="290118"/>
            <a:ext cx="5408532" cy="369332"/>
          </a:xfrm>
          <a:prstGeom prst="rect">
            <a:avLst/>
          </a:prstGeom>
        </p:spPr>
        <p:txBody>
          <a:bodyPr wrap="none">
            <a:spAutoFit/>
          </a:bodyPr>
          <a:lstStyle/>
          <a:p>
            <a:pPr marL="342900" indent="-342900">
              <a:buFont typeface="Wingdings" panose="05000000000000000000" pitchFamily="2" charset="2"/>
              <a:buChar char="v"/>
            </a:pPr>
            <a:r>
              <a:rPr lang="en-US" dirty="0"/>
              <a:t>Tackling Undecidable Global Variables</a:t>
            </a:r>
          </a:p>
        </p:txBody>
      </p:sp>
      <p:sp>
        <p:nvSpPr>
          <p:cNvPr id="21" name="TextBox 20">
            <a:extLst>
              <a:ext uri="{FF2B5EF4-FFF2-40B4-BE49-F238E27FC236}">
                <a16:creationId xmlns:a16="http://schemas.microsoft.com/office/drawing/2014/main" id="{21738C3D-7F16-4843-AF5F-B62A3499FD9D}"/>
              </a:ext>
            </a:extLst>
          </p:cNvPr>
          <p:cNvSpPr txBox="1"/>
          <p:nvPr/>
        </p:nvSpPr>
        <p:spPr>
          <a:xfrm>
            <a:off x="2610010" y="2872926"/>
            <a:ext cx="6663386" cy="3046988"/>
          </a:xfrm>
          <a:prstGeom prst="rect">
            <a:avLst/>
          </a:prstGeom>
          <a:noFill/>
        </p:spPr>
        <p:txBody>
          <a:bodyPr wrap="square" rtlCol="0">
            <a:spAutoFit/>
          </a:bodyPr>
          <a:lstStyle/>
          <a:p>
            <a:r>
              <a:rPr lang="en-US" sz="2400" dirty="0"/>
              <a:t>Using Python import machinery:</a:t>
            </a:r>
          </a:p>
          <a:p>
            <a:r>
              <a:rPr lang="en-US" sz="2400" dirty="0"/>
              <a:t>(</a:t>
            </a:r>
            <a:r>
              <a:rPr lang="en-US" sz="2400" b="1" u="sng" dirty="0">
                <a:hlinkClick r:id="rId2"/>
              </a:rPr>
              <a:t>PEP 302</a:t>
            </a:r>
            <a:r>
              <a:rPr lang="en-US" sz="2400" b="1" u="sng" dirty="0"/>
              <a:t>, </a:t>
            </a:r>
            <a:r>
              <a:rPr lang="en-US" sz="2400" b="1" u="sng" dirty="0">
                <a:hlinkClick r:id="rId3"/>
              </a:rPr>
              <a:t>PEP 420</a:t>
            </a:r>
            <a:r>
              <a:rPr lang="en-US" sz="2400" b="1" u="sng" dirty="0"/>
              <a:t>)</a:t>
            </a:r>
            <a:endParaRPr lang="en-US" sz="2400" dirty="0"/>
          </a:p>
          <a:p>
            <a:r>
              <a:rPr lang="en-US" sz="2400" dirty="0"/>
              <a:t>Python programs run by interpreting bytecode instructions. We can hook the process of getting bytecode. We rewrite the bytecode, perform our analysis on it, and inject instructions to support tracking mutations of global variables!</a:t>
            </a:r>
          </a:p>
        </p:txBody>
      </p:sp>
    </p:spTree>
    <p:extLst>
      <p:ext uri="{BB962C8B-B14F-4D97-AF65-F5344CB8AC3E}">
        <p14:creationId xmlns:p14="http://schemas.microsoft.com/office/powerpoint/2010/main" val="3990396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E8970-5F48-4367-8A8A-F4A03A073C87}"/>
              </a:ext>
            </a:extLst>
          </p:cNvPr>
          <p:cNvSpPr>
            <a:spLocks noGrp="1"/>
          </p:cNvSpPr>
          <p:nvPr>
            <p:ph type="title"/>
          </p:nvPr>
        </p:nvSpPr>
        <p:spPr>
          <a:xfrm>
            <a:off x="-1511981" y="756662"/>
            <a:ext cx="12696093" cy="983884"/>
          </a:xfrm>
        </p:spPr>
        <p:txBody>
          <a:bodyPr>
            <a:noAutofit/>
          </a:bodyPr>
          <a:lstStyle/>
          <a:p>
            <a:pPr algn="r"/>
            <a:r>
              <a:rPr lang="en-US" sz="4800" dirty="0"/>
              <a:t>Selecting A Compiler</a:t>
            </a:r>
          </a:p>
        </p:txBody>
      </p:sp>
      <p:sp>
        <p:nvSpPr>
          <p:cNvPr id="3" name="Rectangle 2">
            <a:extLst>
              <a:ext uri="{FF2B5EF4-FFF2-40B4-BE49-F238E27FC236}">
                <a16:creationId xmlns:a16="http://schemas.microsoft.com/office/drawing/2014/main" id="{5FC58E12-A664-446D-B908-7CD328D513E9}"/>
              </a:ext>
            </a:extLst>
          </p:cNvPr>
          <p:cNvSpPr/>
          <p:nvPr/>
        </p:nvSpPr>
        <p:spPr>
          <a:xfrm>
            <a:off x="365184" y="284526"/>
            <a:ext cx="6673969" cy="369332"/>
          </a:xfrm>
          <a:prstGeom prst="rect">
            <a:avLst/>
          </a:prstGeom>
        </p:spPr>
        <p:txBody>
          <a:bodyPr wrap="square">
            <a:spAutoFit/>
          </a:bodyPr>
          <a:lstStyle/>
          <a:p>
            <a:pPr marL="342900" indent="-342900">
              <a:buFont typeface="Wingdings" panose="05000000000000000000" pitchFamily="2" charset="2"/>
              <a:buChar char="v"/>
            </a:pPr>
            <a:r>
              <a:rPr lang="en-US" dirty="0"/>
              <a:t>Selecting A Compiler and Hooking Python Functions</a:t>
            </a:r>
          </a:p>
        </p:txBody>
      </p:sp>
      <p:sp>
        <p:nvSpPr>
          <p:cNvPr id="8" name="TextBox 7">
            <a:extLst>
              <a:ext uri="{FF2B5EF4-FFF2-40B4-BE49-F238E27FC236}">
                <a16:creationId xmlns:a16="http://schemas.microsoft.com/office/drawing/2014/main" id="{1C7C1AD4-F241-4708-8A12-6D3360D4DFF8}"/>
              </a:ext>
            </a:extLst>
          </p:cNvPr>
          <p:cNvSpPr txBox="1"/>
          <p:nvPr/>
        </p:nvSpPr>
        <p:spPr>
          <a:xfrm>
            <a:off x="1854680" y="1923690"/>
            <a:ext cx="7392838" cy="4524315"/>
          </a:xfrm>
          <a:prstGeom prst="rect">
            <a:avLst/>
          </a:prstGeom>
          <a:noFill/>
        </p:spPr>
        <p:txBody>
          <a:bodyPr wrap="square" rtlCol="0">
            <a:spAutoFit/>
          </a:bodyPr>
          <a:lstStyle/>
          <a:p>
            <a:r>
              <a:rPr lang="en-US" dirty="0"/>
              <a:t>Advantages of using Julia as a JIT compiler:</a:t>
            </a:r>
          </a:p>
          <a:p>
            <a:endParaRPr lang="en-US" dirty="0"/>
          </a:p>
          <a:p>
            <a:pPr marL="342900" indent="-342900">
              <a:buAutoNum type="arabicPeriod"/>
            </a:pPr>
            <a:r>
              <a:rPr lang="en-US" dirty="0"/>
              <a:t>Avoid invoking a C compiler ourselves</a:t>
            </a:r>
          </a:p>
          <a:p>
            <a:pPr marL="342900" indent="-342900">
              <a:buAutoNum type="arabicPeriod"/>
            </a:pPr>
            <a:r>
              <a:rPr lang="en-US" dirty="0"/>
              <a:t>Occupy our code generation with the support of Julia’s CUDA/SIMD/</a:t>
            </a:r>
            <a:r>
              <a:rPr lang="en-US" dirty="0">
                <a:hlinkClick r:id="rId2"/>
              </a:rPr>
              <a:t>AVX </a:t>
            </a:r>
            <a:r>
              <a:rPr lang="en-US" dirty="0" err="1">
                <a:hlinkClick r:id="rId2"/>
              </a:rPr>
              <a:t>LoopVectorization</a:t>
            </a:r>
            <a:endParaRPr lang="en-US" dirty="0"/>
          </a:p>
          <a:p>
            <a:pPr marL="342900" indent="-342900">
              <a:buAutoNum type="arabicPeriod"/>
            </a:pPr>
            <a:r>
              <a:rPr lang="en-US" dirty="0"/>
              <a:t>There exists a mature Python&lt;-&gt;Julia interoperation framework, by this we reduce the need of calling Python primitive C-APIs.</a:t>
            </a:r>
          </a:p>
          <a:p>
            <a:pPr marL="342900" indent="-342900">
              <a:buAutoNum type="arabicPeriod"/>
            </a:pPr>
            <a:r>
              <a:rPr lang="en-US" dirty="0"/>
              <a:t>Avoid managing compiled files, including loading and linking issues.</a:t>
            </a:r>
          </a:p>
          <a:p>
            <a:pPr marL="342900" indent="-342900">
              <a:buAutoNum type="arabicPeriod"/>
            </a:pPr>
            <a:r>
              <a:rPr lang="en-US" dirty="0"/>
              <a:t>If we use Julia for a JIT compiler, we can use Julia for more parts of our JIT framework, like implementing type inference and PE.</a:t>
            </a:r>
          </a:p>
          <a:p>
            <a:pPr marL="342900" indent="-342900">
              <a:buAutoNum type="arabicPeriod"/>
            </a:pPr>
            <a:r>
              <a:rPr lang="en-US" dirty="0"/>
              <a:t>Julia has implementations of pattern matching and type classes, hence, from a user’s perspective coding is more of fun, reliability and modularity.</a:t>
            </a:r>
          </a:p>
        </p:txBody>
      </p:sp>
    </p:spTree>
    <p:extLst>
      <p:ext uri="{BB962C8B-B14F-4D97-AF65-F5344CB8AC3E}">
        <p14:creationId xmlns:p14="http://schemas.microsoft.com/office/powerpoint/2010/main" val="3874813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7F14D3-12D2-4B81-8861-CAA8E314B45C}"/>
              </a:ext>
            </a:extLst>
          </p:cNvPr>
          <p:cNvSpPr/>
          <p:nvPr/>
        </p:nvSpPr>
        <p:spPr>
          <a:xfrm>
            <a:off x="322053" y="425035"/>
            <a:ext cx="8908210" cy="369332"/>
          </a:xfrm>
          <a:prstGeom prst="rect">
            <a:avLst/>
          </a:prstGeom>
        </p:spPr>
        <p:txBody>
          <a:bodyPr wrap="square">
            <a:spAutoFit/>
          </a:bodyPr>
          <a:lstStyle/>
          <a:p>
            <a:pPr marL="342900" indent="-342900">
              <a:buFont typeface="Wingdings" panose="05000000000000000000" pitchFamily="2" charset="2"/>
              <a:buChar char="v"/>
            </a:pPr>
            <a:r>
              <a:rPr lang="en-US" dirty="0"/>
              <a:t>Transforming Python Bytecode Instructions to Our Core Language</a:t>
            </a:r>
          </a:p>
        </p:txBody>
      </p:sp>
      <p:sp>
        <p:nvSpPr>
          <p:cNvPr id="11" name="Title 10">
            <a:extLst>
              <a:ext uri="{FF2B5EF4-FFF2-40B4-BE49-F238E27FC236}">
                <a16:creationId xmlns:a16="http://schemas.microsoft.com/office/drawing/2014/main" id="{44EC030D-B6A4-4526-AA85-294B969C7AF8}"/>
              </a:ext>
            </a:extLst>
          </p:cNvPr>
          <p:cNvSpPr>
            <a:spLocks noGrp="1"/>
          </p:cNvSpPr>
          <p:nvPr>
            <p:ph type="title"/>
          </p:nvPr>
        </p:nvSpPr>
        <p:spPr>
          <a:xfrm>
            <a:off x="1090643" y="923026"/>
            <a:ext cx="10515600" cy="1198173"/>
          </a:xfrm>
        </p:spPr>
        <p:txBody>
          <a:bodyPr/>
          <a:lstStyle/>
          <a:p>
            <a:r>
              <a:rPr lang="en-US" dirty="0"/>
              <a:t>Control Flow Analysis</a:t>
            </a:r>
          </a:p>
        </p:txBody>
      </p:sp>
      <p:sp>
        <p:nvSpPr>
          <p:cNvPr id="13" name="TextBox 12">
            <a:extLst>
              <a:ext uri="{FF2B5EF4-FFF2-40B4-BE49-F238E27FC236}">
                <a16:creationId xmlns:a16="http://schemas.microsoft.com/office/drawing/2014/main" id="{6719CEF7-D7B6-41AE-A4FD-A625188F2A55}"/>
              </a:ext>
            </a:extLst>
          </p:cNvPr>
          <p:cNvSpPr txBox="1"/>
          <p:nvPr/>
        </p:nvSpPr>
        <p:spPr>
          <a:xfrm>
            <a:off x="799173" y="2181892"/>
            <a:ext cx="10757140" cy="923330"/>
          </a:xfrm>
          <a:prstGeom prst="rect">
            <a:avLst/>
          </a:prstGeom>
          <a:noFill/>
        </p:spPr>
        <p:txBody>
          <a:bodyPr wrap="square" rtlCol="0">
            <a:spAutoFit/>
          </a:bodyPr>
          <a:lstStyle/>
          <a:p>
            <a:r>
              <a:rPr lang="en-US" dirty="0"/>
              <a:t>We need to restore the program from </a:t>
            </a:r>
          </a:p>
          <a:p>
            <a:pPr marL="285750" indent="-285750">
              <a:buFont typeface="Wingdings" panose="05000000000000000000" pitchFamily="2" charset="2"/>
              <a:buChar char="q"/>
            </a:pPr>
            <a:r>
              <a:rPr lang="en-US" dirty="0"/>
              <a:t>Python code objects(containing scope information and maximum stack usage, etc.)</a:t>
            </a:r>
          </a:p>
          <a:p>
            <a:pPr marL="285750" indent="-285750">
              <a:buFont typeface="Wingdings" panose="05000000000000000000" pitchFamily="2" charset="2"/>
              <a:buChar char="q"/>
            </a:pPr>
            <a:r>
              <a:rPr lang="en-US" dirty="0"/>
              <a:t>bytecode instructions</a:t>
            </a:r>
          </a:p>
        </p:txBody>
      </p:sp>
      <p:pic>
        <p:nvPicPr>
          <p:cNvPr id="15" name="Picture 14">
            <a:extLst>
              <a:ext uri="{FF2B5EF4-FFF2-40B4-BE49-F238E27FC236}">
                <a16:creationId xmlns:a16="http://schemas.microsoft.com/office/drawing/2014/main" id="{5607FCB0-0155-4AAE-BB92-F8E4BEFFF9CC}"/>
              </a:ext>
            </a:extLst>
          </p:cNvPr>
          <p:cNvPicPr>
            <a:picLocks noChangeAspect="1"/>
          </p:cNvPicPr>
          <p:nvPr/>
        </p:nvPicPr>
        <p:blipFill>
          <a:blip r:embed="rId2"/>
          <a:stretch>
            <a:fillRect/>
          </a:stretch>
        </p:blipFill>
        <p:spPr>
          <a:xfrm>
            <a:off x="570207" y="3773689"/>
            <a:ext cx="2521943" cy="2659276"/>
          </a:xfrm>
          <a:prstGeom prst="rect">
            <a:avLst/>
          </a:prstGeom>
        </p:spPr>
      </p:pic>
      <p:pic>
        <p:nvPicPr>
          <p:cNvPr id="16" name="Picture 15">
            <a:extLst>
              <a:ext uri="{FF2B5EF4-FFF2-40B4-BE49-F238E27FC236}">
                <a16:creationId xmlns:a16="http://schemas.microsoft.com/office/drawing/2014/main" id="{3C7C5BF8-B6EC-4544-B089-52782EF494A1}"/>
              </a:ext>
            </a:extLst>
          </p:cNvPr>
          <p:cNvPicPr>
            <a:picLocks noChangeAspect="1"/>
          </p:cNvPicPr>
          <p:nvPr/>
        </p:nvPicPr>
        <p:blipFill>
          <a:blip r:embed="rId3"/>
          <a:stretch>
            <a:fillRect/>
          </a:stretch>
        </p:blipFill>
        <p:spPr>
          <a:xfrm>
            <a:off x="3658018" y="3793315"/>
            <a:ext cx="2498426" cy="2673549"/>
          </a:xfrm>
          <a:prstGeom prst="rect">
            <a:avLst/>
          </a:prstGeom>
        </p:spPr>
      </p:pic>
      <p:pic>
        <p:nvPicPr>
          <p:cNvPr id="17" name="Picture 16">
            <a:extLst>
              <a:ext uri="{FF2B5EF4-FFF2-40B4-BE49-F238E27FC236}">
                <a16:creationId xmlns:a16="http://schemas.microsoft.com/office/drawing/2014/main" id="{F87CAB8C-DA38-4CB7-AB0A-3FA6188F78A8}"/>
              </a:ext>
            </a:extLst>
          </p:cNvPr>
          <p:cNvPicPr>
            <a:picLocks noChangeAspect="1"/>
          </p:cNvPicPr>
          <p:nvPr/>
        </p:nvPicPr>
        <p:blipFill>
          <a:blip r:embed="rId4"/>
          <a:stretch>
            <a:fillRect/>
          </a:stretch>
        </p:blipFill>
        <p:spPr>
          <a:xfrm>
            <a:off x="6801534" y="3812121"/>
            <a:ext cx="1531583" cy="2654743"/>
          </a:xfrm>
          <a:prstGeom prst="rect">
            <a:avLst/>
          </a:prstGeom>
        </p:spPr>
      </p:pic>
      <p:pic>
        <p:nvPicPr>
          <p:cNvPr id="18" name="Picture 17">
            <a:extLst>
              <a:ext uri="{FF2B5EF4-FFF2-40B4-BE49-F238E27FC236}">
                <a16:creationId xmlns:a16="http://schemas.microsoft.com/office/drawing/2014/main" id="{A07B59A1-8325-4AEA-B687-0F8EA9A85DA7}"/>
              </a:ext>
            </a:extLst>
          </p:cNvPr>
          <p:cNvPicPr>
            <a:picLocks noChangeAspect="1"/>
          </p:cNvPicPr>
          <p:nvPr/>
        </p:nvPicPr>
        <p:blipFill>
          <a:blip r:embed="rId5"/>
          <a:stretch>
            <a:fillRect/>
          </a:stretch>
        </p:blipFill>
        <p:spPr>
          <a:xfrm>
            <a:off x="9037965" y="3793315"/>
            <a:ext cx="2440143" cy="2673549"/>
          </a:xfrm>
          <a:prstGeom prst="rect">
            <a:avLst/>
          </a:prstGeom>
        </p:spPr>
      </p:pic>
      <p:sp>
        <p:nvSpPr>
          <p:cNvPr id="19" name="TextBox 18">
            <a:extLst>
              <a:ext uri="{FF2B5EF4-FFF2-40B4-BE49-F238E27FC236}">
                <a16:creationId xmlns:a16="http://schemas.microsoft.com/office/drawing/2014/main" id="{6CCC81CC-63AA-4144-BFFA-DED73470F7BA}"/>
              </a:ext>
            </a:extLst>
          </p:cNvPr>
          <p:cNvSpPr txBox="1"/>
          <p:nvPr/>
        </p:nvSpPr>
        <p:spPr>
          <a:xfrm>
            <a:off x="322053" y="3372119"/>
            <a:ext cx="3418594" cy="369332"/>
          </a:xfrm>
          <a:prstGeom prst="rect">
            <a:avLst/>
          </a:prstGeom>
          <a:noFill/>
        </p:spPr>
        <p:txBody>
          <a:bodyPr wrap="square" rtlCol="0">
            <a:spAutoFit/>
          </a:bodyPr>
          <a:lstStyle/>
          <a:p>
            <a:r>
              <a:rPr lang="en-US" dirty="0"/>
              <a:t>Source Code(not available)</a:t>
            </a:r>
          </a:p>
        </p:txBody>
      </p:sp>
      <p:sp>
        <p:nvSpPr>
          <p:cNvPr id="20" name="TextBox 19">
            <a:extLst>
              <a:ext uri="{FF2B5EF4-FFF2-40B4-BE49-F238E27FC236}">
                <a16:creationId xmlns:a16="http://schemas.microsoft.com/office/drawing/2014/main" id="{CEAA82FE-C21F-4D29-AF41-0B16C665A6DE}"/>
              </a:ext>
            </a:extLst>
          </p:cNvPr>
          <p:cNvSpPr txBox="1"/>
          <p:nvPr/>
        </p:nvSpPr>
        <p:spPr>
          <a:xfrm>
            <a:off x="3419355" y="3324561"/>
            <a:ext cx="3524909" cy="369332"/>
          </a:xfrm>
          <a:prstGeom prst="rect">
            <a:avLst/>
          </a:prstGeom>
          <a:noFill/>
        </p:spPr>
        <p:txBody>
          <a:bodyPr wrap="square" rtlCol="0">
            <a:spAutoFit/>
          </a:bodyPr>
          <a:lstStyle/>
          <a:p>
            <a:r>
              <a:rPr lang="en-US" dirty="0"/>
              <a:t>Bytecode(always available)</a:t>
            </a:r>
          </a:p>
        </p:txBody>
      </p:sp>
      <p:sp>
        <p:nvSpPr>
          <p:cNvPr id="21" name="TextBox 20">
            <a:extLst>
              <a:ext uri="{FF2B5EF4-FFF2-40B4-BE49-F238E27FC236}">
                <a16:creationId xmlns:a16="http://schemas.microsoft.com/office/drawing/2014/main" id="{2E0C064E-9079-459A-9009-AC4DF084218D}"/>
              </a:ext>
            </a:extLst>
          </p:cNvPr>
          <p:cNvSpPr txBox="1"/>
          <p:nvPr/>
        </p:nvSpPr>
        <p:spPr>
          <a:xfrm>
            <a:off x="6946223" y="3309015"/>
            <a:ext cx="1242204" cy="369332"/>
          </a:xfrm>
          <a:prstGeom prst="rect">
            <a:avLst/>
          </a:prstGeom>
          <a:noFill/>
        </p:spPr>
        <p:txBody>
          <a:bodyPr wrap="square" rtlCol="0">
            <a:spAutoFit/>
          </a:bodyPr>
          <a:lstStyle/>
          <a:p>
            <a:r>
              <a:rPr lang="en-US" dirty="0"/>
              <a:t>Some IR</a:t>
            </a:r>
          </a:p>
        </p:txBody>
      </p:sp>
      <p:sp>
        <p:nvSpPr>
          <p:cNvPr id="22" name="TextBox 21">
            <a:extLst>
              <a:ext uri="{FF2B5EF4-FFF2-40B4-BE49-F238E27FC236}">
                <a16:creationId xmlns:a16="http://schemas.microsoft.com/office/drawing/2014/main" id="{AB3DB002-8FC4-40C7-A3A3-EDFB03002FC4}"/>
              </a:ext>
            </a:extLst>
          </p:cNvPr>
          <p:cNvSpPr txBox="1"/>
          <p:nvPr/>
        </p:nvSpPr>
        <p:spPr>
          <a:xfrm>
            <a:off x="8959761" y="3274005"/>
            <a:ext cx="2596552" cy="369332"/>
          </a:xfrm>
          <a:prstGeom prst="rect">
            <a:avLst/>
          </a:prstGeom>
          <a:noFill/>
        </p:spPr>
        <p:txBody>
          <a:bodyPr wrap="square" rtlCol="0">
            <a:spAutoFit/>
          </a:bodyPr>
          <a:lstStyle/>
          <a:p>
            <a:r>
              <a:rPr lang="en-US" dirty="0"/>
              <a:t>Register-machine IR</a:t>
            </a:r>
          </a:p>
        </p:txBody>
      </p:sp>
      <p:sp>
        <p:nvSpPr>
          <p:cNvPr id="23" name="Arrow: Right 22">
            <a:extLst>
              <a:ext uri="{FF2B5EF4-FFF2-40B4-BE49-F238E27FC236}">
                <a16:creationId xmlns:a16="http://schemas.microsoft.com/office/drawing/2014/main" id="{FAAC5E75-9FD3-468F-AD5C-C254F9DF9660}"/>
              </a:ext>
            </a:extLst>
          </p:cNvPr>
          <p:cNvSpPr/>
          <p:nvPr/>
        </p:nvSpPr>
        <p:spPr>
          <a:xfrm>
            <a:off x="2602879" y="4201141"/>
            <a:ext cx="1405430" cy="1684382"/>
          </a:xfrm>
          <a:prstGeom prst="rightArrow">
            <a:avLst>
              <a:gd name="adj1" fmla="val 50000"/>
              <a:gd name="adj2" fmla="val 485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Python</a:t>
            </a:r>
          </a:p>
          <a:p>
            <a:pPr algn="ctr"/>
            <a:r>
              <a:rPr lang="en-US" sz="1600" dirty="0"/>
              <a:t>does it </a:t>
            </a:r>
          </a:p>
        </p:txBody>
      </p:sp>
      <p:sp>
        <p:nvSpPr>
          <p:cNvPr id="24" name="Arrow: Right 23">
            <a:extLst>
              <a:ext uri="{FF2B5EF4-FFF2-40B4-BE49-F238E27FC236}">
                <a16:creationId xmlns:a16="http://schemas.microsoft.com/office/drawing/2014/main" id="{E97868FF-5132-44A9-BA7A-A7F23AA6E736}"/>
              </a:ext>
            </a:extLst>
          </p:cNvPr>
          <p:cNvSpPr/>
          <p:nvPr/>
        </p:nvSpPr>
        <p:spPr>
          <a:xfrm>
            <a:off x="5022948" y="4430195"/>
            <a:ext cx="1921316" cy="1399787"/>
          </a:xfrm>
          <a:prstGeom prst="rightArrow">
            <a:avLst>
              <a:gd name="adj1" fmla="val 50000"/>
              <a:gd name="adj2" fmla="val 485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Our abstract interpretation</a:t>
            </a:r>
          </a:p>
        </p:txBody>
      </p:sp>
      <p:sp>
        <p:nvSpPr>
          <p:cNvPr id="25" name="Arrow: Right 24">
            <a:extLst>
              <a:ext uri="{FF2B5EF4-FFF2-40B4-BE49-F238E27FC236}">
                <a16:creationId xmlns:a16="http://schemas.microsoft.com/office/drawing/2014/main" id="{B1FC23AC-75D2-495F-9A0B-46EBF14D37CF}"/>
              </a:ext>
            </a:extLst>
          </p:cNvPr>
          <p:cNvSpPr/>
          <p:nvPr/>
        </p:nvSpPr>
        <p:spPr>
          <a:xfrm>
            <a:off x="7958903" y="4636968"/>
            <a:ext cx="1587302" cy="1023854"/>
          </a:xfrm>
          <a:prstGeom prst="rightArrow">
            <a:avLst>
              <a:gd name="adj1" fmla="val 50000"/>
              <a:gd name="adj2" fmla="val 485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Relooper</a:t>
            </a:r>
            <a:r>
              <a:rPr lang="en-US" sz="1400" dirty="0"/>
              <a:t>, </a:t>
            </a:r>
            <a:r>
              <a:rPr lang="en-US" altLang="zh-CN" sz="1400" dirty="0"/>
              <a:t>PE, etc.</a:t>
            </a:r>
          </a:p>
        </p:txBody>
      </p:sp>
    </p:spTree>
    <p:extLst>
      <p:ext uri="{BB962C8B-B14F-4D97-AF65-F5344CB8AC3E}">
        <p14:creationId xmlns:p14="http://schemas.microsoft.com/office/powerpoint/2010/main" val="1331726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redy">
      <a:majorFont>
        <a:latin typeface="Arial Black"/>
        <a:ea typeface="Source Han Serif K Heavy"/>
        <a:cs typeface=""/>
      </a:majorFont>
      <a:minorFont>
        <a:latin typeface="Iosevka Extrabold"/>
        <a:ea typeface="Sim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576</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SimHei</vt:lpstr>
      <vt:lpstr>Source Han Serif K Heavy</vt:lpstr>
      <vt:lpstr>Arial</vt:lpstr>
      <vt:lpstr>Arial Black</vt:lpstr>
      <vt:lpstr>Iosevka Extrabold</vt:lpstr>
      <vt:lpstr>Wingdings</vt:lpstr>
      <vt:lpstr>Office Theme</vt:lpstr>
      <vt:lpstr>PowerPoint Presentation</vt:lpstr>
      <vt:lpstr>The Global Variable Issues</vt:lpstr>
      <vt:lpstr>What’s the Matter?</vt:lpstr>
      <vt:lpstr>Analysis and Track of  Mutations of Global Variables</vt:lpstr>
      <vt:lpstr>Analysis and Track of  Mutations of Global Variables</vt:lpstr>
      <vt:lpstr>Analysis and Track of  Mutations of Global Variables</vt:lpstr>
      <vt:lpstr>Implementations about  Instruction Insertions</vt:lpstr>
      <vt:lpstr>Selecting A Compiler</vt:lpstr>
      <vt:lpstr>Control Flow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Zhao Wanghongxuan</dc:creator>
  <cp:lastModifiedBy>Zhao Wanghongxuan</cp:lastModifiedBy>
  <cp:revision>47</cp:revision>
  <dcterms:created xsi:type="dcterms:W3CDTF">2020-04-24T02:07:22Z</dcterms:created>
  <dcterms:modified xsi:type="dcterms:W3CDTF">2020-04-24T08:17:03Z</dcterms:modified>
</cp:coreProperties>
</file>