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6027CB-B970-4483-B781-F6A9980BA1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Wanghongxuan" initials="ZW" lastIdx="2" clrIdx="0">
    <p:extLst>
      <p:ext uri="{19B8F6BF-5375-455C-9EA6-DF929625EA0E}">
        <p15:presenceInfo xmlns:p15="http://schemas.microsoft.com/office/powerpoint/2012/main" userId="Zhao Wanghongx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96D"/>
    <a:srgbClr val="F785D9"/>
    <a:srgbClr val="D5D6D6"/>
    <a:srgbClr val="A0CC82"/>
    <a:srgbClr val="0947F7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5T08:00:35.259" idx="2">
    <p:pos x="664" y="453"/>
    <p:text>asada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F18B-9A14-42DD-92E7-E57E9E7D4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6A385-281E-4AE4-95F6-CE82F9F40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AC4C-2FD1-4D76-8E7E-2057F3E9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DEBF-FD05-4401-943F-75ECDAAF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C81D-F990-4C98-9BD9-3E46D9E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80C3-8378-44BE-82DC-B95C2154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1CC0C-09C1-4E09-8D87-5BF034E4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2CE9-CAC9-460D-B691-AB074A56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2867-DEE5-44EE-A0D7-776B8531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CBF4-EEE9-4C07-9C04-41FD1EE5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6309B-A7E0-42E9-A274-CE38D460C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60C97-798B-4CDA-A57B-42A2CA153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4DDC-C05B-46CC-8DE3-8EA66CFC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4DF0-08FB-423A-86A7-BF6D6469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50D7-E9F1-45FF-99B0-7212C64E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3FEC-6082-4A40-B02B-C296FE81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E52D-162D-4447-AC9D-C9C60545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F7CA-9AE8-481C-8E73-8CB1F5BE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7177-796F-403F-9DD3-E96D3658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A009-DF12-4068-9F4B-55766BE0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3B6D-FEBC-42D1-A894-43EE2E7F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95CCC-B02C-499D-8194-1DA2154B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F97F-3CEF-4141-9207-28509FAE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A773-6C40-4A91-9D2B-B6A0884C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B87C-2896-4738-8F66-5E037C9C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7B3F-9B81-40C1-954D-C59B4A3B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56AD-BB0D-4B54-8313-47E2A841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10AC2-FD1F-4721-A96C-DC7B55C7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714E-1AFD-4182-9520-70029AA8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8A8E-4672-4B81-848A-B2316424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E5E3-A36F-474C-BB8C-7B7473D5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2D1A-17B1-4A57-93F3-6255C5A9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F072-E773-4CA4-B6C0-05825F167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B1771-787E-483A-850D-07F001E9A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033CE-0060-4C32-B8E3-25DFDCD79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AE221-A686-4E07-840E-F042FA7A1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43E4C-7C27-4991-8077-47C6F946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8CB5A-C4CD-40F7-B409-23F0EDE5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C1250-9726-4908-883C-FE089D64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403-C3B5-41FB-8336-D88FFBAF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1E22B-A07D-4AA1-A3F0-07857D45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2C11C-6830-4312-A4DB-F3EBA1C9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C59B-5A89-4DFF-BA6F-72C8B90B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531E6-91CF-4024-BD04-50FCCEF2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BD5BC-57C1-47AE-BD85-838027C9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87B46-7BC8-4A12-998B-CB4A6C6D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3660-8699-4486-AB9D-97912646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53CA-FB13-4392-B4AD-E7C59465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6F6E9-BA13-414A-8532-59981DDF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EE94-A9E1-467C-826C-3E2E5A5B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BAF92-E9C2-423A-A8C8-C79B67B3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7F96C-B66C-4200-ABF3-82D46946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457F-5285-4CA1-B2F6-088DC12B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149FE-24FF-442A-850C-DE725412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A9AFB-13BF-428A-8EB2-B3C65580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731F8-3C36-4079-9F27-86A5BE03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D2D3-5742-4FD7-AF3F-07EEDF5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A971-CC5F-4B97-8206-575E6D08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9E908-6E47-4EB3-8D88-39AFD590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5AEE1-FFB8-4419-A05E-C0F54152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F891-C5BF-405D-AB1B-C2E349C8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FD10-1C92-4B71-8CFF-6E85ADA3B9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FDE3-5803-4875-8139-FD66A3D41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ABEB-0661-4575-8C16-B68D3B72E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4C2B-56B9-4E33-82FB-3AAB9C8C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c-api/typeobj.html#number-object-structur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CA229-F866-4558-98B5-4C111D4AC027}"/>
              </a:ext>
            </a:extLst>
          </p:cNvPr>
          <p:cNvSpPr txBox="1"/>
          <p:nvPr/>
        </p:nvSpPr>
        <p:spPr>
          <a:xfrm>
            <a:off x="1948069" y="775252"/>
            <a:ext cx="857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Oradano-mincho-GSRR" panose="02000600000000000000" pitchFamily="2" charset="-128"/>
                <a:ea typeface="Oradano-mincho-GSRR" panose="02000600000000000000" pitchFamily="2" charset="-128"/>
              </a:rPr>
              <a:t>Fully Compatible Python  JIT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0D1FC-A74C-45C8-A951-6A832B26AB8C}"/>
              </a:ext>
            </a:extLst>
          </p:cNvPr>
          <p:cNvSpPr txBox="1"/>
          <p:nvPr/>
        </p:nvSpPr>
        <p:spPr>
          <a:xfrm>
            <a:off x="6236803" y="1761459"/>
            <a:ext cx="569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With Availability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6160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B60C-4942-4E88-A89C-D1122201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458431"/>
            <a:ext cx="10515600" cy="1325563"/>
          </a:xfrm>
        </p:spPr>
        <p:txBody>
          <a:bodyPr/>
          <a:lstStyle/>
          <a:p>
            <a:r>
              <a:rPr lang="en-US" sz="4000" dirty="0">
                <a:latin typeface="Arial Black" panose="020B0A04020102020204" pitchFamily="34" charset="0"/>
              </a:rPr>
              <a:t>Why do specialization?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C8F9-3F5B-46F0-B55A-F1C8EA35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3502009"/>
            <a:ext cx="10515600" cy="2175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See </a:t>
            </a:r>
            <a:r>
              <a:rPr lang="en-US" sz="22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flat_rep</a:t>
            </a: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when calling it,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we </a:t>
            </a:r>
            <a:r>
              <a:rPr lang="en-US" sz="2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must be able to</a:t>
            </a: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specialize </a:t>
            </a:r>
            <a:r>
              <a:rPr lang="en-US" sz="22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flat_rep</a:t>
            </a: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we might be able to specialize </a:t>
            </a:r>
            <a:r>
              <a:rPr lang="en-US" sz="22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some_function</a:t>
            </a: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which is invoked inside </a:t>
            </a:r>
            <a:r>
              <a:rPr lang="en-US" sz="22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flat_map</a:t>
            </a: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we might also be able to specialize inner function calls happened inside </a:t>
            </a:r>
            <a:r>
              <a:rPr lang="en-US" sz="22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some_function</a:t>
            </a: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2263E-D6C1-4201-B7BF-30371B3B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49" y="1616023"/>
            <a:ext cx="5037123" cy="24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1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82C9-EE72-4923-A8D8-E751F5EA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380" y="103416"/>
            <a:ext cx="10515600" cy="1325563"/>
          </a:xfrm>
        </p:spPr>
        <p:txBody>
          <a:bodyPr/>
          <a:lstStyle/>
          <a:p>
            <a:r>
              <a:rPr lang="en-US" sz="4000" dirty="0">
                <a:latin typeface="Arial Black" panose="020B0A04020102020204" pitchFamily="34" charset="0"/>
              </a:rPr>
              <a:t>Runtime 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BFDA41-1826-4E80-8B97-7BF42E9A1012}"/>
              </a:ext>
            </a:extLst>
          </p:cNvPr>
          <p:cNvSpPr/>
          <p:nvPr/>
        </p:nvSpPr>
        <p:spPr>
          <a:xfrm>
            <a:off x="419878" y="3229480"/>
            <a:ext cx="109339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Notice that, </a:t>
            </a:r>
          </a:p>
          <a:p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the possibility of specializing inner function calls, </a:t>
            </a:r>
          </a:p>
          <a:p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is just depending on if we can decide the argument types of inner function calls, </a:t>
            </a:r>
          </a:p>
          <a:p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which depends on </a:t>
            </a:r>
            <a:r>
              <a:rPr lang="en-US" sz="2200" b="1" dirty="0">
                <a:latin typeface="Arial Black" panose="020B0A04020102020204" pitchFamily="34" charset="0"/>
                <a:ea typeface="Oradano-mincho-GSRR" panose="02000600000000000000" pitchFamily="2" charset="-128"/>
              </a:rPr>
              <a:t>how we infer the types</a:t>
            </a:r>
            <a:r>
              <a:rPr lang="en-US" sz="2200" dirty="0">
                <a:latin typeface="Arial Black" panose="020B0A04020102020204" pitchFamily="34" charset="0"/>
                <a:ea typeface="Oradano-mincho-GSRR" panose="02000600000000000000" pitchFamily="2" charset="-128"/>
              </a:rPr>
              <a:t>, </a:t>
            </a:r>
          </a:p>
          <a:p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 we need runtime type inference! </a:t>
            </a:r>
          </a:p>
          <a:p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The use of runtime type inference in </a:t>
            </a:r>
            <a:r>
              <a:rPr lang="en-US" sz="2200" b="1" dirty="0">
                <a:latin typeface="Arial Black" panose="020B0A04020102020204" pitchFamily="34" charset="0"/>
                <a:ea typeface="MS UI Gothic" panose="020B0600070205080204" pitchFamily="34" charset="-128"/>
              </a:rPr>
              <a:t>Julia</a:t>
            </a: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programming language just shows</a:t>
            </a:r>
          </a:p>
          <a:p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its practicability!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1C3A9-8C0B-4733-A2C1-1D7DC473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8" y="1469932"/>
            <a:ext cx="4041710" cy="1934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67E91-3190-46BD-84ED-5DE41247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72" y="2518503"/>
            <a:ext cx="3161522" cy="885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5B0E2C-ABD9-498D-B4D9-0FCB79DA1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814" y="1469932"/>
            <a:ext cx="1110732" cy="793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0723F9-976B-4295-84F6-9C7EECED95C4}"/>
              </a:ext>
            </a:extLst>
          </p:cNvPr>
          <p:cNvSpPr/>
          <p:nvPr/>
        </p:nvSpPr>
        <p:spPr>
          <a:xfrm>
            <a:off x="4208106" y="1982062"/>
            <a:ext cx="3009817" cy="885580"/>
          </a:xfrm>
          <a:custGeom>
            <a:avLst/>
            <a:gdLst>
              <a:gd name="connsiteX0" fmla="*/ 0 w 2985796"/>
              <a:gd name="connsiteY0" fmla="*/ 527873 h 929089"/>
              <a:gd name="connsiteX1" fmla="*/ 2043404 w 2985796"/>
              <a:gd name="connsiteY1" fmla="*/ 5358 h 929089"/>
              <a:gd name="connsiteX2" fmla="*/ 2071396 w 2985796"/>
              <a:gd name="connsiteY2" fmla="*/ 817122 h 929089"/>
              <a:gd name="connsiteX3" fmla="*/ 2985796 w 2985796"/>
              <a:gd name="connsiteY3" fmla="*/ 929089 h 92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5796" h="929089">
                <a:moveTo>
                  <a:pt x="0" y="527873"/>
                </a:moveTo>
                <a:cubicBezTo>
                  <a:pt x="849085" y="242511"/>
                  <a:pt x="1698171" y="-42850"/>
                  <a:pt x="2043404" y="5358"/>
                </a:cubicBezTo>
                <a:cubicBezTo>
                  <a:pt x="2388637" y="53566"/>
                  <a:pt x="1914331" y="663167"/>
                  <a:pt x="2071396" y="817122"/>
                </a:cubicBezTo>
                <a:cubicBezTo>
                  <a:pt x="2228461" y="971077"/>
                  <a:pt x="2825621" y="913538"/>
                  <a:pt x="2985796" y="92908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4A299-EEEB-4B75-9F13-511B757A83D8}"/>
              </a:ext>
            </a:extLst>
          </p:cNvPr>
          <p:cNvSpPr txBox="1"/>
          <p:nvPr/>
        </p:nvSpPr>
        <p:spPr>
          <a:xfrm>
            <a:off x="7907694" y="1585958"/>
            <a:ext cx="3394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We select a specialized </a:t>
            </a:r>
            <a:r>
              <a:rPr lang="en-US" sz="22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some_function</a:t>
            </a:r>
            <a:r>
              <a:rPr lang="en-US" sz="2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when specializing </a:t>
            </a:r>
            <a:r>
              <a:rPr lang="en-US" sz="22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flat_rep</a:t>
            </a:r>
            <a:r>
              <a:rPr lang="en-US" sz="2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3344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C316-BA20-4598-890A-4313E28E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Problems of runtime specialization: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Python’s weak type representations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FB5AB-76A1-4ADC-A00F-8D9BB1C5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2" y="1802859"/>
            <a:ext cx="4409872" cy="3252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2CF7AC-85C5-4ABD-A848-4FC9F2C49EBE}"/>
                  </a:ext>
                </a:extLst>
              </p:cNvPr>
              <p:cNvSpPr/>
              <p:nvPr/>
            </p:nvSpPr>
            <p:spPr>
              <a:xfrm>
                <a:off x="573931" y="5316075"/>
                <a:ext cx="10515599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sum</a:t>
                </a:r>
                <a:r>
                  <a:rPr lang="en-US" sz="2600" b="1" dirty="0" err="1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_it</a:t>
                </a:r>
                <a:r>
                  <a:rPr lang="en-US" sz="2600" b="1" dirty="0">
                    <a:solidFill>
                      <a:schemeClr val="accent1"/>
                    </a:solidFill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([1, 2, 3]</a:t>
                </a:r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, 0)</a:t>
                </a:r>
                <a:r>
                  <a:rPr lang="en-US" sz="2600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MS UI Gothic" panose="020B0600070205080204" pitchFamily="34" charset="-128"/>
                      </a:rPr>
                      <m:t>⇒</m:t>
                    </m:r>
                  </m:oMath>
                </a14:m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 </a:t>
                </a:r>
                <a:r>
                  <a:rPr lang="en-US" sz="2600" b="1" dirty="0" err="1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sum_it</a:t>
                </a:r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(</a:t>
                </a:r>
                <a:r>
                  <a:rPr lang="en-US" sz="2600" b="1" dirty="0">
                    <a:solidFill>
                      <a:srgbClr val="FF0000"/>
                    </a:solidFill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list</a:t>
                </a:r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, int)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  <a:ea typeface="MS UI Gothic" panose="020B0600070205080204" pitchFamily="34" charset="-128"/>
                      </a:rPr>
                      <m:t>→</m:t>
                    </m:r>
                  </m:oMath>
                </a14:m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 int</a:t>
                </a:r>
                <a:r>
                  <a:rPr lang="en-US" sz="2600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.</a:t>
                </a:r>
              </a:p>
              <a:p>
                <a:r>
                  <a:rPr lang="en-US" sz="2600" b="1" dirty="0" err="1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sum_float</a:t>
                </a:r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(</a:t>
                </a:r>
                <a:r>
                  <a:rPr lang="en-US" sz="2600" b="1" dirty="0">
                    <a:solidFill>
                      <a:schemeClr val="accent1"/>
                    </a:solidFill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[1.0, 2.0, 3.0]</a:t>
                </a:r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, 0.0)</a:t>
                </a:r>
                <a:r>
                  <a:rPr lang="en-US" sz="2600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MS UI Gothic" panose="020B0600070205080204" pitchFamily="34" charset="-128"/>
                      </a:rPr>
                      <m:t>⇒</m:t>
                    </m:r>
                  </m:oMath>
                </a14:m>
                <a:r>
                  <a:rPr lang="en-US" sz="2600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 </a:t>
                </a:r>
                <a:r>
                  <a:rPr lang="en-US" sz="2600" b="1" dirty="0" err="1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sum_it</a:t>
                </a:r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(</a:t>
                </a:r>
                <a:r>
                  <a:rPr lang="en-US" sz="2600" b="1" dirty="0">
                    <a:solidFill>
                      <a:srgbClr val="FF0000"/>
                    </a:solidFill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list</a:t>
                </a:r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, float)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  <a:ea typeface="MS UI Gothic" panose="020B0600070205080204" pitchFamily="34" charset="-128"/>
                      </a:rPr>
                      <m:t>→</m:t>
                    </m:r>
                  </m:oMath>
                </a14:m>
                <a:r>
                  <a:rPr lang="en-US" sz="2600" b="1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 float</a:t>
                </a:r>
                <a:r>
                  <a:rPr lang="en-US" sz="2000" dirty="0"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2CF7AC-85C5-4ABD-A848-4FC9F2C49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1" y="5316075"/>
                <a:ext cx="10515599" cy="892552"/>
              </a:xfrm>
              <a:prstGeom prst="rect">
                <a:avLst/>
              </a:prstGeom>
              <a:blipFill>
                <a:blip r:embed="rId3"/>
                <a:stretch>
                  <a:fillRect l="-1043" t="-7534" b="-15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072FE25-2800-4531-B96B-49B94E7C51D3}"/>
              </a:ext>
            </a:extLst>
          </p:cNvPr>
          <p:cNvSpPr/>
          <p:nvPr/>
        </p:nvSpPr>
        <p:spPr>
          <a:xfrm>
            <a:off x="5257800" y="180285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By using Python types, we can successfully dispatch by using the type of the second parameter.</a:t>
            </a:r>
          </a:p>
          <a:p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However!</a:t>
            </a:r>
          </a:p>
          <a:p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We </a:t>
            </a:r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CANNOT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specialize for the first parameter, because it is always a list.</a:t>
            </a:r>
          </a:p>
          <a:p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 to make JIT more impressive, we need design a better runtime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52909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D94C70-8086-4F5F-92C2-D9D9E18ED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3000"/>
                    </a14:imgEffect>
                    <a14:imgEffect>
                      <a14:colorTemperature colorTemp="6400"/>
                    </a14:imgEffect>
                    <a14:imgEffect>
                      <a14:brightnessContrast brigh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973711"/>
            <a:ext cx="12192000" cy="974871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9240D-E59C-4B72-80B5-B03C6748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15" y="36186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91096D"/>
                </a:solidFill>
                <a:latin typeface="Arial Black" panose="020B0A04020102020204" pitchFamily="34" charset="0"/>
              </a:rPr>
              <a:t>Memory Layouts Optimizations</a:t>
            </a:r>
            <a:endParaRPr lang="en-US" b="1" dirty="0">
              <a:solidFill>
                <a:srgbClr val="91096D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494DF-1580-400E-99B6-88FDBC139680}"/>
              </a:ext>
            </a:extLst>
          </p:cNvPr>
          <p:cNvSpPr/>
          <p:nvPr/>
        </p:nvSpPr>
        <p:spPr>
          <a:xfrm>
            <a:off x="6096000" y="1174564"/>
            <a:ext cx="8741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1096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https://docs.python.org/3/c-api/typeobj.html</a:t>
            </a:r>
            <a:endParaRPr lang="en-US" sz="2000" dirty="0">
              <a:solidFill>
                <a:srgbClr val="9109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8CCBB-21C3-4A13-8C34-429EEE9BA2B5}"/>
              </a:ext>
            </a:extLst>
          </p:cNvPr>
          <p:cNvSpPr txBox="1"/>
          <p:nvPr/>
        </p:nvSpPr>
        <p:spPr>
          <a:xfrm>
            <a:off x="335604" y="1935282"/>
            <a:ext cx="115207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1096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Python object representations are too huge and difficult to work with JIT.</a:t>
            </a:r>
          </a:p>
          <a:p>
            <a:r>
              <a:rPr lang="en-US" sz="2800" b="1" dirty="0">
                <a:solidFill>
                  <a:srgbClr val="91096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We should separate things into</a:t>
            </a:r>
          </a:p>
          <a:p>
            <a:endParaRPr lang="en-US" sz="2800" dirty="0">
              <a:solidFill>
                <a:srgbClr val="91096D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rgbClr val="91096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Raw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rgbClr val="91096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Metadata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4400" b="1" dirty="0">
              <a:solidFill>
                <a:srgbClr val="91096D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2800" b="1" dirty="0">
                <a:solidFill>
                  <a:srgbClr val="91096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And </a:t>
            </a:r>
            <a:r>
              <a:rPr lang="en-US" sz="2800" b="1" dirty="0">
                <a:solidFill>
                  <a:srgbClr val="91096D"/>
                </a:solidFill>
                <a:latin typeface="Arial Black" panose="020B0A04020102020204" pitchFamily="34" charset="0"/>
                <a:ea typeface="MS UI Gothic" panose="020B0600070205080204" pitchFamily="34" charset="-128"/>
              </a:rPr>
              <a:t>make raw data smaller</a:t>
            </a:r>
            <a:r>
              <a:rPr lang="en-US" sz="2800" b="1" dirty="0">
                <a:solidFill>
                  <a:srgbClr val="91096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800" b="1" dirty="0">
                <a:solidFill>
                  <a:srgbClr val="91096D"/>
                </a:solidFill>
                <a:latin typeface="Arial Black" panose="020B0A04020102020204" pitchFamily="34" charset="0"/>
                <a:ea typeface="MS UI Gothic" panose="020B0600070205080204" pitchFamily="34" charset="-128"/>
              </a:rPr>
              <a:t>and more compact.</a:t>
            </a:r>
          </a:p>
          <a:p>
            <a:r>
              <a:rPr lang="en-US" sz="2800" b="1" dirty="0">
                <a:solidFill>
                  <a:srgbClr val="91096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Chances are everywhere,</a:t>
            </a:r>
          </a:p>
          <a:p>
            <a:r>
              <a:rPr lang="en-US" sz="2800" b="1" dirty="0">
                <a:solidFill>
                  <a:srgbClr val="91096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to avoid accessing and making metadata for each object.</a:t>
            </a:r>
          </a:p>
        </p:txBody>
      </p:sp>
    </p:spTree>
    <p:extLst>
      <p:ext uri="{BB962C8B-B14F-4D97-AF65-F5344CB8AC3E}">
        <p14:creationId xmlns:p14="http://schemas.microsoft.com/office/powerpoint/2010/main" val="41766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DD63-298D-453A-8512-AAE2887F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66" y="345669"/>
            <a:ext cx="11554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Iosevka" panose="02000509000000000000" pitchFamily="49" charset="0"/>
              </a:rPr>
              <a:t>Code Inspection and Compilation Pipeline</a:t>
            </a:r>
            <a:br>
              <a:rPr lang="en-US" dirty="0">
                <a:latin typeface="Iosevka" panose="02000509000000000000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D79B-69D8-4279-9B63-0B84BD82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Python does</a:t>
            </a:r>
            <a:r>
              <a:rPr lang="en-US" altLang="zh-CN">
                <a:latin typeface="Iosevka" panose="02000509000000000000" pitchFamily="49" charset="0"/>
                <a:ea typeface="Iosevka" panose="02000509000000000000" pitchFamily="49" charset="0"/>
              </a:rPr>
              <a:t>n’t</a:t>
            </a:r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provide a robust way to access its code.</a:t>
            </a:r>
          </a:p>
          <a:p>
            <a:pPr marL="514350" indent="-514350"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Which compiler to use for JIT compilation?</a:t>
            </a:r>
          </a:p>
          <a:p>
            <a:pPr marL="514350" indent="-514350"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Code generation, loading compiled code…</a:t>
            </a:r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These’re more of a design, not difficult technical parts.</a:t>
            </a:r>
          </a:p>
        </p:txBody>
      </p:sp>
    </p:spTree>
    <p:extLst>
      <p:ext uri="{BB962C8B-B14F-4D97-AF65-F5344CB8AC3E}">
        <p14:creationId xmlns:p14="http://schemas.microsoft.com/office/powerpoint/2010/main" val="194663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BBCD-73C2-48BA-ACDF-8814050A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1: </a:t>
            </a:r>
            <a:br>
              <a:rPr lang="en-US" dirty="0"/>
            </a:br>
            <a:r>
              <a:rPr lang="en-US" dirty="0"/>
              <a:t>Super Compiler and Partial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30EAC-8864-482B-A443-479F10FF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0" y="1878670"/>
            <a:ext cx="3733225" cy="443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DC389-9854-428D-968D-039A5BAF8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51" y="1896894"/>
            <a:ext cx="4611895" cy="21112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BE26C19-FA02-47AA-814F-6BFF0FBED765}"/>
              </a:ext>
            </a:extLst>
          </p:cNvPr>
          <p:cNvSpPr/>
          <p:nvPr/>
        </p:nvSpPr>
        <p:spPr>
          <a:xfrm>
            <a:off x="4939540" y="2461097"/>
            <a:ext cx="1783893" cy="121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52417-26B9-48FC-8756-D3D0FB7CDB56}"/>
              </a:ext>
            </a:extLst>
          </p:cNvPr>
          <p:cNvSpPr txBox="1"/>
          <p:nvPr/>
        </p:nvSpPr>
        <p:spPr>
          <a:xfrm>
            <a:off x="5301574" y="4396902"/>
            <a:ext cx="553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specializing </a:t>
            </a:r>
            <a:r>
              <a:rPr lang="en-US" b="1" dirty="0"/>
              <a:t>f(x)  </a:t>
            </a:r>
            <a:r>
              <a:rPr lang="en-US" dirty="0"/>
              <a:t>with </a:t>
            </a:r>
            <a:r>
              <a:rPr lang="en-US" b="1" dirty="0"/>
              <a:t>x : int </a:t>
            </a:r>
            <a:r>
              <a:rPr lang="en-US" dirty="0"/>
              <a:t>, we maintain the assumption </a:t>
            </a:r>
            <a:r>
              <a:rPr lang="en-US" b="1" dirty="0"/>
              <a:t>x : int </a:t>
            </a:r>
            <a:r>
              <a:rPr lang="en-US" dirty="0"/>
              <a:t>to partial evaluate expressions like </a:t>
            </a:r>
            <a:r>
              <a:rPr lang="en-US" b="1" dirty="0" err="1"/>
              <a:t>isinstance</a:t>
            </a:r>
            <a:r>
              <a:rPr lang="en-US" b="1" dirty="0"/>
              <a:t>(x, int) </a:t>
            </a:r>
            <a:r>
              <a:rPr lang="en-US" dirty="0"/>
              <a:t>and the if statements, which is quite similar to the super compilation. </a:t>
            </a:r>
          </a:p>
        </p:txBody>
      </p:sp>
    </p:spTree>
    <p:extLst>
      <p:ext uri="{BB962C8B-B14F-4D97-AF65-F5344CB8AC3E}">
        <p14:creationId xmlns:p14="http://schemas.microsoft.com/office/powerpoint/2010/main" val="376304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6D5-778D-4990-ADE7-3DA48C3D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Iosevka" panose="02000509000000000000" pitchFamily="49" charset="0"/>
                <a:ea typeface="Iosevka" panose="02000509000000000000" pitchFamily="49" charset="0"/>
              </a:rPr>
              <a:t>Previous Attempts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7408-F39B-4ECC-8104-94252901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19"/>
            <a:ext cx="4609012" cy="2798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The well-known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Psyco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PyPy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PyJion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Pyston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Numba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3AC3E4-1E96-41D5-BCF4-C5A620630D3A}"/>
              </a:ext>
            </a:extLst>
          </p:cNvPr>
          <p:cNvSpPr txBox="1">
            <a:spLocks/>
          </p:cNvSpPr>
          <p:nvPr/>
        </p:nvSpPr>
        <p:spPr>
          <a:xfrm>
            <a:off x="6254932" y="1468619"/>
            <a:ext cx="4609012" cy="279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Not that well-known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JitPy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HOPE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Restrain-JIT(by 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C5783-C2AD-4F66-B29D-8A0972B30FE4}"/>
              </a:ext>
            </a:extLst>
          </p:cNvPr>
          <p:cNvSpPr txBox="1"/>
          <p:nvPr/>
        </p:nvSpPr>
        <p:spPr>
          <a:xfrm>
            <a:off x="838200" y="4548465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Numba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and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PyPy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turns out to be the most popular and successful so far.</a:t>
            </a:r>
          </a:p>
        </p:txBody>
      </p:sp>
    </p:spTree>
    <p:extLst>
      <p:ext uri="{BB962C8B-B14F-4D97-AF65-F5344CB8AC3E}">
        <p14:creationId xmlns:p14="http://schemas.microsoft.com/office/powerpoint/2010/main" val="3525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716F-CD61-48C4-A625-F09ACCD2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osevka" panose="02000509000000000000" pitchFamily="49" charset="0"/>
              </a:rPr>
              <a:t>The</a:t>
            </a:r>
            <a:r>
              <a:rPr lang="en-US" dirty="0"/>
              <a:t> </a:t>
            </a:r>
            <a:r>
              <a:rPr lang="en-US" b="1" dirty="0">
                <a:latin typeface="Oradano-mincho-GSRR" panose="02000600000000000000" pitchFamily="2" charset="-128"/>
                <a:ea typeface="Oradano-mincho-GSRR" panose="02000600000000000000" pitchFamily="2" charset="-128"/>
              </a:rPr>
              <a:t>PROBLEM</a:t>
            </a:r>
            <a:r>
              <a:rPr lang="en-US" dirty="0"/>
              <a:t> 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of previous attempts?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01C8-F803-423A-B2A1-E39C0F20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705"/>
            <a:ext cx="10601131" cy="50230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</a:rPr>
              <a:t>Q: Did you heard that Python is a language with</a:t>
            </a:r>
            <a:r>
              <a:rPr lang="zh-CN" altLang="en-US" dirty="0">
                <a:latin typeface="Iosevka" panose="02000509000000000000" pitchFamily="49" charset="0"/>
              </a:rPr>
              <a:t> </a:t>
            </a:r>
            <a:r>
              <a:rPr lang="en-US" altLang="zh-CN" dirty="0">
                <a:latin typeface="Iosevka" panose="02000509000000000000" pitchFamily="49" charset="0"/>
              </a:rPr>
              <a:t>JIT</a:t>
            </a:r>
            <a:r>
              <a:rPr lang="zh-CN" altLang="en-US" dirty="0">
                <a:latin typeface="Iosevka" panose="02000509000000000000" pitchFamily="49" charset="0"/>
              </a:rPr>
              <a:t> </a:t>
            </a:r>
            <a:r>
              <a:rPr lang="en-US" altLang="zh-CN" dirty="0">
                <a:latin typeface="Iosevka" panose="02000509000000000000" pitchFamily="49" charset="0"/>
              </a:rPr>
              <a:t>support </a:t>
            </a:r>
            <a:r>
              <a:rPr lang="en-US" dirty="0">
                <a:latin typeface="Iosevka" panose="02000509000000000000" pitchFamily="49" charset="0"/>
              </a:rPr>
              <a:t>so far?</a:t>
            </a:r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</a:rPr>
              <a:t>A: NO.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</a:rPr>
              <a:t>Why?</a:t>
            </a:r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</a:rPr>
              <a:t>You cannot use a JIT to speed up your general Python programs:</a:t>
            </a:r>
          </a:p>
          <a:p>
            <a:r>
              <a:rPr lang="en-US" dirty="0">
                <a:latin typeface="Iosevka" panose="02000509000000000000" pitchFamily="49" charset="0"/>
              </a:rPr>
              <a:t>You’re likely using </a:t>
            </a:r>
            <a:r>
              <a:rPr lang="en-US" b="1" i="1" dirty="0" err="1">
                <a:latin typeface="Iosevka" panose="02000509000000000000" pitchFamily="49" charset="0"/>
              </a:rPr>
              <a:t>CPython</a:t>
            </a:r>
            <a:r>
              <a:rPr lang="en-US" b="1" i="1" dirty="0">
                <a:latin typeface="Iosevka" panose="02000509000000000000" pitchFamily="49" charset="0"/>
              </a:rPr>
              <a:t> </a:t>
            </a:r>
            <a:r>
              <a:rPr lang="en-US" dirty="0">
                <a:latin typeface="Iosevka" panose="02000509000000000000" pitchFamily="49" charset="0"/>
              </a:rPr>
              <a:t>, which the majority of users are using.</a:t>
            </a:r>
          </a:p>
          <a:p>
            <a:r>
              <a:rPr lang="en-US" dirty="0" err="1">
                <a:latin typeface="Iosevka" panose="02000509000000000000" pitchFamily="49" charset="0"/>
              </a:rPr>
              <a:t>PyPy</a:t>
            </a:r>
            <a:r>
              <a:rPr lang="en-US" dirty="0">
                <a:latin typeface="Iosevka" panose="02000509000000000000" pitchFamily="49" charset="0"/>
              </a:rPr>
              <a:t> cannot work for </a:t>
            </a:r>
            <a:r>
              <a:rPr lang="en-US" dirty="0" err="1">
                <a:latin typeface="Iosevka" panose="02000509000000000000" pitchFamily="49" charset="0"/>
              </a:rPr>
              <a:t>CPython</a:t>
            </a:r>
            <a:r>
              <a:rPr lang="en-US" dirty="0">
                <a:latin typeface="Iosevka" panose="02000509000000000000" pitchFamily="49" charset="0"/>
              </a:rPr>
              <a:t> directly, it’s a separate runtime.</a:t>
            </a:r>
          </a:p>
          <a:p>
            <a:r>
              <a:rPr lang="en-US" dirty="0" err="1">
                <a:latin typeface="Iosevka" panose="02000509000000000000" pitchFamily="49" charset="0"/>
              </a:rPr>
              <a:t>Numba</a:t>
            </a:r>
            <a:r>
              <a:rPr lang="en-US" dirty="0">
                <a:latin typeface="Iosevka" panose="02000509000000000000" pitchFamily="49" charset="0"/>
              </a:rPr>
              <a:t> can speed up numeric computation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</a:rPr>
              <a:t>And for others, how to use , how to fetch it, how to install… </a:t>
            </a:r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</a:rPr>
              <a:t>Too difficult, even unavailable.</a:t>
            </a:r>
          </a:p>
          <a:p>
            <a:pPr marL="0" indent="0">
              <a:buNone/>
            </a:pPr>
            <a:endParaRPr lang="en-US" dirty="0">
              <a:latin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</a:rPr>
              <a:t>Specifically, why we insist on </a:t>
            </a:r>
            <a:r>
              <a:rPr lang="en-US" dirty="0" err="1">
                <a:latin typeface="Iosevka" panose="02000509000000000000" pitchFamily="49" charset="0"/>
              </a:rPr>
              <a:t>CPython</a:t>
            </a:r>
            <a:r>
              <a:rPr lang="en-US" dirty="0">
                <a:latin typeface="Iosevka" panose="02000509000000000000" pitchFamily="49" charset="0"/>
              </a:rPr>
              <a:t>, but not migrate to </a:t>
            </a:r>
            <a:r>
              <a:rPr lang="en-US" dirty="0" err="1">
                <a:latin typeface="Iosevka" panose="02000509000000000000" pitchFamily="49" charset="0"/>
              </a:rPr>
              <a:t>PyPy</a:t>
            </a:r>
            <a:r>
              <a:rPr lang="en-US" dirty="0">
                <a:latin typeface="Iosevka" panose="02000509000000000000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73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E391-3E93-4FB4-9474-395FD8B3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en-US" dirty="0">
                <a:latin typeface="Iosevka" panose="02000509000000000000" pitchFamily="49" charset="0"/>
              </a:rPr>
              <a:t>Why no </a:t>
            </a:r>
            <a:r>
              <a:rPr lang="en-US" dirty="0" err="1">
                <a:latin typeface="Iosevka" panose="02000509000000000000" pitchFamily="49" charset="0"/>
              </a:rPr>
              <a:t>PyPy</a:t>
            </a:r>
            <a:r>
              <a:rPr lang="en-US" dirty="0">
                <a:latin typeface="Iosevka" panose="02000509000000000000" pitchFamily="49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0CA5-ABA3-4DCC-8555-B4EB55E7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5040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Iosevka" panose="02000509000000000000" pitchFamily="49" charset="0"/>
              </a:rPr>
              <a:t>PyPy</a:t>
            </a:r>
            <a:r>
              <a:rPr lang="en-US" dirty="0">
                <a:latin typeface="Iosevka" panose="02000509000000000000" pitchFamily="49" charset="0"/>
              </a:rPr>
              <a:t> is nice, but it’s hard to migrate to:</a:t>
            </a:r>
          </a:p>
          <a:p>
            <a:pPr marL="0" indent="0">
              <a:buNone/>
            </a:pPr>
            <a:endParaRPr lang="en-US" dirty="0">
              <a:latin typeface="Iosevka" panose="02000509000000000000" pitchFamily="49" charset="0"/>
            </a:endParaRPr>
          </a:p>
          <a:p>
            <a:pPr marL="514350" indent="-514350">
              <a:buAutoNum type="arabicPeriod"/>
            </a:pPr>
            <a:r>
              <a:rPr lang="en-US" sz="1800" dirty="0" err="1">
                <a:latin typeface="Iosevka" panose="02000509000000000000" pitchFamily="49" charset="0"/>
              </a:rPr>
              <a:t>PyPy</a:t>
            </a:r>
            <a:r>
              <a:rPr lang="en-US" sz="1800" dirty="0">
                <a:latin typeface="Iosevka" panose="02000509000000000000" pitchFamily="49" charset="0"/>
              </a:rPr>
              <a:t> is not running in </a:t>
            </a:r>
            <a:r>
              <a:rPr lang="en-US" sz="1800" dirty="0" err="1">
                <a:latin typeface="Iosevka" panose="02000509000000000000" pitchFamily="49" charset="0"/>
              </a:rPr>
              <a:t>CPython</a:t>
            </a:r>
            <a:r>
              <a:rPr lang="en-US" sz="1800" dirty="0">
                <a:latin typeface="Iosevka" panose="02000509000000000000" pitchFamily="49" charset="0"/>
              </a:rPr>
              <a:t> runtime, and people are already working on </a:t>
            </a:r>
            <a:r>
              <a:rPr lang="en-US" sz="1800" dirty="0" err="1">
                <a:latin typeface="Iosevka" panose="02000509000000000000" pitchFamily="49" charset="0"/>
              </a:rPr>
              <a:t>CPython</a:t>
            </a:r>
            <a:r>
              <a:rPr lang="en-US" sz="1800" dirty="0">
                <a:latin typeface="Iosevka" panose="02000509000000000000" pitchFamily="49" charset="0"/>
              </a:rPr>
              <a:t> </a:t>
            </a:r>
            <a:r>
              <a:rPr lang="en-US" sz="1800" dirty="0" err="1">
                <a:latin typeface="Iosevka" panose="02000509000000000000" pitchFamily="49" charset="0"/>
              </a:rPr>
              <a:t>softwares</a:t>
            </a:r>
            <a:r>
              <a:rPr lang="en-US" sz="1800" dirty="0">
                <a:latin typeface="Iosevka" panose="02000509000000000000" pitchFamily="49" charset="0"/>
              </a:rPr>
              <a:t> and workflows. They use </a:t>
            </a:r>
            <a:r>
              <a:rPr lang="en-US" sz="1800" b="1" dirty="0">
                <a:latin typeface="Iosevka" panose="02000509000000000000" pitchFamily="49" charset="0"/>
              </a:rPr>
              <a:t>C </a:t>
            </a:r>
            <a:r>
              <a:rPr lang="en-US" sz="1800" b="1" dirty="0" err="1">
                <a:latin typeface="Iosevka" panose="02000509000000000000" pitchFamily="49" charset="0"/>
              </a:rPr>
              <a:t>extenstions</a:t>
            </a:r>
            <a:r>
              <a:rPr lang="en-US" sz="1800" dirty="0">
                <a:latin typeface="Iosevka" panose="02000509000000000000" pitchFamily="49" charset="0"/>
              </a:rPr>
              <a:t> to ease the performance issues.</a:t>
            </a:r>
          </a:p>
          <a:p>
            <a:pPr marL="514350" indent="-514350">
              <a:buAutoNum type="arabicPeriod"/>
            </a:pPr>
            <a:endParaRPr lang="en-US" sz="1800" dirty="0">
              <a:latin typeface="Iosevka" panose="02000509000000000000" pitchFamily="49" charset="0"/>
            </a:endParaRPr>
          </a:p>
          <a:p>
            <a:pPr marL="514350" indent="-514350">
              <a:buAutoNum type="arabicPeriod"/>
            </a:pPr>
            <a:endParaRPr lang="en-US" sz="1800" dirty="0">
              <a:latin typeface="Iosevka" panose="02000509000000000000" pitchFamily="49" charset="0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latin typeface="Iosevka" panose="02000509000000000000" pitchFamily="49" charset="0"/>
              </a:rPr>
              <a:t>PyPy</a:t>
            </a:r>
            <a:r>
              <a:rPr lang="en-US" sz="2000" dirty="0">
                <a:latin typeface="Iosevka" panose="02000509000000000000" pitchFamily="49" charset="0"/>
              </a:rPr>
              <a:t> does not </a:t>
            </a:r>
            <a:r>
              <a:rPr lang="en-US" sz="2000" dirty="0" err="1">
                <a:latin typeface="Iosevka" panose="02000509000000000000" pitchFamily="49" charset="0"/>
              </a:rPr>
              <a:t>compat</a:t>
            </a:r>
            <a:r>
              <a:rPr lang="en-US" sz="2000" dirty="0">
                <a:latin typeface="Iosevka" panose="02000509000000000000" pitchFamily="49" charset="0"/>
              </a:rPr>
              <a:t> Python’s C extensions well, so far:</a:t>
            </a:r>
          </a:p>
          <a:p>
            <a:pPr marL="971550" lvl="1" indent="-514350">
              <a:buAutoNum type="arabicPeriod"/>
            </a:pPr>
            <a:r>
              <a:rPr lang="en-US" sz="1800" dirty="0" err="1">
                <a:latin typeface="Iosevka" panose="02000509000000000000" pitchFamily="49" charset="0"/>
              </a:rPr>
              <a:t>PyPy</a:t>
            </a:r>
            <a:r>
              <a:rPr lang="en-US" sz="1800" dirty="0">
                <a:latin typeface="Iosevka" panose="02000509000000000000" pitchFamily="49" charset="0"/>
              </a:rPr>
              <a:t> uses optimized runtime object representations, ABI incompatible to </a:t>
            </a:r>
            <a:r>
              <a:rPr lang="en-US" sz="1800" dirty="0" err="1">
                <a:latin typeface="Iosevka" panose="02000509000000000000" pitchFamily="49" charset="0"/>
              </a:rPr>
              <a:t>CPython</a:t>
            </a:r>
            <a:endParaRPr lang="en-US" sz="1800" dirty="0">
              <a:latin typeface="Iosevka" panose="02000509000000000000" pitchFamily="49" charset="0"/>
            </a:endParaRPr>
          </a:p>
          <a:p>
            <a:pPr marL="971550" lvl="1" indent="-514350">
              <a:buAutoNum type="arabicPeriod"/>
            </a:pPr>
            <a:r>
              <a:rPr lang="en-US" sz="1800" dirty="0">
                <a:latin typeface="Iosevka" panose="02000509000000000000" pitchFamily="49" charset="0"/>
              </a:rPr>
              <a:t>To </a:t>
            </a:r>
            <a:r>
              <a:rPr lang="en-US" sz="1800" dirty="0" err="1">
                <a:latin typeface="Iosevka" panose="02000509000000000000" pitchFamily="49" charset="0"/>
              </a:rPr>
              <a:t>compat</a:t>
            </a:r>
            <a:r>
              <a:rPr lang="en-US" sz="1800" dirty="0">
                <a:latin typeface="Iosevka" panose="02000509000000000000" pitchFamily="49" charset="0"/>
              </a:rPr>
              <a:t> </a:t>
            </a:r>
            <a:r>
              <a:rPr lang="en-US" sz="1800" dirty="0" err="1">
                <a:latin typeface="Iosevka" panose="02000509000000000000" pitchFamily="49" charset="0"/>
              </a:rPr>
              <a:t>CPython</a:t>
            </a:r>
            <a:r>
              <a:rPr lang="en-US" sz="1800" dirty="0">
                <a:latin typeface="Iosevka" panose="02000509000000000000" pitchFamily="49" charset="0"/>
              </a:rPr>
              <a:t>, </a:t>
            </a:r>
            <a:r>
              <a:rPr lang="en-US" sz="1800" dirty="0" err="1">
                <a:latin typeface="Iosevka" panose="02000509000000000000" pitchFamily="49" charset="0"/>
              </a:rPr>
              <a:t>PyPy</a:t>
            </a:r>
            <a:r>
              <a:rPr lang="en-US" sz="1800" dirty="0">
                <a:latin typeface="Iosevka" panose="02000509000000000000" pitchFamily="49" charset="0"/>
              </a:rPr>
              <a:t> is now </a:t>
            </a:r>
            <a:r>
              <a:rPr lang="en-US" sz="1800" b="1" dirty="0">
                <a:latin typeface="Iosevka" panose="02000509000000000000" pitchFamily="49" charset="0"/>
              </a:rPr>
              <a:t>imitating </a:t>
            </a:r>
            <a:r>
              <a:rPr lang="en-US" sz="1800" dirty="0" err="1">
                <a:latin typeface="Iosevka" panose="02000509000000000000" pitchFamily="49" charset="0"/>
              </a:rPr>
              <a:t>CPython</a:t>
            </a:r>
            <a:r>
              <a:rPr lang="en-US" sz="1800" dirty="0">
                <a:latin typeface="Iosevka" panose="02000509000000000000" pitchFamily="49" charset="0"/>
              </a:rPr>
              <a:t> objects’ memory layouts.</a:t>
            </a:r>
          </a:p>
          <a:p>
            <a:pPr marL="457200" lvl="1" indent="0">
              <a:buNone/>
            </a:pPr>
            <a:r>
              <a:rPr lang="en-US" sz="1800" dirty="0">
                <a:latin typeface="Iosevka" panose="02000509000000000000" pitchFamily="49" charset="0"/>
              </a:rPr>
              <a:t>Hence </a:t>
            </a:r>
            <a:r>
              <a:rPr lang="en-US" sz="1800" dirty="0" err="1">
                <a:latin typeface="Iosevka" panose="02000509000000000000" pitchFamily="49" charset="0"/>
              </a:rPr>
              <a:t>PyPy’s</a:t>
            </a:r>
            <a:r>
              <a:rPr lang="en-US" sz="1800" dirty="0">
                <a:latin typeface="Iosevka" panose="02000509000000000000" pitchFamily="49" charset="0"/>
              </a:rPr>
              <a:t> use of </a:t>
            </a:r>
            <a:r>
              <a:rPr lang="en-US" sz="1800" dirty="0" err="1">
                <a:latin typeface="Iosevka" panose="02000509000000000000" pitchFamily="49" charset="0"/>
              </a:rPr>
              <a:t>CPython’s</a:t>
            </a:r>
            <a:r>
              <a:rPr lang="en-US" sz="1800" dirty="0">
                <a:latin typeface="Iosevka" panose="02000509000000000000" pitchFamily="49" charset="0"/>
              </a:rPr>
              <a:t> C extensions is extremely slow</a:t>
            </a:r>
          </a:p>
        </p:txBody>
      </p:sp>
    </p:spTree>
    <p:extLst>
      <p:ext uri="{BB962C8B-B14F-4D97-AF65-F5344CB8AC3E}">
        <p14:creationId xmlns:p14="http://schemas.microsoft.com/office/powerpoint/2010/main" val="40967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8962-0D55-48B6-8ABA-B4A435D5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50521"/>
            <a:ext cx="10515600" cy="1325563"/>
          </a:xfrm>
        </p:spPr>
        <p:txBody>
          <a:bodyPr/>
          <a:lstStyle/>
          <a:p>
            <a:r>
              <a:rPr lang="en-US" dirty="0">
                <a:latin typeface="Iosevka" panose="02000509000000000000" pitchFamily="49" charset="0"/>
              </a:rPr>
              <a:t>Fully Compatible?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E0EB-C0D2-45A6-919B-D96907C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349766"/>
            <a:ext cx="10907486" cy="52003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Iosevka" panose="02000509000000000000" pitchFamily="49" charset="0"/>
              </a:rPr>
              <a:t>What is the “fully compatible”?</a:t>
            </a:r>
          </a:p>
          <a:p>
            <a:pPr marL="0" indent="0">
              <a:buNone/>
            </a:pPr>
            <a:endParaRPr lang="en-US" dirty="0">
              <a:latin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4600" dirty="0">
                <a:latin typeface="Iosevka" panose="02000509000000000000" pitchFamily="49" charset="0"/>
              </a:rPr>
              <a:t>In terms of the </a:t>
            </a:r>
            <a:r>
              <a:rPr lang="en-US" sz="4600" b="1" dirty="0">
                <a:latin typeface="Iosevka" panose="02000509000000000000" pitchFamily="49" charset="0"/>
              </a:rPr>
              <a:t>effect</a:t>
            </a:r>
            <a:r>
              <a:rPr lang="en-US" sz="4600" dirty="0">
                <a:latin typeface="Iosevka" panose="02000509000000000000" pitchFamily="49" charset="0"/>
              </a:rPr>
              <a:t>, users can gain the </a:t>
            </a:r>
            <a:r>
              <a:rPr lang="en-US" sz="4600" b="1" dirty="0">
                <a:latin typeface="Iosevka" panose="02000509000000000000" pitchFamily="49" charset="0"/>
              </a:rPr>
              <a:t>free lunch</a:t>
            </a:r>
            <a:r>
              <a:rPr lang="en-US" sz="4600" dirty="0">
                <a:latin typeface="Iosevka" panose="02000509000000000000" pitchFamily="49" charset="0"/>
              </a:rPr>
              <a:t>, of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dirty="0">
                <a:latin typeface="Iosevka" panose="02000509000000000000" pitchFamily="49" charset="0"/>
              </a:rPr>
              <a:t> a significant speed up,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b="1" dirty="0">
                <a:latin typeface="Iosevka" panose="02000509000000000000" pitchFamily="49" charset="0"/>
              </a:rPr>
              <a:t> “no need to change theirs codes or workflows”</a:t>
            </a:r>
            <a:r>
              <a:rPr lang="en-US" sz="4600" dirty="0">
                <a:latin typeface="Iosevka" panose="02000509000000000000" pitchFamily="49" charset="0"/>
              </a:rPr>
              <a:t>, etc.</a:t>
            </a:r>
          </a:p>
          <a:p>
            <a:pPr marL="0" indent="0">
              <a:buNone/>
            </a:pPr>
            <a:endParaRPr lang="en-US" dirty="0">
              <a:latin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Iosevka" panose="02000509000000000000" pitchFamily="49" charset="0"/>
              </a:rPr>
              <a:t>As for </a:t>
            </a:r>
            <a:r>
              <a:rPr lang="en-US" sz="4000" b="1" dirty="0">
                <a:latin typeface="Iosevka" panose="02000509000000000000" pitchFamily="49" charset="0"/>
              </a:rPr>
              <a:t>HOWTO:</a:t>
            </a:r>
          </a:p>
          <a:p>
            <a:pPr marL="0" indent="0">
              <a:buNone/>
            </a:pPr>
            <a:endParaRPr lang="en-US" b="1" dirty="0">
              <a:latin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Iosevka" panose="02000509000000000000" pitchFamily="49" charset="0"/>
              </a:rPr>
              <a:t>Either:</a:t>
            </a:r>
            <a:r>
              <a:rPr lang="en-US" b="1" dirty="0">
                <a:latin typeface="Iosevka" panose="02000509000000000000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3600" dirty="0">
                <a:latin typeface="Iosevka" panose="02000509000000000000" pitchFamily="49" charset="0"/>
              </a:rPr>
              <a:t>A new Python but is </a:t>
            </a:r>
            <a:r>
              <a:rPr lang="en-US" sz="3600" b="1" dirty="0">
                <a:latin typeface="Iosevka" panose="02000509000000000000" pitchFamily="49" charset="0"/>
              </a:rPr>
              <a:t>strictly superset and superior</a:t>
            </a:r>
            <a:r>
              <a:rPr lang="en-US" sz="3600" dirty="0">
                <a:latin typeface="Iosevka" panose="02000509000000000000" pitchFamily="49" charset="0"/>
              </a:rPr>
              <a:t> of </a:t>
            </a:r>
            <a:r>
              <a:rPr lang="en-US" sz="3600" dirty="0" err="1">
                <a:latin typeface="Iosevka" panose="02000509000000000000" pitchFamily="49" charset="0"/>
              </a:rPr>
              <a:t>CPython</a:t>
            </a:r>
            <a:r>
              <a:rPr lang="en-US" sz="3600" dirty="0">
                <a:latin typeface="Iosevka" panose="02000509000000000000" pitchFamily="49" charset="0"/>
              </a:rPr>
              <a:t>(</a:t>
            </a:r>
            <a:r>
              <a:rPr lang="en-US" sz="3600" dirty="0" err="1">
                <a:latin typeface="Iosevka" panose="02000509000000000000" pitchFamily="49" charset="0"/>
              </a:rPr>
              <a:t>PyPy’s</a:t>
            </a:r>
            <a:r>
              <a:rPr lang="en-US" sz="3600" dirty="0">
                <a:latin typeface="Iosevka" panose="02000509000000000000" pitchFamily="49" charset="0"/>
              </a:rPr>
              <a:t> approach).</a:t>
            </a:r>
          </a:p>
          <a:p>
            <a:pPr marL="457200" lvl="1" indent="0">
              <a:buNone/>
            </a:pPr>
            <a:r>
              <a:rPr lang="en-US" sz="3600" dirty="0">
                <a:latin typeface="Iosevka" panose="02000509000000000000" pitchFamily="49" charset="0"/>
              </a:rPr>
              <a:t>However we don’t prefer to do this, as it’s quite a huge task. </a:t>
            </a:r>
          </a:p>
          <a:p>
            <a:pPr marL="457200" lvl="1" indent="0">
              <a:buNone/>
            </a:pPr>
            <a:r>
              <a:rPr lang="en-US" sz="3600" dirty="0" err="1">
                <a:latin typeface="Iosevka" panose="02000509000000000000" pitchFamily="49" charset="0"/>
              </a:rPr>
              <a:t>PyPy</a:t>
            </a:r>
            <a:r>
              <a:rPr lang="en-US" sz="3600" dirty="0">
                <a:latin typeface="Iosevka" panose="02000509000000000000" pitchFamily="49" charset="0"/>
              </a:rPr>
              <a:t> is already the state of the art, implementing with alternative methods makes few sense.</a:t>
            </a:r>
            <a:endParaRPr lang="en-US" sz="2000" dirty="0">
              <a:latin typeface="Iosevka" panose="020005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4700" b="1" dirty="0">
                <a:latin typeface="Iosevka" panose="02000509000000000000" pitchFamily="49" charset="0"/>
              </a:rPr>
              <a:t>Or: </a:t>
            </a:r>
            <a:r>
              <a:rPr lang="en-US" b="1" dirty="0">
                <a:latin typeface="Iosevka" panose="02000509000000000000" pitchFamily="49" charset="0"/>
              </a:rPr>
              <a:t> </a:t>
            </a:r>
            <a:br>
              <a:rPr lang="en-US" b="1" dirty="0">
                <a:latin typeface="Iosevka" panose="02000509000000000000" pitchFamily="49" charset="0"/>
              </a:rPr>
            </a:br>
            <a:endParaRPr lang="en-US" b="1" dirty="0">
              <a:latin typeface="Iosevka" panose="02000509000000000000" pitchFamily="49" charset="0"/>
            </a:endParaRPr>
          </a:p>
          <a:p>
            <a:pPr marL="0" indent="0" algn="ctr">
              <a:buNone/>
            </a:pPr>
            <a:r>
              <a:rPr lang="en-US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osevka" panose="02000509000000000000" pitchFamily="49" charset="0"/>
              </a:rPr>
              <a:t>Something in </a:t>
            </a:r>
            <a:r>
              <a:rPr lang="en-US" sz="6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osevka" panose="02000509000000000000" pitchFamily="49" charset="0"/>
              </a:rPr>
              <a:t>CPython</a:t>
            </a:r>
            <a:r>
              <a:rPr lang="en-US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osevka" panose="02000509000000000000" pitchFamily="49" charset="0"/>
              </a:rPr>
              <a:t>, keep everything, but faster.</a:t>
            </a:r>
          </a:p>
        </p:txBody>
      </p:sp>
    </p:spTree>
    <p:extLst>
      <p:ext uri="{BB962C8B-B14F-4D97-AF65-F5344CB8AC3E}">
        <p14:creationId xmlns:p14="http://schemas.microsoft.com/office/powerpoint/2010/main" val="29271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9CD4-633C-411F-A29F-F23EB863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Something in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CPython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keep everything, but faster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1C38-32CA-4A79-BEB6-7A97C8ED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1690688"/>
            <a:ext cx="11104984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Sounds stupid?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So many attempts before, how could you convince this approach is valid?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Hey dude, notice that almost every one thinks too much!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400" b="1" dirty="0"/>
              <a:t>Please don’t try to make a fancy JIT in the very beginning!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</a:rPr>
              <a:t>What if we want to achieve a JIT compiler that is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 stably effected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 easily compatible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 concisely implemented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 not-that-aggressive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(performances as well as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behaviours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 extensible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 and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capable of gradually getting improved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?</a:t>
            </a:r>
            <a:endParaRPr lang="en-US" b="1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1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678F-81BF-4686-AC2B-AF415ABC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3" y="374456"/>
            <a:ext cx="1176745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Decades later since the previous attempts…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5B1B-C927-4B6F-A293-5AEA6463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511559"/>
            <a:ext cx="10515600" cy="45397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We have many other successful attempts in JIT to refer: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Julia, a dynamic language with amazing JIT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Ruby MJIT since Ruby 2.6</a:t>
            </a:r>
          </a:p>
          <a:p>
            <a:pPr marL="0" indent="0">
              <a:buNone/>
            </a:pP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JIT requires a compiler in runtime, decades ago we don’t have many options, but now we have many related supports from the community and the Python organizations:</a:t>
            </a:r>
          </a:p>
          <a:p>
            <a:pPr marL="0" indent="0">
              <a:buNone/>
            </a:pP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Nuikta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(Python to C++ compiler)</a:t>
            </a:r>
          </a:p>
          <a:p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Cython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(state-of-the-art Python to C/C++ compiler)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PEP0384(stable C API for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CPython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)</a:t>
            </a:r>
          </a:p>
          <a:p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HPy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(better C API for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CPython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, avoid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CPython’s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abstraction leaks)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6491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34CA-4C84-429E-8ABA-DC6B46A6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67" y="187843"/>
            <a:ext cx="11067661" cy="1325563"/>
          </a:xfrm>
        </p:spPr>
        <p:txBody>
          <a:bodyPr/>
          <a:lstStyle/>
          <a:p>
            <a:r>
              <a:rPr lang="en-US" dirty="0">
                <a:latin typeface="Iosevka" panose="02000509000000000000" pitchFamily="49" charset="0"/>
              </a:rPr>
              <a:t>Time to make the dreaming Python JIT!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5422-C36F-4547-B42A-12DDDAD4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3964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  <a:ea typeface="Oradano-mincho-GSRR" panose="02000600000000000000" pitchFamily="2" charset="-128"/>
              </a:rPr>
              <a:t>Architecture: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F39F1E-2C7C-40D6-8ED1-2F3EC3C45995}"/>
              </a:ext>
            </a:extLst>
          </p:cNvPr>
          <p:cNvSpPr/>
          <p:nvPr/>
        </p:nvSpPr>
        <p:spPr>
          <a:xfrm>
            <a:off x="6157037" y="1315415"/>
            <a:ext cx="3524639" cy="75322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radano-mincho-GSRR" panose="02000600000000000000" pitchFamily="2" charset="-128"/>
              </a:rPr>
              <a:t>Runtime specialization:</a:t>
            </a:r>
          </a:p>
          <a:p>
            <a:pPr algn="ctr"/>
            <a:r>
              <a:rPr lang="en-US" dirty="0">
                <a:latin typeface="Oradano-mincho-GSRR" panose="02000600000000000000" pitchFamily="2" charset="-128"/>
              </a:rPr>
              <a:t>Review of </a:t>
            </a:r>
            <a:r>
              <a:rPr lang="en-US" b="1" dirty="0" err="1">
                <a:latin typeface="Oradano-mincho-GSRR" panose="02000600000000000000" pitchFamily="2" charset="-128"/>
              </a:rPr>
              <a:t>Psyco</a:t>
            </a:r>
            <a:endParaRPr lang="en-US" b="1" dirty="0">
              <a:latin typeface="Oradano-mincho-GSRR" panose="02000600000000000000" pitchFamily="2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D4DD67-1C08-4270-820D-E3E6CEADE2FD}"/>
              </a:ext>
            </a:extLst>
          </p:cNvPr>
          <p:cNvSpPr/>
          <p:nvPr/>
        </p:nvSpPr>
        <p:spPr>
          <a:xfrm>
            <a:off x="6157038" y="2502835"/>
            <a:ext cx="3524638" cy="7137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osevka" panose="02000509000000000000" pitchFamily="49" charset="0"/>
              </a:rPr>
              <a:t>Runtime specialization is </a:t>
            </a:r>
            <a:r>
              <a:rPr lang="en-US" b="1" dirty="0">
                <a:latin typeface="Iosevka" panose="02000509000000000000" pitchFamily="49" charset="0"/>
              </a:rPr>
              <a:t>awesome</a:t>
            </a:r>
            <a:r>
              <a:rPr lang="en-US" sz="1600" dirty="0">
                <a:latin typeface="Iosevka" panose="02000509000000000000" pitchFamily="49" charset="0"/>
              </a:rPr>
              <a:t>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D34935-7248-4E16-9F2B-E70867983B1D}"/>
              </a:ext>
            </a:extLst>
          </p:cNvPr>
          <p:cNvSpPr/>
          <p:nvPr/>
        </p:nvSpPr>
        <p:spPr>
          <a:xfrm>
            <a:off x="505838" y="2043275"/>
            <a:ext cx="3981409" cy="71379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osevka" panose="02000509000000000000" pitchFamily="49" charset="0"/>
              </a:rPr>
              <a:t>Problems of runtime specialization:</a:t>
            </a:r>
          </a:p>
          <a:p>
            <a:pPr algn="ctr"/>
            <a:r>
              <a:rPr lang="en-US" sz="1600" dirty="0">
                <a:latin typeface="Iosevka" panose="02000509000000000000" pitchFamily="49" charset="0"/>
              </a:rPr>
              <a:t>we need Type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5689AF-4D61-4F0D-9F98-93A969F1B1DB}"/>
              </a:ext>
            </a:extLst>
          </p:cNvPr>
          <p:cNvSpPr/>
          <p:nvPr/>
        </p:nvSpPr>
        <p:spPr>
          <a:xfrm>
            <a:off x="505837" y="4934387"/>
            <a:ext cx="3981409" cy="95172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arasa Gothic CL" panose="020B0502040504020204" pitchFamily="34" charset="-120"/>
              </a:rPr>
              <a:t>Memory layout optimizations:</a:t>
            </a:r>
          </a:p>
          <a:p>
            <a:pPr algn="ctr"/>
            <a:r>
              <a:rPr lang="en-US" sz="1600" dirty="0">
                <a:latin typeface="Sarasa Gothic CL" panose="020B0502040504020204" pitchFamily="34" charset="-120"/>
              </a:rPr>
              <a:t>Compact object representations with sufficient type 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218E25-A7A8-4FE4-A459-124A47AF0D77}"/>
              </a:ext>
            </a:extLst>
          </p:cNvPr>
          <p:cNvSpPr/>
          <p:nvPr/>
        </p:nvSpPr>
        <p:spPr>
          <a:xfrm>
            <a:off x="505838" y="3181723"/>
            <a:ext cx="3981409" cy="7137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osevka" panose="02000509000000000000" pitchFamily="49" charset="0"/>
              </a:rPr>
              <a:t>We need </a:t>
            </a:r>
            <a:r>
              <a:rPr lang="en-US" altLang="zh-CN" sz="1600" dirty="0">
                <a:latin typeface="Iosevka" panose="02000509000000000000" pitchFamily="49" charset="0"/>
              </a:rPr>
              <a:t>r</a:t>
            </a:r>
            <a:r>
              <a:rPr lang="en-US" sz="1600" dirty="0">
                <a:latin typeface="Iosevka" panose="02000509000000000000" pitchFamily="49" charset="0"/>
              </a:rPr>
              <a:t>untime type inference!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8854CD-76FE-4C2B-852A-853CC12BCCE9}"/>
              </a:ext>
            </a:extLst>
          </p:cNvPr>
          <p:cNvSpPr/>
          <p:nvPr/>
        </p:nvSpPr>
        <p:spPr>
          <a:xfrm>
            <a:off x="6936151" y="3727318"/>
            <a:ext cx="3402564" cy="9517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osevka" panose="02000509000000000000" pitchFamily="49" charset="0"/>
              </a:rPr>
              <a:t>Code Inspection and </a:t>
            </a:r>
          </a:p>
          <a:p>
            <a:pPr algn="ctr"/>
            <a:r>
              <a:rPr lang="en-US" dirty="0">
                <a:latin typeface="Iosevka" panose="02000509000000000000" pitchFamily="49" charset="0"/>
              </a:rPr>
              <a:t>Compilation Pipeline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9D1925-0825-481B-9DD0-B64E959B1D4F}"/>
              </a:ext>
            </a:extLst>
          </p:cNvPr>
          <p:cNvSpPr/>
          <p:nvPr/>
        </p:nvSpPr>
        <p:spPr>
          <a:xfrm>
            <a:off x="597383" y="4166447"/>
            <a:ext cx="3889863" cy="51473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osevka" panose="02000509000000000000" pitchFamily="49" charset="0"/>
              </a:rPr>
              <a:t>By the way, Partial Evaluation and Inline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8207A52-BCF7-484D-BA50-BB3581221AE0}"/>
              </a:ext>
            </a:extLst>
          </p:cNvPr>
          <p:cNvSpPr/>
          <p:nvPr/>
        </p:nvSpPr>
        <p:spPr>
          <a:xfrm>
            <a:off x="7713306" y="2005793"/>
            <a:ext cx="298580" cy="58017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46A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6866F7-4C1B-4E70-86DD-1E5CFAB4219C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4487247" y="2400171"/>
            <a:ext cx="1669791" cy="45956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3F2F2-2251-461C-8ADA-E4349B70CA70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4487247" y="2859731"/>
            <a:ext cx="1669791" cy="678888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753CED-A3B6-49B3-A478-2FF4A904C68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496543" y="3895515"/>
            <a:ext cx="45772" cy="270932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8D40CA54-7E94-4ACF-9D68-5CC1ADC0FEE5}"/>
              </a:ext>
            </a:extLst>
          </p:cNvPr>
          <p:cNvSpPr/>
          <p:nvPr/>
        </p:nvSpPr>
        <p:spPr>
          <a:xfrm>
            <a:off x="6189595" y="5213775"/>
            <a:ext cx="1556426" cy="10335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osevka" panose="02000509000000000000" pitchFamily="49" charset="0"/>
              </a:rPr>
              <a:t>Get Code:</a:t>
            </a:r>
          </a:p>
          <a:p>
            <a:pPr algn="ctr"/>
            <a:r>
              <a:rPr lang="en-US" dirty="0">
                <a:latin typeface="Iosevka" panose="02000509000000000000" pitchFamily="49" charset="0"/>
              </a:rPr>
              <a:t>AST, IR, Bytecode?</a:t>
            </a: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1840D442-6977-4B67-9001-D4CC9298363B}"/>
              </a:ext>
            </a:extLst>
          </p:cNvPr>
          <p:cNvSpPr/>
          <p:nvPr/>
        </p:nvSpPr>
        <p:spPr>
          <a:xfrm>
            <a:off x="9539724" y="5189733"/>
            <a:ext cx="1556426" cy="10335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Iosevka" panose="02000509000000000000" pitchFamily="49" charset="0"/>
              </a:rPr>
              <a:t>Compat</a:t>
            </a:r>
            <a:r>
              <a:rPr lang="en-US" dirty="0">
                <a:latin typeface="Iosevka" panose="02000509000000000000" pitchFamily="49" charset="0"/>
              </a:rPr>
              <a:t> </a:t>
            </a:r>
            <a:r>
              <a:rPr lang="en-US" dirty="0" err="1">
                <a:latin typeface="Iosevka" panose="02000509000000000000" pitchFamily="49" charset="0"/>
              </a:rPr>
              <a:t>CPy</a:t>
            </a:r>
            <a:r>
              <a:rPr lang="en-US" dirty="0">
                <a:latin typeface="Iosevka" panose="02000509000000000000" pitchFamily="49" charset="0"/>
              </a:rPr>
              <a:t> Objects</a:t>
            </a: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F95AB007-D129-44A1-8EA4-0362856F78E8}"/>
              </a:ext>
            </a:extLst>
          </p:cNvPr>
          <p:cNvSpPr/>
          <p:nvPr/>
        </p:nvSpPr>
        <p:spPr>
          <a:xfrm>
            <a:off x="7870099" y="5197301"/>
            <a:ext cx="1556426" cy="103355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Iosevka" panose="02000509000000000000" pitchFamily="49" charset="0"/>
              </a:rPr>
              <a:t>CodeGen</a:t>
            </a:r>
            <a:r>
              <a:rPr lang="en-US" dirty="0">
                <a:latin typeface="Iosevka" panose="02000509000000000000" pitchFamily="49" charset="0"/>
              </a:rPr>
              <a:t>, Compile, Load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23096F-65B9-4BD3-864B-FABEE539E83A}"/>
              </a:ext>
            </a:extLst>
          </p:cNvPr>
          <p:cNvCxnSpPr>
            <a:cxnSpLocks/>
            <a:stCxn id="12" idx="2"/>
            <a:endCxn id="35" idx="3"/>
          </p:cNvCxnSpPr>
          <p:nvPr/>
        </p:nvCxnSpPr>
        <p:spPr>
          <a:xfrm flipH="1">
            <a:off x="6967808" y="4679041"/>
            <a:ext cx="1669625" cy="53473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1802A5-6C25-4666-A226-EC446EB02984}"/>
              </a:ext>
            </a:extLst>
          </p:cNvPr>
          <p:cNvCxnSpPr>
            <a:cxnSpLocks/>
            <a:stCxn id="12" idx="2"/>
            <a:endCxn id="38" idx="3"/>
          </p:cNvCxnSpPr>
          <p:nvPr/>
        </p:nvCxnSpPr>
        <p:spPr>
          <a:xfrm>
            <a:off x="8637433" y="4679041"/>
            <a:ext cx="10879" cy="51826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C4291D-E655-4623-95E0-505F487D42CD}"/>
              </a:ext>
            </a:extLst>
          </p:cNvPr>
          <p:cNvCxnSpPr>
            <a:cxnSpLocks/>
            <a:stCxn id="12" idx="2"/>
            <a:endCxn id="37" idx="3"/>
          </p:cNvCxnSpPr>
          <p:nvPr/>
        </p:nvCxnSpPr>
        <p:spPr>
          <a:xfrm>
            <a:off x="8637433" y="4679041"/>
            <a:ext cx="1680504" cy="510692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E23CFB1-7539-46FC-84BD-E92959943684}"/>
              </a:ext>
            </a:extLst>
          </p:cNvPr>
          <p:cNvSpPr/>
          <p:nvPr/>
        </p:nvSpPr>
        <p:spPr>
          <a:xfrm>
            <a:off x="4825655" y="3512423"/>
            <a:ext cx="1629192" cy="200282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C031-6383-4A81-B33E-C3B05C76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2" y="1434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Oradano-mincho-GSRR" panose="02000600000000000000" pitchFamily="2" charset="-128"/>
              </a:rPr>
              <a:t>Runtime specialization: </a:t>
            </a:r>
            <a:r>
              <a:rPr lang="en-US" sz="3400" dirty="0">
                <a:latin typeface="Oradano-mincho-GSRR" panose="02000600000000000000" pitchFamily="2" charset="-128"/>
              </a:rPr>
              <a:t>Review of </a:t>
            </a:r>
            <a:r>
              <a:rPr lang="en-US" sz="3400" b="1" dirty="0" err="1">
                <a:latin typeface="Oradano-mincho-GSRR" panose="02000600000000000000" pitchFamily="2" charset="-128"/>
              </a:rPr>
              <a:t>Psyco</a:t>
            </a:r>
            <a:r>
              <a:rPr lang="en-US" sz="3400" dirty="0">
                <a:latin typeface="Oradano-mincho-GSRR" panose="02000600000000000000" pitchFamily="2" charset="-128"/>
              </a:rPr>
              <a:t>[PEPM 2004]</a:t>
            </a: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4A45A-9BC9-4A6F-B304-21D50FA5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59" y="1317463"/>
            <a:ext cx="5037123" cy="24105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760163-6F27-4F59-871C-89E3BA6430B4}"/>
              </a:ext>
            </a:extLst>
          </p:cNvPr>
          <p:cNvSpPr/>
          <p:nvPr/>
        </p:nvSpPr>
        <p:spPr>
          <a:xfrm>
            <a:off x="1794588" y="3727967"/>
            <a:ext cx="8602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When calling </a:t>
            </a:r>
            <a:r>
              <a:rPr lang="en-US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flat_rep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during runtime, it's okay for us to use the types of arguments to select an optimized method.</a:t>
            </a:r>
          </a:p>
          <a:p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 optimized method for specific types is also generated in runtime, like </a:t>
            </a:r>
            <a:r>
              <a:rPr lang="en-US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flat_rep</a:t>
            </a:r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(str, int) -&gt; str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and </a:t>
            </a:r>
            <a:r>
              <a:rPr lang="en-US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flat_rep</a:t>
            </a:r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(int, int) -&gt; int</a:t>
            </a:r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96540-5860-450B-B54C-F54BE69DED2C}"/>
              </a:ext>
            </a:extLst>
          </p:cNvPr>
          <p:cNvSpPr/>
          <p:nvPr/>
        </p:nvSpPr>
        <p:spPr>
          <a:xfrm>
            <a:off x="951722" y="5866079"/>
            <a:ext cx="11775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Why we will benefit from runtime specialization and runtime </a:t>
            </a:r>
            <a:r>
              <a:rPr lang="en-US" sz="2000" dirty="0" err="1">
                <a:latin typeface="Arial Black" panose="020B0A04020102020204" pitchFamily="34" charset="0"/>
              </a:rPr>
              <a:t>codegen</a:t>
            </a:r>
            <a:r>
              <a:rPr lang="en-US" sz="2000" dirty="0"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675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1110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等线</vt:lpstr>
      <vt:lpstr>等线 Light</vt:lpstr>
      <vt:lpstr>MS UI Gothic</vt:lpstr>
      <vt:lpstr>Oradano-mincho-GSRR</vt:lpstr>
      <vt:lpstr>Sarasa Gothic CL</vt:lpstr>
      <vt:lpstr>Algerian</vt:lpstr>
      <vt:lpstr>Arial</vt:lpstr>
      <vt:lpstr>Arial Black</vt:lpstr>
      <vt:lpstr>Calibri</vt:lpstr>
      <vt:lpstr>Calibri Light</vt:lpstr>
      <vt:lpstr>Cambria Math</vt:lpstr>
      <vt:lpstr>Iosevka</vt:lpstr>
      <vt:lpstr>Wingdings</vt:lpstr>
      <vt:lpstr>Office Theme</vt:lpstr>
      <vt:lpstr>PowerPoint Presentation</vt:lpstr>
      <vt:lpstr>Previous Attempts</vt:lpstr>
      <vt:lpstr>The PROBLEM of previous attempts?</vt:lpstr>
      <vt:lpstr>Why no PyPy?</vt:lpstr>
      <vt:lpstr>Fully Compatible?</vt:lpstr>
      <vt:lpstr>Something in CPython,  keep everything, but faster</vt:lpstr>
      <vt:lpstr>Decades later since the previous attempts…</vt:lpstr>
      <vt:lpstr>Time to make the dreaming Python JIT!</vt:lpstr>
      <vt:lpstr>Runtime specialization: Review of Psyco[PEPM 2004]</vt:lpstr>
      <vt:lpstr>Why do specialization?</vt:lpstr>
      <vt:lpstr>Runtime type inference</vt:lpstr>
      <vt:lpstr>Problems of runtime specialization: Python’s weak type representations</vt:lpstr>
      <vt:lpstr>Memory Layouts Optimizations</vt:lpstr>
      <vt:lpstr>Code Inspection and Compilation Pipeline </vt:lpstr>
      <vt:lpstr>Supplementary 1:  Super Compiler and Partial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Taine Zhao</dc:creator>
  <cp:lastModifiedBy>Zhao Wanghongxuan</cp:lastModifiedBy>
  <cp:revision>34</cp:revision>
  <dcterms:created xsi:type="dcterms:W3CDTF">2020-04-14T22:16:46Z</dcterms:created>
  <dcterms:modified xsi:type="dcterms:W3CDTF">2020-04-15T07:28:27Z</dcterms:modified>
</cp:coreProperties>
</file>