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5" r:id="rId8"/>
    <p:sldId id="263" r:id="rId9"/>
    <p:sldId id="274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75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oWanghongxuan" initials="Z" lastIdx="1" clrIdx="0">
    <p:extLst>
      <p:ext uri="{19B8F6BF-5375-455C-9EA6-DF929625EA0E}">
        <p15:presenceInfo xmlns:p15="http://schemas.microsoft.com/office/powerpoint/2012/main" userId="ZhaoWanghongxu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64" d="100"/>
          <a:sy n="64" d="100"/>
        </p:scale>
        <p:origin x="20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3T20:10:53.268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34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929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830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28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490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90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20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94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879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086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780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7595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75" r:id="rId6"/>
    <p:sldLayoutId id="2147483771" r:id="rId7"/>
    <p:sldLayoutId id="2147483772" r:id="rId8"/>
    <p:sldLayoutId id="2147483773" r:id="rId9"/>
    <p:sldLayoutId id="2147483774" r:id="rId10"/>
    <p:sldLayoutId id="2147483776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6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urescript-python/purescript-pytho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autwarm/Quick-Backen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Rectangle 70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039" name="Rectangle 72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2FAAF7-5B01-416D-B1EF-62DE711233CC}"/>
              </a:ext>
            </a:extLst>
          </p:cNvPr>
          <p:cNvSpPr txBox="1"/>
          <p:nvPr/>
        </p:nvSpPr>
        <p:spPr>
          <a:xfrm>
            <a:off x="7791154" y="2073323"/>
            <a:ext cx="4235194" cy="3779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4000" cap="all" dirty="0">
                <a:latin typeface="+mj-lt"/>
                <a:ea typeface="+mj-ea"/>
                <a:cs typeface="+mj-cs"/>
              </a:rPr>
              <a:t>一份</a:t>
            </a:r>
            <a:endParaRPr lang="en-US" altLang="zh-CN" sz="4000" cap="all" dirty="0">
              <a:latin typeface="+mj-lt"/>
              <a:ea typeface="+mj-ea"/>
              <a:cs typeface="+mj-cs"/>
            </a:endParaRPr>
          </a:p>
          <a:p>
            <a:pPr algn="ctr"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4000" cap="all" dirty="0">
                <a:latin typeface="+mj-lt"/>
                <a:ea typeface="+mj-ea"/>
                <a:cs typeface="+mj-cs"/>
              </a:rPr>
              <a:t>可以运行的代码</a:t>
            </a:r>
            <a:r>
              <a:rPr lang="en-US" altLang="zh-CN" sz="4000" cap="all" dirty="0">
                <a:latin typeface="+mj-lt"/>
                <a:ea typeface="+mj-ea"/>
                <a:cs typeface="+mj-cs"/>
              </a:rPr>
              <a:t>,</a:t>
            </a:r>
          </a:p>
          <a:p>
            <a:pPr algn="ctr"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4000" cap="all" dirty="0">
                <a:latin typeface="+mj-lt"/>
                <a:ea typeface="+mj-ea"/>
                <a:cs typeface="+mj-cs"/>
              </a:rPr>
              <a:t>充满了</a:t>
            </a:r>
            <a:endParaRPr lang="en-US" altLang="zh-CN" sz="4000" cap="all" dirty="0">
              <a:latin typeface="+mj-lt"/>
              <a:ea typeface="+mj-ea"/>
              <a:cs typeface="+mj-cs"/>
            </a:endParaRPr>
          </a:p>
          <a:p>
            <a:pPr algn="ctr"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4000" cap="all" dirty="0">
                <a:latin typeface="+mj-lt"/>
                <a:ea typeface="+mj-ea"/>
                <a:cs typeface="+mj-cs"/>
              </a:rPr>
              <a:t>静态的约</a:t>
            </a:r>
            <a:r>
              <a:rPr lang="zh-CN" altLang="en-US" sz="4000" cap="all">
                <a:latin typeface="+mj-lt"/>
                <a:ea typeface="+mj-ea"/>
                <a:cs typeface="+mj-cs"/>
              </a:rPr>
              <a:t>束。</a:t>
            </a:r>
            <a:endParaRPr lang="en-US" altLang="zh-CN" sz="4000" cap="all" dirty="0"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E409527-BB00-4E5A-9383-DC0B191CBC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9016"/>
          <a:stretch/>
        </p:blipFill>
        <p:spPr bwMode="auto">
          <a:xfrm>
            <a:off x="20" y="10"/>
            <a:ext cx="753768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F649C1-D34C-4E65-AF7F-575E8987BF2E}"/>
              </a:ext>
            </a:extLst>
          </p:cNvPr>
          <p:cNvSpPr txBox="1"/>
          <p:nvPr/>
        </p:nvSpPr>
        <p:spPr>
          <a:xfrm>
            <a:off x="7991061" y="682673"/>
            <a:ext cx="3911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/>
              <a:t>PureScript</a:t>
            </a:r>
            <a:r>
              <a:rPr lang="en-US" sz="3600" dirty="0"/>
              <a:t> Python</a:t>
            </a:r>
          </a:p>
        </p:txBody>
      </p:sp>
    </p:spTree>
    <p:extLst>
      <p:ext uri="{BB962C8B-B14F-4D97-AF65-F5344CB8AC3E}">
        <p14:creationId xmlns:p14="http://schemas.microsoft.com/office/powerpoint/2010/main" val="958649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AEAAA-F015-484D-AD85-3A451148F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Haskell : “</a:t>
            </a:r>
            <a:r>
              <a:rPr lang="zh-CN" altLang="en-US" dirty="0"/>
              <a:t>低端工业语言</a:t>
            </a:r>
            <a:r>
              <a:rPr lang="en-US" altLang="zh-CN" dirty="0"/>
              <a:t>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26EB6-1F37-4023-B988-66C9D9797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196" y="2016328"/>
            <a:ext cx="11029615" cy="388937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快速原型开发</a:t>
            </a:r>
            <a:br>
              <a:rPr lang="en-US" altLang="zh-CN" dirty="0"/>
            </a:br>
            <a:r>
              <a:rPr lang="en-US" altLang="zh-CN" dirty="0"/>
              <a:t>Haskell</a:t>
            </a:r>
            <a:r>
              <a:rPr lang="zh-CN" altLang="en-US" dirty="0"/>
              <a:t>语言有着“比较”优秀的</a:t>
            </a:r>
            <a:r>
              <a:rPr lang="en-US" altLang="zh-CN" dirty="0"/>
              <a:t>IDE</a:t>
            </a:r>
            <a:r>
              <a:rPr lang="zh-CN" altLang="en-US" dirty="0"/>
              <a:t>，强大的静态编译器和语言表达能力，写代码很快，而且不容易出错。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提升扩展性</a:t>
            </a:r>
            <a:br>
              <a:rPr lang="en-US" altLang="zh-CN" dirty="0"/>
            </a:br>
            <a:r>
              <a:rPr lang="zh-CN" altLang="en-US" dirty="0"/>
              <a:t>即便功能需求在未来仍然需要扩展，</a:t>
            </a:r>
            <a:r>
              <a:rPr lang="en-US" altLang="zh-CN" dirty="0"/>
              <a:t>Haskell</a:t>
            </a:r>
            <a:r>
              <a:rPr lang="zh-CN" altLang="en-US" dirty="0"/>
              <a:t>代码也能在“不修改已有代码”的基础上进行扩展。</a:t>
            </a:r>
            <a:r>
              <a:rPr lang="en-US" altLang="zh-CN" dirty="0"/>
              <a:t>Haskell</a:t>
            </a:r>
            <a:r>
              <a:rPr lang="zh-CN" altLang="en-US" dirty="0"/>
              <a:t>可以天然地解耦代码，虽然这需要学习一定的多态知识。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程序可组合性</a:t>
            </a:r>
            <a:br>
              <a:rPr lang="en-US" altLang="zh-CN" dirty="0"/>
            </a:br>
            <a:r>
              <a:rPr lang="zh-CN" altLang="en-US" dirty="0"/>
              <a:t>一个词，“</a:t>
            </a:r>
            <a:r>
              <a:rPr lang="en-US" altLang="zh-CN" dirty="0"/>
              <a:t>monad</a:t>
            </a:r>
            <a:r>
              <a:rPr lang="zh-CN" altLang="en-US" dirty="0"/>
              <a:t>”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在表达简单的副作用时很笨重</a:t>
            </a:r>
            <a:br>
              <a:rPr lang="en-US" altLang="zh-CN" dirty="0"/>
            </a:br>
            <a:r>
              <a:rPr lang="zh-CN" altLang="en-US" dirty="0"/>
              <a:t>一个词，“</a:t>
            </a:r>
            <a:r>
              <a:rPr lang="en-US" altLang="zh-CN" dirty="0"/>
              <a:t>monad</a:t>
            </a:r>
            <a:r>
              <a:rPr lang="zh-CN" altLang="en-US" dirty="0"/>
              <a:t>”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代码分发</a:t>
            </a:r>
            <a:br>
              <a:rPr lang="en-US" altLang="zh-CN" dirty="0"/>
            </a:br>
            <a:r>
              <a:rPr lang="zh-CN" altLang="en-US" dirty="0"/>
              <a:t>源码或者二进制分发，使用起来比较麻烦，其他后端很少，目前勉强可用的也只有</a:t>
            </a:r>
            <a:r>
              <a:rPr lang="en-US" altLang="zh-CN" dirty="0" err="1"/>
              <a:t>javascript</a:t>
            </a:r>
            <a:r>
              <a:rPr lang="zh-CN" altLang="en-US" dirty="0"/>
              <a:t>后端</a:t>
            </a:r>
            <a:endParaRPr lang="en-US" altLang="zh-CN" dirty="0"/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402F635B-01CE-449D-BF36-1A4F244A1563}"/>
              </a:ext>
            </a:extLst>
          </p:cNvPr>
          <p:cNvSpPr/>
          <p:nvPr/>
        </p:nvSpPr>
        <p:spPr>
          <a:xfrm>
            <a:off x="372187" y="2159454"/>
            <a:ext cx="342900" cy="326571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2E15C261-EB40-44DC-9BD8-B60B4FBCB6CA}"/>
              </a:ext>
            </a:extLst>
          </p:cNvPr>
          <p:cNvSpPr/>
          <p:nvPr/>
        </p:nvSpPr>
        <p:spPr>
          <a:xfrm rot="10800000">
            <a:off x="372187" y="4581510"/>
            <a:ext cx="342900" cy="326571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B3BCFA45-40BE-4DF7-B5E9-5A9F8D8B2204}"/>
              </a:ext>
            </a:extLst>
          </p:cNvPr>
          <p:cNvSpPr/>
          <p:nvPr/>
        </p:nvSpPr>
        <p:spPr>
          <a:xfrm>
            <a:off x="372187" y="2943233"/>
            <a:ext cx="342900" cy="326571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582CCAD6-3E9E-4028-B3D8-183F4FE55C4E}"/>
              </a:ext>
            </a:extLst>
          </p:cNvPr>
          <p:cNvSpPr/>
          <p:nvPr/>
        </p:nvSpPr>
        <p:spPr>
          <a:xfrm>
            <a:off x="372187" y="3797731"/>
            <a:ext cx="342900" cy="326571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C6415FD4-E5F2-4404-A5AF-883A59E1FD35}"/>
              </a:ext>
            </a:extLst>
          </p:cNvPr>
          <p:cNvSpPr/>
          <p:nvPr/>
        </p:nvSpPr>
        <p:spPr>
          <a:xfrm rot="10800000">
            <a:off x="372187" y="5365289"/>
            <a:ext cx="342900" cy="326571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45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59519-0C93-422B-B4AC-139E59A38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b="1" dirty="0"/>
              <a:t>原本是编译到</a:t>
            </a:r>
            <a:r>
              <a:rPr lang="en-US" altLang="zh-CN" sz="1800" b="1" dirty="0"/>
              <a:t>JavaScript</a:t>
            </a:r>
            <a:r>
              <a:rPr lang="zh-CN" altLang="en-US" sz="1800" b="1" dirty="0"/>
              <a:t>的，但开发者的后端设计为“</a:t>
            </a:r>
            <a:r>
              <a:rPr lang="en-US" altLang="zh-CN" sz="1800" b="1" dirty="0"/>
              <a:t>agnostic</a:t>
            </a:r>
            <a:r>
              <a:rPr lang="zh-CN" altLang="en-US" sz="1800" b="1" dirty="0"/>
              <a:t>”的样子，因此可以相当轻松地支持其他后端。</a:t>
            </a:r>
            <a:endParaRPr lang="en-US" altLang="zh-CN" sz="1800" b="1" dirty="0"/>
          </a:p>
          <a:p>
            <a:pPr marL="0" indent="0">
              <a:buNone/>
            </a:pPr>
            <a:endParaRPr lang="en-US" altLang="zh-CN" sz="1800" b="1" dirty="0"/>
          </a:p>
          <a:p>
            <a:pPr marL="0" indent="0">
              <a:buNone/>
            </a:pPr>
            <a:r>
              <a:rPr lang="zh-CN" altLang="en-US" sz="1800" b="1" dirty="0"/>
              <a:t>例如</a:t>
            </a:r>
            <a:r>
              <a:rPr lang="en-US" altLang="zh-CN" sz="1800" b="1" dirty="0"/>
              <a:t>Python</a:t>
            </a:r>
            <a:r>
              <a:rPr lang="zh-CN" altLang="en-US" sz="1800" b="1" dirty="0"/>
              <a:t>后端。</a:t>
            </a:r>
            <a:endParaRPr lang="en-US" altLang="zh-CN" sz="1800" b="1" dirty="0"/>
          </a:p>
          <a:p>
            <a:pPr marL="0" indent="0">
              <a:buNone/>
            </a:pPr>
            <a:endParaRPr lang="en-US" altLang="zh-CN" sz="1800" b="1" dirty="0"/>
          </a:p>
          <a:p>
            <a:pPr marL="0" indent="0">
              <a:buNone/>
            </a:pPr>
            <a:r>
              <a:rPr lang="zh-CN" altLang="en-US" sz="1800" b="1" dirty="0"/>
              <a:t>也因此，我们可以在</a:t>
            </a:r>
            <a:r>
              <a:rPr lang="en-US" altLang="zh-CN" sz="1800" b="1" dirty="0"/>
              <a:t>Python</a:t>
            </a:r>
            <a:r>
              <a:rPr lang="zh-CN" altLang="en-US" sz="1800" b="1" dirty="0"/>
              <a:t>中使用“现代”的静态类型系统。</a:t>
            </a:r>
            <a:endParaRPr lang="en-US" altLang="zh-CN" sz="1800" b="1" dirty="0"/>
          </a:p>
          <a:p>
            <a:pPr marL="0" indent="0">
              <a:buNone/>
            </a:pPr>
            <a:endParaRPr lang="en-US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999</a:t>
            </a:r>
            <a:r>
              <a:rPr lang="zh-CN" altLang="en-US" sz="1800" b="1" dirty="0"/>
              <a:t>约等于</a:t>
            </a:r>
            <a:r>
              <a:rPr lang="en-US" altLang="zh-CN" sz="1800" b="1" dirty="0"/>
              <a:t>1000</a:t>
            </a:r>
            <a:r>
              <a:rPr lang="zh-CN" altLang="en-US" sz="1800" b="1" dirty="0"/>
              <a:t>，我们</a:t>
            </a:r>
            <a:r>
              <a:rPr lang="zh-CN" altLang="en-US" sz="4800" b="1" dirty="0"/>
              <a:t>写</a:t>
            </a:r>
            <a:r>
              <a:rPr lang="en-US" altLang="zh-CN" sz="4800" b="1" dirty="0"/>
              <a:t>Haskell</a:t>
            </a:r>
            <a:r>
              <a:rPr lang="zh-CN" altLang="en-US" sz="4800" b="1" dirty="0"/>
              <a:t>出</a:t>
            </a:r>
            <a:r>
              <a:rPr lang="en-US" altLang="zh-CN" sz="4800" b="1" dirty="0"/>
              <a:t>Python.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97B592-769A-4052-BA52-6398BFD63724}"/>
              </a:ext>
            </a:extLst>
          </p:cNvPr>
          <p:cNvSpPr txBox="1"/>
          <p:nvPr/>
        </p:nvSpPr>
        <p:spPr>
          <a:xfrm>
            <a:off x="1078396" y="710648"/>
            <a:ext cx="95134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PureScript</a:t>
            </a:r>
            <a:endParaRPr lang="en-US" altLang="zh-CN" sz="2800" dirty="0"/>
          </a:p>
          <a:p>
            <a:pPr algn="ctr"/>
            <a:r>
              <a:rPr lang="en-US" altLang="zh-CN" sz="2800" dirty="0"/>
              <a:t>JavaScript</a:t>
            </a:r>
            <a:r>
              <a:rPr lang="zh-CN" altLang="en-US" sz="2800" dirty="0"/>
              <a:t>生态里唯一具有高级多态能力的</a:t>
            </a:r>
            <a:r>
              <a:rPr lang="en-US" altLang="zh-CN" sz="2800" dirty="0"/>
              <a:t>Haskell</a:t>
            </a:r>
            <a:r>
              <a:rPr lang="zh-CN" altLang="en-US" sz="2800" dirty="0"/>
              <a:t>衍生语言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520742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8C97474-5879-4DB5-B4F3-F035710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31CBB7-4817-4B54-A7F9-0AE2D0C47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02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88893C-F41D-4290-AD7D-F9314C7B12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0710" y="634550"/>
            <a:ext cx="4776226" cy="5789365"/>
          </a:xfrm>
          <a:prstGeom prst="rect">
            <a:avLst/>
          </a:prstGeom>
        </p:spPr>
      </p:pic>
      <p:sp>
        <p:nvSpPr>
          <p:cNvPr id="17" name="Rectangle 13">
            <a:extLst>
              <a:ext uri="{FF2B5EF4-FFF2-40B4-BE49-F238E27FC236}">
                <a16:creationId xmlns:a16="http://schemas.microsoft.com/office/drawing/2014/main" id="{96BC321D-B05F-4857-8880-97F61B9B7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791" y="601200"/>
            <a:ext cx="5009388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4AFA6C-6CC8-4A65-8E3D-D0BD7A4BB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7646" y="634550"/>
            <a:ext cx="4597758" cy="118872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dirty="0" err="1">
                <a:solidFill>
                  <a:srgbClr val="FFFFFF"/>
                </a:solidFill>
              </a:rPr>
              <a:t>Mypy</a:t>
            </a:r>
            <a:r>
              <a:rPr lang="zh-CN" altLang="en-US" dirty="0">
                <a:solidFill>
                  <a:srgbClr val="FFFFFF"/>
                </a:solidFill>
              </a:rPr>
              <a:t>做不到的东西</a:t>
            </a:r>
            <a:br>
              <a:rPr lang="en-US" altLang="zh-CN" dirty="0">
                <a:solidFill>
                  <a:srgbClr val="FFFFFF"/>
                </a:solidFill>
              </a:rPr>
            </a:br>
            <a:r>
              <a:rPr lang="zh-CN" altLang="en-US" sz="2000" dirty="0">
                <a:solidFill>
                  <a:srgbClr val="FFFFFF"/>
                </a:solidFill>
              </a:rPr>
              <a:t>自然数，证明代码正确性，静态性质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1F675F-819F-4D50-A533-F8A7048B9811}"/>
              </a:ext>
            </a:extLst>
          </p:cNvPr>
          <p:cNvSpPr txBox="1"/>
          <p:nvPr/>
        </p:nvSpPr>
        <p:spPr>
          <a:xfrm>
            <a:off x="6873606" y="2340864"/>
            <a:ext cx="4597758" cy="37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zh-CN" altLang="en-US" sz="1400">
                <a:solidFill>
                  <a:srgbClr val="FFFFFF"/>
                </a:solidFill>
              </a:rPr>
              <a:t>使用单例</a:t>
            </a:r>
            <a:r>
              <a:rPr lang="en-US" altLang="zh-CN" sz="1400">
                <a:solidFill>
                  <a:srgbClr val="FFFFFF"/>
                </a:solidFill>
              </a:rPr>
              <a:t>(singleton)</a:t>
            </a:r>
            <a:r>
              <a:rPr lang="zh-CN" altLang="en-US" sz="1400">
                <a:solidFill>
                  <a:srgbClr val="FFFFFF"/>
                </a:solidFill>
              </a:rPr>
              <a:t>类型来模拟依赖类型</a:t>
            </a:r>
            <a:r>
              <a:rPr lang="en-US" altLang="zh-CN" sz="1400">
                <a:solidFill>
                  <a:srgbClr val="FFFFFF"/>
                </a:solidFill>
              </a:rPr>
              <a:t>(dependent type)</a:t>
            </a: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sz="1400">
              <a:solidFill>
                <a:srgbClr val="FFFFFF"/>
              </a:solidFill>
            </a:endParaRP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zh-CN" altLang="en-US" sz="1400">
                <a:solidFill>
                  <a:srgbClr val="FFFFFF"/>
                </a:solidFill>
              </a:rPr>
              <a:t>自然数</a:t>
            </a:r>
            <a:r>
              <a:rPr lang="en-US" altLang="zh-CN" sz="1400">
                <a:solidFill>
                  <a:srgbClr val="FFFFFF"/>
                </a:solidFill>
              </a:rPr>
              <a:t>0</a:t>
            </a:r>
            <a:r>
              <a:rPr lang="zh-CN" altLang="en-US" sz="1400">
                <a:solidFill>
                  <a:srgbClr val="FFFFFF"/>
                </a:solidFill>
              </a:rPr>
              <a:t>： </a:t>
            </a:r>
            <a:r>
              <a:rPr lang="en-US" altLang="zh-CN" sz="1400">
                <a:solidFill>
                  <a:srgbClr val="FFFFFF"/>
                </a:solidFill>
              </a:rPr>
              <a:t>Z</a:t>
            </a: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zh-CN" altLang="en-US" sz="1400">
                <a:solidFill>
                  <a:srgbClr val="FFFFFF"/>
                </a:solidFill>
              </a:rPr>
              <a:t>自然数</a:t>
            </a:r>
            <a:r>
              <a:rPr lang="en-US" altLang="zh-CN" sz="1400">
                <a:solidFill>
                  <a:srgbClr val="FFFFFF"/>
                </a:solidFill>
              </a:rPr>
              <a:t>2</a:t>
            </a:r>
            <a:r>
              <a:rPr lang="zh-CN" altLang="en-US" sz="1400">
                <a:solidFill>
                  <a:srgbClr val="FFFFFF"/>
                </a:solidFill>
              </a:rPr>
              <a:t>： </a:t>
            </a:r>
            <a:r>
              <a:rPr lang="en-US" altLang="zh-CN" sz="1400">
                <a:solidFill>
                  <a:srgbClr val="FFFFFF"/>
                </a:solidFill>
              </a:rPr>
              <a:t>S (S Z)</a:t>
            </a: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sz="1400">
              <a:solidFill>
                <a:srgbClr val="FFFFFF"/>
              </a:solidFill>
            </a:endParaRP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zh-CN" altLang="en-US" sz="1400">
                <a:solidFill>
                  <a:srgbClr val="FFFFFF"/>
                </a:solidFill>
              </a:rPr>
              <a:t>表达式</a:t>
            </a:r>
            <a:r>
              <a:rPr lang="en-US" sz="1400">
                <a:solidFill>
                  <a:srgbClr val="FFFFFF"/>
                </a:solidFill>
              </a:rPr>
              <a:t>1</a:t>
            </a:r>
            <a:r>
              <a:rPr lang="en-US" altLang="zh-CN" sz="1400">
                <a:solidFill>
                  <a:srgbClr val="FFFFFF"/>
                </a:solidFill>
              </a:rPr>
              <a:t> + 2 : Plus (S Z) (S (S Z)) </a:t>
            </a:r>
            <a:br>
              <a:rPr lang="en-US" altLang="zh-CN" sz="1400">
                <a:solidFill>
                  <a:srgbClr val="FFFFFF"/>
                </a:solidFill>
              </a:rPr>
            </a:br>
            <a:r>
              <a:rPr lang="en-US" altLang="zh-CN" sz="1400">
                <a:solidFill>
                  <a:srgbClr val="FFFFFF"/>
                </a:solidFill>
              </a:rPr>
              <a:t>                       </a:t>
            </a:r>
            <a:r>
              <a:rPr lang="zh-CN" altLang="en-US" sz="1400">
                <a:solidFill>
                  <a:srgbClr val="FFFFFF"/>
                </a:solidFill>
              </a:rPr>
              <a:t>或者 用类型运算符表示</a:t>
            </a:r>
            <a:r>
              <a:rPr lang="en-US" altLang="zh-CN" sz="1400">
                <a:solidFill>
                  <a:srgbClr val="FFFFFF"/>
                </a:solidFill>
              </a:rPr>
              <a:t>:</a:t>
            </a:r>
            <a:br>
              <a:rPr lang="en-US" altLang="zh-CN" sz="1400">
                <a:solidFill>
                  <a:srgbClr val="FFFFFF"/>
                </a:solidFill>
              </a:rPr>
            </a:br>
            <a:r>
              <a:rPr lang="en-US" altLang="zh-CN" sz="1400">
                <a:solidFill>
                  <a:srgbClr val="FFFFFF"/>
                </a:solidFill>
              </a:rPr>
              <a:t>                        S Z :+: S (S Z)</a:t>
            </a: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br>
              <a:rPr lang="en-US" sz="1400">
                <a:solidFill>
                  <a:srgbClr val="FFFFFF"/>
                </a:solidFill>
              </a:rPr>
            </a:br>
            <a:r>
              <a:rPr lang="en-US" sz="1400">
                <a:solidFill>
                  <a:srgbClr val="FFFFFF"/>
                </a:solidFill>
              </a:rPr>
              <a:t>eval</a:t>
            </a:r>
            <a:r>
              <a:rPr lang="zh-CN" altLang="en-US" sz="1400">
                <a:solidFill>
                  <a:srgbClr val="FFFFFF"/>
                </a:solidFill>
              </a:rPr>
              <a:t>函数把我们的加法表达式、乘法表达式转为自然数。</a:t>
            </a:r>
            <a:endParaRPr lang="en-US" altLang="zh-CN" sz="1400">
              <a:solidFill>
                <a:srgbClr val="FFFFFF"/>
              </a:solidFill>
            </a:endParaRP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altLang="zh-CN" sz="1400">
              <a:solidFill>
                <a:srgbClr val="FFFFFF"/>
              </a:solidFill>
            </a:endParaRP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zh-CN" altLang="en-US" sz="1400">
                <a:solidFill>
                  <a:srgbClr val="FFFFFF"/>
                </a:solidFill>
              </a:rPr>
              <a:t>看起来似乎</a:t>
            </a:r>
            <a:r>
              <a:rPr lang="en-US" altLang="zh-CN" sz="1400">
                <a:solidFill>
                  <a:srgbClr val="FFFFFF"/>
                </a:solidFill>
              </a:rPr>
              <a:t>C++</a:t>
            </a:r>
            <a:r>
              <a:rPr lang="zh-CN" altLang="en-US" sz="1400">
                <a:solidFill>
                  <a:srgbClr val="FFFFFF"/>
                </a:solidFill>
              </a:rPr>
              <a:t>也能做到，实际上很困难而且报错夸张</a:t>
            </a:r>
            <a:endParaRPr lang="en-US" altLang="zh-CN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858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ACB4448-14A0-428D-9494-1053025E21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38" b="4369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35000"/>
                </a:schemeClr>
              </a:gs>
              <a:gs pos="100000">
                <a:schemeClr val="tx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1140DB-BF4D-4326-9DD8-3ACDAFB66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3600">
                <a:solidFill>
                  <a:schemeClr val="bg1"/>
                </a:solidFill>
              </a:rPr>
              <a:t>使用类型安全自然数的例子</a:t>
            </a:r>
            <a:endParaRPr lang="en-US" sz="3600">
              <a:solidFill>
                <a:schemeClr val="bg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681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2B63A-487B-41D2-9887-E3E3894B5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PSPY </a:t>
            </a:r>
            <a:r>
              <a:rPr lang="zh-CN" altLang="en-US" dirty="0"/>
              <a:t>环境搭建和示例项目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3FD19-0902-486E-A783-EAE5FAEE4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python &gt;= 3.5, pip. </a:t>
            </a:r>
            <a:r>
              <a:rPr lang="zh-CN" altLang="en-US" dirty="0"/>
              <a:t>没错</a:t>
            </a:r>
            <a:r>
              <a:rPr lang="en-US" altLang="zh-CN" dirty="0"/>
              <a:t>, </a:t>
            </a:r>
            <a:r>
              <a:rPr lang="en-US" altLang="zh-CN" dirty="0" err="1"/>
              <a:t>purescript</a:t>
            </a:r>
            <a:r>
              <a:rPr lang="en-US" altLang="zh-CN" dirty="0"/>
              <a:t> python</a:t>
            </a:r>
            <a:r>
              <a:rPr lang="zh-CN" altLang="en-US" dirty="0"/>
              <a:t>跨</a:t>
            </a:r>
            <a:r>
              <a:rPr lang="en-US" altLang="zh-CN" dirty="0"/>
              <a:t>Python</a:t>
            </a:r>
            <a:r>
              <a:rPr lang="zh-CN" altLang="en-US" dirty="0"/>
              <a:t>版本</a:t>
            </a:r>
            <a:endParaRPr lang="en-US" altLang="zh-CN" dirty="0"/>
          </a:p>
          <a:p>
            <a:r>
              <a:rPr lang="zh-CN" altLang="en-US" dirty="0"/>
              <a:t>安装</a:t>
            </a:r>
            <a:r>
              <a:rPr lang="en-US" altLang="zh-CN" dirty="0" err="1"/>
              <a:t>npm</a:t>
            </a:r>
            <a:r>
              <a:rPr lang="en-US" altLang="zh-CN" dirty="0"/>
              <a:t>(</a:t>
            </a:r>
            <a:r>
              <a:rPr lang="zh-CN" altLang="en-US" dirty="0"/>
              <a:t>建议通过</a:t>
            </a:r>
            <a:r>
              <a:rPr lang="en-US" altLang="zh-CN" dirty="0" err="1"/>
              <a:t>nvm</a:t>
            </a:r>
            <a:r>
              <a:rPr lang="en-US" altLang="zh-CN" dirty="0"/>
              <a:t>), </a:t>
            </a:r>
            <a:r>
              <a:rPr lang="en-US" altLang="zh-CN" dirty="0" err="1"/>
              <a:t>npm</a:t>
            </a:r>
            <a:r>
              <a:rPr lang="en-US" altLang="zh-CN" dirty="0"/>
              <a:t> install –g </a:t>
            </a:r>
            <a:r>
              <a:rPr lang="en-US" altLang="zh-CN" dirty="0" err="1"/>
              <a:t>purescript</a:t>
            </a:r>
            <a:r>
              <a:rPr lang="en-US" altLang="zh-CN" dirty="0"/>
              <a:t> </a:t>
            </a:r>
            <a:r>
              <a:rPr lang="en-US" altLang="zh-CN" dirty="0" err="1"/>
              <a:t>spago</a:t>
            </a:r>
            <a:r>
              <a:rPr lang="en-US" altLang="zh-CN" dirty="0"/>
              <a:t>, </a:t>
            </a:r>
            <a:r>
              <a:rPr lang="zh-CN" altLang="en-US" dirty="0"/>
              <a:t>安装</a:t>
            </a:r>
            <a:r>
              <a:rPr lang="en-US" altLang="zh-CN" dirty="0" err="1"/>
              <a:t>purescript</a:t>
            </a:r>
            <a:r>
              <a:rPr lang="zh-CN" altLang="en-US" dirty="0"/>
              <a:t>工具链</a:t>
            </a:r>
            <a:endParaRPr lang="en-US" altLang="zh-CN" dirty="0"/>
          </a:p>
          <a:p>
            <a:r>
              <a:rPr lang="en-US" dirty="0"/>
              <a:t>curl -</a:t>
            </a:r>
            <a:r>
              <a:rPr lang="en-US" dirty="0" err="1"/>
              <a:t>fsSL</a:t>
            </a:r>
            <a:r>
              <a:rPr lang="en-US" dirty="0"/>
              <a:t> https://raw.githubusercontent.com/purescript-python/installer/master/install.sh | bash</a:t>
            </a:r>
            <a:endParaRPr lang="en-US" altLang="zh-CN" dirty="0"/>
          </a:p>
          <a:p>
            <a:r>
              <a:rPr lang="en-US" altLang="zh-CN" dirty="0"/>
              <a:t>IDE </a:t>
            </a:r>
            <a:r>
              <a:rPr lang="en-US" altLang="zh-CN" dirty="0" err="1"/>
              <a:t>VSCode</a:t>
            </a:r>
            <a:r>
              <a:rPr lang="en-US" altLang="zh-CN" dirty="0"/>
              <a:t>, </a:t>
            </a:r>
            <a:r>
              <a:rPr lang="zh-CN" altLang="en-US" dirty="0"/>
              <a:t>安装“</a:t>
            </a:r>
            <a:r>
              <a:rPr lang="en-US" altLang="zh-CN" dirty="0" err="1"/>
              <a:t>PureScript</a:t>
            </a:r>
            <a:r>
              <a:rPr lang="en-US" altLang="zh-CN" dirty="0"/>
              <a:t> IDE</a:t>
            </a:r>
            <a:r>
              <a:rPr lang="zh-CN" altLang="en-US" dirty="0"/>
              <a:t>”插件</a:t>
            </a:r>
            <a:endParaRPr lang="en-US" altLang="zh-CN" dirty="0"/>
          </a:p>
          <a:p>
            <a:r>
              <a:rPr lang="en-US" altLang="zh-CN" dirty="0"/>
              <a:t>…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详见</a:t>
            </a:r>
            <a:r>
              <a:rPr lang="en-US" altLang="zh-CN" dirty="0"/>
              <a:t> </a:t>
            </a:r>
            <a:r>
              <a:rPr lang="en-US" dirty="0">
                <a:hlinkClick r:id="rId2"/>
              </a:rPr>
              <a:t>https://github.com/purescript-python/purescript-python</a:t>
            </a:r>
            <a:r>
              <a:rPr lang="en-US" dirty="0"/>
              <a:t> </a:t>
            </a:r>
            <a:r>
              <a:rPr lang="zh-CN" altLang="en-US" dirty="0"/>
              <a:t>和 演示视频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926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3770-F98C-49C4-A53F-DF8DFFE19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常用抽象介绍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EAD16-C825-48A7-9A2F-470A5D865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000" dirty="0"/>
              <a:t>Monads</a:t>
            </a:r>
          </a:p>
          <a:p>
            <a:r>
              <a:rPr lang="en-US" sz="4000" dirty="0"/>
              <a:t>Extensible Records</a:t>
            </a:r>
          </a:p>
          <a:p>
            <a:r>
              <a:rPr lang="en-US" sz="4000" dirty="0"/>
              <a:t>ADTs, Type Classes</a:t>
            </a:r>
          </a:p>
          <a:p>
            <a:endParaRPr lang="en-US" sz="4000" dirty="0"/>
          </a:p>
          <a:p>
            <a:pPr marL="0" indent="0">
              <a:buNone/>
            </a:pPr>
            <a:r>
              <a:rPr lang="zh-CN" altLang="en-US" sz="4000" dirty="0"/>
              <a:t>详见视频。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94763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F7DE3-EE11-4CB7-B295-F719F9BC2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FFI </a:t>
            </a:r>
            <a:br>
              <a:rPr lang="en-US" dirty="0"/>
            </a:br>
            <a:r>
              <a:rPr lang="zh-CN" altLang="en-US" dirty="0"/>
              <a:t>无缝协作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BBCFD-DD8E-42B7-B259-DA56080FE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是真的无缝协作。</a:t>
            </a:r>
            <a:endParaRPr lang="en-US" altLang="zh-CN" dirty="0"/>
          </a:p>
          <a:p>
            <a:r>
              <a:rPr lang="zh-CN" altLang="en-US" dirty="0"/>
              <a:t>编译一个</a:t>
            </a:r>
            <a:r>
              <a:rPr lang="en-US" altLang="zh-CN" dirty="0" err="1"/>
              <a:t>purescript</a:t>
            </a:r>
            <a:r>
              <a:rPr lang="en-US" altLang="zh-CN" dirty="0"/>
              <a:t> python</a:t>
            </a:r>
            <a:r>
              <a:rPr lang="zh-CN" altLang="en-US" dirty="0"/>
              <a:t>项目，得到一个普通的</a:t>
            </a:r>
            <a:r>
              <a:rPr lang="en-US" altLang="zh-CN" dirty="0"/>
              <a:t>python</a:t>
            </a:r>
            <a:r>
              <a:rPr lang="zh-CN" altLang="en-US" dirty="0"/>
              <a:t>包，可以发布到</a:t>
            </a:r>
            <a:r>
              <a:rPr lang="en-US" altLang="zh-CN" dirty="0" err="1"/>
              <a:t>PyPI</a:t>
            </a:r>
            <a:r>
              <a:rPr lang="zh-CN" altLang="en-US" dirty="0"/>
              <a:t>等仓库。</a:t>
            </a:r>
            <a:endParaRPr lang="en-US" altLang="zh-CN" dirty="0"/>
          </a:p>
          <a:p>
            <a:r>
              <a:rPr lang="zh-CN" altLang="en-US" dirty="0"/>
              <a:t>可以同时使用所有</a:t>
            </a:r>
            <a:r>
              <a:rPr lang="en-US" altLang="zh-CN" dirty="0"/>
              <a:t>python</a:t>
            </a:r>
            <a:r>
              <a:rPr lang="zh-CN" altLang="en-US" dirty="0"/>
              <a:t>包和大部分</a:t>
            </a:r>
            <a:r>
              <a:rPr lang="en-US" altLang="zh-CN" dirty="0" err="1"/>
              <a:t>purescript</a:t>
            </a:r>
            <a:r>
              <a:rPr lang="zh-CN" altLang="en-US" dirty="0"/>
              <a:t>包</a:t>
            </a:r>
            <a:r>
              <a:rPr lang="en-US" altLang="zh-CN" dirty="0"/>
              <a:t>(</a:t>
            </a:r>
            <a:r>
              <a:rPr lang="zh-CN" altLang="en-US" dirty="0"/>
              <a:t>除开需要</a:t>
            </a:r>
            <a:r>
              <a:rPr lang="en-US" altLang="zh-CN" dirty="0"/>
              <a:t>JS</a:t>
            </a:r>
            <a:r>
              <a:rPr lang="zh-CN" altLang="en-US" dirty="0"/>
              <a:t>语言特性的</a:t>
            </a:r>
            <a:r>
              <a:rPr lang="en-US" altLang="zh-CN" dirty="0"/>
              <a:t>)</a:t>
            </a:r>
            <a:r>
              <a:rPr lang="zh-CN" altLang="en-US" dirty="0"/>
              <a:t>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8789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08E189-4805-4007-B846-872799A66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433" y="702156"/>
            <a:ext cx="3568661" cy="1188720"/>
          </a:xfrm>
        </p:spPr>
        <p:txBody>
          <a:bodyPr>
            <a:normAutofit/>
          </a:bodyPr>
          <a:lstStyle/>
          <a:p>
            <a:r>
              <a:rPr lang="en-US"/>
              <a:t>Haskell</a:t>
            </a:r>
            <a:r>
              <a:rPr lang="zh-CN" altLang="en-US"/>
              <a:t>衍生语言的“类型即文档”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77A18A-E810-44A0-BBD5-99E294827C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589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D52B93-5EAA-4444-9A38-C0DCF3B2C3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13433" y="2340864"/>
                <a:ext cx="3568661" cy="363448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400" dirty="0"/>
                  <a:t>在</a:t>
                </a:r>
                <a:endParaRPr lang="en-US" altLang="zh-CN" sz="2400" dirty="0"/>
              </a:p>
              <a:p>
                <a:r>
                  <a:rPr lang="en-US" altLang="zh-CN" sz="2400" dirty="0" err="1"/>
                  <a:t>Hoogle</a:t>
                </a:r>
                <a:r>
                  <a:rPr lang="en-US" altLang="zh-CN" sz="2400" dirty="0"/>
                  <a:t>(Haskell)</a:t>
                </a:r>
              </a:p>
              <a:p>
                <a:r>
                  <a:rPr lang="en-US" altLang="zh-CN" sz="2400" dirty="0"/>
                  <a:t>Pursuit(</a:t>
                </a:r>
                <a:r>
                  <a:rPr lang="en-US" altLang="zh-CN" sz="2400" dirty="0" err="1"/>
                  <a:t>PureScript</a:t>
                </a:r>
                <a:r>
                  <a:rPr lang="en-US" altLang="zh-CN" sz="2400" dirty="0"/>
                  <a:t>)</a:t>
                </a:r>
              </a:p>
              <a:p>
                <a:pPr marL="0" indent="0">
                  <a:buNone/>
                </a:pPr>
                <a:r>
                  <a:rPr lang="zh-CN" altLang="en-US" sz="2400" dirty="0"/>
                  <a:t>上搜索类型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𝑀𝑎𝑝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𝑀𝑎𝑦𝑏𝑒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D52B93-5EAA-4444-9A38-C0DCF3B2C3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13433" y="2340864"/>
                <a:ext cx="3568661" cy="3634486"/>
              </a:xfrm>
              <a:blipFill>
                <a:blip r:embed="rId3"/>
                <a:stretch>
                  <a:fillRect l="-2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7752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E86C1-164D-4184-AE01-A4148B65E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1800" dirty="0"/>
              <a:t>最强大的静态类型系统，就是编程比较困难。</a:t>
            </a:r>
            <a:endParaRPr lang="en-US" altLang="zh-CN" sz="1800" dirty="0"/>
          </a:p>
          <a:p>
            <a:pPr marL="0" indent="0" algn="ctr">
              <a:buNone/>
            </a:pPr>
            <a:r>
              <a:rPr lang="en-US" sz="1800" dirty="0">
                <a:hlinkClick r:id="rId2"/>
              </a:rPr>
              <a:t>https://github.com/thautwarm/Quick-Backend</a:t>
            </a:r>
            <a:endParaRPr lang="en-US" sz="1800" dirty="0"/>
          </a:p>
          <a:p>
            <a:pPr marL="0" indent="0" algn="ctr">
              <a:buNone/>
            </a:pPr>
            <a:r>
              <a:rPr lang="zh-CN" altLang="en-US" sz="1800" dirty="0"/>
              <a:t>能够用来解决一些最为困难的问题。</a:t>
            </a:r>
            <a:endParaRPr lang="en-US" altLang="zh-CN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153958-2609-4FD8-97B2-33E030F5BD36}"/>
              </a:ext>
            </a:extLst>
          </p:cNvPr>
          <p:cNvSpPr txBox="1"/>
          <p:nvPr/>
        </p:nvSpPr>
        <p:spPr>
          <a:xfrm>
            <a:off x="2722789" y="979714"/>
            <a:ext cx="632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Idris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632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7EAA9-422A-4950-AA5E-22C96CE5A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MyPY</a:t>
            </a:r>
            <a:r>
              <a:rPr lang="zh-CN" altLang="en-US" dirty="0"/>
              <a:t>的困境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2E94D-B012-464A-AB9A-461041AD7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00499"/>
            <a:ext cx="11029615" cy="36344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 </a:t>
            </a:r>
            <a:r>
              <a:rPr lang="en-US" sz="1800" dirty="0" err="1"/>
              <a:t>Mypy</a:t>
            </a:r>
            <a:r>
              <a:rPr lang="en-US" sz="1800" dirty="0"/>
              <a:t> type checks standard Python programs; run them using any Python VM with basically no runtime overhead.</a:t>
            </a:r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zh-CN" altLang="en-US" sz="1800" dirty="0"/>
              <a:t>不对，有</a:t>
            </a:r>
            <a:r>
              <a:rPr lang="en-US" altLang="zh-CN" sz="1800" dirty="0"/>
              <a:t>notable</a:t>
            </a:r>
            <a:r>
              <a:rPr lang="zh-CN" altLang="en-US" sz="1800" dirty="0"/>
              <a:t>性能损耗</a:t>
            </a:r>
            <a:r>
              <a:rPr lang="en-US" altLang="zh-CN" sz="1800" dirty="0"/>
              <a:t>(typing</a:t>
            </a:r>
            <a:r>
              <a:rPr lang="zh-CN" altLang="en-US" sz="1800" dirty="0"/>
              <a:t>中的接口继承使得</a:t>
            </a:r>
            <a:r>
              <a:rPr lang="en-US" altLang="zh-CN" sz="1800" dirty="0"/>
              <a:t>class</a:t>
            </a:r>
            <a:r>
              <a:rPr lang="zh-CN" altLang="en-US" sz="1800" dirty="0"/>
              <a:t>变得笨重缓慢</a:t>
            </a:r>
            <a:r>
              <a:rPr lang="en-US" altLang="zh-CN" sz="1800" dirty="0"/>
              <a:t>)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/>
              <a:t>需要一定的配置，而不需要配置的实现，例如</a:t>
            </a:r>
            <a:r>
              <a:rPr lang="en-US" altLang="zh-CN" sz="1800" dirty="0" err="1"/>
              <a:t>pycharm</a:t>
            </a:r>
            <a:r>
              <a:rPr lang="zh-CN" altLang="en-US" sz="1800" dirty="0"/>
              <a:t>，对</a:t>
            </a:r>
            <a:r>
              <a:rPr lang="en-US" altLang="zh-CN" sz="1800" dirty="0" err="1"/>
              <a:t>Mypy</a:t>
            </a:r>
            <a:r>
              <a:rPr lang="zh-CN" altLang="en-US" sz="1800" dirty="0"/>
              <a:t>特性的支持不够</a:t>
            </a:r>
            <a:endParaRPr lang="en-US" altLang="zh-CN" sz="1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err="1"/>
              <a:t>Mypy</a:t>
            </a:r>
            <a:r>
              <a:rPr lang="en-US" sz="1800" dirty="0"/>
              <a:t> has a powerful, modern type system.</a:t>
            </a:r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zh-CN" altLang="en-US" sz="1800" dirty="0"/>
              <a:t>不太行，会不够用。</a:t>
            </a:r>
            <a:endParaRPr lang="en-US" altLang="zh-CN" sz="18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7070AD37-44B3-44EE-89A1-1766B38FD790}"/>
              </a:ext>
            </a:extLst>
          </p:cNvPr>
          <p:cNvSpPr/>
          <p:nvPr/>
        </p:nvSpPr>
        <p:spPr>
          <a:xfrm>
            <a:off x="3959678" y="5682342"/>
            <a:ext cx="1930854" cy="11103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不够？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290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F681D-334F-4430-B75F-D362BB59C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835" y="559280"/>
            <a:ext cx="11029616" cy="1188720"/>
          </a:xfrm>
        </p:spPr>
        <p:txBody>
          <a:bodyPr/>
          <a:lstStyle/>
          <a:p>
            <a:r>
              <a:rPr lang="en-US" dirty="0" err="1"/>
              <a:t>MyPY</a:t>
            </a:r>
            <a:r>
              <a:rPr lang="zh-CN" altLang="en-US" dirty="0"/>
              <a:t>的一些问题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C5B21-95A2-4A8C-A512-088E5A1B5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26539"/>
            <a:ext cx="11029615" cy="3634486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作为开发者，需要</a:t>
            </a:r>
            <a:r>
              <a:rPr lang="zh-CN" altLang="en-US" b="1" dirty="0"/>
              <a:t>大量标注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函数类型这些标注起来很麻烦。</a:t>
            </a:r>
            <a:endParaRPr lang="en-US" altLang="zh-CN" dirty="0"/>
          </a:p>
          <a:p>
            <a:pPr lvl="1"/>
            <a:r>
              <a:rPr lang="zh-CN" altLang="en-US" dirty="0"/>
              <a:t>支持</a:t>
            </a:r>
            <a:r>
              <a:rPr lang="en-US" altLang="zh-CN" dirty="0"/>
              <a:t>type alias</a:t>
            </a:r>
            <a:r>
              <a:rPr lang="zh-CN" altLang="en-US" dirty="0"/>
              <a:t>的</a:t>
            </a:r>
            <a:r>
              <a:rPr lang="en-US" altLang="zh-CN" dirty="0"/>
              <a:t>python type checker</a:t>
            </a:r>
            <a:r>
              <a:rPr lang="zh-CN" altLang="en-US" dirty="0"/>
              <a:t>比较少，例如</a:t>
            </a:r>
            <a:r>
              <a:rPr lang="en-US" altLang="zh-CN" dirty="0" err="1"/>
              <a:t>pycharm</a:t>
            </a:r>
            <a:r>
              <a:rPr lang="zh-CN" altLang="en-US" dirty="0"/>
              <a:t>支持得很差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b="1" dirty="0"/>
              <a:t>静态的接口编程</a:t>
            </a:r>
            <a:r>
              <a:rPr lang="zh-CN" altLang="en-US" dirty="0"/>
              <a:t>支持有问题</a:t>
            </a:r>
            <a:endParaRPr lang="en-US" altLang="zh-CN" dirty="0"/>
          </a:p>
          <a:p>
            <a:pPr lvl="1"/>
            <a:r>
              <a:rPr lang="zh-CN" altLang="en-US" dirty="0"/>
              <a:t>这个问题通常出现在这个场景</a:t>
            </a:r>
            <a:r>
              <a:rPr lang="en-US" altLang="zh-CN" dirty="0"/>
              <a:t>: </a:t>
            </a:r>
            <a:r>
              <a:rPr lang="zh-CN" altLang="en-US" dirty="0"/>
              <a:t>你希望底层可以使用不同的实现，但这些</a:t>
            </a:r>
            <a:r>
              <a:rPr lang="zh-CN" altLang="en-US" b="1" dirty="0"/>
              <a:t>不同的实现涉及到不同的参数化类型</a:t>
            </a:r>
            <a:endParaRPr lang="en-US" altLang="zh-CN" b="1" dirty="0"/>
          </a:p>
          <a:p>
            <a:pPr lvl="1"/>
            <a:r>
              <a:rPr lang="zh-CN" altLang="en-US" b="1" dirty="0"/>
              <a:t>这是</a:t>
            </a:r>
            <a:r>
              <a:rPr lang="en-US" altLang="zh-CN" b="1" dirty="0"/>
              <a:t>Higher </a:t>
            </a:r>
            <a:r>
              <a:rPr lang="en-US" altLang="zh-CN" b="1" dirty="0" err="1"/>
              <a:t>Kinded</a:t>
            </a:r>
            <a:r>
              <a:rPr lang="en-US" altLang="zh-CN" b="1" dirty="0"/>
              <a:t> Types</a:t>
            </a:r>
            <a:r>
              <a:rPr lang="zh-CN" altLang="en-US" b="1" dirty="0"/>
              <a:t>问题</a:t>
            </a:r>
            <a:r>
              <a:rPr lang="en-US" altLang="zh-CN" b="1" dirty="0"/>
              <a:t>, typing #548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24000" lvl="1" indent="0">
              <a:buNone/>
            </a:pP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从静态类型去计算值</a:t>
            </a:r>
            <a:endParaRPr lang="en-US" altLang="zh-CN" dirty="0"/>
          </a:p>
          <a:p>
            <a:pPr lvl="1"/>
            <a:r>
              <a:rPr lang="zh-CN" altLang="en-US" dirty="0"/>
              <a:t>例子</a:t>
            </a:r>
            <a:r>
              <a:rPr lang="en-US" altLang="zh-CN" dirty="0"/>
              <a:t>: </a:t>
            </a:r>
            <a:r>
              <a:rPr lang="zh-CN" altLang="en-US" dirty="0"/>
              <a:t>如何取一个类型的</a:t>
            </a:r>
            <a:r>
              <a:rPr lang="en-US" altLang="zh-CN" b="1" dirty="0"/>
              <a:t>0</a:t>
            </a:r>
            <a:r>
              <a:rPr lang="zh-CN" altLang="en-US" dirty="0"/>
              <a:t>值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25114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3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5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1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B10B63-A38D-49B5-B87B-B94E38F4D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MYPY  </a:t>
            </a:r>
            <a:br>
              <a:rPr lang="en-US" altLang="zh-CN" dirty="0">
                <a:solidFill>
                  <a:srgbClr val="FFFFFF"/>
                </a:solidFill>
              </a:rPr>
            </a:br>
            <a:r>
              <a:rPr lang="zh-CN" altLang="en-US" dirty="0">
                <a:solidFill>
                  <a:srgbClr val="FFFFFF"/>
                </a:solidFill>
              </a:rPr>
              <a:t>静态接口编程问题</a:t>
            </a:r>
            <a:endParaRPr lang="en-US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115F8-2037-44DC-880D-B849B49EB5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61870" y="723900"/>
                <a:ext cx="7183597" cy="315236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1400" dirty="0"/>
                  <a:t>当实现一个功能时需要某种</a:t>
                </a:r>
                <a:r>
                  <a:rPr lang="zh-CN" altLang="en-US" sz="1400" b="1" dirty="0"/>
                  <a:t>可选的</a:t>
                </a:r>
                <a:r>
                  <a:rPr lang="zh-CN" altLang="en-US" sz="1400" dirty="0"/>
                  <a:t>数据结构，并且它是参数化的，下列的类型变换，目前</a:t>
                </a:r>
                <a:r>
                  <a:rPr lang="en-US" altLang="zh-CN" sz="1400" dirty="0" err="1"/>
                  <a:t>Mypy</a:t>
                </a:r>
                <a:r>
                  <a:rPr lang="zh-CN" altLang="en-US" sz="1400" dirty="0"/>
                  <a:t>无法支持</a:t>
                </a:r>
                <a:endParaRPr lang="en-US" altLang="zh-CN" sz="14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𝐺𝑒𝑛𝑒𝑟𝑖𝑐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𝐺𝑒𝑛𝑒𝑟𝑖𝑐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1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1400" dirty="0"/>
                  <a:t>举例子，如果我的算法需要用到一种可以</a:t>
                </a:r>
                <a:r>
                  <a:rPr lang="en-US" altLang="zh-CN" sz="1400" dirty="0"/>
                  <a:t>map</a:t>
                </a:r>
                <a:r>
                  <a:rPr lang="zh-CN" altLang="en-US" sz="1400" dirty="0"/>
                  <a:t>的数据结构，</a:t>
                </a:r>
                <a:endParaRPr lang="en-US" altLang="zh-CN" sz="1400" dirty="0"/>
              </a:p>
              <a:p>
                <a:pPr>
                  <a:lnSpc>
                    <a:spcPct val="10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𝑀𝑦𝐿𝑖𝑠𝑡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1400" dirty="0"/>
                  <a:t> </a:t>
                </a:r>
                <a:r>
                  <a:rPr lang="zh-CN" altLang="en-US" sz="1400" dirty="0"/>
                  <a:t>在函数类型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𝑠𝑡𝑟</m:t>
                    </m:r>
                  </m:oMath>
                </a14:m>
                <a:r>
                  <a:rPr lang="zh-CN" altLang="en-US" sz="1400" dirty="0"/>
                  <a:t>下成为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𝑀𝑦𝐿𝑖𝑠𝑡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400" dirty="0"/>
              </a:p>
              <a:p>
                <a:pPr>
                  <a:lnSpc>
                    <a:spcPct val="10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𝑀𝑦𝑅𝑒𝑠𝑢𝑙𝑡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/>
                  <a:t> </a:t>
                </a:r>
                <a:r>
                  <a:rPr lang="zh-CN" altLang="en-US" sz="1400" dirty="0"/>
                  <a:t>在函数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𝑠𝑡𝑟</m:t>
                    </m:r>
                  </m:oMath>
                </a14:m>
                <a:r>
                  <a:rPr lang="zh-CN" altLang="en-US" sz="1400" dirty="0"/>
                  <a:t> 下成为</a:t>
                </a:r>
                <a:r>
                  <a:rPr lang="en-US" altLang="zh-CN" sz="1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𝑀𝑦𝑅𝑒𝑠𝑢𝑙𝑡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𝑠𝑡𝑟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𝑠𝑡𝑟</m:t>
                        </m:r>
                      </m:e>
                    </m:d>
                  </m:oMath>
                </a14:m>
                <a:endParaRPr lang="en-US" sz="1400" dirty="0"/>
              </a:p>
              <a:p>
                <a:pPr>
                  <a:lnSpc>
                    <a:spcPct val="100000"/>
                  </a:lnSpc>
                  <a:buFontTx/>
                  <a:buChar char="-"/>
                </a:pPr>
                <a:r>
                  <a:rPr lang="zh-CN" altLang="en-US" sz="1400" dirty="0"/>
                  <a:t>我们的实现中，使用接口类型</a:t>
                </a:r>
                <a:r>
                  <a:rPr lang="en-US" altLang="zh-CN" sz="1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𝑀𝑎𝑝𝑝𝑎𝑏𝑙𝑒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/>
                  <a:t>:</a:t>
                </a:r>
                <a:endParaRPr lang="en-US" sz="1400" dirty="0">
                  <a:latin typeface="Iosevka SS03" panose="02000509000000000000" pitchFamily="49" charset="0"/>
                  <a:ea typeface="Iosevka SS03" panose="02000509000000000000" pitchFamily="49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11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115F8-2037-44DC-880D-B849B49EB5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61870" y="723900"/>
                <a:ext cx="7183597" cy="3152362"/>
              </a:xfrm>
              <a:blipFill>
                <a:blip r:embed="rId2"/>
                <a:stretch>
                  <a:fillRect l="-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65069CE-FDFC-49E3-865E-A7D3C5607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778" y="3351339"/>
            <a:ext cx="7294789" cy="326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777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B10B63-A38D-49B5-B87B-B94E38F4D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0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dirty="0">
                <a:solidFill>
                  <a:schemeClr val="tx1"/>
                </a:solidFill>
              </a:rPr>
              <a:t>MYPY  </a:t>
            </a:r>
            <a:br>
              <a:rPr lang="en-US" altLang="zh-CN" sz="3600" dirty="0">
                <a:solidFill>
                  <a:schemeClr val="tx1"/>
                </a:solidFill>
              </a:rPr>
            </a:br>
            <a:r>
              <a:rPr lang="zh-CN" altLang="en-US" sz="3600" dirty="0">
                <a:solidFill>
                  <a:schemeClr val="tx1"/>
                </a:solidFill>
              </a:rPr>
              <a:t>静态接口编程问题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7D53F27-8A90-4D58-85AC-604032099D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57" r="5769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  <p:sp>
        <p:nvSpPr>
          <p:cNvPr id="8" name="Arrow: Left 7">
            <a:extLst>
              <a:ext uri="{FF2B5EF4-FFF2-40B4-BE49-F238E27FC236}">
                <a16:creationId xmlns:a16="http://schemas.microsoft.com/office/drawing/2014/main" id="{F11449BB-EDA0-427E-AF84-BA751076FCD3}"/>
              </a:ext>
            </a:extLst>
          </p:cNvPr>
          <p:cNvSpPr/>
          <p:nvPr/>
        </p:nvSpPr>
        <p:spPr>
          <a:xfrm>
            <a:off x="3486801" y="4535262"/>
            <a:ext cx="2334986" cy="10287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8A2D2F-8A71-4638-80DA-A1FBA12A116C}"/>
              </a:ext>
            </a:extLst>
          </p:cNvPr>
          <p:cNvSpPr/>
          <p:nvPr/>
        </p:nvSpPr>
        <p:spPr>
          <a:xfrm>
            <a:off x="1055772" y="4092976"/>
            <a:ext cx="2334986" cy="1947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希望</a:t>
            </a:r>
            <a:r>
              <a:rPr lang="en-US" altLang="zh-CN" dirty="0"/>
              <a:t>z</a:t>
            </a:r>
            <a:r>
              <a:rPr lang="zh-CN" altLang="en-US" dirty="0"/>
              <a:t>是</a:t>
            </a:r>
            <a:r>
              <a:rPr lang="en-US" altLang="zh-CN" dirty="0" err="1"/>
              <a:t>MyList</a:t>
            </a:r>
            <a:r>
              <a:rPr lang="en-US" altLang="zh-CN" dirty="0"/>
              <a:t>[str]</a:t>
            </a:r>
            <a:r>
              <a:rPr lang="zh-CN" altLang="en-US" dirty="0"/>
              <a:t>，</a:t>
            </a:r>
            <a:endParaRPr lang="en-US" altLang="zh-CN" dirty="0"/>
          </a:p>
          <a:p>
            <a:pPr algn="ctr"/>
            <a:r>
              <a:rPr lang="zh-CN" altLang="en-US" dirty="0"/>
              <a:t>实际上是</a:t>
            </a:r>
            <a:r>
              <a:rPr lang="en-US" altLang="zh-CN" dirty="0"/>
              <a:t>Mappable</a:t>
            </a:r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希望</a:t>
            </a:r>
            <a:r>
              <a:rPr lang="en-US" altLang="zh-CN" dirty="0"/>
              <a:t>k</a:t>
            </a:r>
            <a:r>
              <a:rPr lang="zh-CN" altLang="en-US" dirty="0"/>
              <a:t>是</a:t>
            </a:r>
            <a:r>
              <a:rPr lang="en-US" altLang="zh-CN" dirty="0"/>
              <a:t>str, </a:t>
            </a:r>
          </a:p>
          <a:p>
            <a:pPr algn="ctr"/>
            <a:r>
              <a:rPr lang="zh-CN" altLang="en-US" dirty="0"/>
              <a:t>实际上是</a:t>
            </a:r>
            <a:r>
              <a:rPr lang="en-US" altLang="zh-CN" dirty="0"/>
              <a:t>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193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3CAC-C083-4967-BBC0-A398753D2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102081"/>
            <a:ext cx="11029616" cy="1188720"/>
          </a:xfrm>
        </p:spPr>
        <p:txBody>
          <a:bodyPr/>
          <a:lstStyle/>
          <a:p>
            <a:r>
              <a:rPr lang="zh-CN" altLang="en-US" dirty="0"/>
              <a:t>接口编程，尤其是静态接口编程的目的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78CBE-D273-4723-B638-3E6D8A301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53" y="1255014"/>
            <a:ext cx="11029615" cy="2937347"/>
          </a:xfrm>
        </p:spPr>
        <p:txBody>
          <a:bodyPr/>
          <a:lstStyle/>
          <a:p>
            <a:r>
              <a:rPr lang="zh-CN" altLang="en-US" dirty="0"/>
              <a:t>希望开发者可以不考虑底层实现，使用的数据结构、算法可以后续调整优化。</a:t>
            </a:r>
            <a:endParaRPr lang="en-US" altLang="zh-CN" dirty="0"/>
          </a:p>
          <a:p>
            <a:r>
              <a:rPr lang="zh-CN" altLang="en-US" dirty="0"/>
              <a:t>解耦代码。静态接口编程能解决一个困难问题</a:t>
            </a:r>
            <a:r>
              <a:rPr lang="en-US" altLang="zh-CN" dirty="0"/>
              <a:t>: </a:t>
            </a:r>
            <a:r>
              <a:rPr lang="zh-CN" altLang="en-US" dirty="0"/>
              <a:t>要实现某个功能，需要的最少接口是什么。</a:t>
            </a:r>
            <a:endParaRPr lang="en-US" altLang="zh-CN" dirty="0"/>
          </a:p>
          <a:p>
            <a:r>
              <a:rPr lang="zh-CN" altLang="en-US" dirty="0"/>
              <a:t>代码检查。</a:t>
            </a:r>
            <a:endParaRPr lang="en-US" altLang="zh-CN" dirty="0"/>
          </a:p>
          <a:p>
            <a:pPr lvl="1"/>
            <a:r>
              <a:rPr lang="zh-CN" altLang="en-US" dirty="0"/>
              <a:t>底层的接口是小积木块，你的代码则是搭积木的方式。脚手架搭得对不对，可以被静态检查。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653B2F-9018-430A-AD82-DDED7BC57BA9}"/>
              </a:ext>
            </a:extLst>
          </p:cNvPr>
          <p:cNvSpPr txBox="1">
            <a:spLocks/>
          </p:cNvSpPr>
          <p:nvPr/>
        </p:nvSpPr>
        <p:spPr>
          <a:xfrm>
            <a:off x="544453" y="3683952"/>
            <a:ext cx="11029615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“一切需要动态性的需要，究其原因，只不过是语言的静态能力不够强大。”</a:t>
            </a:r>
            <a:endParaRPr lang="en-US" altLang="zh-CN" dirty="0"/>
          </a:p>
          <a:p>
            <a:r>
              <a:rPr lang="zh-CN" altLang="en-US" dirty="0"/>
              <a:t>基于</a:t>
            </a:r>
            <a:r>
              <a:rPr lang="en-US" altLang="zh-CN" dirty="0"/>
              <a:t>Trait(</a:t>
            </a:r>
            <a:r>
              <a:rPr lang="zh-CN" altLang="en-US" dirty="0"/>
              <a:t>类型特质</a:t>
            </a:r>
            <a:r>
              <a:rPr lang="en-US" altLang="zh-CN" dirty="0"/>
              <a:t>)</a:t>
            </a:r>
            <a:r>
              <a:rPr lang="zh-CN" altLang="en-US" dirty="0"/>
              <a:t>的接口编程，</a:t>
            </a:r>
            <a:r>
              <a:rPr lang="zh-CN" altLang="en-US" b="1" dirty="0"/>
              <a:t>继承超集</a:t>
            </a:r>
            <a:r>
              <a:rPr lang="zh-CN" altLang="en-US" dirty="0"/>
              <a:t>，降低心智负担，</a:t>
            </a:r>
            <a:r>
              <a:rPr lang="zh-CN" altLang="en-US" b="1" dirty="0"/>
              <a:t>模块化</a:t>
            </a:r>
            <a:endParaRPr lang="en-US" altLang="zh-CN" b="1" dirty="0"/>
          </a:p>
          <a:p>
            <a:r>
              <a:rPr lang="zh-CN" altLang="en-US" dirty="0"/>
              <a:t>能描述强大的约束，编译期计算，报错友好，不是</a:t>
            </a:r>
            <a:r>
              <a:rPr lang="en-US" altLang="zh-CN" dirty="0"/>
              <a:t>C++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A1EFB53-334E-4347-815F-45AF107829DA}"/>
              </a:ext>
            </a:extLst>
          </p:cNvPr>
          <p:cNvSpPr txBox="1">
            <a:spLocks/>
          </p:cNvSpPr>
          <p:nvPr/>
        </p:nvSpPr>
        <p:spPr>
          <a:xfrm>
            <a:off x="507714" y="3089592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更高级别的静态接口编程是什么样的？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305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FDF2F-E027-43F5-8B08-E4EBAA4E2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10" y="504710"/>
            <a:ext cx="11029616" cy="1188720"/>
          </a:xfrm>
        </p:spPr>
        <p:txBody>
          <a:bodyPr/>
          <a:lstStyle/>
          <a:p>
            <a:pPr algn="ctr"/>
            <a:r>
              <a:rPr lang="zh-CN" altLang="en-US" dirty="0"/>
              <a:t>从类型去计算值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60E584-6CB7-435D-A0A3-75AE28E2E6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5857" y="2172497"/>
                <a:ext cx="11029615" cy="4787082"/>
              </a:xfrm>
            </p:spPr>
            <p:txBody>
              <a:bodyPr/>
              <a:lstStyle/>
              <a:p>
                <a:r>
                  <a:rPr lang="zh-CN" altLang="en-US" sz="1800" dirty="0"/>
                  <a:t>在</a:t>
                </a:r>
                <a:r>
                  <a:rPr lang="en-US" altLang="zh-CN" sz="1800" dirty="0"/>
                  <a:t>Python</a:t>
                </a:r>
                <a:r>
                  <a:rPr lang="zh-CN" altLang="en-US" sz="1800" dirty="0"/>
                  <a:t>中，你很难使得一个运行时的值去依赖编译期推导的类型。</a:t>
                </a:r>
                <a:br>
                  <a:rPr lang="en-US" altLang="zh-CN" sz="1800" dirty="0"/>
                </a:br>
                <a:br>
                  <a:rPr lang="en-US" altLang="zh-CN" sz="1800" dirty="0"/>
                </a:br>
                <a:r>
                  <a:rPr lang="zh-CN" altLang="en-US" sz="1800" dirty="0"/>
                  <a:t>假如你有个类型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𝑀𝑦𝐶𝑙𝑎𝑠𝑠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，你的一个方法想要返回</a:t>
                </a:r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类型的</a:t>
                </a:r>
                <a:r>
                  <a:rPr lang="en-US" altLang="zh-CN" sz="1800" dirty="0"/>
                  <a:t> 0 </a:t>
                </a:r>
                <a:r>
                  <a:rPr lang="zh-CN" altLang="en-US" sz="1800" dirty="0"/>
                  <a:t>值，目前</a:t>
                </a:r>
                <a:r>
                  <a:rPr lang="en-US" altLang="zh-CN" sz="1800" dirty="0"/>
                  <a:t>Python</a:t>
                </a:r>
                <a:r>
                  <a:rPr lang="zh-CN" altLang="en-US" sz="1800" dirty="0"/>
                  <a:t>里没有好的办法。</a:t>
                </a:r>
                <a:endParaRPr lang="en-US" altLang="zh-CN" sz="1800" dirty="0"/>
              </a:p>
              <a:p>
                <a:pPr marL="324000" lvl="1" indent="0">
                  <a:buNone/>
                </a:pPr>
                <a:r>
                  <a:rPr lang="zh-CN" altLang="en-US" sz="1800" dirty="0"/>
                  <a:t>这个例子在哪些地方可以用到？例如，</a:t>
                </a:r>
                <a:r>
                  <a:rPr lang="en-US" altLang="zh-CN" sz="1800" dirty="0"/>
                  <a:t> Fold/reduce</a:t>
                </a:r>
                <a:r>
                  <a:rPr lang="zh-CN" altLang="en-US" sz="1800" dirty="0"/>
                  <a:t>一个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1800" b="0" dirty="0"/>
                  <a:t> </a:t>
                </a:r>
                <a:r>
                  <a:rPr lang="zh-CN" altLang="en-US" sz="1800" b="0" dirty="0"/>
                  <a:t>类型的序列。</a:t>
                </a:r>
                <a:endParaRPr lang="en-US" altLang="zh-CN" sz="1800" dirty="0"/>
              </a:p>
              <a:p>
                <a:endParaRPr lang="en-US" altLang="zh-CN" sz="1800" dirty="0"/>
              </a:p>
              <a:p>
                <a:r>
                  <a:rPr lang="zh-CN" altLang="en-US" sz="1800" dirty="0"/>
                  <a:t>其他例子也不少。</a:t>
                </a:r>
                <a:br>
                  <a:rPr lang="en-US" altLang="zh-CN" sz="1800" dirty="0"/>
                </a:br>
                <a:br>
                  <a:rPr lang="en-US" altLang="zh-CN" sz="1800" dirty="0"/>
                </a:br>
                <a:r>
                  <a:rPr lang="zh-CN" altLang="en-US" sz="1800" dirty="0"/>
                  <a:t>例如从类型中生成随机实例，动态语言里的运行时类型对象，难以高效、简洁地描述这个过程，相应的生成也通常是不完备的</a:t>
                </a:r>
                <a:r>
                  <a:rPr lang="en-US" altLang="zh-CN" sz="1800" dirty="0"/>
                  <a:t>(</a:t>
                </a:r>
                <a:r>
                  <a:rPr lang="en-US" altLang="zh-CN" sz="1800" dirty="0" err="1"/>
                  <a:t>offtopic</a:t>
                </a:r>
                <a:r>
                  <a:rPr lang="en-US" altLang="zh-CN" sz="1800" dirty="0"/>
                  <a:t>: </a:t>
                </a:r>
                <a:r>
                  <a:rPr lang="zh-CN" altLang="en-US" sz="1800" dirty="0"/>
                  <a:t>动态语言追求“暂时能用就行”</a:t>
                </a:r>
                <a:r>
                  <a:rPr lang="en-US" altLang="zh-CN" sz="1800" dirty="0"/>
                  <a:t>)</a:t>
                </a:r>
              </a:p>
              <a:p>
                <a:pPr marL="0" indent="0">
                  <a:buNone/>
                </a:pPr>
                <a:endParaRPr lang="en-US" altLang="zh-CN" sz="1800" dirty="0"/>
              </a:p>
              <a:p>
                <a:pPr marL="0" indent="0">
                  <a:buNone/>
                </a:pPr>
                <a:r>
                  <a:rPr lang="en-US" altLang="zh-CN" sz="1800" b="0" dirty="0"/>
                  <a:t>	</a:t>
                </a:r>
              </a:p>
              <a:p>
                <a:pPr marL="324000" lvl="1" indent="0">
                  <a:buNone/>
                </a:pPr>
                <a:endParaRPr lang="en-US" altLang="zh-CN" sz="1800" b="0" dirty="0"/>
              </a:p>
              <a:p>
                <a:pPr marL="324000" lvl="1" indent="0">
                  <a:buNone/>
                </a:pPr>
                <a:endParaRPr lang="en-US" altLang="zh-CN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60E584-6CB7-435D-A0A3-75AE28E2E6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5857" y="2172497"/>
                <a:ext cx="11029615" cy="4787082"/>
              </a:xfrm>
              <a:blipFill>
                <a:blip r:embed="rId2"/>
                <a:stretch>
                  <a:fillRect l="-221" t="-1145" r="-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7447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337E8-4AB6-4D95-8347-8218BE4B4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073631"/>
            <a:ext cx="11029616" cy="118872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“世界上有什么是不能静态描述的问题？”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“一切需要动态性的需要，究其原因，只不过是语言的静态能力不够强大。”</a:t>
            </a:r>
            <a:br>
              <a:rPr lang="en-US" altLang="zh-C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B57A2-DC5B-422E-9BB7-9F7961F68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我们能做什么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zh-CN" altLang="en-US" dirty="0"/>
              <a:t>静态检查张量乘法的维数是否合法</a:t>
            </a:r>
            <a:endParaRPr lang="en-US" altLang="zh-CN" dirty="0"/>
          </a:p>
          <a:p>
            <a:pPr>
              <a:buFontTx/>
              <a:buChar char="-"/>
            </a:pPr>
            <a:r>
              <a:rPr lang="zh-CN" altLang="en-US" dirty="0"/>
              <a:t>静态检查张量索引是否越界</a:t>
            </a:r>
            <a:endParaRPr lang="en-US" altLang="zh-CN" dirty="0"/>
          </a:p>
          <a:p>
            <a:pPr>
              <a:buFontTx/>
              <a:buChar char="-"/>
            </a:pPr>
            <a:r>
              <a:rPr lang="zh-CN" altLang="en-US" dirty="0"/>
              <a:t>静态检查张量拼接是否合法，并将静态信息注入返回的结果中</a:t>
            </a:r>
            <a:endParaRPr lang="en-US" altLang="zh-CN" dirty="0"/>
          </a:p>
          <a:p>
            <a:pPr>
              <a:buFontTx/>
              <a:buChar char="-"/>
            </a:pPr>
            <a:r>
              <a:rPr lang="zh-CN" altLang="en-US" dirty="0"/>
              <a:t>基于多态实现的类型安全</a:t>
            </a:r>
            <a:r>
              <a:rPr lang="en-US" altLang="zh-CN" dirty="0" err="1"/>
              <a:t>printf</a:t>
            </a:r>
            <a:endParaRPr lang="en-US" altLang="zh-CN" dirty="0"/>
          </a:p>
          <a:p>
            <a:pPr>
              <a:buFontTx/>
              <a:buChar char="-"/>
            </a:pPr>
            <a:r>
              <a:rPr lang="zh-CN" altLang="en-US" dirty="0"/>
              <a:t>算法中通常含有某些约束，使得确定使用的一些参数，可以静态推导出其他参数，而不需要大量手写</a:t>
            </a:r>
            <a:endParaRPr lang="en-US" altLang="zh-CN" dirty="0"/>
          </a:p>
          <a:p>
            <a:pPr>
              <a:buFontTx/>
              <a:buChar char="-"/>
            </a:pPr>
            <a:r>
              <a:rPr lang="en-US" altLang="zh-CN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82064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C05729A4-6F0F-4423-AD0C-EF27345E6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204CB79E-F775-42E6-994C-D5FA8C17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AAB5B94-95EF-4963-859C-1FA406D62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425BE68A-3CED-42EB-9BA3-5838D5441F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1" b="340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21939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413524"/>
      </a:dk2>
      <a:lt2>
        <a:srgbClr val="E8E2E6"/>
      </a:lt2>
      <a:accent1>
        <a:srgbClr val="47B665"/>
      </a:accent1>
      <a:accent2>
        <a:srgbClr val="4DB13B"/>
      </a:accent2>
      <a:accent3>
        <a:srgbClr val="81AF45"/>
      </a:accent3>
      <a:accent4>
        <a:srgbClr val="A4A637"/>
      </a:accent4>
      <a:accent5>
        <a:srgbClr val="C3944D"/>
      </a:accent5>
      <a:accent6>
        <a:srgbClr val="B1503B"/>
      </a:accent6>
      <a:hlink>
        <a:srgbClr val="978032"/>
      </a:hlink>
      <a:folHlink>
        <a:srgbClr val="828282"/>
      </a:folHlink>
    </a:clrScheme>
    <a:fontScheme name="Dividend">
      <a:majorFont>
        <a:latin typeface="Century School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1815</Words>
  <Application>Microsoft Office PowerPoint</Application>
  <PresentationFormat>Widescreen</PresentationFormat>
  <Paragraphs>117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Cambria Math</vt:lpstr>
      <vt:lpstr>Century Schoolbook</vt:lpstr>
      <vt:lpstr>Franklin Gothic Book</vt:lpstr>
      <vt:lpstr>Gill Sans MT</vt:lpstr>
      <vt:lpstr>Iosevka SS03</vt:lpstr>
      <vt:lpstr>Wingdings</vt:lpstr>
      <vt:lpstr>Wingdings 2</vt:lpstr>
      <vt:lpstr>DividendVTI</vt:lpstr>
      <vt:lpstr>PowerPoint Presentation</vt:lpstr>
      <vt:lpstr>MyPY的困境</vt:lpstr>
      <vt:lpstr>MyPY的一些问题</vt:lpstr>
      <vt:lpstr>MYPY   静态接口编程问题</vt:lpstr>
      <vt:lpstr>MYPY   静态接口编程问题</vt:lpstr>
      <vt:lpstr>接口编程，尤其是静态接口编程的目的</vt:lpstr>
      <vt:lpstr>从类型去计算值</vt:lpstr>
      <vt:lpstr>“世界上有什么是不能静态描述的问题？”  “一切需要动态性的需要，究其原因，只不过是语言的静态能力不够强大。” </vt:lpstr>
      <vt:lpstr>PowerPoint Presentation</vt:lpstr>
      <vt:lpstr>Haskell : “低端工业语言”</vt:lpstr>
      <vt:lpstr>PowerPoint Presentation</vt:lpstr>
      <vt:lpstr>Mypy做不到的东西 自然数，证明代码正确性，静态性质</vt:lpstr>
      <vt:lpstr>使用类型安全自然数的例子</vt:lpstr>
      <vt:lpstr>PSPY 环境搭建和示例项目</vt:lpstr>
      <vt:lpstr>常用抽象介绍</vt:lpstr>
      <vt:lpstr>Python FFI  无缝协作</vt:lpstr>
      <vt:lpstr>Haskell衍生语言的“类型即文档”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ZhaoWanghongxuan</dc:creator>
  <cp:lastModifiedBy>ZhaoWanghongxuan</cp:lastModifiedBy>
  <cp:revision>2</cp:revision>
  <dcterms:created xsi:type="dcterms:W3CDTF">2020-06-14T07:42:29Z</dcterms:created>
  <dcterms:modified xsi:type="dcterms:W3CDTF">2020-06-14T07:43:37Z</dcterms:modified>
</cp:coreProperties>
</file>