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5388D1-56A5-4651-A1CC-E0DD87E1A29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ABA7-A81B-469A-91EF-A7EE426E6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D60E7-5091-4DB6-A59B-F4932DDEA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A111-0DCB-4CB6-A904-A4C1579C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7138-1E3D-4281-9875-818A27EE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F83B-7CF7-41ED-9DEA-706F052F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F0BC-F3D3-4FBF-A2BB-3DE4ADCB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B783F-1270-4317-A170-86869DD7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EF9C-FF72-4286-9DA0-24ABF784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B5FB-EE9A-467E-B766-7393B990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C9A9-175A-42C3-97B0-749B9AE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689E6-F401-4989-BBAD-7DA0A4D5E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2AF6-4DEA-4197-8F78-019F40BD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8649-A8A0-47E3-A434-DA1038D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91A5-8ECA-4EED-8F97-913A8C63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4AD5-B392-47D8-A875-01A80A84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15E-7957-4143-A2CC-B68C1C2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5E95-F98F-4858-88FC-8C4ED8B1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4C27-CA7B-4C4F-9570-23D1784A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5CBD-721C-4226-9840-67FCFB99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CCBB-DEFD-4857-A685-4654FDC8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190F-4009-4EEA-B15D-2BD6743F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31B8-B439-4AF8-B6EA-E85FC069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BEF8-AB7D-4453-95D5-7D68AFDC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5629-8F01-4F9C-87B1-3A42A16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9459-F43D-4C40-96E2-0C6C912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561D-4E3F-46E4-B742-FD0B1EB0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5A1C-6D86-47BF-96D7-AD0B7428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0268-B334-4300-AEB4-AB89F313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DC10-EA35-46F2-8F5C-568F9B7A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9B55-1709-4FEB-A3E6-433ED01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BB01-7245-4C4A-B063-F1226129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6D32-CDFF-4563-99B6-72CFFD5F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0BED-336E-44B5-8B37-4EC30592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97A9-0012-4F0C-AB25-371B8D41A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24360-496B-4BBE-934F-90063C51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420D4-FEB9-4026-94C1-6271F10F9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EFC8-550F-4614-9AD5-7B978338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EDB6B-F05B-4BF3-BEDE-2BFBE585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E343-3FDB-415F-A990-1C64720A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746-437C-4FAB-B9E0-D577AF74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5A6EF-64DA-4E2D-95F2-9BB7E6D4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53D5C-6CAC-43B7-B9B8-A4592109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E3050-6BBC-45F1-A9DC-18C8FE61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408F7-75B6-4231-9CB9-25506D92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75253-BF85-4D1D-8277-1D15DA98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1EB66-4055-48B1-9182-969679B2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40A6-A5C6-4766-843B-86111AC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909E-950F-4C42-8270-FF0085D8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FADE-6F7E-424C-8936-3F6A1A00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A26B-10B0-4598-8C9E-4879FCD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E3686-42AF-463B-AD1E-464CD842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2CB6-191B-4937-8BFA-1EBD5344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9668-6734-4E8F-ADA6-2165F8CF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D5C12-327B-4ADF-8CA8-A76094B1F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F86DC-C56B-490B-9D79-0CC56BC2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0EF8-41F1-4DFC-B4AC-344ED248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4E350-140C-4777-8C20-AD1DF427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A48FA-3612-40C5-8D36-DF89AB0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40AB1-B838-45FF-AFED-A06B3FD8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2B1C-2BB8-47C5-88E0-7F2CF600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4EE9-4347-413C-9585-F68F68E5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8B9F-5757-42BC-90E3-CF28595AB72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D09-C6A3-4E9A-905B-D76C3B811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F575-DF59-4E7E-929F-60534069B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DE04-45CD-4EDA-B5D9-9AB1D382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kmij.org/ftp/tagless-final/course/lecture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0950B-1BDB-4089-9F97-2A8F35B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4" y="1919748"/>
            <a:ext cx="8168054" cy="4235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10906-F0FA-4A28-B6C0-A747EDDE3A69}"/>
              </a:ext>
            </a:extLst>
          </p:cNvPr>
          <p:cNvSpPr txBox="1"/>
          <p:nvPr/>
        </p:nvSpPr>
        <p:spPr>
          <a:xfrm>
            <a:off x="1796561" y="410688"/>
            <a:ext cx="8598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Oradano-mincho-GSRR" panose="02000600000000000000" pitchFamily="2" charset="-128"/>
                <a:ea typeface="Oradano-mincho-GSRR" panose="02000600000000000000" pitchFamily="2" charset="-128"/>
              </a:rPr>
              <a:t>Demystify Functional </a:t>
            </a:r>
            <a:r>
              <a:rPr lang="en-US" sz="4000" dirty="0" err="1">
                <a:latin typeface="Oradano-mincho-GSRR" panose="02000600000000000000" pitchFamily="2" charset="-128"/>
                <a:ea typeface="Oradano-mincho-GSRR" panose="02000600000000000000" pitchFamily="2" charset="-128"/>
              </a:rPr>
              <a:t>Unparsing</a:t>
            </a:r>
            <a:endParaRPr lang="en-US" sz="4000" dirty="0">
              <a:latin typeface="Oradano-mincho-GSRR" panose="02000600000000000000" pitchFamily="2" charset="-128"/>
              <a:ea typeface="Oradano-mincho-GSRR" panose="02000600000000000000" pitchFamily="2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933B8-E5B7-4BEE-A211-4FA689CD2DAF}"/>
              </a:ext>
            </a:extLst>
          </p:cNvPr>
          <p:cNvSpPr txBox="1"/>
          <p:nvPr/>
        </p:nvSpPr>
        <p:spPr>
          <a:xfrm>
            <a:off x="861646" y="1396041"/>
            <a:ext cx="2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want:</a:t>
            </a:r>
          </a:p>
        </p:txBody>
      </p:sp>
    </p:spTree>
    <p:extLst>
      <p:ext uri="{BB962C8B-B14F-4D97-AF65-F5344CB8AC3E}">
        <p14:creationId xmlns:p14="http://schemas.microsoft.com/office/powerpoint/2010/main" val="133426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197E3-81D0-4DAC-A234-F753E384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2816154"/>
            <a:ext cx="7253654" cy="1030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C58E8-C2FC-4E51-B310-D53DC96638C1}"/>
              </a:ext>
            </a:extLst>
          </p:cNvPr>
          <p:cNvSpPr txBox="1"/>
          <p:nvPr/>
        </p:nvSpPr>
        <p:spPr>
          <a:xfrm>
            <a:off x="1458057" y="276644"/>
            <a:ext cx="904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So, the simplest definition for </a:t>
            </a:r>
            <a:r>
              <a:rPr lang="en-US" sz="3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fmt</a:t>
            </a:r>
            <a:r>
              <a:rPr lang="en-US" sz="3600" dirty="0"/>
              <a:t> so far:</a:t>
            </a:r>
          </a:p>
        </p:txBody>
      </p:sp>
    </p:spTree>
    <p:extLst>
      <p:ext uri="{BB962C8B-B14F-4D97-AF65-F5344CB8AC3E}">
        <p14:creationId xmlns:p14="http://schemas.microsoft.com/office/powerpoint/2010/main" val="11932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4CEA6-6B5E-43BA-862D-99790CAE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2" y="170205"/>
            <a:ext cx="7967296" cy="6517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AE325-1BA4-4710-8434-1FF920B2A8B3}"/>
              </a:ext>
            </a:extLst>
          </p:cNvPr>
          <p:cNvSpPr txBox="1"/>
          <p:nvPr/>
        </p:nvSpPr>
        <p:spPr>
          <a:xfrm>
            <a:off x="8440615" y="1336432"/>
            <a:ext cx="3578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P.S:</a:t>
            </a:r>
          </a:p>
          <a:p>
            <a:r>
              <a:rPr lang="en-US" sz="3600" dirty="0"/>
              <a:t>I’m not sure if this is sufficiently evident to say this definition of </a:t>
            </a:r>
            <a:r>
              <a:rPr lang="en-US" sz="3600" dirty="0" err="1">
                <a:solidFill>
                  <a:schemeClr val="accent1"/>
                </a:solidFill>
              </a:rPr>
              <a:t>fmt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is incorrect…</a:t>
            </a:r>
          </a:p>
        </p:txBody>
      </p:sp>
    </p:spTree>
    <p:extLst>
      <p:ext uri="{BB962C8B-B14F-4D97-AF65-F5344CB8AC3E}">
        <p14:creationId xmlns:p14="http://schemas.microsoft.com/office/powerpoint/2010/main" val="124592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953B6-4312-4F1B-9E1B-B325D9D0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14" y="883733"/>
            <a:ext cx="6526440" cy="4492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5BE21-957E-4EE2-9285-C4ACB07932E3}"/>
              </a:ext>
            </a:extLst>
          </p:cNvPr>
          <p:cNvSpPr txBox="1"/>
          <p:nvPr/>
        </p:nvSpPr>
        <p:spPr>
          <a:xfrm>
            <a:off x="1254752" y="175847"/>
            <a:ext cx="1004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finally come to Olivier </a:t>
            </a:r>
            <a:r>
              <a:rPr lang="en-US" sz="4000" dirty="0" err="1"/>
              <a:t>Danvy’s</a:t>
            </a:r>
            <a:r>
              <a:rPr lang="en-US" sz="4000" dirty="0"/>
              <a:t> design!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47BF9-C1F3-485F-8FA6-6EC342A719F9}"/>
              </a:ext>
            </a:extLst>
          </p:cNvPr>
          <p:cNvSpPr txBox="1"/>
          <p:nvPr/>
        </p:nvSpPr>
        <p:spPr>
          <a:xfrm>
            <a:off x="2734408" y="3244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XXXXXXXXX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AFAD0-373C-4149-B803-D0CF3F5DE10D}"/>
              </a:ext>
            </a:extLst>
          </p:cNvPr>
          <p:cNvSpPr txBox="1"/>
          <p:nvPr/>
        </p:nvSpPr>
        <p:spPr>
          <a:xfrm>
            <a:off x="7036777" y="3244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XXXXXXXXX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41B4C-290A-4588-9739-DB1952FBE772}"/>
              </a:ext>
            </a:extLst>
          </p:cNvPr>
          <p:cNvSpPr/>
          <p:nvPr/>
        </p:nvSpPr>
        <p:spPr>
          <a:xfrm>
            <a:off x="720970" y="5974267"/>
            <a:ext cx="510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http://okmij.org/ftp/tagless-final/course/lecture.pdf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66E65-E757-4362-8D18-557E22BB84D5}"/>
              </a:ext>
            </a:extLst>
          </p:cNvPr>
          <p:cNvSpPr txBox="1"/>
          <p:nvPr/>
        </p:nvSpPr>
        <p:spPr>
          <a:xfrm>
            <a:off x="720970" y="5604935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modified design(by Oleg Kiselyov) in following lecture, but equivalent to the original. </a:t>
            </a:r>
          </a:p>
        </p:txBody>
      </p:sp>
    </p:spTree>
    <p:extLst>
      <p:ext uri="{BB962C8B-B14F-4D97-AF65-F5344CB8AC3E}">
        <p14:creationId xmlns:p14="http://schemas.microsoft.com/office/powerpoint/2010/main" val="42756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838DE-69B9-4F64-A9C3-442871B0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57" y="2220506"/>
            <a:ext cx="9047285" cy="206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83C15-B520-4CEA-A23B-DE211B69A452}"/>
              </a:ext>
            </a:extLst>
          </p:cNvPr>
          <p:cNvSpPr txBox="1"/>
          <p:nvPr/>
        </p:nvSpPr>
        <p:spPr>
          <a:xfrm>
            <a:off x="2409093" y="1011116"/>
            <a:ext cx="8423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Investigating the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8539A-55C0-43CD-A2B5-A9CC1AC883AB}"/>
              </a:ext>
            </a:extLst>
          </p:cNvPr>
          <p:cNvSpPr txBox="1"/>
          <p:nvPr/>
        </p:nvSpPr>
        <p:spPr>
          <a:xfrm>
            <a:off x="2409093" y="4967654"/>
            <a:ext cx="680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Constructing variadic-</a:t>
            </a:r>
            <a:r>
              <a:rPr lang="en-US" sz="2800" dirty="0" err="1"/>
              <a:t>ary</a:t>
            </a:r>
            <a:r>
              <a:rPr lang="en-US" sz="2800" dirty="0"/>
              <a:t> functions?!</a:t>
            </a:r>
          </a:p>
        </p:txBody>
      </p:sp>
    </p:spTree>
    <p:extLst>
      <p:ext uri="{BB962C8B-B14F-4D97-AF65-F5344CB8AC3E}">
        <p14:creationId xmlns:p14="http://schemas.microsoft.com/office/powerpoint/2010/main" val="364677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3AA793-1CD5-4963-AA00-79F7FF8B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65" y="1387529"/>
            <a:ext cx="9012115" cy="3524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C865F-A875-402D-BCC1-253D8F1B9580}"/>
              </a:ext>
            </a:extLst>
          </p:cNvPr>
          <p:cNvSpPr txBox="1"/>
          <p:nvPr/>
        </p:nvSpPr>
        <p:spPr>
          <a:xfrm>
            <a:off x="1591408" y="556532"/>
            <a:ext cx="8423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HOW-TO? Think about </a:t>
            </a:r>
            <a:r>
              <a:rPr lang="en-US" sz="4800" dirty="0">
                <a:latin typeface="Algerian" panose="04020705040A02060702" pitchFamily="82" charset="0"/>
              </a:rPr>
              <a:t>types: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1A199-AD2E-4961-8713-E37BB52BA49A}"/>
              </a:ext>
            </a:extLst>
          </p:cNvPr>
          <p:cNvSpPr txBox="1"/>
          <p:nvPr/>
        </p:nvSpPr>
        <p:spPr>
          <a:xfrm>
            <a:off x="5802922" y="4380225"/>
            <a:ext cx="48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Decide ‘c from ‘a and ‘b !!</a:t>
            </a:r>
          </a:p>
        </p:txBody>
      </p:sp>
    </p:spTree>
    <p:extLst>
      <p:ext uri="{BB962C8B-B14F-4D97-AF65-F5344CB8AC3E}">
        <p14:creationId xmlns:p14="http://schemas.microsoft.com/office/powerpoint/2010/main" val="379161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497F0-3B26-4614-8E94-6D11ABD0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52789"/>
            <a:ext cx="9840390" cy="3188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6217F-15CA-4DE5-B54E-7DA3912569D1}"/>
              </a:ext>
            </a:extLst>
          </p:cNvPr>
          <p:cNvSpPr txBox="1"/>
          <p:nvPr/>
        </p:nvSpPr>
        <p:spPr>
          <a:xfrm>
            <a:off x="2354873" y="391179"/>
            <a:ext cx="695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about </a:t>
            </a:r>
            <a:r>
              <a:rPr lang="en-US" sz="2800" dirty="0">
                <a:latin typeface="Algerian" panose="04020705040A02060702" pitchFamily="82" charset="0"/>
              </a:rPr>
              <a:t>types </a:t>
            </a:r>
            <a:r>
              <a:rPr lang="en-US" sz="2800" dirty="0"/>
              <a:t>and Case Study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82355-508E-49D0-A4D0-7AD749AA125B}"/>
              </a:ext>
            </a:extLst>
          </p:cNvPr>
          <p:cNvSpPr/>
          <p:nvPr/>
        </p:nvSpPr>
        <p:spPr>
          <a:xfrm>
            <a:off x="633046" y="3841487"/>
            <a:ext cx="93374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when applying </a:t>
            </a:r>
            <a:r>
              <a:rPr lang="en-US" dirty="0">
                <a:latin typeface="Consolas" panose="020B0609020204030204" pitchFamily="49" charset="0"/>
              </a:rPr>
              <a:t>(int &lt;&gt;) </a:t>
            </a:r>
            <a:r>
              <a:rPr lang="en-US" dirty="0"/>
              <a:t>to a format object, the output type 'a is expanded to </a:t>
            </a:r>
            <a:r>
              <a:rPr lang="en-US" dirty="0">
                <a:latin typeface="Consolas" panose="020B0609020204030204" pitchFamily="49" charset="0"/>
              </a:rPr>
              <a:t>int -&gt; 'a</a:t>
            </a:r>
            <a:r>
              <a:rPr lang="en-US" dirty="0"/>
              <a:t>:</a:t>
            </a:r>
          </a:p>
          <a:p>
            <a:r>
              <a:rPr lang="en-US" dirty="0"/>
              <a:t>          </a:t>
            </a:r>
            <a:r>
              <a:rPr lang="en-US" dirty="0">
                <a:latin typeface="Consolas" panose="020B0609020204030204" pitchFamily="49" charset="0"/>
              </a:rPr>
              <a:t>value : 'a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int &lt;&gt; value : (int -&gt; 'a)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</a:rPr>
              <a:t> (int &lt;&gt; value) : int -&gt; 'a</a:t>
            </a:r>
          </a:p>
          <a:p>
            <a:r>
              <a:rPr lang="en-US" dirty="0"/>
              <a:t> when applying (lit _ &lt;&gt;), the output type 'a does not change</a:t>
            </a:r>
          </a:p>
          <a:p>
            <a:r>
              <a:rPr lang="en-US" dirty="0">
                <a:latin typeface="Consolas" panose="020B0609020204030204" pitchFamily="49" charset="0"/>
              </a:rPr>
              <a:t>    value : 'a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lit </a:t>
            </a:r>
            <a:r>
              <a:rPr lang="en-US" dirty="0" err="1">
                <a:latin typeface="Consolas" panose="020B0609020204030204" pitchFamily="49" charset="0"/>
              </a:rPr>
              <a:t>any_string</a:t>
            </a:r>
            <a:r>
              <a:rPr lang="en-US" dirty="0">
                <a:latin typeface="Consolas" panose="020B0609020204030204" pitchFamily="49" charset="0"/>
              </a:rPr>
              <a:t> &lt;&gt; value : 'a </a:t>
            </a:r>
            <a:r>
              <a:rPr lang="en-US" dirty="0" err="1">
                <a:latin typeface="Consolas" panose="020B0609020204030204" pitchFamily="49" charset="0"/>
              </a:rPr>
              <a:t>fmt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</a:rPr>
              <a:t> (lit _ &lt;&gt; value) : ‘a </a:t>
            </a:r>
          </a:p>
          <a:p>
            <a:r>
              <a:rPr lang="en-US" sz="2400" dirty="0"/>
              <a:t>Type expands, we need </a:t>
            </a:r>
            <a:r>
              <a:rPr lang="en-US" sz="2400" dirty="0">
                <a:latin typeface="Consolas" panose="020B0609020204030204" pitchFamily="49" charset="0"/>
              </a:rPr>
              <a:t>delta!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EBCFD-CE84-48D3-9789-AB77D03D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96" y="1983703"/>
            <a:ext cx="5870330" cy="164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9FF28-6018-4FAC-89CE-5C5D9FC66CD3}"/>
              </a:ext>
            </a:extLst>
          </p:cNvPr>
          <p:cNvSpPr txBox="1"/>
          <p:nvPr/>
        </p:nvSpPr>
        <p:spPr>
          <a:xfrm>
            <a:off x="804495" y="1465899"/>
            <a:ext cx="567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we change our type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AE78E-381F-491E-B36B-94CE36637733}"/>
              </a:ext>
            </a:extLst>
          </p:cNvPr>
          <p:cNvSpPr txBox="1"/>
          <p:nvPr/>
        </p:nvSpPr>
        <p:spPr>
          <a:xfrm>
            <a:off x="3714749" y="571500"/>
            <a:ext cx="7165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Trial and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49886-C147-4DEF-8679-517D250B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6" y="3834427"/>
            <a:ext cx="8757138" cy="271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48213-08A2-4CD9-9F6D-F6C5590D9D98}"/>
              </a:ext>
            </a:extLst>
          </p:cNvPr>
          <p:cNvSpPr txBox="1"/>
          <p:nvPr/>
        </p:nvSpPr>
        <p:spPr>
          <a:xfrm>
            <a:off x="6757834" y="2419330"/>
            <a:ext cx="567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type does not work with this design!</a:t>
            </a:r>
          </a:p>
        </p:txBody>
      </p:sp>
    </p:spTree>
    <p:extLst>
      <p:ext uri="{BB962C8B-B14F-4D97-AF65-F5344CB8AC3E}">
        <p14:creationId xmlns:p14="http://schemas.microsoft.com/office/powerpoint/2010/main" val="248056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708B-366C-407B-8480-C6F1539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739" y="136525"/>
            <a:ext cx="10515600" cy="1325563"/>
          </a:xfrm>
        </p:spPr>
        <p:txBody>
          <a:bodyPr/>
          <a:lstStyle/>
          <a:p>
            <a:r>
              <a:rPr lang="en-US" dirty="0"/>
              <a:t>Trial and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377A-6D6B-4236-8158-8392209B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2088"/>
            <a:ext cx="6863862" cy="199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7706E-4D8C-4210-AD45-1BC2D3B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53449"/>
            <a:ext cx="10381129" cy="247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3DF4B-C1DC-44A6-BCF9-2BA8A8F78903}"/>
              </a:ext>
            </a:extLst>
          </p:cNvPr>
          <p:cNvSpPr txBox="1"/>
          <p:nvPr/>
        </p:nvSpPr>
        <p:spPr>
          <a:xfrm>
            <a:off x="7736542" y="1864659"/>
            <a:ext cx="445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type works with this design!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B2FD0BE2-523F-4800-AFD5-526CE7F49955}"/>
              </a:ext>
            </a:extLst>
          </p:cNvPr>
          <p:cNvSpPr/>
          <p:nvPr/>
        </p:nvSpPr>
        <p:spPr>
          <a:xfrm>
            <a:off x="3651739" y="1777563"/>
            <a:ext cx="1260920" cy="3611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8004E-7FCB-4E07-B882-FF156DBF99D9}"/>
              </a:ext>
            </a:extLst>
          </p:cNvPr>
          <p:cNvSpPr txBox="1"/>
          <p:nvPr/>
        </p:nvSpPr>
        <p:spPr>
          <a:xfrm>
            <a:off x="4746811" y="1577508"/>
            <a:ext cx="208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Transformation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970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C829-9874-494E-99FD-5304A8F5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1" y="409087"/>
            <a:ext cx="10515600" cy="1325563"/>
          </a:xfrm>
        </p:spPr>
        <p:txBody>
          <a:bodyPr/>
          <a:lstStyle/>
          <a:p>
            <a:r>
              <a:rPr lang="en-US" dirty="0"/>
              <a:t>More Comprehensive 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47987-C915-4E30-B8C2-6CF1AC1E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8" y="2224455"/>
            <a:ext cx="11538613" cy="30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29E-2BA4-429A-A4CE-6398BA05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04" y="1804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Implementations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sz="2800" dirty="0">
                <a:latin typeface="+mn-lt"/>
              </a:rPr>
              <a:t>also, trial and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5A9BA-3EEA-4494-9651-96D6348C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47" y="2101939"/>
            <a:ext cx="7983314" cy="1755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6DD0-D42B-455E-987C-EF479FEFFF11}"/>
              </a:ext>
            </a:extLst>
          </p:cNvPr>
          <p:cNvSpPr txBox="1"/>
          <p:nvPr/>
        </p:nvSpPr>
        <p:spPr>
          <a:xfrm>
            <a:off x="618392" y="1368564"/>
            <a:ext cx="5363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simplest guess: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A8A03-9762-4BAF-BD25-2616B7058F0B}"/>
              </a:ext>
            </a:extLst>
          </p:cNvPr>
          <p:cNvSpPr/>
          <p:nvPr/>
        </p:nvSpPr>
        <p:spPr>
          <a:xfrm>
            <a:off x="618392" y="3857432"/>
            <a:ext cx="1009063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Think:</a:t>
            </a:r>
          </a:p>
          <a:p>
            <a:r>
              <a:rPr lang="en-US" sz="2000" dirty="0"/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sprintf</a:t>
            </a:r>
            <a:r>
              <a:rPr lang="en-US" sz="2000" dirty="0">
                <a:latin typeface="Consolas" panose="020B0609020204030204" pitchFamily="49" charset="0"/>
              </a:rPr>
              <a:t> (lit "a")  = "a"</a:t>
            </a:r>
          </a:p>
          <a:p>
            <a:r>
              <a:rPr lang="en-US" sz="2000" dirty="0"/>
              <a:t>The base case(use </a:t>
            </a:r>
            <a:r>
              <a:rPr lang="en-US" sz="2000" dirty="0">
                <a:latin typeface="Consolas" panose="020B0609020204030204" pitchFamily="49" charset="0"/>
              </a:rPr>
              <a:t>sprint (lit “…”)</a:t>
            </a:r>
            <a:r>
              <a:rPr lang="en-US" sz="2000" dirty="0"/>
              <a:t>) makes the </a:t>
            </a:r>
            <a:r>
              <a:rPr lang="en-US" sz="2000" dirty="0" err="1"/>
              <a:t>impl</a:t>
            </a:r>
            <a:r>
              <a:rPr lang="en-US" sz="2000" dirty="0"/>
              <a:t> of lit becomes</a:t>
            </a:r>
          </a:p>
          <a:p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lit :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string -&gt; (string, string)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fmt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 fun s -&gt; { apply = s }</a:t>
            </a:r>
          </a:p>
          <a:p>
            <a:r>
              <a:rPr lang="en-US" sz="2000" dirty="0"/>
              <a:t>HOWEVER, </a:t>
            </a:r>
            <a:r>
              <a:rPr lang="en-US" sz="2000" dirty="0">
                <a:latin typeface="Consolas" panose="020B0609020204030204" pitchFamily="49" charset="0"/>
              </a:rPr>
              <a:t>lit</a:t>
            </a:r>
            <a:r>
              <a:rPr lang="en-US" sz="2000" dirty="0"/>
              <a:t> losses its polymorphism.</a:t>
            </a:r>
          </a:p>
          <a:p>
            <a:r>
              <a:rPr lang="en-US" sz="2000" dirty="0"/>
              <a:t>What we need is</a:t>
            </a:r>
          </a:p>
          <a:p>
            <a:r>
              <a:rPr lang="en-US" sz="2000" dirty="0"/>
              <a:t>    </a:t>
            </a:r>
            <a:r>
              <a:rPr lang="en-US" sz="2000" dirty="0">
                <a:latin typeface="Consolas" panose="020B0609020204030204" pitchFamily="49" charset="0"/>
              </a:rPr>
              <a:t>‘a. string -&gt; (‘a, ‘a) </a:t>
            </a:r>
            <a:r>
              <a:rPr lang="en-US" sz="2000" dirty="0" err="1">
                <a:latin typeface="Consolas" panose="020B0609020204030204" pitchFamily="49" charset="0"/>
              </a:rPr>
              <a:t>fmt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3200" dirty="0"/>
              <a:t>So this definition of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(‘a, ‘b)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fmt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is incorrect!</a:t>
            </a:r>
          </a:p>
        </p:txBody>
      </p:sp>
    </p:spTree>
    <p:extLst>
      <p:ext uri="{BB962C8B-B14F-4D97-AF65-F5344CB8AC3E}">
        <p14:creationId xmlns:p14="http://schemas.microsoft.com/office/powerpoint/2010/main" val="14125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AF52D-8259-4EC3-B654-6C52245BDD2D}"/>
              </a:ext>
            </a:extLst>
          </p:cNvPr>
          <p:cNvSpPr/>
          <p:nvPr/>
        </p:nvSpPr>
        <p:spPr>
          <a:xfrm>
            <a:off x="832337" y="2503521"/>
            <a:ext cx="9700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Think: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lit </a:t>
            </a:r>
            <a:r>
              <a:rPr lang="en-US" sz="2400" dirty="0"/>
              <a:t>is </a:t>
            </a:r>
            <a:r>
              <a:rPr lang="en-US" sz="2400" dirty="0">
                <a:latin typeface="Consolas" panose="020B0609020204030204" pitchFamily="49" charset="0"/>
              </a:rPr>
              <a:t>string -&gt; ('a, 'a) </a:t>
            </a:r>
            <a:r>
              <a:rPr lang="en-US" sz="2400" dirty="0" err="1">
                <a:latin typeface="Consolas" panose="020B0609020204030204" pitchFamily="49" charset="0"/>
              </a:rPr>
              <a:t>fmt</a:t>
            </a:r>
            <a:r>
              <a:rPr lang="en-US" sz="2400" dirty="0"/>
              <a:t>,  which has a string argument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They shouldn’t be redundant information!!</a:t>
            </a:r>
          </a:p>
          <a:p>
            <a:endParaRPr lang="en-US" sz="2400" dirty="0"/>
          </a:p>
          <a:p>
            <a:r>
              <a:rPr lang="en-US" sz="2400" dirty="0"/>
              <a:t>So, we need to change the definition of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(‘a, ‘b)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fmt</a:t>
            </a:r>
            <a:r>
              <a:rPr lang="en-US" sz="2400" dirty="0"/>
              <a:t>, </a:t>
            </a:r>
          </a:p>
          <a:p>
            <a:pPr marL="342900" indent="-342900">
              <a:buAutoNum type="arabicPeriod"/>
            </a:pPr>
            <a:r>
              <a:rPr lang="en-US" sz="2400" dirty="0"/>
              <a:t>which should imply a function to invoke the argument</a:t>
            </a:r>
          </a:p>
          <a:p>
            <a:endParaRPr lang="en-US" sz="2400" dirty="0"/>
          </a:p>
          <a:p>
            <a:r>
              <a:rPr lang="en-US" sz="2400" dirty="0"/>
              <a:t>2. finally get a value typed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‘b</a:t>
            </a:r>
            <a:r>
              <a:rPr lang="en-US" sz="2400" dirty="0"/>
              <a:t>  (check the type of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sprintf</a:t>
            </a:r>
            <a:r>
              <a:rPr lang="en-US" sz="24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AB2A4-CB20-4BE0-8209-73BBDCA9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08" y="694592"/>
            <a:ext cx="8661946" cy="14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Oradano-mincho-GSRR</vt:lpstr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Trial and Error</vt:lpstr>
      <vt:lpstr>More Comprehensive Notations</vt:lpstr>
      <vt:lpstr>Implementations also, trial and error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Wanghongxuan</dc:creator>
  <cp:lastModifiedBy>Zhao Wanghongxuan</cp:lastModifiedBy>
  <cp:revision>26</cp:revision>
  <dcterms:created xsi:type="dcterms:W3CDTF">2020-04-23T05:30:40Z</dcterms:created>
  <dcterms:modified xsi:type="dcterms:W3CDTF">2020-04-23T07:15:31Z</dcterms:modified>
</cp:coreProperties>
</file>