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58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8A43D1-2D2A-44BB-BA46-F72C8941CA8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F5BE8F0-05DC-4C28-8D96-DB5755664803}">
      <dgm:prSet/>
      <dgm:spPr/>
      <dgm:t>
        <a:bodyPr/>
        <a:lstStyle/>
        <a:p>
          <a:r>
            <a:rPr lang="en-US"/>
            <a:t>DYNJIT works for dynamic and imperative code.</a:t>
          </a:r>
        </a:p>
      </dgm:t>
    </dgm:pt>
    <dgm:pt modelId="{5A5D4885-13DF-4E24-89F1-ABECDF69FA92}" type="parTrans" cxnId="{CCFB5662-241B-4014-8046-FC6276F0AE24}">
      <dgm:prSet/>
      <dgm:spPr/>
      <dgm:t>
        <a:bodyPr/>
        <a:lstStyle/>
        <a:p>
          <a:endParaRPr lang="en-US"/>
        </a:p>
      </dgm:t>
    </dgm:pt>
    <dgm:pt modelId="{99F23A6F-321D-4557-9325-007D49B81A1A}" type="sibTrans" cxnId="{CCFB5662-241B-4014-8046-FC6276F0AE24}">
      <dgm:prSet/>
      <dgm:spPr/>
      <dgm:t>
        <a:bodyPr/>
        <a:lstStyle/>
        <a:p>
          <a:endParaRPr lang="en-US"/>
        </a:p>
      </dgm:t>
    </dgm:pt>
    <dgm:pt modelId="{4C16D00E-5856-451E-B7B6-69084559B4B9}">
      <dgm:prSet/>
      <dgm:spPr/>
      <dgm:t>
        <a:bodyPr/>
        <a:lstStyle/>
        <a:p>
          <a:r>
            <a:rPr lang="en-US"/>
            <a:t>It can </a:t>
          </a:r>
        </a:p>
      </dgm:t>
    </dgm:pt>
    <dgm:pt modelId="{8EFDEA66-F50E-492D-B9AD-4A285A26BF8E}" type="parTrans" cxnId="{F2B8ED7A-811E-4BCE-A505-E5E16139A9F9}">
      <dgm:prSet/>
      <dgm:spPr/>
      <dgm:t>
        <a:bodyPr/>
        <a:lstStyle/>
        <a:p>
          <a:endParaRPr lang="en-US"/>
        </a:p>
      </dgm:t>
    </dgm:pt>
    <dgm:pt modelId="{8DF9CDE9-A540-4143-8B3D-1268EC4C7860}" type="sibTrans" cxnId="{F2B8ED7A-811E-4BCE-A505-E5E16139A9F9}">
      <dgm:prSet/>
      <dgm:spPr/>
      <dgm:t>
        <a:bodyPr/>
        <a:lstStyle/>
        <a:p>
          <a:endParaRPr lang="en-US"/>
        </a:p>
      </dgm:t>
    </dgm:pt>
    <dgm:pt modelId="{1D2A17E8-FC4A-42E7-BCB3-0DDECAD1E465}">
      <dgm:prSet/>
      <dgm:spPr/>
      <dgm:t>
        <a:bodyPr/>
        <a:lstStyle/>
        <a:p>
          <a:r>
            <a:rPr lang="en-US"/>
            <a:t>optimize control flows, </a:t>
          </a:r>
        </a:p>
      </dgm:t>
    </dgm:pt>
    <dgm:pt modelId="{AF16527D-C64C-44C5-930E-657B703512F0}" type="parTrans" cxnId="{AD15C954-5AC4-44B7-8EDE-46EB4406E2CE}">
      <dgm:prSet/>
      <dgm:spPr/>
      <dgm:t>
        <a:bodyPr/>
        <a:lstStyle/>
        <a:p>
          <a:endParaRPr lang="en-US"/>
        </a:p>
      </dgm:t>
    </dgm:pt>
    <dgm:pt modelId="{DD1385E3-89B4-4929-8005-B7605A0A69A4}" type="sibTrans" cxnId="{AD15C954-5AC4-44B7-8EDE-46EB4406E2CE}">
      <dgm:prSet/>
      <dgm:spPr/>
      <dgm:t>
        <a:bodyPr/>
        <a:lstStyle/>
        <a:p>
          <a:endParaRPr lang="en-US"/>
        </a:p>
      </dgm:t>
    </dgm:pt>
    <dgm:pt modelId="{907EAC74-8472-4A7E-BBAF-62AA035AE37D}">
      <dgm:prSet/>
      <dgm:spPr/>
      <dgm:t>
        <a:bodyPr/>
        <a:lstStyle/>
        <a:p>
          <a:r>
            <a:rPr lang="en-US"/>
            <a:t>generate and select specialized “methods” for a too ad-hoc function,</a:t>
          </a:r>
        </a:p>
      </dgm:t>
    </dgm:pt>
    <dgm:pt modelId="{A9EB89DE-00FD-4C74-9D17-C8C2B6AE83C1}" type="parTrans" cxnId="{54A2D494-514B-4F6A-9A59-39FF9BB16F31}">
      <dgm:prSet/>
      <dgm:spPr/>
      <dgm:t>
        <a:bodyPr/>
        <a:lstStyle/>
        <a:p>
          <a:endParaRPr lang="en-US"/>
        </a:p>
      </dgm:t>
    </dgm:pt>
    <dgm:pt modelId="{80AB2B31-5164-45D3-A72B-3FB853D00E41}" type="sibTrans" cxnId="{54A2D494-514B-4F6A-9A59-39FF9BB16F31}">
      <dgm:prSet/>
      <dgm:spPr/>
      <dgm:t>
        <a:bodyPr/>
        <a:lstStyle/>
        <a:p>
          <a:endParaRPr lang="en-US"/>
        </a:p>
      </dgm:t>
    </dgm:pt>
    <dgm:pt modelId="{E537BC79-2277-459C-9161-3DF640BE33A1}">
      <dgm:prSet/>
      <dgm:spPr/>
      <dgm:t>
        <a:bodyPr/>
        <a:lstStyle/>
        <a:p>
          <a:r>
            <a:rPr lang="en-US"/>
            <a:t>Specialize code followed by a function call returning union types,</a:t>
          </a:r>
        </a:p>
      </dgm:t>
    </dgm:pt>
    <dgm:pt modelId="{F40C5410-FA9C-4BF8-A261-B8F29CD5E017}" type="parTrans" cxnId="{4368A29C-DB4F-480D-8B33-F648CFB04177}">
      <dgm:prSet/>
      <dgm:spPr/>
      <dgm:t>
        <a:bodyPr/>
        <a:lstStyle/>
        <a:p>
          <a:endParaRPr lang="en-US"/>
        </a:p>
      </dgm:t>
    </dgm:pt>
    <dgm:pt modelId="{E380A833-F0F8-4E25-A4CE-25F83E6E2974}" type="sibTrans" cxnId="{4368A29C-DB4F-480D-8B33-F648CFB04177}">
      <dgm:prSet/>
      <dgm:spPr/>
      <dgm:t>
        <a:bodyPr/>
        <a:lstStyle/>
        <a:p>
          <a:endParaRPr lang="en-US"/>
        </a:p>
      </dgm:t>
    </dgm:pt>
    <dgm:pt modelId="{00D41F75-3166-461F-9BA5-2FE566D1C91E}">
      <dgm:prSet/>
      <dgm:spPr/>
      <dgm:t>
        <a:bodyPr/>
        <a:lstStyle/>
        <a:p>
          <a:r>
            <a:rPr lang="en-US"/>
            <a:t>Specialize code followed by runtime type checks, and</a:t>
          </a:r>
        </a:p>
      </dgm:t>
    </dgm:pt>
    <dgm:pt modelId="{14EC34B6-867A-41A2-8B99-D89828F07BF5}" type="parTrans" cxnId="{EFCA410A-7829-4E27-BAC1-7F5082B708CC}">
      <dgm:prSet/>
      <dgm:spPr/>
      <dgm:t>
        <a:bodyPr/>
        <a:lstStyle/>
        <a:p>
          <a:endParaRPr lang="en-US"/>
        </a:p>
      </dgm:t>
    </dgm:pt>
    <dgm:pt modelId="{8A0F0081-8A81-4634-A834-E97DFEB86C6D}" type="sibTrans" cxnId="{EFCA410A-7829-4E27-BAC1-7F5082B708CC}">
      <dgm:prSet/>
      <dgm:spPr/>
      <dgm:t>
        <a:bodyPr/>
        <a:lstStyle/>
        <a:p>
          <a:endParaRPr lang="en-US"/>
        </a:p>
      </dgm:t>
    </dgm:pt>
    <dgm:pt modelId="{D805C1B9-D3B9-4DFB-97B3-D86A1436DE15}">
      <dgm:prSet/>
      <dgm:spPr/>
      <dgm:t>
        <a:bodyPr/>
        <a:lstStyle/>
        <a:p>
          <a:r>
            <a:rPr lang="en-US"/>
            <a:t>Unbox objects when the static types are known</a:t>
          </a:r>
        </a:p>
      </dgm:t>
    </dgm:pt>
    <dgm:pt modelId="{3C4FED03-E2D7-4D40-9A00-301BDBD3371C}" type="parTrans" cxnId="{92635898-3471-468C-801A-D5E7DAFC054D}">
      <dgm:prSet/>
      <dgm:spPr/>
      <dgm:t>
        <a:bodyPr/>
        <a:lstStyle/>
        <a:p>
          <a:endParaRPr lang="en-US"/>
        </a:p>
      </dgm:t>
    </dgm:pt>
    <dgm:pt modelId="{8F20DF1D-AC9A-4C27-80E8-8847B826FC3D}" type="sibTrans" cxnId="{92635898-3471-468C-801A-D5E7DAFC054D}">
      <dgm:prSet/>
      <dgm:spPr/>
      <dgm:t>
        <a:bodyPr/>
        <a:lstStyle/>
        <a:p>
          <a:endParaRPr lang="en-US"/>
        </a:p>
      </dgm:t>
    </dgm:pt>
    <dgm:pt modelId="{49385B80-4C1B-47F3-BAAF-512DEF32B739}">
      <dgm:prSet/>
      <dgm:spPr/>
      <dgm:t>
        <a:bodyPr/>
        <a:lstStyle/>
        <a:p>
          <a:r>
            <a:rPr lang="en-US" dirty="0"/>
            <a:t>Issues:</a:t>
          </a:r>
        </a:p>
      </dgm:t>
    </dgm:pt>
    <dgm:pt modelId="{1437417F-2B46-42E8-BC91-CC0AD7D65672}" type="parTrans" cxnId="{104813CE-3797-4D88-BE8C-DB5F606CBBDE}">
      <dgm:prSet/>
      <dgm:spPr/>
      <dgm:t>
        <a:bodyPr/>
        <a:lstStyle/>
        <a:p>
          <a:endParaRPr lang="en-US"/>
        </a:p>
      </dgm:t>
    </dgm:pt>
    <dgm:pt modelId="{14A0780A-06BC-4E20-BF50-320CD938D1A1}" type="sibTrans" cxnId="{104813CE-3797-4D88-BE8C-DB5F606CBBDE}">
      <dgm:prSet/>
      <dgm:spPr/>
      <dgm:t>
        <a:bodyPr/>
        <a:lstStyle/>
        <a:p>
          <a:endParaRPr lang="en-US"/>
        </a:p>
      </dgm:t>
    </dgm:pt>
    <dgm:pt modelId="{1B4CA624-B74F-444D-BF48-C1DFC2038395}">
      <dgm:prSet/>
      <dgm:spPr/>
      <dgm:t>
        <a:bodyPr/>
        <a:lstStyle/>
        <a:p>
          <a:r>
            <a:rPr lang="en-US"/>
            <a:t>Loops may be inefficient if types are unstable.</a:t>
          </a:r>
        </a:p>
      </dgm:t>
    </dgm:pt>
    <dgm:pt modelId="{7ADCEF00-381E-441D-8019-3F036F8AA49A}" type="parTrans" cxnId="{E05F0E81-036F-449E-9DE8-553737696E42}">
      <dgm:prSet/>
      <dgm:spPr/>
      <dgm:t>
        <a:bodyPr/>
        <a:lstStyle/>
        <a:p>
          <a:endParaRPr lang="en-US"/>
        </a:p>
      </dgm:t>
    </dgm:pt>
    <dgm:pt modelId="{3EFEE338-D895-4297-A12F-470DA45E0D4E}" type="sibTrans" cxnId="{E05F0E81-036F-449E-9DE8-553737696E42}">
      <dgm:prSet/>
      <dgm:spPr/>
      <dgm:t>
        <a:bodyPr/>
        <a:lstStyle/>
        <a:p>
          <a:endParaRPr lang="en-US"/>
        </a:p>
      </dgm:t>
    </dgm:pt>
    <dgm:pt modelId="{6A51E31D-F1EC-4094-8C69-1399C14AE256}">
      <dgm:prSet/>
      <dgm:spPr/>
      <dgm:t>
        <a:bodyPr/>
        <a:lstStyle/>
        <a:p>
          <a:r>
            <a:rPr lang="en-US"/>
            <a:t>Recursive functions not terminating yet(WIP)</a:t>
          </a:r>
        </a:p>
      </dgm:t>
    </dgm:pt>
    <dgm:pt modelId="{4E19E77E-27D2-4450-9373-1FE909A95246}" type="parTrans" cxnId="{22FEE1EF-1E3B-484D-A844-87B4144E6758}">
      <dgm:prSet/>
      <dgm:spPr/>
      <dgm:t>
        <a:bodyPr/>
        <a:lstStyle/>
        <a:p>
          <a:endParaRPr lang="en-US"/>
        </a:p>
      </dgm:t>
    </dgm:pt>
    <dgm:pt modelId="{64EFD9A4-6AE6-47C6-B03D-DF9716FFCA8B}" type="sibTrans" cxnId="{22FEE1EF-1E3B-484D-A844-87B4144E6758}">
      <dgm:prSet/>
      <dgm:spPr/>
      <dgm:t>
        <a:bodyPr/>
        <a:lstStyle/>
        <a:p>
          <a:endParaRPr lang="en-US"/>
        </a:p>
      </dgm:t>
    </dgm:pt>
    <dgm:pt modelId="{7B070264-99F6-441F-8B60-C68C9EDD0490}">
      <dgm:prSet/>
      <dgm:spPr/>
      <dgm:t>
        <a:bodyPr/>
        <a:lstStyle/>
        <a:p>
          <a:r>
            <a:rPr lang="en-US" dirty="0"/>
            <a:t>Using assumptions of user defined types to do specializations?</a:t>
          </a:r>
        </a:p>
      </dgm:t>
    </dgm:pt>
    <dgm:pt modelId="{A3E26167-EE80-4195-9BC5-214F3DFF025C}" type="parTrans" cxnId="{93D752F1-A2F6-4CD8-B22A-28C27831706A}">
      <dgm:prSet/>
      <dgm:spPr/>
      <dgm:t>
        <a:bodyPr/>
        <a:lstStyle/>
        <a:p>
          <a:endParaRPr lang="en-US"/>
        </a:p>
      </dgm:t>
    </dgm:pt>
    <dgm:pt modelId="{52145371-B1F9-4B2C-B5AF-3ABFE50ADF5E}" type="sibTrans" cxnId="{93D752F1-A2F6-4CD8-B22A-28C27831706A}">
      <dgm:prSet/>
      <dgm:spPr/>
      <dgm:t>
        <a:bodyPr/>
        <a:lstStyle/>
        <a:p>
          <a:endParaRPr lang="en-US"/>
        </a:p>
      </dgm:t>
    </dgm:pt>
    <dgm:pt modelId="{3C46E5D5-CE1C-4467-938E-CC59DC5B3416}">
      <dgm:prSet/>
      <dgm:spPr/>
      <dgm:t>
        <a:bodyPr/>
        <a:lstStyle/>
        <a:p>
          <a:r>
            <a:rPr lang="en-US" dirty="0"/>
            <a:t>…</a:t>
          </a:r>
        </a:p>
      </dgm:t>
    </dgm:pt>
    <dgm:pt modelId="{74987691-0BC6-4B94-83A7-40320BC4E762}" type="parTrans" cxnId="{9BD3D142-1EDA-441A-9067-B72584ACE485}">
      <dgm:prSet/>
      <dgm:spPr/>
      <dgm:t>
        <a:bodyPr/>
        <a:lstStyle/>
        <a:p>
          <a:endParaRPr lang="en-US"/>
        </a:p>
      </dgm:t>
    </dgm:pt>
    <dgm:pt modelId="{DCA6EF05-84C9-4C3C-B8A7-1588D6ED0F8F}" type="sibTrans" cxnId="{9BD3D142-1EDA-441A-9067-B72584ACE485}">
      <dgm:prSet/>
      <dgm:spPr/>
      <dgm:t>
        <a:bodyPr/>
        <a:lstStyle/>
        <a:p>
          <a:endParaRPr lang="en-US"/>
        </a:p>
      </dgm:t>
    </dgm:pt>
    <dgm:pt modelId="{FB536286-BFAF-41E2-9341-30224EDA9C9D}" type="pres">
      <dgm:prSet presAssocID="{B48A43D1-2D2A-44BB-BA46-F72C8941CA84}" presName="Name0" presStyleCnt="0">
        <dgm:presLayoutVars>
          <dgm:dir/>
          <dgm:resizeHandles val="exact"/>
        </dgm:presLayoutVars>
      </dgm:prSet>
      <dgm:spPr/>
    </dgm:pt>
    <dgm:pt modelId="{E97CAAAD-000E-4E7F-B36B-8FE46ECEC303}" type="pres">
      <dgm:prSet presAssocID="{6F5BE8F0-05DC-4C28-8D96-DB5755664803}" presName="node" presStyleLbl="node1" presStyleIdx="0" presStyleCnt="3">
        <dgm:presLayoutVars>
          <dgm:bulletEnabled val="1"/>
        </dgm:presLayoutVars>
      </dgm:prSet>
      <dgm:spPr/>
    </dgm:pt>
    <dgm:pt modelId="{2AD9588F-5360-4944-84CE-BE65DF667123}" type="pres">
      <dgm:prSet presAssocID="{99F23A6F-321D-4557-9325-007D49B81A1A}" presName="sibTrans" presStyleLbl="sibTrans1D1" presStyleIdx="0" presStyleCnt="2"/>
      <dgm:spPr/>
    </dgm:pt>
    <dgm:pt modelId="{B414326C-D890-48C9-A520-5AD1F4F8E0E6}" type="pres">
      <dgm:prSet presAssocID="{99F23A6F-321D-4557-9325-007D49B81A1A}" presName="connectorText" presStyleLbl="sibTrans1D1" presStyleIdx="0" presStyleCnt="2"/>
      <dgm:spPr/>
    </dgm:pt>
    <dgm:pt modelId="{D88E2314-2299-4C3A-8459-5961D3E67BCE}" type="pres">
      <dgm:prSet presAssocID="{4C16D00E-5856-451E-B7B6-69084559B4B9}" presName="node" presStyleLbl="node1" presStyleIdx="1" presStyleCnt="3">
        <dgm:presLayoutVars>
          <dgm:bulletEnabled val="1"/>
        </dgm:presLayoutVars>
      </dgm:prSet>
      <dgm:spPr/>
    </dgm:pt>
    <dgm:pt modelId="{5C8BAA2A-8910-4B64-B75A-04E175B9FCCA}" type="pres">
      <dgm:prSet presAssocID="{8DF9CDE9-A540-4143-8B3D-1268EC4C7860}" presName="sibTrans" presStyleLbl="sibTrans1D1" presStyleIdx="1" presStyleCnt="2"/>
      <dgm:spPr/>
    </dgm:pt>
    <dgm:pt modelId="{3A231438-ECFA-42BF-9966-4FD8556ADC30}" type="pres">
      <dgm:prSet presAssocID="{8DF9CDE9-A540-4143-8B3D-1268EC4C7860}" presName="connectorText" presStyleLbl="sibTrans1D1" presStyleIdx="1" presStyleCnt="2"/>
      <dgm:spPr/>
    </dgm:pt>
    <dgm:pt modelId="{0EC99465-6336-4499-BE9C-B649D6FCC72E}" type="pres">
      <dgm:prSet presAssocID="{49385B80-4C1B-47F3-BAAF-512DEF32B739}" presName="node" presStyleLbl="node1" presStyleIdx="2" presStyleCnt="3">
        <dgm:presLayoutVars>
          <dgm:bulletEnabled val="1"/>
        </dgm:presLayoutVars>
      </dgm:prSet>
      <dgm:spPr/>
    </dgm:pt>
  </dgm:ptLst>
  <dgm:cxnLst>
    <dgm:cxn modelId="{1DEBED01-BFF9-43C2-89EA-8FAF9CF5D27A}" type="presOf" srcId="{D805C1B9-D3B9-4DFB-97B3-D86A1436DE15}" destId="{D88E2314-2299-4C3A-8459-5961D3E67BCE}" srcOrd="0" destOrd="5" presId="urn:microsoft.com/office/officeart/2016/7/layout/RepeatingBendingProcessNew"/>
    <dgm:cxn modelId="{EFCA410A-7829-4E27-BAC1-7F5082B708CC}" srcId="{4C16D00E-5856-451E-B7B6-69084559B4B9}" destId="{00D41F75-3166-461F-9BA5-2FE566D1C91E}" srcOrd="3" destOrd="0" parTransId="{14EC34B6-867A-41A2-8B99-D89828F07BF5}" sibTransId="{8A0F0081-8A81-4634-A834-E97DFEB86C6D}"/>
    <dgm:cxn modelId="{7864ED25-6DAD-454A-84C7-FB15A3D26DEC}" type="presOf" srcId="{00D41F75-3166-461F-9BA5-2FE566D1C91E}" destId="{D88E2314-2299-4C3A-8459-5961D3E67BCE}" srcOrd="0" destOrd="4" presId="urn:microsoft.com/office/officeart/2016/7/layout/RepeatingBendingProcessNew"/>
    <dgm:cxn modelId="{5B94992A-88C8-4E63-A4C5-1932237D1B69}" type="presOf" srcId="{99F23A6F-321D-4557-9325-007D49B81A1A}" destId="{B414326C-D890-48C9-A520-5AD1F4F8E0E6}" srcOrd="1" destOrd="0" presId="urn:microsoft.com/office/officeart/2016/7/layout/RepeatingBendingProcessNew"/>
    <dgm:cxn modelId="{89995D36-92BB-4C5B-B8A4-43DB4E3CAD73}" type="presOf" srcId="{E537BC79-2277-459C-9161-3DF640BE33A1}" destId="{D88E2314-2299-4C3A-8459-5961D3E67BCE}" srcOrd="0" destOrd="3" presId="urn:microsoft.com/office/officeart/2016/7/layout/RepeatingBendingProcessNew"/>
    <dgm:cxn modelId="{459A5D37-684D-4BCD-B4B0-A21142897505}" type="presOf" srcId="{3C46E5D5-CE1C-4467-938E-CC59DC5B3416}" destId="{0EC99465-6336-4499-BE9C-B649D6FCC72E}" srcOrd="0" destOrd="4" presId="urn:microsoft.com/office/officeart/2016/7/layout/RepeatingBendingProcessNew"/>
    <dgm:cxn modelId="{6CF32742-9FD0-4728-AB1A-135E1C700672}" type="presOf" srcId="{8DF9CDE9-A540-4143-8B3D-1268EC4C7860}" destId="{5C8BAA2A-8910-4B64-B75A-04E175B9FCCA}" srcOrd="0" destOrd="0" presId="urn:microsoft.com/office/officeart/2016/7/layout/RepeatingBendingProcessNew"/>
    <dgm:cxn modelId="{CCFB5662-241B-4014-8046-FC6276F0AE24}" srcId="{B48A43D1-2D2A-44BB-BA46-F72C8941CA84}" destId="{6F5BE8F0-05DC-4C28-8D96-DB5755664803}" srcOrd="0" destOrd="0" parTransId="{5A5D4885-13DF-4E24-89F1-ABECDF69FA92}" sibTransId="{99F23A6F-321D-4557-9325-007D49B81A1A}"/>
    <dgm:cxn modelId="{9BD3D142-1EDA-441A-9067-B72584ACE485}" srcId="{49385B80-4C1B-47F3-BAAF-512DEF32B739}" destId="{3C46E5D5-CE1C-4467-938E-CC59DC5B3416}" srcOrd="3" destOrd="0" parTransId="{74987691-0BC6-4B94-83A7-40320BC4E762}" sibTransId="{DCA6EF05-84C9-4C3C-B8A7-1588D6ED0F8F}"/>
    <dgm:cxn modelId="{7F00476F-5E11-4F39-B853-1592875487D9}" type="presOf" srcId="{1D2A17E8-FC4A-42E7-BCB3-0DDECAD1E465}" destId="{D88E2314-2299-4C3A-8459-5961D3E67BCE}" srcOrd="0" destOrd="1" presId="urn:microsoft.com/office/officeart/2016/7/layout/RepeatingBendingProcessNew"/>
    <dgm:cxn modelId="{2F9F6971-F9A9-4E93-A7A6-BA4BB396A297}" type="presOf" srcId="{7B070264-99F6-441F-8B60-C68C9EDD0490}" destId="{0EC99465-6336-4499-BE9C-B649D6FCC72E}" srcOrd="0" destOrd="3" presId="urn:microsoft.com/office/officeart/2016/7/layout/RepeatingBendingProcessNew"/>
    <dgm:cxn modelId="{AD15C954-5AC4-44B7-8EDE-46EB4406E2CE}" srcId="{4C16D00E-5856-451E-B7B6-69084559B4B9}" destId="{1D2A17E8-FC4A-42E7-BCB3-0DDECAD1E465}" srcOrd="0" destOrd="0" parTransId="{AF16527D-C64C-44C5-930E-657B703512F0}" sibTransId="{DD1385E3-89B4-4929-8005-B7605A0A69A4}"/>
    <dgm:cxn modelId="{88273D76-A9C6-4FB0-A82A-D7E3686CC29C}" type="presOf" srcId="{4C16D00E-5856-451E-B7B6-69084559B4B9}" destId="{D88E2314-2299-4C3A-8459-5961D3E67BCE}" srcOrd="0" destOrd="0" presId="urn:microsoft.com/office/officeart/2016/7/layout/RepeatingBendingProcessNew"/>
    <dgm:cxn modelId="{F2B8ED7A-811E-4BCE-A505-E5E16139A9F9}" srcId="{B48A43D1-2D2A-44BB-BA46-F72C8941CA84}" destId="{4C16D00E-5856-451E-B7B6-69084559B4B9}" srcOrd="1" destOrd="0" parTransId="{8EFDEA66-F50E-492D-B9AD-4A285A26BF8E}" sibTransId="{8DF9CDE9-A540-4143-8B3D-1268EC4C7860}"/>
    <dgm:cxn modelId="{E05F0E81-036F-449E-9DE8-553737696E42}" srcId="{49385B80-4C1B-47F3-BAAF-512DEF32B739}" destId="{1B4CA624-B74F-444D-BF48-C1DFC2038395}" srcOrd="0" destOrd="0" parTransId="{7ADCEF00-381E-441D-8019-3F036F8AA49A}" sibTransId="{3EFEE338-D895-4297-A12F-470DA45E0D4E}"/>
    <dgm:cxn modelId="{40DD0882-6D03-41FA-B147-D440ED4F55F7}" type="presOf" srcId="{1B4CA624-B74F-444D-BF48-C1DFC2038395}" destId="{0EC99465-6336-4499-BE9C-B649D6FCC72E}" srcOrd="0" destOrd="1" presId="urn:microsoft.com/office/officeart/2016/7/layout/RepeatingBendingProcessNew"/>
    <dgm:cxn modelId="{A6A59E8E-B5FA-4E07-B6AE-6570671EE609}" type="presOf" srcId="{8DF9CDE9-A540-4143-8B3D-1268EC4C7860}" destId="{3A231438-ECFA-42BF-9966-4FD8556ADC30}" srcOrd="1" destOrd="0" presId="urn:microsoft.com/office/officeart/2016/7/layout/RepeatingBendingProcessNew"/>
    <dgm:cxn modelId="{54A2D494-514B-4F6A-9A59-39FF9BB16F31}" srcId="{4C16D00E-5856-451E-B7B6-69084559B4B9}" destId="{907EAC74-8472-4A7E-BBAF-62AA035AE37D}" srcOrd="1" destOrd="0" parTransId="{A9EB89DE-00FD-4C74-9D17-C8C2B6AE83C1}" sibTransId="{80AB2B31-5164-45D3-A72B-3FB853D00E41}"/>
    <dgm:cxn modelId="{92635898-3471-468C-801A-D5E7DAFC054D}" srcId="{4C16D00E-5856-451E-B7B6-69084559B4B9}" destId="{D805C1B9-D3B9-4DFB-97B3-D86A1436DE15}" srcOrd="4" destOrd="0" parTransId="{3C4FED03-E2D7-4D40-9A00-301BDBD3371C}" sibTransId="{8F20DF1D-AC9A-4C27-80E8-8847B826FC3D}"/>
    <dgm:cxn modelId="{4368A29C-DB4F-480D-8B33-F648CFB04177}" srcId="{4C16D00E-5856-451E-B7B6-69084559B4B9}" destId="{E537BC79-2277-459C-9161-3DF640BE33A1}" srcOrd="2" destOrd="0" parTransId="{F40C5410-FA9C-4BF8-A261-B8F29CD5E017}" sibTransId="{E380A833-F0F8-4E25-A4CE-25F83E6E2974}"/>
    <dgm:cxn modelId="{3751B5CB-2990-4BAD-B7ED-314173EC5F76}" type="presOf" srcId="{49385B80-4C1B-47F3-BAAF-512DEF32B739}" destId="{0EC99465-6336-4499-BE9C-B649D6FCC72E}" srcOrd="0" destOrd="0" presId="urn:microsoft.com/office/officeart/2016/7/layout/RepeatingBendingProcessNew"/>
    <dgm:cxn modelId="{104813CE-3797-4D88-BE8C-DB5F606CBBDE}" srcId="{B48A43D1-2D2A-44BB-BA46-F72C8941CA84}" destId="{49385B80-4C1B-47F3-BAAF-512DEF32B739}" srcOrd="2" destOrd="0" parTransId="{1437417F-2B46-42E8-BC91-CC0AD7D65672}" sibTransId="{14A0780A-06BC-4E20-BF50-320CD938D1A1}"/>
    <dgm:cxn modelId="{50A393D2-8D0D-4735-891F-A97269184E17}" type="presOf" srcId="{6F5BE8F0-05DC-4C28-8D96-DB5755664803}" destId="{E97CAAAD-000E-4E7F-B36B-8FE46ECEC303}" srcOrd="0" destOrd="0" presId="urn:microsoft.com/office/officeart/2016/7/layout/RepeatingBendingProcessNew"/>
    <dgm:cxn modelId="{E55C08D8-25EB-48DD-86CF-7368162709F3}" type="presOf" srcId="{99F23A6F-321D-4557-9325-007D49B81A1A}" destId="{2AD9588F-5360-4944-84CE-BE65DF667123}" srcOrd="0" destOrd="0" presId="urn:microsoft.com/office/officeart/2016/7/layout/RepeatingBendingProcessNew"/>
    <dgm:cxn modelId="{AB1D1FE4-69FB-4FAE-8E08-2F8FD24BD0CA}" type="presOf" srcId="{6A51E31D-F1EC-4094-8C69-1399C14AE256}" destId="{0EC99465-6336-4499-BE9C-B649D6FCC72E}" srcOrd="0" destOrd="2" presId="urn:microsoft.com/office/officeart/2016/7/layout/RepeatingBendingProcessNew"/>
    <dgm:cxn modelId="{BE7129EF-4C56-4A3D-B1EF-47944FCB229F}" type="presOf" srcId="{907EAC74-8472-4A7E-BBAF-62AA035AE37D}" destId="{D88E2314-2299-4C3A-8459-5961D3E67BCE}" srcOrd="0" destOrd="2" presId="urn:microsoft.com/office/officeart/2016/7/layout/RepeatingBendingProcessNew"/>
    <dgm:cxn modelId="{22FEE1EF-1E3B-484D-A844-87B4144E6758}" srcId="{49385B80-4C1B-47F3-BAAF-512DEF32B739}" destId="{6A51E31D-F1EC-4094-8C69-1399C14AE256}" srcOrd="1" destOrd="0" parTransId="{4E19E77E-27D2-4450-9373-1FE909A95246}" sibTransId="{64EFD9A4-6AE6-47C6-B03D-DF9716FFCA8B}"/>
    <dgm:cxn modelId="{93D752F1-A2F6-4CD8-B22A-28C27831706A}" srcId="{49385B80-4C1B-47F3-BAAF-512DEF32B739}" destId="{7B070264-99F6-441F-8B60-C68C9EDD0490}" srcOrd="2" destOrd="0" parTransId="{A3E26167-EE80-4195-9BC5-214F3DFF025C}" sibTransId="{52145371-B1F9-4B2C-B5AF-3ABFE50ADF5E}"/>
    <dgm:cxn modelId="{B5DFB7FC-A705-435C-A494-5B2FC89EB1CD}" type="presOf" srcId="{B48A43D1-2D2A-44BB-BA46-F72C8941CA84}" destId="{FB536286-BFAF-41E2-9341-30224EDA9C9D}" srcOrd="0" destOrd="0" presId="urn:microsoft.com/office/officeart/2016/7/layout/RepeatingBendingProcessNew"/>
    <dgm:cxn modelId="{D3726B29-7F3E-4B66-BABC-20F276C88F51}" type="presParOf" srcId="{FB536286-BFAF-41E2-9341-30224EDA9C9D}" destId="{E97CAAAD-000E-4E7F-B36B-8FE46ECEC303}" srcOrd="0" destOrd="0" presId="urn:microsoft.com/office/officeart/2016/7/layout/RepeatingBendingProcessNew"/>
    <dgm:cxn modelId="{EF0013BE-169C-4A53-BB5D-077ED0A0995F}" type="presParOf" srcId="{FB536286-BFAF-41E2-9341-30224EDA9C9D}" destId="{2AD9588F-5360-4944-84CE-BE65DF667123}" srcOrd="1" destOrd="0" presId="urn:microsoft.com/office/officeart/2016/7/layout/RepeatingBendingProcessNew"/>
    <dgm:cxn modelId="{B737E275-761F-48F4-A5DA-7418D3AA80F1}" type="presParOf" srcId="{2AD9588F-5360-4944-84CE-BE65DF667123}" destId="{B414326C-D890-48C9-A520-5AD1F4F8E0E6}" srcOrd="0" destOrd="0" presId="urn:microsoft.com/office/officeart/2016/7/layout/RepeatingBendingProcessNew"/>
    <dgm:cxn modelId="{16704559-5A87-4787-B744-F853C8D158B6}" type="presParOf" srcId="{FB536286-BFAF-41E2-9341-30224EDA9C9D}" destId="{D88E2314-2299-4C3A-8459-5961D3E67BCE}" srcOrd="2" destOrd="0" presId="urn:microsoft.com/office/officeart/2016/7/layout/RepeatingBendingProcessNew"/>
    <dgm:cxn modelId="{6FDE80DE-4AF1-4A3C-999E-26C2E13A66E4}" type="presParOf" srcId="{FB536286-BFAF-41E2-9341-30224EDA9C9D}" destId="{5C8BAA2A-8910-4B64-B75A-04E175B9FCCA}" srcOrd="3" destOrd="0" presId="urn:microsoft.com/office/officeart/2016/7/layout/RepeatingBendingProcessNew"/>
    <dgm:cxn modelId="{6C99DC28-55E6-4223-9860-321F845F9DBE}" type="presParOf" srcId="{5C8BAA2A-8910-4B64-B75A-04E175B9FCCA}" destId="{3A231438-ECFA-42BF-9966-4FD8556ADC30}" srcOrd="0" destOrd="0" presId="urn:microsoft.com/office/officeart/2016/7/layout/RepeatingBendingProcessNew"/>
    <dgm:cxn modelId="{EC4BE3B7-182E-4769-9C6C-C35C693CE931}" type="presParOf" srcId="{FB536286-BFAF-41E2-9341-30224EDA9C9D}" destId="{0EC99465-6336-4499-BE9C-B649D6FCC72E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9588F-5360-4944-84CE-BE65DF667123}">
      <dsp:nvSpPr>
        <dsp:cNvPr id="0" name=""/>
        <dsp:cNvSpPr/>
      </dsp:nvSpPr>
      <dsp:spPr>
        <a:xfrm>
          <a:off x="3040792" y="1923935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1966165"/>
        <a:ext cx="34897" cy="6979"/>
      </dsp:txXfrm>
    </dsp:sp>
    <dsp:sp modelId="{E97CAAAD-000E-4E7F-B36B-8FE46ECEC303}">
      <dsp:nvSpPr>
        <dsp:cNvPr id="0" name=""/>
        <dsp:cNvSpPr/>
      </dsp:nvSpPr>
      <dsp:spPr>
        <a:xfrm>
          <a:off x="8061" y="1059295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DYNJIT works for dynamic and imperative code.</a:t>
          </a:r>
        </a:p>
      </dsp:txBody>
      <dsp:txXfrm>
        <a:off x="8061" y="1059295"/>
        <a:ext cx="3034531" cy="1820718"/>
      </dsp:txXfrm>
    </dsp:sp>
    <dsp:sp modelId="{5C8BAA2A-8910-4B64-B75A-04E175B9FCCA}">
      <dsp:nvSpPr>
        <dsp:cNvPr id="0" name=""/>
        <dsp:cNvSpPr/>
      </dsp:nvSpPr>
      <dsp:spPr>
        <a:xfrm>
          <a:off x="6773265" y="1923935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1966165"/>
        <a:ext cx="34897" cy="6979"/>
      </dsp:txXfrm>
    </dsp:sp>
    <dsp:sp modelId="{D88E2314-2299-4C3A-8459-5961D3E67BCE}">
      <dsp:nvSpPr>
        <dsp:cNvPr id="0" name=""/>
        <dsp:cNvSpPr/>
      </dsp:nvSpPr>
      <dsp:spPr>
        <a:xfrm>
          <a:off x="3740534" y="1059295"/>
          <a:ext cx="3034531" cy="1820718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 can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optimize control flows,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generate and select specialized “methods” for a too ad-hoc function,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Specialize code followed by a function call returning union types,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Specialize code followed by runtime type checks, and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Unbox objects when the static types are known</a:t>
          </a:r>
        </a:p>
      </dsp:txBody>
      <dsp:txXfrm>
        <a:off x="3740534" y="1059295"/>
        <a:ext cx="3034531" cy="1820718"/>
      </dsp:txXfrm>
    </dsp:sp>
    <dsp:sp modelId="{0EC99465-6336-4499-BE9C-B649D6FCC72E}">
      <dsp:nvSpPr>
        <dsp:cNvPr id="0" name=""/>
        <dsp:cNvSpPr/>
      </dsp:nvSpPr>
      <dsp:spPr>
        <a:xfrm>
          <a:off x="7473007" y="1059295"/>
          <a:ext cx="3034531" cy="182071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Issues: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Loops may be inefficient if types are unstable.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Recursive functions not terminating yet(WIP)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Using assumptions of user defined types to do specializations?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7473007" y="1059295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493B-ED7A-4ED8-84EF-8C7CE9EBC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83C7C-4E34-441E-BD6A-44880859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937FD-925E-458F-A847-1DB17434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B53A6-BAE9-4EAB-ABCA-D1E8DF00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B80A-74D5-445C-855A-08D2372A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7954-5BFD-4C4C-A746-F8572893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716CD-ED02-4896-A2A0-8E53784F6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AA87-4343-453C-9E87-51942083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F944F-A910-4D3E-B415-456ADB27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00C3B-FD30-4F99-BCBD-CCA0E993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7CE17-28D0-4F11-94B7-D533CBE28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47776-5294-48AE-8963-D1621EA6B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029E0-9A8D-4129-A1D3-07CF77FF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C8B20-809D-45B1-AB73-4B4998D5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E5C8D-3B25-4ACE-857C-E58FD187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5FB6-7134-4347-AF26-2596D169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21905-EB8E-4CE3-9480-321EE4219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C629F-32C3-4DB5-962A-07AA5483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1DC29-6057-4828-A55A-0CF966B3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D239E-16F2-4872-88B9-26B71F6F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3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B558-1AE6-4D60-9ABE-A594B663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0E2-A4EE-4489-B19D-6446EE76A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F1396-EDEE-4B9A-A4C8-5DC8D8D7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34171-E93F-4185-A7E4-AB9ABF52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F62E2-9044-4C0E-9122-77A42D5F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4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AF69-06FB-4F7D-885D-298395A2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72E3-CCE4-40EF-8543-630469583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97330-E8A5-4EE4-940A-B6C27E58B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A0682-0D96-40B1-ADAE-11B2D723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B73CE-E89D-43DE-AA95-CC5C2A4C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4BA24-905A-4113-8929-49D304C0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6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54B7-DCB0-47B9-8B6D-AE40C38F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BD404-11FA-4BB6-80F7-2683514D1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08021-0D3C-4DB6-8404-6EE3BB8F4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BE9EB-8D25-4010-9A37-0D5AB3273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D7DE4-D62E-49E6-9776-8631E352B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C2E3E-5BB3-4484-977E-20DD4A0F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3A5F8-BAA5-4786-93B4-FB2CBF5A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FE62D-83F2-416F-8E4C-8870FFA3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3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2711-7FA9-4B7C-A490-95DCF535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D65A7-0863-4E01-98FB-8B7F59A4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D525F-48A3-4563-A6D3-0FE033E4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F69ED-24ED-4D15-898D-09E316AB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71639-FF2C-4803-9D4E-72E1F418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0C037-396A-4B56-9C99-8C2A9DE5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1D7C6-7BF6-451B-84FD-A5BAB2A2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D323-8011-4A40-8E6D-C73781F9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535C7-41CB-4442-BD8B-00747CE4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CCFFD-7086-4B8E-AA15-18144933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F4AEF-12C2-4C22-A4DB-00B77066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235C0-1681-40A3-A16C-4F5FA395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ABCBA-B402-47F1-AA05-58ED1055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2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E2EE-FAC2-41DC-B110-F81FE799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90DA6-60BB-4C16-9598-3FD112810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DF917-4150-45BF-83EA-7A6530204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69241-4129-43C1-9BB0-C8277724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CE920-0B02-4EA7-8576-17A960B5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D5DCF-0952-4158-979B-42B93002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263BE-0695-4124-B864-F9280602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9049-616E-429B-9DF8-142160F2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74A99-AF74-440B-AB40-C1B264C40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94C66-03CC-4CE4-B1B9-0066480F7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C0D9B-AE9C-4064-A9A0-247EB760B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4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E8CD2-20CC-49AD-B6E7-BC90B6D34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The First Step of Fully Compatible Python JIT</a:t>
            </a:r>
            <a:br>
              <a:rPr 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DYNJIT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12C0B-AD32-44B5-AA5C-CE1ECDF81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275" y="2842737"/>
            <a:ext cx="4319802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/>
              <a:t>A PE-based JIT compiler optimizing dynamic and imperative code</a:t>
            </a: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F7B9F3-52A4-4C7C-A449-4931396E3673}"/>
              </a:ext>
            </a:extLst>
          </p:cNvPr>
          <p:cNvSpPr txBox="1"/>
          <p:nvPr/>
        </p:nvSpPr>
        <p:spPr>
          <a:xfrm>
            <a:off x="6417730" y="2888250"/>
            <a:ext cx="4766083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Key Features of DYNJIT for JIT-ting Python code: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Need NO type annotations from the source language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Allow untagged union types, but greatly reduce the overhead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Allow volatile types for variables, but USUALLY eliminate the overhead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Allow runtime type checks, </a:t>
            </a:r>
            <a:br>
              <a:rPr lang="en-US" sz="1700" dirty="0"/>
            </a:br>
            <a:r>
              <a:rPr lang="en-US" sz="1700" dirty="0"/>
              <a:t>and take advantage of the type checking information to specialize code</a:t>
            </a:r>
          </a:p>
        </p:txBody>
      </p:sp>
    </p:spTree>
    <p:extLst>
      <p:ext uri="{BB962C8B-B14F-4D97-AF65-F5344CB8AC3E}">
        <p14:creationId xmlns:p14="http://schemas.microsoft.com/office/powerpoint/2010/main" val="3295859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E57EA5-3D81-4727-A92B-49007168EF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Semantics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DYNJIT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𝑆𝑜𝑢𝑟𝑐𝑒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DYNJIT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𝑇𝑎𝑟𝑔𝑒𝑡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E57EA5-3D81-4727-A92B-49007168E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81A271-B649-4EFA-8CA0-FB6485493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PE </a:t>
                </a:r>
                <a:r>
                  <a:rPr lang="en-US" i="1" dirty="0"/>
                  <a:t>state</a:t>
                </a:r>
                <a:r>
                  <a:rPr lang="en-US" dirty="0"/>
                  <a:t>: an array of </a:t>
                </a:r>
                <a:r>
                  <a:rPr lang="en-US" b="1" dirty="0" err="1"/>
                  <a:t>absvalue</a:t>
                </a:r>
                <a:r>
                  <a:rPr lang="en-US" dirty="0"/>
                  <a:t>(</a:t>
                </a:r>
                <a:r>
                  <a:rPr lang="en-US" sz="2000" dirty="0"/>
                  <a:t>&lt;</a:t>
                </a:r>
                <a:r>
                  <a:rPr lang="en-US" sz="2000" b="1" dirty="0" err="1">
                    <a:latin typeface="Cambria Math" panose="02040503050406030204" pitchFamily="18" charset="0"/>
                  </a:rPr>
                  <a:t>repr</a:t>
                </a:r>
                <a:r>
                  <a:rPr lang="en-US" sz="2000" dirty="0">
                    <a:latin typeface="Cambria Math" panose="02040503050406030204" pitchFamily="18" charset="0"/>
                  </a:rPr>
                  <a:t>, 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type</a:t>
                </a:r>
                <a:r>
                  <a:rPr lang="en-US" sz="2000" dirty="0"/>
                  <a:t>&gt;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  e.g.,</a:t>
                </a:r>
              </a:p>
              <a:p>
                <a:pPr marL="0" indent="0" algn="ctr">
                  <a:buNone/>
                </a:pPr>
                <a:r>
                  <a:rPr lang="en-US" dirty="0"/>
                  <a:t> [ m = &lt;S 1, int&gt;, n = &lt;D n, int&gt; ]</a:t>
                </a:r>
              </a:p>
              <a:p>
                <a:pPr marL="0" indent="0" algn="ctr">
                  <a:buNone/>
                </a:pPr>
                <a:r>
                  <a:rPr lang="en-US" dirty="0"/>
                  <a:t> [ m = &lt;D 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/>
                  <a:t> &gt;, n = &lt;D 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/>
                  <a:t>&gt;  ]</a:t>
                </a:r>
              </a:p>
              <a:p>
                <a:pPr marL="0" indent="0">
                  <a:buNone/>
                </a:pPr>
                <a:r>
                  <a:rPr lang="en-US" sz="2400" dirty="0"/>
                  <a:t>DYNJIT does not support dynamic scoping, all variables in a function are statically decided. When PE entering a function, we initialize such a </a:t>
                </a:r>
                <a:r>
                  <a:rPr lang="en-US" sz="2400" i="1" dirty="0"/>
                  <a:t>state</a:t>
                </a:r>
                <a:r>
                  <a:rPr lang="en-US" sz="2400" dirty="0"/>
                  <a:t>: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      [ v1 = &lt;D v1,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400" dirty="0"/>
                  <a:t>&gt;, v2 = &lt;D v2,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400" dirty="0"/>
                  <a:t>&gt;, … ]</a:t>
                </a:r>
              </a:p>
              <a:p>
                <a:pPr marL="0" indent="0">
                  <a:buNone/>
                </a:pPr>
                <a:r>
                  <a:rPr lang="en-US" sz="2400" dirty="0"/>
                  <a:t>During PE, we can know </a:t>
                </a:r>
                <a:r>
                  <a:rPr lang="en-US" sz="2400" i="1" dirty="0"/>
                  <a:t>where </a:t>
                </a:r>
                <a:r>
                  <a:rPr lang="en-US" sz="2400" dirty="0"/>
                  <a:t>we are, it’s a label.</a:t>
                </a:r>
              </a:p>
              <a:p>
                <a:pPr marL="0" indent="0">
                  <a:buNone/>
                </a:pPr>
                <a:r>
                  <a:rPr lang="en-US" sz="2400" dirty="0"/>
                  <a:t>A pair &lt;</a:t>
                </a:r>
                <a:r>
                  <a:rPr lang="en-US" sz="2400" i="1" dirty="0"/>
                  <a:t>label</a:t>
                </a:r>
                <a:r>
                  <a:rPr lang="en-US" sz="2400" dirty="0"/>
                  <a:t>, </a:t>
                </a:r>
                <a:r>
                  <a:rPr lang="en-US" sz="2400" i="1" dirty="0"/>
                  <a:t>state</a:t>
                </a:r>
                <a:r>
                  <a:rPr lang="en-US" sz="2400" dirty="0"/>
                  <a:t>&gt; is a </a:t>
                </a:r>
                <a:r>
                  <a:rPr lang="en-US" sz="2400" i="1" dirty="0"/>
                  <a:t>configuration</a:t>
                </a:r>
                <a:r>
                  <a:rPr lang="en-US" sz="2400" dirty="0"/>
                  <a:t>, which is useful for terminating our PE.</a:t>
                </a:r>
                <a:r>
                  <a:rPr lang="en-US" sz="2400" i="1" dirty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81A271-B649-4EFA-8CA0-FB6485493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19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E57EA5-3D81-4727-A92B-49007168EF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Semantics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DYNJIT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𝑆𝑜𝑢𝑟𝑐𝑒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DYNJIT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𝑇𝑎𝑟𝑔𝑒𝑡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E57EA5-3D81-4727-A92B-49007168E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81A271-B649-4EFA-8CA0-FB6485493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92532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expr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m:rPr>
                            <m:nor/>
                          </m:rPr>
                          <a:rPr lang="en-US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&lt;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𝑐𝑡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/>
                          <m:t>&gt;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expr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⇒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expr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𝑏𝑜𝑜𝑙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𝑏𝑙𝑜𝑐𝑘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 ⇒ 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𝑠𝑡𝑚𝑡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𝑔𝑜𝑡𝑜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𝑔𝑜𝑡𝑜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⇒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𝑔𝑜𝑡𝑜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(CONST-IF-TRUE)</a:t>
                </a:r>
              </a:p>
              <a:p>
                <a:pPr marL="0" indent="0" algn="ctr">
                  <a:buNone/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sz="24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expr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⇒ &lt;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𝑏𝑜𝑜𝑙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&gt; 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sz="24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𝑏𝑙𝑜𝑐𝑘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⇒ </m:t>
                        </m:r>
                        <m:sSubSup>
                          <m:sSubSupPr>
                            <m:ctrlPr>
                              <a:rPr lang="en-US" sz="24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sz="24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𝑠𝑡𝑚𝑡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𝑔𝑜𝑡𝑜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𝑔𝑜𝑡𝑜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 ⇒ &lt;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𝑔𝑜𝑡𝑜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&gt;</m:t>
                        </m:r>
                      </m:den>
                    </m:f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sz="2100" dirty="0">
                    <a:latin typeface="Cambria Math" panose="02040503050406030204" pitchFamily="18" charset="0"/>
                  </a:rPr>
                  <a:t>(CONST-IF-FALSE)</a:t>
                </a:r>
              </a:p>
              <a:p>
                <a:pPr marL="0" indent="0" algn="ctr">
                  <a:buNone/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expr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⇒&lt;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𝑠𝑡𝑚𝑡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⇒&lt;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≔&lt;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(ASS-VAR) </a:t>
                </a:r>
              </a:p>
              <a:p>
                <a:pPr marL="0" indent="0" algn="ctr">
                  <a:buNone/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expr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⇒ 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𝑠𝑡𝑚𝑡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⇒&lt;∅,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≔&lt;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(ASS-CONST-PROP)</a:t>
                </a:r>
              </a:p>
              <a:p>
                <a:pPr marL="0" indent="0" algn="ctr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81A271-B649-4EFA-8CA0-FB6485493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9253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EFC5D9-F234-492A-80AA-CDBC4BCA580F}"/>
                  </a:ext>
                </a:extLst>
              </p:cNvPr>
              <p:cNvSpPr txBox="1"/>
              <p:nvPr/>
            </p:nvSpPr>
            <p:spPr>
              <a:xfrm>
                <a:off x="718211" y="5490537"/>
                <a:ext cx="71803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         : a store that builds a map from </a:t>
                </a:r>
                <a:r>
                  <a:rPr lang="en-US" b="1" i="1" dirty="0"/>
                  <a:t>var</a:t>
                </a:r>
                <a:r>
                  <a:rPr lang="en-US" dirty="0"/>
                  <a:t> to a slot in </a:t>
                </a:r>
                <a:r>
                  <a:rPr lang="en-US" b="1" i="1" dirty="0"/>
                  <a:t>state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sub>
                    </m:sSub>
                  </m:oMath>
                </a14:m>
                <a:r>
                  <a:rPr lang="en-US" dirty="0"/>
                  <a:t> : no residual program generated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∅</m:t>
                        </m:r>
                      </m:sub>
                    </m:sSub>
                  </m:oMath>
                </a14:m>
                <a:r>
                  <a:rPr lang="en-US" dirty="0"/>
                  <a:t>        : the store is insignificant thus can be dropped.</a:t>
                </a:r>
              </a:p>
              <a:p>
                <a:r>
                  <a:rPr lang="en-US" i="1" dirty="0" err="1"/>
                  <a:t>ct</a:t>
                </a:r>
                <a:r>
                  <a:rPr lang="en-US" i="1" dirty="0"/>
                  <a:t>         </a:t>
                </a:r>
                <a:r>
                  <a:rPr lang="en-US" dirty="0"/>
                  <a:t>: calculate the type of a constant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EFC5D9-F234-492A-80AA-CDBC4BCA5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11" y="5490537"/>
                <a:ext cx="7180385" cy="1200329"/>
              </a:xfrm>
              <a:prstGeom prst="rect">
                <a:avLst/>
              </a:prstGeom>
              <a:blipFill>
                <a:blip r:embed="rId4"/>
                <a:stretch>
                  <a:fillRect l="-764" t="-3046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3AAF774-4599-418F-A35B-26FF14ACE133}"/>
              </a:ext>
            </a:extLst>
          </p:cNvPr>
          <p:cNvSpPr txBox="1"/>
          <p:nvPr/>
        </p:nvSpPr>
        <p:spPr>
          <a:xfrm>
            <a:off x="322728" y="2416333"/>
            <a:ext cx="2279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Expressions</a:t>
            </a:r>
          </a:p>
          <a:p>
            <a:r>
              <a:rPr lang="en-US" dirty="0"/>
              <a:t>&amp; Conditional Jump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277836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E57EA5-3D81-4727-A92B-49007168EF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Semantics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DYNJIT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𝑆𝑜𝑢𝑟𝑐𝑒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DYNJIT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𝑇𝑎𝑟𝑔𝑒𝑡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E57EA5-3D81-4727-A92B-49007168E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81A271-B649-4EFA-8CA0-FB6485493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6792" y="1581509"/>
                <a:ext cx="10515600" cy="32925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𝑒𝑥𝑝𝑟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⇒ 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&gt; 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𝑒𝑥𝑝𝑟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⇒ &lt;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𝑡𝑦𝑝𝑒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𝑠𝑡𝑚𝑡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𝑐𝑎𝑙𝑙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𝑖𝑛𝑠𝑡𝑎𝑛𝑐𝑒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⇒ &lt;∅,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≔&lt;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𝑏𝑜𝑜𝑙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𝑒𝑥𝑝𝑟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⇒ 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𝑒𝑥𝑝𝑟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⇒ &lt;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𝑡𝑦𝑝𝑒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𝑠𝑡𝑚𝑡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𝑐𝑎𝑙𝑙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𝑖𝑛𝑠𝑡𝑎𝑛𝑐𝑒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⇒ &lt;∅,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≔&lt;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≼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𝑏𝑜𝑜𝑙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&gt;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𝑒𝑥𝑝𝑟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⇒ 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𝑡𝑜𝑝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&gt;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𝑒𝑥𝑝𝑟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⇒ &lt;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𝑡𝑦𝑝𝑒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&gt; 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≔ &lt;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𝑏𝑜𝑜𝑙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&gt;,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≔ &lt;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⊢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𝑠𝑡𝑚𝑡𝑠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 ≔ &lt;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𝑓𝑎𝑙𝑠𝑒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𝑏𝑜𝑜𝑙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&gt;,</m:t>
                                  </m:r>
                                  <m:r>
                                    <a:rPr lang="en-US" sz="1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≔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𝑛𝑜𝑡</m:t>
                                  </m:r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&lt;</m:t>
                                  </m:r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𝑠𝑡𝑚𝑡𝑠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eqAr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𝑠𝑡𝑚𝑡𝑠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𝑐𝑎𝑙𝑙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𝑖𝑛𝑠𝑡𝑎𝑛𝑐𝑒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⇒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𝑐𝑎𝑙𝑙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𝑖𝑛𝑠𝑡𝑎𝑛𝑐𝑒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𝑡h𝑒𝑛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𝑒𝑙𝑠𝑒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81A271-B649-4EFA-8CA0-FB6485493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6792" y="1581509"/>
                <a:ext cx="10515600" cy="329253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EFC5D9-F234-492A-80AA-CDBC4BCA580F}"/>
                  </a:ext>
                </a:extLst>
              </p:cNvPr>
              <p:cNvSpPr txBox="1"/>
              <p:nvPr/>
            </p:nvSpPr>
            <p:spPr>
              <a:xfrm>
                <a:off x="465820" y="4658888"/>
                <a:ext cx="902159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 : a store that builds a map from </a:t>
                </a:r>
                <a:r>
                  <a:rPr lang="en-US" b="1" i="1" dirty="0"/>
                  <a:t>var</a:t>
                </a:r>
                <a:r>
                  <a:rPr lang="en-US" dirty="0"/>
                  <a:t> to a slot in </a:t>
                </a:r>
                <a:r>
                  <a:rPr lang="en-US" b="1" i="1" dirty="0"/>
                  <a:t>state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b="1" i="1" dirty="0"/>
                  <a:t>  </a:t>
                </a:r>
                <a:r>
                  <a:rPr lang="en-US" dirty="0"/>
                  <a:t>: no residual program generated</a:t>
                </a:r>
              </a:p>
              <a:p>
                <a:r>
                  <a:rPr lang="en-US" i="1" dirty="0" err="1"/>
                  <a:t>sc</a:t>
                </a:r>
                <a:r>
                  <a:rPr lang="en-US" dirty="0"/>
                  <a:t> : check if 2 types can </a:t>
                </a:r>
                <a:r>
                  <a:rPr lang="en-US" b="1" dirty="0"/>
                  <a:t>statically</a:t>
                </a:r>
                <a:r>
                  <a:rPr lang="en-US" dirty="0"/>
                  <a:t> comparable with each other. e.g.,</a:t>
                </a:r>
              </a:p>
              <a:p>
                <a:r>
                  <a:rPr lang="en-US" dirty="0"/>
                  <a:t>          </a:t>
                </a:r>
                <a:r>
                  <a:rPr lang="en-US" dirty="0" err="1"/>
                  <a:t>sc</a:t>
                </a:r>
                <a:r>
                  <a:rPr lang="en-US" dirty="0"/>
                  <a:t>(top, top) = true; </a:t>
                </a:r>
                <a:r>
                  <a:rPr lang="en-US" dirty="0" err="1"/>
                  <a:t>sc</a:t>
                </a:r>
                <a:r>
                  <a:rPr lang="en-US" dirty="0"/>
                  <a:t>(top, int) = false;</a:t>
                </a:r>
              </a:p>
              <a:p>
                <a:r>
                  <a:rPr lang="en-US" dirty="0"/>
                  <a:t>          </a:t>
                </a:r>
                <a:r>
                  <a:rPr lang="en-US" dirty="0" err="1"/>
                  <a:t>sc</a:t>
                </a:r>
                <a:r>
                  <a:rPr lang="en-US" dirty="0"/>
                  <a:t>(int, top) = true; </a:t>
                </a:r>
                <a:r>
                  <a:rPr lang="en-US" dirty="0" err="1"/>
                  <a:t>sc</a:t>
                </a:r>
                <a:r>
                  <a:rPr lang="en-US" dirty="0"/>
                  <a:t>(int | float, int | float) = false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dirty="0"/>
                  <a:t> : “more specific than”. e.g.,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dirty="0"/>
                  <a:t> a | b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EFC5D9-F234-492A-80AA-CDBC4BCA5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0" y="4658888"/>
                <a:ext cx="9021597" cy="1754326"/>
              </a:xfrm>
              <a:prstGeom prst="rect">
                <a:avLst/>
              </a:prstGeom>
              <a:blipFill>
                <a:blip r:embed="rId4"/>
                <a:stretch>
                  <a:fillRect l="-541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92581F7-B6C2-4D2F-BAE1-ADE8FC56525C}"/>
              </a:ext>
            </a:extLst>
          </p:cNvPr>
          <p:cNvSpPr txBox="1"/>
          <p:nvPr/>
        </p:nvSpPr>
        <p:spPr>
          <a:xfrm>
            <a:off x="314453" y="1825625"/>
            <a:ext cx="2279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Specializations from user-written runtime type checks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582271E-D3E2-428A-9B92-03FA38144092}"/>
              </a:ext>
            </a:extLst>
          </p:cNvPr>
          <p:cNvCxnSpPr/>
          <p:nvPr/>
        </p:nvCxnSpPr>
        <p:spPr>
          <a:xfrm rot="16200000" flipH="1">
            <a:off x="6560096" y="4350640"/>
            <a:ext cx="1708811" cy="11502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121D52-31B9-44BF-9CBE-B5EC6DE5362A}"/>
              </a:ext>
            </a:extLst>
          </p:cNvPr>
          <p:cNvSpPr txBox="1"/>
          <p:nvPr/>
        </p:nvSpPr>
        <p:spPr>
          <a:xfrm>
            <a:off x="7009023" y="5780166"/>
            <a:ext cx="453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Unfortunately, we cannot use this information in our positive </a:t>
            </a:r>
            <a:r>
              <a:rPr lang="en-US" dirty="0" err="1"/>
              <a:t>supercompiler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1C60008-A09C-4C68-9FE8-67E4F811F6C8}"/>
              </a:ext>
            </a:extLst>
          </p:cNvPr>
          <p:cNvSpPr/>
          <p:nvPr/>
        </p:nvSpPr>
        <p:spPr>
          <a:xfrm>
            <a:off x="10757647" y="192866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C5F32-0D91-4E36-9429-97D17267F4EB}"/>
              </a:ext>
            </a:extLst>
          </p:cNvPr>
          <p:cNvSpPr txBox="1"/>
          <p:nvPr/>
        </p:nvSpPr>
        <p:spPr>
          <a:xfrm>
            <a:off x="10298378" y="3012141"/>
            <a:ext cx="175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isinstance</a:t>
            </a:r>
            <a:r>
              <a:rPr lang="en-US" b="1" i="1" dirty="0"/>
              <a:t> </a:t>
            </a:r>
            <a:r>
              <a:rPr lang="en-US" dirty="0"/>
              <a:t>is an intrinsic literal.</a:t>
            </a:r>
          </a:p>
        </p:txBody>
      </p:sp>
    </p:spTree>
    <p:extLst>
      <p:ext uri="{BB962C8B-B14F-4D97-AF65-F5344CB8AC3E}">
        <p14:creationId xmlns:p14="http://schemas.microsoft.com/office/powerpoint/2010/main" val="224582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E57EA5-3D81-4727-A92B-49007168EF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Semantics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DYNJIT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𝑆𝑜𝑢𝑟𝑐𝑒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DYNJIT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𝑇𝑎𝑟𝑔𝑒𝑡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E57EA5-3D81-4727-A92B-49007168E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81A271-B649-4EFA-8CA0-FB6485493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6464" y="2246693"/>
                <a:ext cx="10515600" cy="33193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𝑒𝑥𝑝𝑟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⇒ 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𝐹𝑃𝑡𝑟𝑇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⊢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𝑚𝑒𝑡h𝑜𝑑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⋯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&gt;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𝑈𝑛𝑖𝑜𝑛𝑇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]&gt;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 ≔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𝑠𝑡𝑚𝑡𝑠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eqAr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𝑠𝑡𝑚𝑡𝑠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𝑐𝑎𝑙𝑙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,⋯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⟹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𝑐𝑎𝑙𝑙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⋯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𝑠𝑤𝑖𝑡𝑐h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⋯|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81A271-B649-4EFA-8CA0-FB6485493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464" y="2246693"/>
                <a:ext cx="10515600" cy="331934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EFC5D9-F234-492A-80AA-CDBC4BCA580F}"/>
                  </a:ext>
                </a:extLst>
              </p:cNvPr>
              <p:cNvSpPr txBox="1"/>
              <p:nvPr/>
            </p:nvSpPr>
            <p:spPr>
              <a:xfrm>
                <a:off x="838200" y="5585701"/>
                <a:ext cx="9530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: a store that builds a map from </a:t>
                </a:r>
                <a:r>
                  <a:rPr lang="en-US" b="1" i="1" dirty="0"/>
                  <a:t>var</a:t>
                </a:r>
                <a:r>
                  <a:rPr lang="en-US" dirty="0"/>
                  <a:t> to a slot in </a:t>
                </a:r>
                <a:r>
                  <a:rPr lang="en-US" b="1" i="1" dirty="0"/>
                  <a:t>state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EFC5D9-F234-492A-80AA-CDBC4BCA5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85701"/>
                <a:ext cx="953051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92581F7-B6C2-4D2F-BAE1-ADE8FC56525C}"/>
              </a:ext>
            </a:extLst>
          </p:cNvPr>
          <p:cNvSpPr txBox="1"/>
          <p:nvPr/>
        </p:nvSpPr>
        <p:spPr>
          <a:xfrm>
            <a:off x="500643" y="1580700"/>
            <a:ext cx="3798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specializations</a:t>
            </a:r>
          </a:p>
          <a:p>
            <a:r>
              <a:rPr lang="en-US" dirty="0"/>
              <a:t>&amp; Union type splitting</a:t>
            </a:r>
          </a:p>
        </p:txBody>
      </p:sp>
    </p:spTree>
    <p:extLst>
      <p:ext uri="{BB962C8B-B14F-4D97-AF65-F5344CB8AC3E}">
        <p14:creationId xmlns:p14="http://schemas.microsoft.com/office/powerpoint/2010/main" val="2646863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D6A89-B834-46DC-B640-3A5E1CCF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 Brief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8C5142-C314-4D50-BBE3-0FD995924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822116"/>
              </p:ext>
            </p:extLst>
          </p:nvPr>
        </p:nvGraphicFramePr>
        <p:xfrm>
          <a:off x="838200" y="2281565"/>
          <a:ext cx="10515600" cy="393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64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E9C4-D219-495F-9607-269511DF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Short Comments for CPython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7F4D734-74A3-4123-84B0-0C1979A0A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74094"/>
              </p:ext>
            </p:extLst>
          </p:nvPr>
        </p:nvGraphicFramePr>
        <p:xfrm>
          <a:off x="838200" y="1900092"/>
          <a:ext cx="10515600" cy="436817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5079185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25099780"/>
                    </a:ext>
                  </a:extLst>
                </a:gridCol>
              </a:tblGrid>
              <a:tr h="507271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Python is Slow for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Solution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100095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Interpreter overhead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Generating native code(existing works like </a:t>
                      </a:r>
                      <a:r>
                        <a:rPr lang="en-US" sz="13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Cython</a:t>
                      </a: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909476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Stack VM manipulations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Converting to Register-based IR(Restrain JIT by me)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961880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(if we compile python) Variable types unstable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674725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Zero-optimized Control Flows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595680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Functions too ad-hoc, and dynamic calls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718870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Boxed objects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045644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Too many runtime type checks(users and internal)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473140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Global variables changeable during runtime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Some Tricks(introduced in previous slides)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927421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12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14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E9C4-D219-495F-9607-269511DF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Short Comments for CPython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7F4D734-74A3-4123-84B0-0C1979A0A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725059"/>
              </p:ext>
            </p:extLst>
          </p:nvPr>
        </p:nvGraphicFramePr>
        <p:xfrm>
          <a:off x="838200" y="1900092"/>
          <a:ext cx="10515600" cy="436817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5079185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25099780"/>
                    </a:ext>
                  </a:extLst>
                </a:gridCol>
              </a:tblGrid>
              <a:tr h="507271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Python is Slow for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Solution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100095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Interpreter overhead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Generating native code(existing works like </a:t>
                      </a:r>
                      <a:r>
                        <a:rPr lang="en-US" sz="13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Cython</a:t>
                      </a: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909476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Stack VM manipulations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Converting to Register-based IR(Restrain JIT by me)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961880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(if we compile python) Variable types unstable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674725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Zero-optimized Control Flows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595680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Functions too ad-hoc, and dynamic calls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718870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Boxed objects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045644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Too many runtime type checks(users and internal)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473140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Global variables changeable during runtime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Some Tricks(introduced in previous slides)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927421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12973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C1E550C6-361F-4322-9DC5-D8AA7B051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90" y="3272806"/>
            <a:ext cx="3202471" cy="213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16BB8D-7C00-4591-B77F-96B55C44FD4E}"/>
              </a:ext>
            </a:extLst>
          </p:cNvPr>
          <p:cNvCxnSpPr>
            <a:endCxn id="6" idx="0"/>
          </p:cNvCxnSpPr>
          <p:nvPr/>
        </p:nvCxnSpPr>
        <p:spPr>
          <a:xfrm flipH="1" flipV="1">
            <a:off x="6096000" y="1900092"/>
            <a:ext cx="1011890" cy="244020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C2D0CC-2547-4088-8BA9-AF97A007CDF4}"/>
              </a:ext>
            </a:extLst>
          </p:cNvPr>
          <p:cNvSpPr txBox="1"/>
          <p:nvPr/>
        </p:nvSpPr>
        <p:spPr>
          <a:xfrm>
            <a:off x="4931967" y="1530760"/>
            <a:ext cx="253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Addressed by DYNJIT!</a:t>
            </a:r>
          </a:p>
        </p:txBody>
      </p:sp>
    </p:spTree>
    <p:extLst>
      <p:ext uri="{BB962C8B-B14F-4D97-AF65-F5344CB8AC3E}">
        <p14:creationId xmlns:p14="http://schemas.microsoft.com/office/powerpoint/2010/main" val="33644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B250C-9FF0-4265-AA1D-2A2E26EC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Functions specialized to “Methods”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ED727-626A-4E86-B716-C88B6A18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999" y="342136"/>
            <a:ext cx="3425609" cy="368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60FCD2-57E3-46D3-B145-BC81416E8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99" y="747074"/>
            <a:ext cx="3433324" cy="316724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B6878CB-9434-43CB-B909-CDC8F7DDB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202" y="84693"/>
            <a:ext cx="3423916" cy="398129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2CAC1C-38D5-46A7-B504-6FEDD292533A}"/>
              </a:ext>
            </a:extLst>
          </p:cNvPr>
          <p:cNvSpPr txBox="1"/>
          <p:nvPr/>
        </p:nvSpPr>
        <p:spPr>
          <a:xfrm>
            <a:off x="887347" y="3965921"/>
            <a:ext cx="22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7129DC-D170-4A9A-8EE1-3D38805BDB8C}"/>
                  </a:ext>
                </a:extLst>
              </p:cNvPr>
              <p:cNvSpPr txBox="1"/>
              <p:nvPr/>
            </p:nvSpPr>
            <p:spPr>
              <a:xfrm>
                <a:off x="4670538" y="4100862"/>
                <a:ext cx="2261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𝐷𝑌𝑁𝐽𝐼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𝑆𝑜𝑢𝑟𝑐𝑒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7129DC-D170-4A9A-8EE1-3D38805BD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38" y="4100862"/>
                <a:ext cx="2261648" cy="369332"/>
              </a:xfrm>
              <a:prstGeom prst="rect">
                <a:avLst/>
              </a:prstGeom>
              <a:blipFill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0CFE8E-C8E3-444F-A571-6C6A00B00177}"/>
                  </a:ext>
                </a:extLst>
              </p:cNvPr>
              <p:cNvSpPr txBox="1"/>
              <p:nvPr/>
            </p:nvSpPr>
            <p:spPr>
              <a:xfrm>
                <a:off x="9054573" y="4077192"/>
                <a:ext cx="2261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𝐷𝑌𝑁𝐽𝐼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0CFE8E-C8E3-444F-A571-6C6A00B00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573" y="4077192"/>
                <a:ext cx="2261648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58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19519-F78E-4A0C-BCAD-68CC72C3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>
                <a:solidFill>
                  <a:srgbClr val="FFFFFF"/>
                </a:solidFill>
              </a:rPr>
              <a:t>Runtime type checks help to optimize control flows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65B07-DBAE-456A-B01F-8699DFE20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28" y="307730"/>
            <a:ext cx="4100141" cy="39976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034121-972E-4E52-8067-110287900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531" y="307731"/>
            <a:ext cx="4634941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97E9C89-33AF-4BBD-BD03-45F91584C73D}"/>
              </a:ext>
            </a:extLst>
          </p:cNvPr>
          <p:cNvSpPr txBox="1"/>
          <p:nvPr/>
        </p:nvSpPr>
        <p:spPr>
          <a:xfrm>
            <a:off x="8614613" y="3950683"/>
            <a:ext cx="215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09448-83D1-42C4-AE78-AC4AA3492FCC}"/>
              </a:ext>
            </a:extLst>
          </p:cNvPr>
          <p:cNvSpPr txBox="1"/>
          <p:nvPr/>
        </p:nvSpPr>
        <p:spPr>
          <a:xfrm>
            <a:off x="2500577" y="3901054"/>
            <a:ext cx="215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61739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5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6B64F-4D72-44C0-ABAE-F5BE5D57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Splitting Union Types: Type Stable Variables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915006-3D48-4C45-AF21-EE5EA1451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13" y="2952750"/>
            <a:ext cx="4995863" cy="3028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0EB456-C480-4EBE-8570-DB37768FA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325" y="2952750"/>
            <a:ext cx="2695575" cy="3028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CAE53B-BC87-4844-9836-EAD2FECAE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4450" y="2952750"/>
            <a:ext cx="2181225" cy="3028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D5EC9E2-2499-4FC4-8DD9-A1662DF61379}"/>
                  </a:ext>
                </a:extLst>
              </p:cNvPr>
              <p:cNvSpPr txBox="1"/>
              <p:nvPr/>
            </p:nvSpPr>
            <p:spPr>
              <a:xfrm>
                <a:off x="6373288" y="2753936"/>
                <a:ext cx="2261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𝐷𝑌𝑁𝐽𝐼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𝑆𝑜𝑢𝑟𝑐𝑒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D5EC9E2-2499-4FC4-8DD9-A1662DF61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288" y="2753936"/>
                <a:ext cx="2261648" cy="369332"/>
              </a:xfrm>
              <a:prstGeom prst="rect">
                <a:avLst/>
              </a:prstGeom>
              <a:blipFill>
                <a:blip r:embed="rId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FED7A3-EBBD-46EE-923E-8ABEE0030CF4}"/>
                  </a:ext>
                </a:extLst>
              </p:cNvPr>
              <p:cNvSpPr txBox="1"/>
              <p:nvPr/>
            </p:nvSpPr>
            <p:spPr>
              <a:xfrm>
                <a:off x="2445020" y="2685450"/>
                <a:ext cx="2261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𝐷𝑌𝑁𝐽𝐼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FED7A3-EBBD-46EE-923E-8ABEE0030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0" y="2685450"/>
                <a:ext cx="2261648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1207A12-55A2-40FE-905C-31184AC486E8}"/>
                  </a:ext>
                </a:extLst>
              </p:cNvPr>
              <p:cNvSpPr txBox="1"/>
              <p:nvPr/>
            </p:nvSpPr>
            <p:spPr>
              <a:xfrm>
                <a:off x="8840803" y="2704474"/>
                <a:ext cx="2261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𝑃𝑦𝑡h𝑜𝑛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1207A12-55A2-40FE-905C-31184AC48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803" y="2704474"/>
                <a:ext cx="226164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94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DBE0-C4B6-4991-A1DE-5A8678F3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Types in DYNJIT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9BE63C-EF95-41E1-B056-8D7CFA7773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8581" y="2000249"/>
                <a:ext cx="7694839" cy="41767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𝒕𝒚𝒑𝒆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𝑇𝑢𝑝𝑙𝑒𝑇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𝒕𝒚𝒑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𝑇𝑦𝑝𝑒𝑇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𝒕𝒚𝒑𝒆</m:t>
                    </m:r>
                  </m:oMath>
                </a14:m>
                <a:endParaRPr lang="en-US" sz="20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ea typeface="Cambria Math" panose="02040503050406030204" pitchFamily="18" charset="0"/>
                  </a:rPr>
                  <a:t>|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𝑁𝑜𝑚𝑖𝑛𝑎𝑙𝑇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𝒕𝒚𝒑𝒆𝒏𝒂𝒎𝒆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𝒂𝒔𝒔𝒖𝒎𝒑𝒕𝒊𝒐𝒏𝒔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	|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𝒕𝒚𝒑𝒆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𝒕𝒚𝒑𝒆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	|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𝐹𝑃𝑡𝑟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𝒊𝒏𝒕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	|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𝑀𝑒𝑡h𝑇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𝒊𝒏𝒕</m:t>
                    </m:r>
                  </m:oMath>
                </a14:m>
                <a:endParaRPr lang="en-US" sz="20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	|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𝐼𝑛𝑡𝑟𝑖𝑛𝑠𝑖𝑐𝑇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𝒊𝒏𝒕𝒓𝒊𝒏𝒔𝒊𝒄</m:t>
                    </m:r>
                  </m:oMath>
                </a14:m>
                <a:endParaRPr lang="en-US" sz="20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	|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⊤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	|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	|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𝑈𝑛𝑖𝑡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9BE63C-EF95-41E1-B056-8D7CFA7773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8581" y="2000249"/>
                <a:ext cx="7694839" cy="4176713"/>
              </a:xfrm>
              <a:blipFill>
                <a:blip r:embed="rId2"/>
                <a:stretch>
                  <a:fillRect l="-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13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DBE0-C4B6-4991-A1DE-5A8678F3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57" y="210142"/>
            <a:ext cx="120227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	The Source Intermediate Language of DYNJIT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D251BF-9A32-4338-831E-6B2850DC35F1}"/>
                  </a:ext>
                </a:extLst>
              </p:cNvPr>
              <p:cNvSpPr txBox="1"/>
              <p:nvPr/>
            </p:nvSpPr>
            <p:spPr>
              <a:xfrm>
                <a:off x="3852067" y="1614990"/>
                <a:ext cx="5151257" cy="4421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b="1" dirty="0">
                    <a:latin typeface="Cambria Math" panose="02040503050406030204" pitchFamily="18" charset="0"/>
                  </a:rPr>
                  <a:t>repr</a:t>
                </a:r>
                <a:r>
                  <a:rPr lang="en-US" sz="2000" dirty="0">
                    <a:latin typeface="Cambria Math" panose="02040503050406030204" pitchFamily="18" charset="0"/>
                  </a:rPr>
                  <a:t>     S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constant </a:t>
                </a:r>
                <a:r>
                  <a:rPr lang="en-US" sz="2000" dirty="0">
                    <a:latin typeface="Cambria Math" panose="02040503050406030204" pitchFamily="18" charset="0"/>
                  </a:rPr>
                  <a:t>| D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var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b="1" dirty="0" err="1">
                    <a:latin typeface="Cambria Math" panose="02040503050406030204" pitchFamily="18" charset="0"/>
                  </a:rPr>
                  <a:t>instr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     var</a:t>
                </a:r>
                <a:r>
                  <a:rPr lang="en-US" sz="2000" dirty="0">
                    <a:latin typeface="Cambria Math" panose="02040503050406030204" pitchFamily="18" charset="0"/>
                  </a:rPr>
                  <a:t> = call </a:t>
                </a:r>
                <a:r>
                  <a:rPr lang="en-US" sz="2000" b="1" dirty="0" err="1">
                    <a:latin typeface="Cambria Math" panose="02040503050406030204" pitchFamily="18" charset="0"/>
                  </a:rPr>
                  <a:t>repr</a:t>
                </a:r>
                <a:r>
                  <a:rPr lang="en-US" sz="2000" dirty="0">
                    <a:latin typeface="Cambria Math" panose="02040503050406030204" pitchFamily="18" charset="0"/>
                  </a:rPr>
                  <a:t>(</a:t>
                </a:r>
                <a:r>
                  <a:rPr lang="en-US" sz="2000" b="1" dirty="0" err="1">
                    <a:latin typeface="Cambria Math" panose="02040503050406030204" pitchFamily="18" charset="0"/>
                  </a:rPr>
                  <a:t>repr</a:t>
                </a:r>
                <a:r>
                  <a:rPr lang="en-US" sz="2000" dirty="0">
                    <a:latin typeface="Cambria Math" panose="02040503050406030204" pitchFamily="18" charset="0"/>
                  </a:rPr>
                  <a:t>*)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dirty="0">
                    <a:latin typeface="Cambria Math" panose="02040503050406030204" pitchFamily="18" charset="0"/>
                  </a:rPr>
                  <a:t>             |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var </a:t>
                </a:r>
                <a:r>
                  <a:rPr lang="en-US" sz="2000" dirty="0">
                    <a:latin typeface="Cambria Math" panose="02040503050406030204" pitchFamily="18" charset="0"/>
                  </a:rPr>
                  <a:t>= </a:t>
                </a:r>
                <a:r>
                  <a:rPr lang="en-US" sz="2000" b="1" dirty="0" err="1">
                    <a:latin typeface="Cambria Math" panose="02040503050406030204" pitchFamily="18" charset="0"/>
                  </a:rPr>
                  <a:t>repr</a:t>
                </a:r>
                <a:endParaRPr lang="en-US" sz="2000" b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dirty="0">
                    <a:latin typeface="Cambria Math" panose="02040503050406030204" pitchFamily="18" charset="0"/>
                  </a:rPr>
                  <a:t>             | return </a:t>
                </a:r>
                <a:r>
                  <a:rPr lang="en-US" sz="2000" b="1" dirty="0" err="1">
                    <a:latin typeface="Cambria Math" panose="02040503050406030204" pitchFamily="18" charset="0"/>
                  </a:rPr>
                  <a:t>repr</a:t>
                </a:r>
                <a:endParaRPr lang="en-US" sz="2000" b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dirty="0">
                    <a:latin typeface="Cambria Math" panose="02040503050406030204" pitchFamily="18" charset="0"/>
                  </a:rPr>
                  <a:t>             | </a:t>
                </a:r>
                <a:r>
                  <a:rPr lang="en-US" sz="2000" dirty="0" err="1">
                    <a:latin typeface="Cambria Math" panose="02040503050406030204" pitchFamily="18" charset="0"/>
                  </a:rPr>
                  <a:t>goto</a:t>
                </a:r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label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dirty="0">
                    <a:latin typeface="Cambria Math" panose="02040503050406030204" pitchFamily="18" charset="0"/>
                  </a:rPr>
                  <a:t>             | if </a:t>
                </a:r>
                <a:r>
                  <a:rPr lang="en-US" sz="2000" b="1" dirty="0" err="1">
                    <a:latin typeface="Cambria Math" panose="02040503050406030204" pitchFamily="18" charset="0"/>
                  </a:rPr>
                  <a:t>repr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</a:rPr>
                  <a:t>goto</a:t>
                </a:r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label</a:t>
                </a:r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</a:rPr>
                  <a:t>goto</a:t>
                </a:r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label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𝚽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</a:rPr>
                  <a:t>         label</a:t>
                </a:r>
                <a:r>
                  <a:rPr lang="en-US" sz="2000" dirty="0">
                    <a:latin typeface="Cambria Math" panose="02040503050406030204" pitchFamily="18" charset="0"/>
                  </a:rPr>
                  <a:t> :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var </a:t>
                </a:r>
                <a14:m>
                  <m:oMath xmlns:m="http://schemas.openxmlformats.org/officeDocument/2006/math">
                    <m:r>
                      <a:rPr lang="en-US" sz="2000" b="0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var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b="1" dirty="0" err="1">
                    <a:latin typeface="Cambria Math" panose="02040503050406030204" pitchFamily="18" charset="0"/>
                  </a:rPr>
                  <a:t>basicblock</a:t>
                </a:r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dirty="0">
                    <a:latin typeface="Cambria Math" panose="02040503050406030204" pitchFamily="18" charset="0"/>
                  </a:rPr>
                  <a:t>            label </a:t>
                </a:r>
                <a:r>
                  <a:rPr lang="en-US" sz="2000" b="1" dirty="0" err="1">
                    <a:latin typeface="Cambria Math" panose="02040503050406030204" pitchFamily="18" charset="0"/>
                  </a:rPr>
                  <a:t>label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𝚽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*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𝐢𝐧𝐬𝐭𝐫</m:t>
                        </m:r>
                      </m:e>
                      <m:sup>
                        <m:r>
                          <a:rPr lang="en-US" sz="2000" b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000" b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b="1" dirty="0" err="1">
                    <a:latin typeface="Cambria Math" panose="02040503050406030204" pitchFamily="18" charset="0"/>
                  </a:rPr>
                  <a:t>basicblocks</a:t>
                </a:r>
                <a:endParaRPr lang="en-US" sz="2000" b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b="1" dirty="0">
                    <a:latin typeface="Cambria Math" panose="02040503050406030204" pitchFamily="18" charset="0"/>
                  </a:rPr>
                  <a:t>             </a:t>
                </a:r>
                <a:r>
                  <a:rPr lang="en-US" sz="2000" b="1" dirty="0" err="1">
                    <a:latin typeface="Cambria Math" panose="02040503050406030204" pitchFamily="18" charset="0"/>
                  </a:rPr>
                  <a:t>basicblock</a:t>
                </a:r>
                <a:r>
                  <a:rPr lang="en-US" sz="2000" dirty="0">
                    <a:latin typeface="Cambria Math" panose="02040503050406030204" pitchFamily="18" charset="0"/>
                  </a:rPr>
                  <a:t>*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D251BF-9A32-4338-831E-6B2850DC3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067" y="1614990"/>
                <a:ext cx="5151257" cy="4421723"/>
              </a:xfrm>
              <a:prstGeom prst="rect">
                <a:avLst/>
              </a:prstGeom>
              <a:blipFill>
                <a:blip r:embed="rId2"/>
                <a:stretch>
                  <a:fillRect l="-1302" t="-1517" b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84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36B4-E704-4BE5-BCBF-95A99550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Target Intermediate Language of DYNJIT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BC0C-B9BB-46A8-8AB5-7615D3EF2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86" y="1690688"/>
            <a:ext cx="6216334" cy="5319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ambria Math" panose="02040503050406030204" pitchFamily="18" charset="0"/>
              </a:rPr>
              <a:t>expr</a:t>
            </a:r>
            <a:r>
              <a:rPr lang="en-US" sz="2400" dirty="0">
                <a:latin typeface="Cambria Math" panose="02040503050406030204" pitchFamily="18" charset="0"/>
              </a:rPr>
              <a:t>    </a:t>
            </a:r>
            <a:r>
              <a:rPr lang="en-US" sz="2400" b="1" dirty="0" err="1">
                <a:latin typeface="Cambria Math" panose="02040503050406030204" pitchFamily="18" charset="0"/>
              </a:rPr>
              <a:t>absvalue</a:t>
            </a:r>
            <a:r>
              <a:rPr lang="en-US" sz="2400" b="1" dirty="0">
                <a:latin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</a:rPr>
              <a:t>| call </a:t>
            </a:r>
            <a:r>
              <a:rPr lang="en-US" sz="2400" b="1" dirty="0">
                <a:latin typeface="Cambria Math" panose="02040503050406030204" pitchFamily="18" charset="0"/>
              </a:rPr>
              <a:t>expr</a:t>
            </a:r>
            <a:r>
              <a:rPr lang="en-US" sz="2400" dirty="0">
                <a:latin typeface="Cambria Math" panose="02040503050406030204" pitchFamily="18" charset="0"/>
              </a:rPr>
              <a:t>(</a:t>
            </a:r>
            <a:r>
              <a:rPr lang="en-US" sz="2400" b="1" dirty="0">
                <a:latin typeface="Cambria Math" panose="02040503050406030204" pitchFamily="18" charset="0"/>
              </a:rPr>
              <a:t>expr</a:t>
            </a:r>
            <a:r>
              <a:rPr lang="en-US" sz="2400" dirty="0">
                <a:latin typeface="Cambria Math" panose="02040503050406030204" pitchFamily="18" charset="0"/>
              </a:rPr>
              <a:t>*)</a:t>
            </a:r>
          </a:p>
          <a:p>
            <a:pPr marL="0" indent="0">
              <a:buNone/>
            </a:pPr>
            <a:r>
              <a:rPr lang="en-US" sz="2400" b="1" dirty="0" err="1">
                <a:latin typeface="Cambria Math" panose="02040503050406030204" pitchFamily="18" charset="0"/>
              </a:rPr>
              <a:t>stmt</a:t>
            </a:r>
            <a:r>
              <a:rPr lang="en-US" sz="2400" b="1" dirty="0">
                <a:latin typeface="Cambria Math" panose="02040503050406030204" pitchFamily="18" charset="0"/>
              </a:rPr>
              <a:t>   </a:t>
            </a:r>
            <a:r>
              <a:rPr lang="en-US" sz="2400" dirty="0">
                <a:latin typeface="Cambria Math" panose="02040503050406030204" pitchFamily="18" charset="0"/>
              </a:rPr>
              <a:t> </a:t>
            </a:r>
            <a:r>
              <a:rPr lang="en-US" sz="2400" b="1" dirty="0">
                <a:latin typeface="Cambria Math" panose="02040503050406030204" pitchFamily="18" charset="0"/>
              </a:rPr>
              <a:t>var </a:t>
            </a:r>
            <a:r>
              <a:rPr lang="en-US" sz="2400" dirty="0">
                <a:latin typeface="Cambria Math" panose="02040503050406030204" pitchFamily="18" charset="0"/>
              </a:rPr>
              <a:t>= </a:t>
            </a:r>
            <a:r>
              <a:rPr lang="en-US" sz="2400" b="1" dirty="0">
                <a:latin typeface="Cambria Math" panose="02040503050406030204" pitchFamily="18" charset="0"/>
              </a:rPr>
              <a:t>expr </a:t>
            </a:r>
          </a:p>
          <a:p>
            <a:pPr marL="0" indent="0">
              <a:buNone/>
            </a:pPr>
            <a:r>
              <a:rPr lang="en-US" sz="2400" dirty="0">
                <a:latin typeface="Cambria Math" panose="02040503050406030204" pitchFamily="18" charset="0"/>
              </a:rPr>
              <a:t>            | </a:t>
            </a:r>
            <a:r>
              <a:rPr lang="en-US" sz="2400" dirty="0" err="1">
                <a:latin typeface="Cambria Math" panose="02040503050406030204" pitchFamily="18" charset="0"/>
              </a:rPr>
              <a:t>goto</a:t>
            </a:r>
            <a:r>
              <a:rPr lang="en-US" sz="2400" dirty="0">
                <a:latin typeface="Cambria Math" panose="02040503050406030204" pitchFamily="18" charset="0"/>
              </a:rPr>
              <a:t> </a:t>
            </a:r>
            <a:r>
              <a:rPr lang="en-US" sz="2400" b="1" dirty="0">
                <a:latin typeface="Cambria Math" panose="02040503050406030204" pitchFamily="18" charset="0"/>
              </a:rPr>
              <a:t>label</a:t>
            </a:r>
          </a:p>
          <a:p>
            <a:pPr marL="0" indent="0">
              <a:buNone/>
            </a:pPr>
            <a:r>
              <a:rPr lang="en-US" sz="2400" dirty="0">
                <a:latin typeface="Cambria Math" panose="02040503050406030204" pitchFamily="18" charset="0"/>
              </a:rPr>
              <a:t>            | return </a:t>
            </a:r>
            <a:r>
              <a:rPr lang="en-US" sz="2400" b="1" dirty="0">
                <a:latin typeface="Cambria Math" panose="02040503050406030204" pitchFamily="18" charset="0"/>
              </a:rPr>
              <a:t>expr</a:t>
            </a:r>
          </a:p>
          <a:p>
            <a:pPr marL="0" indent="0">
              <a:buNone/>
            </a:pPr>
            <a:r>
              <a:rPr lang="en-US" sz="2400" dirty="0">
                <a:latin typeface="Cambria Math" panose="02040503050406030204" pitchFamily="18" charset="0"/>
              </a:rPr>
              <a:t>            | if </a:t>
            </a:r>
            <a:r>
              <a:rPr lang="en-US" sz="2400" b="1" dirty="0">
                <a:latin typeface="Cambria Math" panose="02040503050406030204" pitchFamily="18" charset="0"/>
              </a:rPr>
              <a:t>expr </a:t>
            </a:r>
            <a:r>
              <a:rPr lang="en-US" sz="2400" dirty="0" err="1">
                <a:latin typeface="Cambria Math" panose="02040503050406030204" pitchFamily="18" charset="0"/>
              </a:rPr>
              <a:t>goto</a:t>
            </a:r>
            <a:r>
              <a:rPr lang="en-US" sz="2400" dirty="0">
                <a:latin typeface="Cambria Math" panose="02040503050406030204" pitchFamily="18" charset="0"/>
              </a:rPr>
              <a:t> </a:t>
            </a:r>
            <a:r>
              <a:rPr lang="en-US" sz="2400" b="1" dirty="0">
                <a:latin typeface="Cambria Math" panose="02040503050406030204" pitchFamily="18" charset="0"/>
              </a:rPr>
              <a:t>label </a:t>
            </a:r>
            <a:r>
              <a:rPr lang="en-US" sz="2400" dirty="0" err="1">
                <a:latin typeface="Cambria Math" panose="02040503050406030204" pitchFamily="18" charset="0"/>
              </a:rPr>
              <a:t>goto</a:t>
            </a:r>
            <a:r>
              <a:rPr lang="en-US" sz="2400" dirty="0">
                <a:latin typeface="Cambria Math" panose="02040503050406030204" pitchFamily="18" charset="0"/>
              </a:rPr>
              <a:t> </a:t>
            </a:r>
            <a:r>
              <a:rPr lang="en-US" sz="2400" b="1" dirty="0">
                <a:latin typeface="Cambria Math" panose="02040503050406030204" pitchFamily="18" charset="0"/>
              </a:rPr>
              <a:t>label</a:t>
            </a:r>
          </a:p>
          <a:p>
            <a:pPr marL="0" indent="0">
              <a:buNone/>
            </a:pPr>
            <a:r>
              <a:rPr lang="en-US" sz="2400" dirty="0">
                <a:latin typeface="Cambria Math" panose="02040503050406030204" pitchFamily="18" charset="0"/>
              </a:rPr>
              <a:t>            | if </a:t>
            </a:r>
            <a:r>
              <a:rPr lang="en-US" sz="2400" b="1" dirty="0">
                <a:latin typeface="Cambria Math" panose="02040503050406030204" pitchFamily="18" charset="0"/>
              </a:rPr>
              <a:t>expr </a:t>
            </a:r>
            <a:r>
              <a:rPr lang="en-US" sz="2400" dirty="0">
                <a:latin typeface="Cambria Math" panose="02040503050406030204" pitchFamily="18" charset="0"/>
              </a:rPr>
              <a:t>then </a:t>
            </a:r>
            <a:r>
              <a:rPr lang="en-US" sz="2400" b="1" dirty="0" err="1">
                <a:latin typeface="Cambria Math" panose="02040503050406030204" pitchFamily="18" charset="0"/>
              </a:rPr>
              <a:t>stmt</a:t>
            </a:r>
            <a:r>
              <a:rPr lang="en-US" sz="2400" b="1" dirty="0">
                <a:latin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</a:rPr>
              <a:t>else </a:t>
            </a:r>
            <a:r>
              <a:rPr lang="en-US" sz="2400" b="1" dirty="0" err="1">
                <a:latin typeface="Cambria Math" panose="02040503050406030204" pitchFamily="18" charset="0"/>
              </a:rPr>
              <a:t>stmt</a:t>
            </a:r>
            <a:endParaRPr lang="en-US" sz="2400" b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mbria Math" panose="02040503050406030204" pitchFamily="18" charset="0"/>
              </a:rPr>
              <a:t>            | do </a:t>
            </a:r>
            <a:r>
              <a:rPr lang="en-US" sz="2400" b="1" dirty="0">
                <a:latin typeface="Cambria Math" panose="02040503050406030204" pitchFamily="18" charset="0"/>
              </a:rPr>
              <a:t>expr</a:t>
            </a:r>
          </a:p>
          <a:p>
            <a:pPr marL="0" indent="0">
              <a:buNone/>
            </a:pPr>
            <a:r>
              <a:rPr lang="en-US" sz="2400" dirty="0">
                <a:latin typeface="Cambria Math" panose="02040503050406030204" pitchFamily="18" charset="0"/>
              </a:rPr>
              <a:t>            | label </a:t>
            </a:r>
            <a:r>
              <a:rPr lang="en-US" sz="2400" b="1" dirty="0" err="1">
                <a:latin typeface="Cambria Math" panose="02040503050406030204" pitchFamily="18" charset="0"/>
              </a:rPr>
              <a:t>label</a:t>
            </a:r>
            <a:endParaRPr lang="en-US" sz="2400" b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mbria Math" panose="02040503050406030204" pitchFamily="18" charset="0"/>
              </a:rPr>
              <a:t>            | { </a:t>
            </a:r>
            <a:r>
              <a:rPr lang="en-US" sz="2400" b="1" dirty="0">
                <a:latin typeface="Cambria Math" panose="02040503050406030204" pitchFamily="18" charset="0"/>
              </a:rPr>
              <a:t>expr</a:t>
            </a:r>
            <a:r>
              <a:rPr lang="en-US" sz="2400" dirty="0">
                <a:latin typeface="Cambria Math" panose="02040503050406030204" pitchFamily="18" charset="0"/>
              </a:rPr>
              <a:t>* }</a:t>
            </a:r>
          </a:p>
          <a:p>
            <a:pPr marL="0" indent="0">
              <a:buNone/>
            </a:pPr>
            <a:r>
              <a:rPr lang="en-US" sz="2400" dirty="0">
                <a:latin typeface="Cambria Math" panose="02040503050406030204" pitchFamily="18" charset="0"/>
              </a:rPr>
              <a:t>            | switch </a:t>
            </a:r>
            <a:r>
              <a:rPr lang="en-US" sz="2400" b="1" dirty="0">
                <a:latin typeface="Cambria Math" panose="02040503050406030204" pitchFamily="18" charset="0"/>
              </a:rPr>
              <a:t>expr case</a:t>
            </a:r>
            <a:r>
              <a:rPr lang="en-US" sz="2400" dirty="0">
                <a:latin typeface="Cambria Math" panose="02040503050406030204" pitchFamily="18" charset="0"/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9933F3-37BB-4861-8809-E0568D56DE11}"/>
                  </a:ext>
                </a:extLst>
              </p:cNvPr>
              <p:cNvSpPr txBox="1"/>
              <p:nvPr/>
            </p:nvSpPr>
            <p:spPr>
              <a:xfrm>
                <a:off x="6839381" y="1690688"/>
                <a:ext cx="4874042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latin typeface="Cambria Math" panose="02040503050406030204" pitchFamily="18" charset="0"/>
                  </a:rPr>
                  <a:t>absvalue</a:t>
                </a:r>
                <a:r>
                  <a:rPr lang="en-US" sz="2400" b="1" dirty="0">
                    <a:latin typeface="Cambria Math" panose="02040503050406030204" pitchFamily="18" charset="0"/>
                  </a:rPr>
                  <a:t>   </a:t>
                </a:r>
                <a:r>
                  <a:rPr 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sz="2800" dirty="0"/>
                  <a:t>&lt;</a:t>
                </a:r>
                <a:r>
                  <a:rPr lang="en-US" sz="2400" b="1" dirty="0" err="1">
                    <a:latin typeface="Cambria Math" panose="02040503050406030204" pitchFamily="18" charset="0"/>
                  </a:rPr>
                  <a:t>repr</a:t>
                </a:r>
                <a:r>
                  <a:rPr lang="en-US" sz="2400" dirty="0">
                    <a:latin typeface="Cambria Math" panose="02040503050406030204" pitchFamily="18" charset="0"/>
                  </a:rPr>
                  <a:t>,  </a:t>
                </a:r>
                <a:r>
                  <a:rPr lang="en-US" sz="2400" b="1" dirty="0">
                    <a:latin typeface="Cambria Math" panose="02040503050406030204" pitchFamily="18" charset="0"/>
                  </a:rPr>
                  <a:t>type</a:t>
                </a:r>
                <a:r>
                  <a:rPr lang="en-US" sz="2800" dirty="0"/>
                  <a:t>&gt;</a:t>
                </a:r>
              </a:p>
              <a:p>
                <a:endParaRPr lang="en-US" sz="2400" dirty="0">
                  <a:latin typeface="Cambria Math" panose="02040503050406030204" pitchFamily="18" charset="0"/>
                </a:endParaRPr>
              </a:p>
              <a:p>
                <a:r>
                  <a:rPr lang="en-US" sz="2400" b="1" dirty="0">
                    <a:latin typeface="Cambria Math" panose="02040503050406030204" pitchFamily="18" charset="0"/>
                  </a:rPr>
                  <a:t>case</a:t>
                </a:r>
                <a:r>
                  <a:rPr lang="en-US" sz="2400" dirty="0">
                    <a:latin typeface="Cambria Math" panose="02040503050406030204" pitchFamily="18" charset="0"/>
                  </a:rPr>
                  <a:t>             | </a:t>
                </a:r>
                <a:r>
                  <a:rPr lang="en-US" sz="2400" b="1" dirty="0">
                    <a:latin typeface="Cambria Math" panose="02040503050406030204" pitchFamily="18" charset="0"/>
                  </a:rPr>
                  <a:t>type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 </a:t>
                </a:r>
                <a:r>
                  <a:rPr lang="en-US" sz="2400" b="1" dirty="0" err="1">
                    <a:latin typeface="Cambria Math" panose="02040503050406030204" pitchFamily="18" charset="0"/>
                  </a:rPr>
                  <a:t>stmt</a:t>
                </a:r>
                <a:r>
                  <a:rPr lang="en-US" sz="2400" b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2400" b="1" dirty="0">
                  <a:latin typeface="Cambria Math" panose="02040503050406030204" pitchFamily="18" charset="0"/>
                </a:endParaRPr>
              </a:p>
              <a:p>
                <a:r>
                  <a:rPr lang="en-US" sz="2400" b="1" dirty="0" err="1">
                    <a:latin typeface="Cambria Math" panose="02040503050406030204" pitchFamily="18" charset="0"/>
                  </a:rPr>
                  <a:t>stmts</a:t>
                </a:r>
                <a:r>
                  <a:rPr lang="en-US" sz="2400" b="1" dirty="0">
                    <a:latin typeface="Cambria Math" panose="02040503050406030204" pitchFamily="18" charset="0"/>
                  </a:rPr>
                  <a:t>          </a:t>
                </a:r>
                <a:r>
                  <a:rPr lang="en-US" sz="2400" b="1" dirty="0" err="1">
                    <a:latin typeface="Cambria Math" panose="02040503050406030204" pitchFamily="18" charset="0"/>
                  </a:rPr>
                  <a:t>stmt</a:t>
                </a:r>
                <a:r>
                  <a:rPr lang="en-US" sz="2400" b="1" dirty="0">
                    <a:latin typeface="Cambria Math" panose="02040503050406030204" pitchFamily="18" charset="0"/>
                  </a:rPr>
                  <a:t>* </a:t>
                </a:r>
              </a:p>
              <a:p>
                <a:endParaRPr 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9933F3-37BB-4861-8809-E0568D56D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381" y="1690688"/>
                <a:ext cx="4874042" cy="2369880"/>
              </a:xfrm>
              <a:prstGeom prst="rect">
                <a:avLst/>
              </a:prstGeom>
              <a:blipFill>
                <a:blip r:embed="rId2"/>
                <a:stretch>
                  <a:fillRect l="-2003" t="-2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86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918</Words>
  <Application>Microsoft Office PowerPoint</Application>
  <PresentationFormat>Widescreen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The First Step of Fully Compatible Python JIT DYNJIT</vt:lpstr>
      <vt:lpstr>Short Comments for CPython</vt:lpstr>
      <vt:lpstr>Short Comments for CPython</vt:lpstr>
      <vt:lpstr>Functions specialized to “Methods”</vt:lpstr>
      <vt:lpstr>Runtime type checks help to optimize control flows</vt:lpstr>
      <vt:lpstr>Splitting Union Types: Type Stable Variables</vt:lpstr>
      <vt:lpstr>Types in DYNJIT</vt:lpstr>
      <vt:lpstr> The Source Intermediate Language of DYNJIT</vt:lpstr>
      <vt:lpstr>The Target Intermediate Language of DYNJIT</vt:lpstr>
      <vt:lpstr>Semantics for DYNJIT^Source→DYNJIT^Target</vt:lpstr>
      <vt:lpstr>Semantics for DYNJIT^Source→DYNJIT^Target</vt:lpstr>
      <vt:lpstr>Semantics for DYNJIT^Source→DYNJIT^Target</vt:lpstr>
      <vt:lpstr>Semantics for DYNJIT^Source→DYNJIT^Target</vt:lpstr>
      <vt:lpstr>A Brief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First Step of Fully Compatible Python JIT DYNJIT</dc:title>
  <dc:creator>ZhaoWanghongxuan</dc:creator>
  <cp:lastModifiedBy>ZhaoWanghongxuan</cp:lastModifiedBy>
  <cp:revision>27</cp:revision>
  <dcterms:created xsi:type="dcterms:W3CDTF">2020-06-23T03:34:48Z</dcterms:created>
  <dcterms:modified xsi:type="dcterms:W3CDTF">2020-06-23T06:15:22Z</dcterms:modified>
</cp:coreProperties>
</file>