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1" r:id="rId4"/>
    <p:sldId id="272" r:id="rId5"/>
    <p:sldId id="262" r:id="rId6"/>
    <p:sldId id="273" r:id="rId7"/>
    <p:sldId id="274" r:id="rId8"/>
    <p:sldId id="265" r:id="rId9"/>
    <p:sldId id="275" r:id="rId10"/>
    <p:sldId id="267" r:id="rId11"/>
    <p:sldId id="256" r:id="rId12"/>
    <p:sldId id="258" r:id="rId13"/>
    <p:sldId id="261" r:id="rId14"/>
    <p:sldId id="260" r:id="rId15"/>
    <p:sldId id="263" r:id="rId16"/>
    <p:sldId id="266" r:id="rId17"/>
    <p:sldId id="264"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2" d="100"/>
          <a:sy n="92" d="100"/>
        </p:scale>
        <p:origin x="14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508E-4001-47BB-94A6-708D3D6ECC5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AD036D0-9F15-44B0-9843-9F6129F3C0DC}"/>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EFBA492-8A31-43DE-A2A8-7A260FCA7F19}"/>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5" name="Footer Placeholder 4">
            <a:extLst>
              <a:ext uri="{FF2B5EF4-FFF2-40B4-BE49-F238E27FC236}">
                <a16:creationId xmlns:a16="http://schemas.microsoft.com/office/drawing/2014/main" id="{67FCF2B5-3DD6-491F-8D60-9065AB1DD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BE01D-93A6-42FC-8C51-D2F6C9F4F3FA}"/>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54983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98CB-4E13-44FE-BA81-6FBC715D6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A28F6-03AA-4108-A154-477391D62E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6741E-C68C-4D27-9047-88F3C1DFEAB8}"/>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5" name="Footer Placeholder 4">
            <a:extLst>
              <a:ext uri="{FF2B5EF4-FFF2-40B4-BE49-F238E27FC236}">
                <a16:creationId xmlns:a16="http://schemas.microsoft.com/office/drawing/2014/main" id="{DB7D6E0D-E752-42D3-83E1-D46107A1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791CF-6EA5-46CB-A7DD-A4C8DB508A87}"/>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8151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7E7E2-9EAA-4E78-A9B2-0F7B0C726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6F398E-A365-49B2-A361-9E73A3D914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FE1E4-B9EE-420C-B64C-23495827202A}"/>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5" name="Footer Placeholder 4">
            <a:extLst>
              <a:ext uri="{FF2B5EF4-FFF2-40B4-BE49-F238E27FC236}">
                <a16:creationId xmlns:a16="http://schemas.microsoft.com/office/drawing/2014/main" id="{0D7091E7-C618-48C0-9432-5555A926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1FC2F-EB12-4978-8177-8E1AD5DF286D}"/>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56198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3448-76BD-4A4C-B90C-C95D8577753D}"/>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1B907B96-DC03-4589-916B-39AB2E6FB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C39FA1-A37F-4ABA-8E22-81D2EFDE2240}"/>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5" name="Footer Placeholder 4">
            <a:extLst>
              <a:ext uri="{FF2B5EF4-FFF2-40B4-BE49-F238E27FC236}">
                <a16:creationId xmlns:a16="http://schemas.microsoft.com/office/drawing/2014/main" id="{0ED1ACC0-E10A-414B-8044-7DAD1E135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B4BF9-AAAF-4855-89C9-B32CEF13FC0E}"/>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4260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CB5C-D0C7-49E4-B2D7-B65F1E6BE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313E8-ADE5-45BD-810E-2F539E5DFC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A695E-1A1B-479D-89A3-F40C21C22156}"/>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5" name="Footer Placeholder 4">
            <a:extLst>
              <a:ext uri="{FF2B5EF4-FFF2-40B4-BE49-F238E27FC236}">
                <a16:creationId xmlns:a16="http://schemas.microsoft.com/office/drawing/2014/main" id="{69F34F7E-3416-4101-9CE6-742C4E208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0E970-D42D-428D-8A29-EF5D96742F06}"/>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7178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3451-F6A1-409B-9582-9DC2A5562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ACB04-D38E-4EF9-8D1C-2AE69D7124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9CE32F-4859-462B-B90B-46DEF4BBB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C347D-FA5D-4A20-8B50-E3052F5D59B3}"/>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6" name="Footer Placeholder 5">
            <a:extLst>
              <a:ext uri="{FF2B5EF4-FFF2-40B4-BE49-F238E27FC236}">
                <a16:creationId xmlns:a16="http://schemas.microsoft.com/office/drawing/2014/main" id="{F554A4F2-F127-4C13-9AF8-C693AC833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951C-5F7F-417F-B60B-3B10F4630D5E}"/>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5542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2DC4-2EE7-4557-AC0E-0DD455C6D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5062B6-13FB-4C3B-B91A-5C4E1F98B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D4410B-F9A1-4434-A996-AD75A83E28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C347B-8B4E-4D4D-B770-6F9C6BBE2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CAB7B2-1387-4A3A-899F-15E2CBC42D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C85F9-4AD9-4ACC-92AA-A7312796FAB3}"/>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8" name="Footer Placeholder 7">
            <a:extLst>
              <a:ext uri="{FF2B5EF4-FFF2-40B4-BE49-F238E27FC236}">
                <a16:creationId xmlns:a16="http://schemas.microsoft.com/office/drawing/2014/main" id="{293816D1-DF9F-41F0-BAA9-0A9994E21A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1D8C5-DBEC-4170-98A1-31D8D20101E3}"/>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92187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05CF-4400-49BE-97C2-08AE01F3A0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5B86E-70BE-47BA-962E-F70E03D3EBF6}"/>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4" name="Footer Placeholder 3">
            <a:extLst>
              <a:ext uri="{FF2B5EF4-FFF2-40B4-BE49-F238E27FC236}">
                <a16:creationId xmlns:a16="http://schemas.microsoft.com/office/drawing/2014/main" id="{81DB2422-3B18-417F-9AF4-B2E07B195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99917F-07D6-40C5-AFB6-732811EB7567}"/>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54251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C0FD0-AF3F-4C9B-9EA5-9FE8032C51FF}"/>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3" name="Footer Placeholder 2">
            <a:extLst>
              <a:ext uri="{FF2B5EF4-FFF2-40B4-BE49-F238E27FC236}">
                <a16:creationId xmlns:a16="http://schemas.microsoft.com/office/drawing/2014/main" id="{7B4D022E-47F8-492A-BCEF-AE2CA7793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6B8CF-8086-4229-83B2-A7B29A54B09F}"/>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80010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A19B-208D-4236-A050-8F22F7F07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AD500-A0A8-4C4F-9D03-069A4543C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A39FE-5D69-4FD6-B5D8-3E85748D7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13D378-4574-40D2-A3A5-BB72E236C260}"/>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6" name="Footer Placeholder 5">
            <a:extLst>
              <a:ext uri="{FF2B5EF4-FFF2-40B4-BE49-F238E27FC236}">
                <a16:creationId xmlns:a16="http://schemas.microsoft.com/office/drawing/2014/main" id="{0AE674B5-9D0D-4790-AC6F-BD7E6BCDC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83A4-59C3-4077-A590-624C9442C403}"/>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41234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E786-B54F-445C-A957-F866E2C91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E4BDB-A511-4F84-98CB-5EF4BC5F4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B90BB-6230-4BB6-ABE4-17FF7DD68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4CC07B-770D-403D-96E3-1B648B551A07}"/>
              </a:ext>
            </a:extLst>
          </p:cNvPr>
          <p:cNvSpPr>
            <a:spLocks noGrp="1"/>
          </p:cNvSpPr>
          <p:nvPr>
            <p:ph type="dt" sz="half" idx="10"/>
          </p:nvPr>
        </p:nvSpPr>
        <p:spPr/>
        <p:txBody>
          <a:bodyPr/>
          <a:lstStyle/>
          <a:p>
            <a:fld id="{20EA2A10-DA14-40EE-95A7-2188A4E999AF}" type="datetimeFigureOut">
              <a:rPr lang="en-US" smtClean="0"/>
              <a:t>4/28/2020</a:t>
            </a:fld>
            <a:endParaRPr lang="en-US"/>
          </a:p>
        </p:txBody>
      </p:sp>
      <p:sp>
        <p:nvSpPr>
          <p:cNvPr id="6" name="Footer Placeholder 5">
            <a:extLst>
              <a:ext uri="{FF2B5EF4-FFF2-40B4-BE49-F238E27FC236}">
                <a16:creationId xmlns:a16="http://schemas.microsoft.com/office/drawing/2014/main" id="{350EA216-B07D-4410-8D4F-341E4A9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D6C83-421E-4714-B5BC-7295EB1CCA1D}"/>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7805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F12DC-1E27-4E34-A916-9DCF2E5D0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A5EC972-A2F6-4A9F-9082-D59995795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3BE2EC-9591-4A5A-91A7-C04C800D5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A2A10-DA14-40EE-95A7-2188A4E999AF}" type="datetimeFigureOut">
              <a:rPr lang="en-US" smtClean="0"/>
              <a:t>4/28/2020</a:t>
            </a:fld>
            <a:endParaRPr lang="en-US"/>
          </a:p>
        </p:txBody>
      </p:sp>
      <p:sp>
        <p:nvSpPr>
          <p:cNvPr id="5" name="Footer Placeholder 4">
            <a:extLst>
              <a:ext uri="{FF2B5EF4-FFF2-40B4-BE49-F238E27FC236}">
                <a16:creationId xmlns:a16="http://schemas.microsoft.com/office/drawing/2014/main" id="{B234AC9C-FE23-4783-9470-90A35FA20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03EEB0-3FD4-481D-9D1F-7EC363108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B0616-A11B-4D34-9F77-6BD1474AB4EB}" type="slidenum">
              <a:rPr lang="en-US" smtClean="0"/>
              <a:t>‹#›</a:t>
            </a:fld>
            <a:endParaRPr lang="en-US"/>
          </a:p>
        </p:txBody>
      </p:sp>
    </p:spTree>
    <p:extLst>
      <p:ext uri="{BB962C8B-B14F-4D97-AF65-F5344CB8AC3E}">
        <p14:creationId xmlns:p14="http://schemas.microsoft.com/office/powerpoint/2010/main" val="8610116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ython.org/dev/peps/pep-0420" TargetMode="External"/><Relationship Id="rId2" Type="http://schemas.openxmlformats.org/officeDocument/2006/relationships/hyperlink" Target="http://www.python.org/dev/peps/pep-030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iscourse.julialang.org/t/ann-loopvectorization/3284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1CA229-F866-4558-98B5-4C111D4AC027}"/>
              </a:ext>
            </a:extLst>
          </p:cNvPr>
          <p:cNvSpPr txBox="1"/>
          <p:nvPr/>
        </p:nvSpPr>
        <p:spPr>
          <a:xfrm>
            <a:off x="1158872" y="1290641"/>
            <a:ext cx="9980183" cy="1015663"/>
          </a:xfrm>
          <a:prstGeom prst="rect">
            <a:avLst/>
          </a:prstGeom>
          <a:noFill/>
        </p:spPr>
        <p:txBody>
          <a:bodyPr wrap="square" rtlCol="0">
            <a:spAutoFit/>
          </a:bodyPr>
          <a:lstStyle/>
          <a:p>
            <a:r>
              <a:rPr lang="en-US" sz="6000" dirty="0">
                <a:latin typeface="Oradano-mincho-GSRR" panose="02000600000000000000" pitchFamily="2" charset="-128"/>
                <a:ea typeface="Oradano-mincho-GSRR" panose="02000600000000000000" pitchFamily="2" charset="-128"/>
              </a:rPr>
              <a:t>Fully Compatible Python  JIT</a:t>
            </a:r>
          </a:p>
        </p:txBody>
      </p:sp>
      <p:sp>
        <p:nvSpPr>
          <p:cNvPr id="2" name="TextBox 1">
            <a:extLst>
              <a:ext uri="{FF2B5EF4-FFF2-40B4-BE49-F238E27FC236}">
                <a16:creationId xmlns:a16="http://schemas.microsoft.com/office/drawing/2014/main" id="{9E43AA5B-B125-43E6-B7D6-BA5D1B951AB7}"/>
              </a:ext>
            </a:extLst>
          </p:cNvPr>
          <p:cNvSpPr txBox="1"/>
          <p:nvPr/>
        </p:nvSpPr>
        <p:spPr>
          <a:xfrm>
            <a:off x="4709605" y="2602198"/>
            <a:ext cx="8370916" cy="338554"/>
          </a:xfrm>
          <a:prstGeom prst="rect">
            <a:avLst/>
          </a:prstGeom>
          <a:noFill/>
        </p:spPr>
        <p:txBody>
          <a:bodyPr wrap="square" rtlCol="0">
            <a:spAutoFit/>
          </a:bodyPr>
          <a:lstStyle/>
          <a:p>
            <a:r>
              <a:rPr lang="en-US" sz="1600" dirty="0"/>
              <a:t>Taine Zhao(M1), Programming Logic Group, University of Tsukuba</a:t>
            </a:r>
          </a:p>
        </p:txBody>
      </p:sp>
    </p:spTree>
    <p:extLst>
      <p:ext uri="{BB962C8B-B14F-4D97-AF65-F5344CB8AC3E}">
        <p14:creationId xmlns:p14="http://schemas.microsoft.com/office/powerpoint/2010/main" val="6160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C316-BA20-4598-890A-4313E28EB2BB}"/>
              </a:ext>
            </a:extLst>
          </p:cNvPr>
          <p:cNvSpPr>
            <a:spLocks noGrp="1"/>
          </p:cNvSpPr>
          <p:nvPr>
            <p:ph type="title"/>
          </p:nvPr>
        </p:nvSpPr>
        <p:spPr/>
        <p:txBody>
          <a:bodyPr>
            <a:normAutofit fontScale="90000"/>
          </a:bodyPr>
          <a:lstStyle/>
          <a:p>
            <a:r>
              <a:rPr lang="en-US" dirty="0">
                <a:latin typeface="Arial Black" panose="020B0A04020102020204" pitchFamily="34" charset="0"/>
              </a:rPr>
              <a:t>Problems of runtime specialization:</a:t>
            </a:r>
            <a:br>
              <a:rPr lang="en-US" dirty="0">
                <a:latin typeface="Arial Black" panose="020B0A04020102020204" pitchFamily="34" charset="0"/>
              </a:rPr>
            </a:br>
            <a:r>
              <a:rPr lang="en-US" dirty="0">
                <a:latin typeface="Arial Black" panose="020B0A04020102020204" pitchFamily="34" charset="0"/>
              </a:rPr>
              <a:t>Python’s weak type representations</a:t>
            </a:r>
          </a:p>
        </p:txBody>
      </p:sp>
      <p:pic>
        <p:nvPicPr>
          <p:cNvPr id="5" name="Picture 4">
            <a:extLst>
              <a:ext uri="{FF2B5EF4-FFF2-40B4-BE49-F238E27FC236}">
                <a16:creationId xmlns:a16="http://schemas.microsoft.com/office/drawing/2014/main" id="{06DFB5AB-76A1-4ADC-A00F-8D9BB1C57537}"/>
              </a:ext>
            </a:extLst>
          </p:cNvPr>
          <p:cNvPicPr>
            <a:picLocks noChangeAspect="1"/>
          </p:cNvPicPr>
          <p:nvPr/>
        </p:nvPicPr>
        <p:blipFill>
          <a:blip r:embed="rId2"/>
          <a:stretch>
            <a:fillRect/>
          </a:stretch>
        </p:blipFill>
        <p:spPr>
          <a:xfrm>
            <a:off x="838200" y="1802859"/>
            <a:ext cx="3890003" cy="2868878"/>
          </a:xfrm>
          <a:prstGeom prst="rect">
            <a:avLst/>
          </a:prstGeom>
        </p:spPr>
      </p:pic>
      <p:sp>
        <p:nvSpPr>
          <p:cNvPr id="10" name="Rectangle 9">
            <a:extLst>
              <a:ext uri="{FF2B5EF4-FFF2-40B4-BE49-F238E27FC236}">
                <a16:creationId xmlns:a16="http://schemas.microsoft.com/office/drawing/2014/main" id="{B072FE25-2800-4531-B96B-49B94E7C51D3}"/>
              </a:ext>
            </a:extLst>
          </p:cNvPr>
          <p:cNvSpPr/>
          <p:nvPr/>
        </p:nvSpPr>
        <p:spPr>
          <a:xfrm>
            <a:off x="5257800" y="1802859"/>
            <a:ext cx="6096000" cy="3016210"/>
          </a:xfrm>
          <a:prstGeom prst="rect">
            <a:avLst/>
          </a:prstGeom>
        </p:spPr>
        <p:txBody>
          <a:bodyPr>
            <a:spAutoFit/>
          </a:bodyPr>
          <a:lstStyle/>
          <a:p>
            <a:r>
              <a:rPr lang="en-US" dirty="0">
                <a:ea typeface="MS UI Gothic" panose="020B0600070205080204" pitchFamily="34" charset="-128"/>
              </a:rPr>
              <a:t>By using Python types, we can successfully dispatch by using the type of the second parameter.</a:t>
            </a:r>
          </a:p>
          <a:p>
            <a:endParaRPr lang="en-US" dirty="0">
              <a:ea typeface="MS UI Gothic" panose="020B0600070205080204" pitchFamily="34" charset="-128"/>
            </a:endParaRPr>
          </a:p>
          <a:p>
            <a:r>
              <a:rPr lang="en-US" dirty="0">
                <a:ea typeface="MS UI Gothic" panose="020B0600070205080204" pitchFamily="34" charset="-128"/>
              </a:rPr>
              <a:t>However!</a:t>
            </a:r>
          </a:p>
          <a:p>
            <a:endParaRPr lang="en-US" dirty="0">
              <a:ea typeface="MS UI Gothic" panose="020B0600070205080204" pitchFamily="34" charset="-128"/>
            </a:endParaRPr>
          </a:p>
          <a:p>
            <a:r>
              <a:rPr lang="en-US" dirty="0">
                <a:ea typeface="MS UI Gothic" panose="020B0600070205080204" pitchFamily="34" charset="-128"/>
              </a:rPr>
              <a:t>We </a:t>
            </a:r>
            <a:r>
              <a:rPr lang="en-US" sz="2800" b="1" dirty="0">
                <a:ea typeface="MS UI Gothic" panose="020B0600070205080204" pitchFamily="34" charset="-128"/>
              </a:rPr>
              <a:t>CANNOT</a:t>
            </a:r>
            <a:r>
              <a:rPr lang="en-US" dirty="0">
                <a:ea typeface="MS UI Gothic" panose="020B0600070205080204" pitchFamily="34" charset="-128"/>
              </a:rPr>
              <a:t> specialize the first parameter, because it is always a </a:t>
            </a:r>
            <a:r>
              <a:rPr lang="en-US" dirty="0">
                <a:solidFill>
                  <a:srgbClr val="FF0000"/>
                </a:solidFill>
                <a:ea typeface="MS UI Gothic" panose="020B0600070205080204" pitchFamily="34" charset="-128"/>
              </a:rPr>
              <a:t>list</a:t>
            </a:r>
            <a:r>
              <a:rPr lang="en-US">
                <a:ea typeface="MS UI Gothic" panose="020B0600070205080204" pitchFamily="34" charset="-128"/>
              </a:rPr>
              <a:t>, never a </a:t>
            </a:r>
            <a:r>
              <a:rPr lang="en-US" dirty="0">
                <a:ea typeface="MS UI Gothic" panose="020B0600070205080204" pitchFamily="34" charset="-128"/>
              </a:rPr>
              <a:t>list[int]…</a:t>
            </a:r>
          </a:p>
          <a:p>
            <a:endParaRPr lang="en-US" dirty="0">
              <a:ea typeface="MS UI Gothic" panose="020B0600070205080204" pitchFamily="34" charset="-128"/>
            </a:endParaRPr>
          </a:p>
          <a:p>
            <a:r>
              <a:rPr lang="en-US" dirty="0">
                <a:ea typeface="MS UI Gothic" panose="020B0600070205080204" pitchFamily="34" charset="-128"/>
              </a:rPr>
              <a:t>So to make JIT more impressive, we need design a better runtime representations.</a:t>
            </a:r>
          </a:p>
        </p:txBody>
      </p:sp>
      <p:pic>
        <p:nvPicPr>
          <p:cNvPr id="4" name="Picture 3">
            <a:extLst>
              <a:ext uri="{FF2B5EF4-FFF2-40B4-BE49-F238E27FC236}">
                <a16:creationId xmlns:a16="http://schemas.microsoft.com/office/drawing/2014/main" id="{3B944369-5B76-47E4-A7B7-683C76F7B1BD}"/>
              </a:ext>
            </a:extLst>
          </p:cNvPr>
          <p:cNvPicPr>
            <a:picLocks noChangeAspect="1"/>
          </p:cNvPicPr>
          <p:nvPr/>
        </p:nvPicPr>
        <p:blipFill>
          <a:blip r:embed="rId3"/>
          <a:stretch>
            <a:fillRect/>
          </a:stretch>
        </p:blipFill>
        <p:spPr>
          <a:xfrm>
            <a:off x="838200" y="5151917"/>
            <a:ext cx="7680960" cy="1479954"/>
          </a:xfrm>
          <a:prstGeom prst="rect">
            <a:avLst/>
          </a:prstGeom>
        </p:spPr>
      </p:pic>
    </p:spTree>
    <p:extLst>
      <p:ext uri="{BB962C8B-B14F-4D97-AF65-F5344CB8AC3E}">
        <p14:creationId xmlns:p14="http://schemas.microsoft.com/office/powerpoint/2010/main" val="152909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847EF7-1C0E-4DEF-A764-407A4D4C525B}"/>
              </a:ext>
            </a:extLst>
          </p:cNvPr>
          <p:cNvSpPr txBox="1"/>
          <p:nvPr/>
        </p:nvSpPr>
        <p:spPr>
          <a:xfrm>
            <a:off x="2933498" y="594130"/>
            <a:ext cx="9689123" cy="646331"/>
          </a:xfrm>
          <a:prstGeom prst="rect">
            <a:avLst/>
          </a:prstGeom>
          <a:noFill/>
        </p:spPr>
        <p:txBody>
          <a:bodyPr wrap="square" rtlCol="0">
            <a:spAutoFit/>
          </a:bodyPr>
          <a:lstStyle/>
          <a:p>
            <a:r>
              <a:rPr lang="en-US" sz="3600" dirty="0">
                <a:latin typeface="Arial Black" panose="020B0A04020102020204" pitchFamily="34" charset="0"/>
              </a:rPr>
              <a:t>Implementatio</a:t>
            </a:r>
            <a:r>
              <a:rPr lang="en-US" altLang="zh-CN" sz="3600" dirty="0">
                <a:latin typeface="Arial Black" panose="020B0A04020102020204" pitchFamily="34" charset="0"/>
              </a:rPr>
              <a:t>n</a:t>
            </a:r>
            <a:endParaRPr lang="en-US" sz="3600" dirty="0">
              <a:latin typeface="Arial Black" panose="020B0A04020102020204" pitchFamily="34" charset="0"/>
            </a:endParaRPr>
          </a:p>
        </p:txBody>
      </p:sp>
      <p:sp>
        <p:nvSpPr>
          <p:cNvPr id="7" name="TextBox 6">
            <a:extLst>
              <a:ext uri="{FF2B5EF4-FFF2-40B4-BE49-F238E27FC236}">
                <a16:creationId xmlns:a16="http://schemas.microsoft.com/office/drawing/2014/main" id="{3C55E3EA-445C-4FA9-9809-EAC015A0E987}"/>
              </a:ext>
            </a:extLst>
          </p:cNvPr>
          <p:cNvSpPr txBox="1"/>
          <p:nvPr/>
        </p:nvSpPr>
        <p:spPr>
          <a:xfrm>
            <a:off x="756635" y="2149637"/>
            <a:ext cx="11570677"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Tackling Undecidable Global Variables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Selecting A Compiler and Hooking Python Functions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Transforming Python Bytecode Instructions to Our Core Language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*Keeping Object Identity?(</a:t>
            </a:r>
            <a:r>
              <a:rPr lang="en-US" sz="2000" i="1" dirty="0"/>
              <a:t>investigating</a:t>
            </a:r>
            <a:r>
              <a:rPr lang="en-US" sz="2000" dirty="0"/>
              <a:t>)</a:t>
            </a:r>
          </a:p>
        </p:txBody>
      </p:sp>
    </p:spTree>
    <p:extLst>
      <p:ext uri="{BB962C8B-B14F-4D97-AF65-F5344CB8AC3E}">
        <p14:creationId xmlns:p14="http://schemas.microsoft.com/office/powerpoint/2010/main" val="228480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838200" y="768350"/>
            <a:ext cx="10515600" cy="983884"/>
          </a:xfrm>
        </p:spPr>
        <p:txBody>
          <a:bodyPr>
            <a:normAutofit fontScale="90000"/>
          </a:bodyPr>
          <a:lstStyle/>
          <a:p>
            <a:r>
              <a:rPr lang="en-US" dirty="0"/>
              <a:t>The Global Variable Issues</a:t>
            </a:r>
          </a:p>
        </p:txBody>
      </p:sp>
      <p:sp>
        <p:nvSpPr>
          <p:cNvPr id="3" name="Text Placeholder 2">
            <a:extLst>
              <a:ext uri="{FF2B5EF4-FFF2-40B4-BE49-F238E27FC236}">
                <a16:creationId xmlns:a16="http://schemas.microsoft.com/office/drawing/2014/main" id="{5A842FCC-8425-4D82-A393-C5E56EAF839C}"/>
              </a:ext>
            </a:extLst>
          </p:cNvPr>
          <p:cNvSpPr>
            <a:spLocks noGrp="1"/>
          </p:cNvSpPr>
          <p:nvPr>
            <p:ph type="body" idx="1"/>
          </p:nvPr>
        </p:nvSpPr>
        <p:spPr>
          <a:xfrm>
            <a:off x="952500" y="1928814"/>
            <a:ext cx="10515600" cy="852854"/>
          </a:xfrm>
        </p:spPr>
        <p:txBody>
          <a:bodyPr/>
          <a:lstStyle/>
          <a:p>
            <a:r>
              <a:rPr lang="en-US" dirty="0">
                <a:solidFill>
                  <a:schemeClr val="tx1"/>
                </a:solidFill>
              </a:rPr>
              <a:t>Python is lexically scoped, however, it looks dynamic when it comes to the global variables.</a:t>
            </a:r>
          </a:p>
          <a:p>
            <a:endParaRPr lang="en-US" dirty="0"/>
          </a:p>
          <a:p>
            <a:endParaRPr lang="en-US" dirty="0"/>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6" name="Picture 5">
            <a:extLst>
              <a:ext uri="{FF2B5EF4-FFF2-40B4-BE49-F238E27FC236}">
                <a16:creationId xmlns:a16="http://schemas.microsoft.com/office/drawing/2014/main" id="{5E9F9220-BD04-43EC-8ADF-B36B0DFB2AD3}"/>
              </a:ext>
            </a:extLst>
          </p:cNvPr>
          <p:cNvPicPr>
            <a:picLocks noChangeAspect="1"/>
          </p:cNvPicPr>
          <p:nvPr/>
        </p:nvPicPr>
        <p:blipFill>
          <a:blip r:embed="rId2"/>
          <a:stretch>
            <a:fillRect/>
          </a:stretch>
        </p:blipFill>
        <p:spPr>
          <a:xfrm>
            <a:off x="952500" y="2781667"/>
            <a:ext cx="2835870" cy="3381742"/>
          </a:xfrm>
          <a:prstGeom prst="rect">
            <a:avLst/>
          </a:prstGeom>
        </p:spPr>
      </p:pic>
      <p:sp>
        <p:nvSpPr>
          <p:cNvPr id="7" name="TextBox 6">
            <a:extLst>
              <a:ext uri="{FF2B5EF4-FFF2-40B4-BE49-F238E27FC236}">
                <a16:creationId xmlns:a16="http://schemas.microsoft.com/office/drawing/2014/main" id="{59AE4293-C834-4684-933E-90AF128750F1}"/>
              </a:ext>
            </a:extLst>
          </p:cNvPr>
          <p:cNvSpPr txBox="1"/>
          <p:nvPr/>
        </p:nvSpPr>
        <p:spPr>
          <a:xfrm>
            <a:off x="5077558" y="2718212"/>
            <a:ext cx="5508380" cy="1754326"/>
          </a:xfrm>
          <a:prstGeom prst="rect">
            <a:avLst/>
          </a:prstGeom>
          <a:noFill/>
        </p:spPr>
        <p:txBody>
          <a:bodyPr wrap="square" rtlCol="0">
            <a:spAutoFit/>
          </a:bodyPr>
          <a:lstStyle/>
          <a:p>
            <a:r>
              <a:rPr lang="en-US" dirty="0"/>
              <a:t>This makes optimizations hard.</a:t>
            </a:r>
          </a:p>
          <a:p>
            <a:endParaRPr lang="en-US" dirty="0"/>
          </a:p>
          <a:p>
            <a:r>
              <a:rPr lang="en-US" dirty="0"/>
              <a:t>We cannot assume which function the symbol </a:t>
            </a:r>
            <a:r>
              <a:rPr lang="en-US" dirty="0">
                <a:solidFill>
                  <a:srgbClr val="00B0F0"/>
                </a:solidFill>
              </a:rPr>
              <a:t>g</a:t>
            </a:r>
            <a:r>
              <a:rPr lang="en-US" dirty="0"/>
              <a:t> in </a:t>
            </a:r>
            <a:r>
              <a:rPr lang="en-US" dirty="0">
                <a:solidFill>
                  <a:srgbClr val="00B0F0"/>
                </a:solidFill>
              </a:rPr>
              <a:t>f</a:t>
            </a:r>
            <a:r>
              <a:rPr lang="en-US" dirty="0"/>
              <a:t> is referring to.</a:t>
            </a:r>
          </a:p>
          <a:p>
            <a:endParaRPr lang="en-US" dirty="0"/>
          </a:p>
          <a:p>
            <a:r>
              <a:rPr lang="en-US" dirty="0"/>
              <a:t>What’s worse:</a:t>
            </a:r>
          </a:p>
        </p:txBody>
      </p:sp>
      <p:pic>
        <p:nvPicPr>
          <p:cNvPr id="8" name="Picture 7">
            <a:extLst>
              <a:ext uri="{FF2B5EF4-FFF2-40B4-BE49-F238E27FC236}">
                <a16:creationId xmlns:a16="http://schemas.microsoft.com/office/drawing/2014/main" id="{69170B40-6E9C-4152-B188-203318CBE348}"/>
              </a:ext>
            </a:extLst>
          </p:cNvPr>
          <p:cNvPicPr>
            <a:picLocks noChangeAspect="1"/>
          </p:cNvPicPr>
          <p:nvPr/>
        </p:nvPicPr>
        <p:blipFill>
          <a:blip r:embed="rId3"/>
          <a:stretch>
            <a:fillRect/>
          </a:stretch>
        </p:blipFill>
        <p:spPr>
          <a:xfrm>
            <a:off x="5077558" y="4538813"/>
            <a:ext cx="4597468" cy="1563765"/>
          </a:xfrm>
          <a:prstGeom prst="rect">
            <a:avLst/>
          </a:prstGeom>
        </p:spPr>
      </p:pic>
      <p:sp>
        <p:nvSpPr>
          <p:cNvPr id="11" name="TextBox 10">
            <a:extLst>
              <a:ext uri="{FF2B5EF4-FFF2-40B4-BE49-F238E27FC236}">
                <a16:creationId xmlns:a16="http://schemas.microsoft.com/office/drawing/2014/main" id="{BC6CFD19-AC25-47FB-AD50-F6D6F505E533}"/>
              </a:ext>
            </a:extLst>
          </p:cNvPr>
          <p:cNvSpPr txBox="1"/>
          <p:nvPr/>
        </p:nvSpPr>
        <p:spPr>
          <a:xfrm>
            <a:off x="5077558" y="6198550"/>
            <a:ext cx="7395796" cy="369332"/>
          </a:xfrm>
          <a:prstGeom prst="rect">
            <a:avLst/>
          </a:prstGeom>
          <a:noFill/>
        </p:spPr>
        <p:txBody>
          <a:bodyPr wrap="square" rtlCol="0">
            <a:spAutoFit/>
          </a:bodyPr>
          <a:lstStyle/>
          <a:p>
            <a:r>
              <a:rPr lang="en-US" dirty="0" err="1"/>
              <a:t>Globals</a:t>
            </a:r>
            <a:endParaRPr lang="en-US" dirty="0"/>
          </a:p>
        </p:txBody>
      </p:sp>
    </p:spTree>
    <p:extLst>
      <p:ext uri="{BB962C8B-B14F-4D97-AF65-F5344CB8AC3E}">
        <p14:creationId xmlns:p14="http://schemas.microsoft.com/office/powerpoint/2010/main" val="4327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2025162" y="722476"/>
            <a:ext cx="10515600" cy="983884"/>
          </a:xfrm>
        </p:spPr>
        <p:txBody>
          <a:bodyPr>
            <a:normAutofit/>
          </a:bodyPr>
          <a:lstStyle/>
          <a:p>
            <a:r>
              <a:rPr lang="en-US" dirty="0"/>
              <a:t>What’s the Matter?</a:t>
            </a:r>
          </a:p>
        </p:txBody>
      </p:sp>
      <p:sp>
        <p:nvSpPr>
          <p:cNvPr id="3" name="Text Placeholder 2">
            <a:extLst>
              <a:ext uri="{FF2B5EF4-FFF2-40B4-BE49-F238E27FC236}">
                <a16:creationId xmlns:a16="http://schemas.microsoft.com/office/drawing/2014/main" id="{5A842FCC-8425-4D82-A393-C5E56EAF839C}"/>
              </a:ext>
            </a:extLst>
          </p:cNvPr>
          <p:cNvSpPr>
            <a:spLocks noGrp="1"/>
          </p:cNvSpPr>
          <p:nvPr>
            <p:ph type="body" idx="1"/>
          </p:nvPr>
        </p:nvSpPr>
        <p:spPr>
          <a:xfrm>
            <a:off x="952500" y="1769386"/>
            <a:ext cx="10515600" cy="852854"/>
          </a:xfrm>
        </p:spPr>
        <p:txBody>
          <a:bodyPr/>
          <a:lstStyle/>
          <a:p>
            <a:r>
              <a:rPr lang="en-US" dirty="0">
                <a:solidFill>
                  <a:schemeClr val="tx1"/>
                </a:solidFill>
              </a:rPr>
              <a:t>If we cannot determine the symbol references even in runtime, we cannot specialize and inline function calls!</a:t>
            </a:r>
            <a:endParaRPr lang="en-US" dirty="0"/>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6" name="Picture 5">
            <a:extLst>
              <a:ext uri="{FF2B5EF4-FFF2-40B4-BE49-F238E27FC236}">
                <a16:creationId xmlns:a16="http://schemas.microsoft.com/office/drawing/2014/main" id="{5E9F9220-BD04-43EC-8ADF-B36B0DFB2AD3}"/>
              </a:ext>
            </a:extLst>
          </p:cNvPr>
          <p:cNvPicPr>
            <a:picLocks noChangeAspect="1"/>
          </p:cNvPicPr>
          <p:nvPr/>
        </p:nvPicPr>
        <p:blipFill>
          <a:blip r:embed="rId2"/>
          <a:stretch>
            <a:fillRect/>
          </a:stretch>
        </p:blipFill>
        <p:spPr>
          <a:xfrm>
            <a:off x="952500" y="2781667"/>
            <a:ext cx="2835870" cy="3381742"/>
          </a:xfrm>
          <a:prstGeom prst="rect">
            <a:avLst/>
          </a:prstGeom>
        </p:spPr>
      </p:pic>
      <p:sp>
        <p:nvSpPr>
          <p:cNvPr id="5" name="TextBox 4">
            <a:extLst>
              <a:ext uri="{FF2B5EF4-FFF2-40B4-BE49-F238E27FC236}">
                <a16:creationId xmlns:a16="http://schemas.microsoft.com/office/drawing/2014/main" id="{A4697C5F-47F8-4FA4-BC18-6CEACEACA62A}"/>
              </a:ext>
            </a:extLst>
          </p:cNvPr>
          <p:cNvSpPr txBox="1"/>
          <p:nvPr/>
        </p:nvSpPr>
        <p:spPr>
          <a:xfrm>
            <a:off x="3921369" y="3200400"/>
            <a:ext cx="8466993" cy="1384995"/>
          </a:xfrm>
          <a:prstGeom prst="rect">
            <a:avLst/>
          </a:prstGeom>
          <a:noFill/>
        </p:spPr>
        <p:txBody>
          <a:bodyPr wrap="square" rtlCol="0">
            <a:spAutoFit/>
          </a:bodyPr>
          <a:lstStyle/>
          <a:p>
            <a:r>
              <a:rPr lang="en-US" sz="2800" dirty="0"/>
              <a:t>If </a:t>
            </a:r>
            <a:r>
              <a:rPr lang="en-US" sz="2800" dirty="0">
                <a:solidFill>
                  <a:srgbClr val="00B0F0"/>
                </a:solidFill>
              </a:rPr>
              <a:t>g</a:t>
            </a:r>
            <a:r>
              <a:rPr lang="en-US" sz="2800" dirty="0"/>
              <a:t> at here has multiple methods/overloads, we won’t be able to remove the overhead of dynamic dispatch.</a:t>
            </a:r>
          </a:p>
        </p:txBody>
      </p:sp>
    </p:spTree>
    <p:extLst>
      <p:ext uri="{BB962C8B-B14F-4D97-AF65-F5344CB8AC3E}">
        <p14:creationId xmlns:p14="http://schemas.microsoft.com/office/powerpoint/2010/main" val="27787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917422" y="1204841"/>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sp>
        <p:nvSpPr>
          <p:cNvPr id="5" name="TextBox 4">
            <a:extLst>
              <a:ext uri="{FF2B5EF4-FFF2-40B4-BE49-F238E27FC236}">
                <a16:creationId xmlns:a16="http://schemas.microsoft.com/office/drawing/2014/main" id="{CA056B31-2573-4BFB-BF2D-06129DA07E80}"/>
              </a:ext>
            </a:extLst>
          </p:cNvPr>
          <p:cNvSpPr txBox="1"/>
          <p:nvPr/>
        </p:nvSpPr>
        <p:spPr>
          <a:xfrm>
            <a:off x="4792933" y="2255655"/>
            <a:ext cx="6479931" cy="461665"/>
          </a:xfrm>
          <a:prstGeom prst="rect">
            <a:avLst/>
          </a:prstGeom>
          <a:noFill/>
        </p:spPr>
        <p:txBody>
          <a:bodyPr wrap="square" rtlCol="0">
            <a:spAutoFit/>
          </a:bodyPr>
          <a:lstStyle/>
          <a:p>
            <a:r>
              <a:rPr lang="en-US" sz="2400" dirty="0"/>
              <a:t>Fortunately, this is achievable.</a:t>
            </a:r>
          </a:p>
        </p:txBody>
      </p:sp>
      <p:sp>
        <p:nvSpPr>
          <p:cNvPr id="7" name="TextBox 6">
            <a:extLst>
              <a:ext uri="{FF2B5EF4-FFF2-40B4-BE49-F238E27FC236}">
                <a16:creationId xmlns:a16="http://schemas.microsoft.com/office/drawing/2014/main" id="{761E8F8E-6B0E-4458-88B1-DAA2041CC8FA}"/>
              </a:ext>
            </a:extLst>
          </p:cNvPr>
          <p:cNvSpPr txBox="1"/>
          <p:nvPr/>
        </p:nvSpPr>
        <p:spPr>
          <a:xfrm>
            <a:off x="4948208" y="2986519"/>
            <a:ext cx="6866626" cy="2308324"/>
          </a:xfrm>
          <a:prstGeom prst="rect">
            <a:avLst/>
          </a:prstGeom>
          <a:noFill/>
        </p:spPr>
        <p:txBody>
          <a:bodyPr wrap="square" rtlCol="0">
            <a:spAutoFit/>
          </a:bodyPr>
          <a:lstStyle/>
          <a:p>
            <a:r>
              <a:rPr lang="en-US" sz="2400" dirty="0"/>
              <a:t>Changing Global Variables in Python has 2 approaches:</a:t>
            </a:r>
          </a:p>
          <a:p>
            <a:pPr marL="342900" indent="-342900">
              <a:buAutoNum type="arabicPeriod"/>
            </a:pPr>
            <a:r>
              <a:rPr lang="en-US" sz="2400" dirty="0"/>
              <a:t>Via STORE_GLOBAL instructions, this is easy to </a:t>
            </a:r>
            <a:r>
              <a:rPr lang="en-US" sz="2400" dirty="0" err="1"/>
              <a:t>analyse</a:t>
            </a:r>
            <a:endParaRPr lang="en-US" sz="2400" dirty="0"/>
          </a:p>
          <a:p>
            <a:pPr marL="342900" indent="-342900">
              <a:buAutoNum type="arabicPeriod"/>
            </a:pPr>
            <a:r>
              <a:rPr lang="en-US" sz="2400" dirty="0"/>
              <a:t>Via mutating the </a:t>
            </a:r>
            <a:r>
              <a:rPr lang="en-US" sz="2400" dirty="0" err="1"/>
              <a:t>dict</a:t>
            </a:r>
            <a:r>
              <a:rPr lang="en-US" sz="2400" dirty="0"/>
              <a:t> that </a:t>
            </a:r>
            <a:r>
              <a:rPr lang="en-US" sz="2400" dirty="0" err="1">
                <a:solidFill>
                  <a:srgbClr val="00B0F0"/>
                </a:solidFill>
              </a:rPr>
              <a:t>globals</a:t>
            </a:r>
            <a:r>
              <a:rPr lang="en-US" sz="2400" dirty="0"/>
              <a:t> returns</a:t>
            </a:r>
          </a:p>
        </p:txBody>
      </p:sp>
      <p:pic>
        <p:nvPicPr>
          <p:cNvPr id="3" name="Picture 2">
            <a:extLst>
              <a:ext uri="{FF2B5EF4-FFF2-40B4-BE49-F238E27FC236}">
                <a16:creationId xmlns:a16="http://schemas.microsoft.com/office/drawing/2014/main" id="{743DB2B6-2140-46CB-9E4A-4B2981F114C1}"/>
              </a:ext>
            </a:extLst>
          </p:cNvPr>
          <p:cNvPicPr>
            <a:picLocks noChangeAspect="1"/>
          </p:cNvPicPr>
          <p:nvPr/>
        </p:nvPicPr>
        <p:blipFill>
          <a:blip r:embed="rId2"/>
          <a:stretch>
            <a:fillRect/>
          </a:stretch>
        </p:blipFill>
        <p:spPr>
          <a:xfrm>
            <a:off x="844755" y="2389516"/>
            <a:ext cx="3948178" cy="2812211"/>
          </a:xfrm>
          <a:prstGeom prst="rect">
            <a:avLst/>
          </a:prstGeom>
        </p:spPr>
      </p:pic>
    </p:spTree>
    <p:extLst>
      <p:ext uri="{BB962C8B-B14F-4D97-AF65-F5344CB8AC3E}">
        <p14:creationId xmlns:p14="http://schemas.microsoft.com/office/powerpoint/2010/main" val="124176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3" name="Picture 2">
            <a:extLst>
              <a:ext uri="{FF2B5EF4-FFF2-40B4-BE49-F238E27FC236}">
                <a16:creationId xmlns:a16="http://schemas.microsoft.com/office/drawing/2014/main" id="{B6B72117-07FC-4D2E-8644-9D12A5468C2F}"/>
              </a:ext>
            </a:extLst>
          </p:cNvPr>
          <p:cNvPicPr>
            <a:picLocks noChangeAspect="1"/>
          </p:cNvPicPr>
          <p:nvPr/>
        </p:nvPicPr>
        <p:blipFill>
          <a:blip r:embed="rId2"/>
          <a:stretch>
            <a:fillRect/>
          </a:stretch>
        </p:blipFill>
        <p:spPr>
          <a:xfrm>
            <a:off x="367180" y="2643996"/>
            <a:ext cx="5048081" cy="2493334"/>
          </a:xfrm>
          <a:prstGeom prst="rect">
            <a:avLst/>
          </a:prstGeom>
        </p:spPr>
      </p:pic>
      <p:sp>
        <p:nvSpPr>
          <p:cNvPr id="8" name="TextBox 7">
            <a:extLst>
              <a:ext uri="{FF2B5EF4-FFF2-40B4-BE49-F238E27FC236}">
                <a16:creationId xmlns:a16="http://schemas.microsoft.com/office/drawing/2014/main" id="{19CA8DEC-84E8-4E3E-83E2-09D86D34AA1E}"/>
              </a:ext>
            </a:extLst>
          </p:cNvPr>
          <p:cNvSpPr txBox="1"/>
          <p:nvPr/>
        </p:nvSpPr>
        <p:spPr>
          <a:xfrm>
            <a:off x="5667555" y="3148971"/>
            <a:ext cx="6866626" cy="1631216"/>
          </a:xfrm>
          <a:prstGeom prst="rect">
            <a:avLst/>
          </a:prstGeom>
          <a:noFill/>
        </p:spPr>
        <p:txBody>
          <a:bodyPr wrap="square" rtlCol="0">
            <a:spAutoFit/>
          </a:bodyPr>
          <a:lstStyle/>
          <a:p>
            <a:r>
              <a:rPr lang="en-US" sz="2000" dirty="0"/>
              <a:t>Changing Global Variables in Python has 2 approaches:</a:t>
            </a:r>
          </a:p>
          <a:p>
            <a:pPr marL="342900" indent="-342900">
              <a:buAutoNum type="arabicPeriod"/>
            </a:pPr>
            <a:r>
              <a:rPr lang="en-US" sz="2000" dirty="0"/>
              <a:t>Via STORE_GLOBAL instructions, this is easy to </a:t>
            </a:r>
            <a:r>
              <a:rPr lang="en-US" sz="2000" dirty="0" err="1"/>
              <a:t>analyse</a:t>
            </a:r>
            <a:endParaRPr lang="en-US" sz="2000" dirty="0"/>
          </a:p>
          <a:p>
            <a:pPr marL="342900" indent="-342900">
              <a:buAutoNum type="arabicPeriod"/>
            </a:pPr>
            <a:r>
              <a:rPr lang="en-US" sz="2000" dirty="0"/>
              <a:t>Via mutating the </a:t>
            </a:r>
            <a:r>
              <a:rPr lang="en-US" sz="2000" dirty="0" err="1"/>
              <a:t>dict</a:t>
            </a:r>
            <a:r>
              <a:rPr lang="en-US" sz="2000" dirty="0"/>
              <a:t> that </a:t>
            </a:r>
            <a:r>
              <a:rPr lang="en-US" sz="2000" dirty="0" err="1">
                <a:solidFill>
                  <a:srgbClr val="00B0F0"/>
                </a:solidFill>
              </a:rPr>
              <a:t>globals</a:t>
            </a:r>
            <a:r>
              <a:rPr lang="en-US" sz="2000" dirty="0"/>
              <a:t> returns</a:t>
            </a:r>
          </a:p>
        </p:txBody>
      </p:sp>
      <p:cxnSp>
        <p:nvCxnSpPr>
          <p:cNvPr id="12" name="Straight Arrow Connector 11">
            <a:extLst>
              <a:ext uri="{FF2B5EF4-FFF2-40B4-BE49-F238E27FC236}">
                <a16:creationId xmlns:a16="http://schemas.microsoft.com/office/drawing/2014/main" id="{6770C9D3-204D-4FCD-93B3-735572991BEF}"/>
              </a:ext>
            </a:extLst>
          </p:cNvPr>
          <p:cNvCxnSpPr>
            <a:cxnSpLocks/>
          </p:cNvCxnSpPr>
          <p:nvPr/>
        </p:nvCxnSpPr>
        <p:spPr>
          <a:xfrm flipH="1" flipV="1">
            <a:off x="4792933" y="3606800"/>
            <a:ext cx="874622" cy="1370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5A133-E3F8-456B-AA21-E5E840AFE933}"/>
              </a:ext>
            </a:extLst>
          </p:cNvPr>
          <p:cNvCxnSpPr>
            <a:cxnSpLocks/>
          </p:cNvCxnSpPr>
          <p:nvPr/>
        </p:nvCxnSpPr>
        <p:spPr>
          <a:xfrm flipH="1">
            <a:off x="4480560" y="4528869"/>
            <a:ext cx="1186995" cy="8377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2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3" name="Picture 2">
            <a:extLst>
              <a:ext uri="{FF2B5EF4-FFF2-40B4-BE49-F238E27FC236}">
                <a16:creationId xmlns:a16="http://schemas.microsoft.com/office/drawing/2014/main" id="{B6B72117-07FC-4D2E-8644-9D12A5468C2F}"/>
              </a:ext>
            </a:extLst>
          </p:cNvPr>
          <p:cNvPicPr>
            <a:picLocks noChangeAspect="1"/>
          </p:cNvPicPr>
          <p:nvPr/>
        </p:nvPicPr>
        <p:blipFill>
          <a:blip r:embed="rId2"/>
          <a:stretch>
            <a:fillRect/>
          </a:stretch>
        </p:blipFill>
        <p:spPr>
          <a:xfrm>
            <a:off x="237784" y="2652622"/>
            <a:ext cx="5048081" cy="2493334"/>
          </a:xfrm>
          <a:prstGeom prst="rect">
            <a:avLst/>
          </a:prstGeom>
        </p:spPr>
      </p:pic>
      <p:cxnSp>
        <p:nvCxnSpPr>
          <p:cNvPr id="12" name="Straight Arrow Connector 11">
            <a:extLst>
              <a:ext uri="{FF2B5EF4-FFF2-40B4-BE49-F238E27FC236}">
                <a16:creationId xmlns:a16="http://schemas.microsoft.com/office/drawing/2014/main" id="{6770C9D3-204D-4FCD-93B3-735572991BEF}"/>
              </a:ext>
            </a:extLst>
          </p:cNvPr>
          <p:cNvCxnSpPr>
            <a:cxnSpLocks/>
            <a:stCxn id="17" idx="1"/>
          </p:cNvCxnSpPr>
          <p:nvPr/>
        </p:nvCxnSpPr>
        <p:spPr>
          <a:xfrm flipH="1">
            <a:off x="1673528" y="3363307"/>
            <a:ext cx="5952224" cy="302919"/>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5A133-E3F8-456B-AA21-E5E840AFE933}"/>
              </a:ext>
            </a:extLst>
          </p:cNvPr>
          <p:cNvCxnSpPr>
            <a:cxnSpLocks/>
          </p:cNvCxnSpPr>
          <p:nvPr/>
        </p:nvCxnSpPr>
        <p:spPr>
          <a:xfrm flipH="1" flipV="1">
            <a:off x="1673526" y="4511615"/>
            <a:ext cx="5952226" cy="431322"/>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1B71FF-702B-4B10-B8BD-431B3393E709}"/>
              </a:ext>
            </a:extLst>
          </p:cNvPr>
          <p:cNvSpPr txBox="1"/>
          <p:nvPr/>
        </p:nvSpPr>
        <p:spPr>
          <a:xfrm>
            <a:off x="7625752" y="2763142"/>
            <a:ext cx="4500993" cy="1200329"/>
          </a:xfrm>
          <a:prstGeom prst="rect">
            <a:avLst/>
          </a:prstGeom>
          <a:noFill/>
        </p:spPr>
        <p:txBody>
          <a:bodyPr wrap="square" rtlCol="0">
            <a:spAutoFit/>
          </a:bodyPr>
          <a:lstStyle/>
          <a:p>
            <a:r>
              <a:rPr lang="en-US" dirty="0"/>
              <a:t>Insert some instructions here to aware our JIT compiler: </a:t>
            </a:r>
          </a:p>
          <a:p>
            <a:r>
              <a:rPr lang="en-US" dirty="0"/>
              <a:t>global variable </a:t>
            </a:r>
            <a:r>
              <a:rPr lang="en-US" dirty="0" err="1">
                <a:solidFill>
                  <a:srgbClr val="00B0F0"/>
                </a:solidFill>
              </a:rPr>
              <a:t>global_var</a:t>
            </a:r>
            <a:r>
              <a:rPr lang="en-US" dirty="0">
                <a:solidFill>
                  <a:srgbClr val="00B0F0"/>
                </a:solidFill>
              </a:rPr>
              <a:t> </a:t>
            </a:r>
            <a:r>
              <a:rPr lang="en-US" dirty="0"/>
              <a:t>changed in some module!</a:t>
            </a:r>
          </a:p>
        </p:txBody>
      </p:sp>
      <p:sp>
        <p:nvSpPr>
          <p:cNvPr id="18" name="TextBox 17">
            <a:extLst>
              <a:ext uri="{FF2B5EF4-FFF2-40B4-BE49-F238E27FC236}">
                <a16:creationId xmlns:a16="http://schemas.microsoft.com/office/drawing/2014/main" id="{4276BADD-8747-4005-B2F9-B06B4BC19D87}"/>
              </a:ext>
            </a:extLst>
          </p:cNvPr>
          <p:cNvSpPr txBox="1"/>
          <p:nvPr/>
        </p:nvSpPr>
        <p:spPr>
          <a:xfrm>
            <a:off x="7625752" y="4698684"/>
            <a:ext cx="4566248" cy="1754326"/>
          </a:xfrm>
          <a:prstGeom prst="rect">
            <a:avLst/>
          </a:prstGeom>
          <a:noFill/>
        </p:spPr>
        <p:txBody>
          <a:bodyPr wrap="square" rtlCol="0">
            <a:spAutoFit/>
          </a:bodyPr>
          <a:lstStyle/>
          <a:p>
            <a:r>
              <a:rPr lang="en-US" altLang="zh-CN" dirty="0"/>
              <a:t>Insert some instructions, to check if the </a:t>
            </a:r>
            <a:r>
              <a:rPr lang="en-US" altLang="zh-CN" dirty="0" err="1">
                <a:solidFill>
                  <a:srgbClr val="00B0F0"/>
                </a:solidFill>
              </a:rPr>
              <a:t>globals</a:t>
            </a:r>
            <a:r>
              <a:rPr lang="en-US" altLang="zh-CN" dirty="0"/>
              <a:t> loaded here is identical to the </a:t>
            </a:r>
            <a:r>
              <a:rPr lang="en-US" altLang="zh-CN" dirty="0" err="1"/>
              <a:t>builtin</a:t>
            </a:r>
            <a:r>
              <a:rPr lang="en-US" altLang="zh-CN" dirty="0"/>
              <a:t> one.</a:t>
            </a:r>
          </a:p>
          <a:p>
            <a:r>
              <a:rPr lang="en-US" altLang="zh-CN" dirty="0"/>
              <a:t>If so, we convert it to a proxy one, which could aware our compiler once </a:t>
            </a:r>
            <a:r>
              <a:rPr lang="en-US" altLang="zh-CN" dirty="0" err="1">
                <a:solidFill>
                  <a:srgbClr val="00B0F0"/>
                </a:solidFill>
              </a:rPr>
              <a:t>globals</a:t>
            </a:r>
            <a:r>
              <a:rPr lang="en-US" altLang="zh-CN" dirty="0"/>
              <a:t> got written.</a:t>
            </a:r>
            <a:endParaRPr lang="en-US" dirty="0"/>
          </a:p>
        </p:txBody>
      </p:sp>
      <p:sp>
        <p:nvSpPr>
          <p:cNvPr id="19" name="TextBox 18">
            <a:extLst>
              <a:ext uri="{FF2B5EF4-FFF2-40B4-BE49-F238E27FC236}">
                <a16:creationId xmlns:a16="http://schemas.microsoft.com/office/drawing/2014/main" id="{2250FB43-527A-4F82-9D86-D8F8AD512674}"/>
              </a:ext>
            </a:extLst>
          </p:cNvPr>
          <p:cNvSpPr txBox="1"/>
          <p:nvPr/>
        </p:nvSpPr>
        <p:spPr>
          <a:xfrm>
            <a:off x="367180" y="5252681"/>
            <a:ext cx="5952226" cy="1200329"/>
          </a:xfrm>
          <a:prstGeom prst="rect">
            <a:avLst/>
          </a:prstGeom>
          <a:noFill/>
        </p:spPr>
        <p:txBody>
          <a:bodyPr wrap="square" rtlCol="0">
            <a:spAutoFit/>
          </a:bodyPr>
          <a:lstStyle/>
          <a:p>
            <a:r>
              <a:rPr lang="en-US" dirty="0"/>
              <a:t>As a consequence, in every point of the program execution, we know what a symbol is referencing, efficiently(by slowing changing global variables, we gain the chances to optimize more usual code!!)</a:t>
            </a:r>
          </a:p>
        </p:txBody>
      </p:sp>
      <p:sp>
        <p:nvSpPr>
          <p:cNvPr id="5" name="TextBox 4">
            <a:extLst>
              <a:ext uri="{FF2B5EF4-FFF2-40B4-BE49-F238E27FC236}">
                <a16:creationId xmlns:a16="http://schemas.microsoft.com/office/drawing/2014/main" id="{F9B57BEE-2800-43C3-AF6D-A399A5D203C7}"/>
              </a:ext>
            </a:extLst>
          </p:cNvPr>
          <p:cNvSpPr txBox="1"/>
          <p:nvPr/>
        </p:nvSpPr>
        <p:spPr>
          <a:xfrm>
            <a:off x="4524881" y="4680330"/>
            <a:ext cx="2501661" cy="369332"/>
          </a:xfrm>
          <a:prstGeom prst="rect">
            <a:avLst/>
          </a:prstGeom>
          <a:noFill/>
        </p:spPr>
        <p:txBody>
          <a:bodyPr wrap="square" rtlCol="0">
            <a:spAutoFit/>
          </a:bodyPr>
          <a:lstStyle/>
          <a:p>
            <a:r>
              <a:rPr lang="en-US" dirty="0"/>
              <a:t>insert something</a:t>
            </a:r>
          </a:p>
        </p:txBody>
      </p:sp>
      <p:sp>
        <p:nvSpPr>
          <p:cNvPr id="11" name="TextBox 10">
            <a:extLst>
              <a:ext uri="{FF2B5EF4-FFF2-40B4-BE49-F238E27FC236}">
                <a16:creationId xmlns:a16="http://schemas.microsoft.com/office/drawing/2014/main" id="{7AE1E9A6-7F50-4EB0-905B-A5EBE326AFFD}"/>
              </a:ext>
            </a:extLst>
          </p:cNvPr>
          <p:cNvSpPr txBox="1"/>
          <p:nvPr/>
        </p:nvSpPr>
        <p:spPr>
          <a:xfrm>
            <a:off x="4409481" y="3465609"/>
            <a:ext cx="2501661" cy="369332"/>
          </a:xfrm>
          <a:prstGeom prst="rect">
            <a:avLst/>
          </a:prstGeom>
          <a:noFill/>
        </p:spPr>
        <p:txBody>
          <a:bodyPr wrap="square" rtlCol="0">
            <a:spAutoFit/>
          </a:bodyPr>
          <a:lstStyle/>
          <a:p>
            <a:r>
              <a:rPr lang="en-US" dirty="0"/>
              <a:t>insert something</a:t>
            </a:r>
          </a:p>
        </p:txBody>
      </p:sp>
    </p:spTree>
    <p:extLst>
      <p:ext uri="{BB962C8B-B14F-4D97-AF65-F5344CB8AC3E}">
        <p14:creationId xmlns:p14="http://schemas.microsoft.com/office/powerpoint/2010/main" val="27129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3600" dirty="0"/>
              <a:t>Implementations about </a:t>
            </a:r>
            <a:br>
              <a:rPr lang="en-US" sz="4800" dirty="0"/>
            </a:br>
            <a:r>
              <a:rPr lang="en-US" sz="4800" dirty="0"/>
              <a:t>Instruction Insertions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sp>
        <p:nvSpPr>
          <p:cNvPr id="21" name="TextBox 20">
            <a:extLst>
              <a:ext uri="{FF2B5EF4-FFF2-40B4-BE49-F238E27FC236}">
                <a16:creationId xmlns:a16="http://schemas.microsoft.com/office/drawing/2014/main" id="{21738C3D-7F16-4843-AF5F-B62A3499FD9D}"/>
              </a:ext>
            </a:extLst>
          </p:cNvPr>
          <p:cNvSpPr txBox="1"/>
          <p:nvPr/>
        </p:nvSpPr>
        <p:spPr>
          <a:xfrm>
            <a:off x="2610010" y="2872926"/>
            <a:ext cx="6663386" cy="3046988"/>
          </a:xfrm>
          <a:prstGeom prst="rect">
            <a:avLst/>
          </a:prstGeom>
          <a:noFill/>
        </p:spPr>
        <p:txBody>
          <a:bodyPr wrap="square" rtlCol="0">
            <a:spAutoFit/>
          </a:bodyPr>
          <a:lstStyle/>
          <a:p>
            <a:r>
              <a:rPr lang="en-US" sz="2400" dirty="0"/>
              <a:t>Using Python import machinery:</a:t>
            </a:r>
          </a:p>
          <a:p>
            <a:r>
              <a:rPr lang="en-US" sz="2400" dirty="0"/>
              <a:t>(</a:t>
            </a:r>
            <a:r>
              <a:rPr lang="en-US" sz="2400" b="1" u="sng" dirty="0">
                <a:hlinkClick r:id="rId2"/>
              </a:rPr>
              <a:t>PEP 302</a:t>
            </a:r>
            <a:r>
              <a:rPr lang="en-US" sz="2400" b="1" u="sng" dirty="0"/>
              <a:t>, </a:t>
            </a:r>
            <a:r>
              <a:rPr lang="en-US" sz="2400" b="1" u="sng" dirty="0">
                <a:hlinkClick r:id="rId3"/>
              </a:rPr>
              <a:t>PEP 420</a:t>
            </a:r>
            <a:r>
              <a:rPr lang="en-US" sz="2400" b="1" u="sng" dirty="0"/>
              <a:t>)</a:t>
            </a:r>
            <a:endParaRPr lang="en-US" sz="2400" dirty="0"/>
          </a:p>
          <a:p>
            <a:r>
              <a:rPr lang="en-US" sz="2400" dirty="0"/>
              <a:t>Python programs run by interpreting bytecode instructions. We can hook the process of getting bytecode. We rewrite the bytecode, perform our analysis on it, and inject instructions to support tracking mutations of global variables!</a:t>
            </a:r>
          </a:p>
        </p:txBody>
      </p:sp>
    </p:spTree>
    <p:extLst>
      <p:ext uri="{BB962C8B-B14F-4D97-AF65-F5344CB8AC3E}">
        <p14:creationId xmlns:p14="http://schemas.microsoft.com/office/powerpoint/2010/main" val="399039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11981" y="756662"/>
            <a:ext cx="12696093" cy="983884"/>
          </a:xfrm>
        </p:spPr>
        <p:txBody>
          <a:bodyPr>
            <a:noAutofit/>
          </a:bodyPr>
          <a:lstStyle/>
          <a:p>
            <a:pPr algn="r"/>
            <a:r>
              <a:rPr lang="en-US" sz="4800" dirty="0"/>
              <a:t>Selecting A Compiler</a:t>
            </a:r>
          </a:p>
        </p:txBody>
      </p:sp>
      <p:sp>
        <p:nvSpPr>
          <p:cNvPr id="3" name="Rectangle 2">
            <a:extLst>
              <a:ext uri="{FF2B5EF4-FFF2-40B4-BE49-F238E27FC236}">
                <a16:creationId xmlns:a16="http://schemas.microsoft.com/office/drawing/2014/main" id="{5FC58E12-A664-446D-B908-7CD328D513E9}"/>
              </a:ext>
            </a:extLst>
          </p:cNvPr>
          <p:cNvSpPr/>
          <p:nvPr/>
        </p:nvSpPr>
        <p:spPr>
          <a:xfrm>
            <a:off x="365184" y="284526"/>
            <a:ext cx="6673969" cy="369332"/>
          </a:xfrm>
          <a:prstGeom prst="rect">
            <a:avLst/>
          </a:prstGeom>
        </p:spPr>
        <p:txBody>
          <a:bodyPr wrap="square">
            <a:spAutoFit/>
          </a:bodyPr>
          <a:lstStyle/>
          <a:p>
            <a:pPr marL="342900" indent="-342900">
              <a:buFont typeface="Wingdings" panose="05000000000000000000" pitchFamily="2" charset="2"/>
              <a:buChar char="v"/>
            </a:pPr>
            <a:r>
              <a:rPr lang="en-US" dirty="0"/>
              <a:t>Selecting A Compiler and Hooking Python Functions</a:t>
            </a:r>
          </a:p>
        </p:txBody>
      </p:sp>
      <p:sp>
        <p:nvSpPr>
          <p:cNvPr id="8" name="TextBox 7">
            <a:extLst>
              <a:ext uri="{FF2B5EF4-FFF2-40B4-BE49-F238E27FC236}">
                <a16:creationId xmlns:a16="http://schemas.microsoft.com/office/drawing/2014/main" id="{1C7C1AD4-F241-4708-8A12-6D3360D4DFF8}"/>
              </a:ext>
            </a:extLst>
          </p:cNvPr>
          <p:cNvSpPr txBox="1"/>
          <p:nvPr/>
        </p:nvSpPr>
        <p:spPr>
          <a:xfrm>
            <a:off x="1854680" y="1923690"/>
            <a:ext cx="7392838" cy="4524315"/>
          </a:xfrm>
          <a:prstGeom prst="rect">
            <a:avLst/>
          </a:prstGeom>
          <a:noFill/>
        </p:spPr>
        <p:txBody>
          <a:bodyPr wrap="square" rtlCol="0">
            <a:spAutoFit/>
          </a:bodyPr>
          <a:lstStyle/>
          <a:p>
            <a:r>
              <a:rPr lang="en-US" dirty="0"/>
              <a:t>Advantages of using Julia as a JIT compiler:</a:t>
            </a:r>
          </a:p>
          <a:p>
            <a:endParaRPr lang="en-US" dirty="0"/>
          </a:p>
          <a:p>
            <a:pPr marL="342900" indent="-342900">
              <a:buAutoNum type="arabicPeriod"/>
            </a:pPr>
            <a:r>
              <a:rPr lang="en-US" dirty="0"/>
              <a:t>Avoid invoking a C compiler ourselves</a:t>
            </a:r>
          </a:p>
          <a:p>
            <a:pPr marL="342900" indent="-342900">
              <a:buAutoNum type="arabicPeriod"/>
            </a:pPr>
            <a:r>
              <a:rPr lang="en-US" dirty="0"/>
              <a:t>Occupy our code generation with the support of Julia’s CUDA/SIMD/</a:t>
            </a:r>
            <a:r>
              <a:rPr lang="en-US" dirty="0">
                <a:hlinkClick r:id="rId2"/>
              </a:rPr>
              <a:t>AVX </a:t>
            </a:r>
            <a:r>
              <a:rPr lang="en-US" dirty="0" err="1">
                <a:hlinkClick r:id="rId2"/>
              </a:rPr>
              <a:t>LoopVectorization</a:t>
            </a:r>
            <a:endParaRPr lang="en-US" dirty="0"/>
          </a:p>
          <a:p>
            <a:pPr marL="342900" indent="-342900">
              <a:buAutoNum type="arabicPeriod"/>
            </a:pPr>
            <a:r>
              <a:rPr lang="en-US" dirty="0"/>
              <a:t>There exists a mature Python&lt;-&gt;Julia interoperation framework, by this we reduce the need of calling Python primitive C-APIs.</a:t>
            </a:r>
          </a:p>
          <a:p>
            <a:pPr marL="342900" indent="-342900">
              <a:buAutoNum type="arabicPeriod"/>
            </a:pPr>
            <a:r>
              <a:rPr lang="en-US" dirty="0"/>
              <a:t>Avoid managing compiled files, including loading and linking issues.</a:t>
            </a:r>
          </a:p>
          <a:p>
            <a:pPr marL="342900" indent="-342900">
              <a:buAutoNum type="arabicPeriod"/>
            </a:pPr>
            <a:r>
              <a:rPr lang="en-US" dirty="0"/>
              <a:t>If we use Julia for a JIT compiler, we can use Julia for more parts of our JIT framework, like implementing type inference and PE.</a:t>
            </a:r>
          </a:p>
          <a:p>
            <a:pPr marL="342900" indent="-342900">
              <a:buAutoNum type="arabicPeriod"/>
            </a:pPr>
            <a:r>
              <a:rPr lang="en-US" dirty="0"/>
              <a:t>Julia has implementations of pattern matching and type classes, hence, from a user’s perspective coding is more of fun, reliability and modularity.</a:t>
            </a:r>
          </a:p>
        </p:txBody>
      </p:sp>
    </p:spTree>
    <p:extLst>
      <p:ext uri="{BB962C8B-B14F-4D97-AF65-F5344CB8AC3E}">
        <p14:creationId xmlns:p14="http://schemas.microsoft.com/office/powerpoint/2010/main" val="387481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7F14D3-12D2-4B81-8861-CAA8E314B45C}"/>
              </a:ext>
            </a:extLst>
          </p:cNvPr>
          <p:cNvSpPr/>
          <p:nvPr/>
        </p:nvSpPr>
        <p:spPr>
          <a:xfrm>
            <a:off x="322053" y="425035"/>
            <a:ext cx="8908210" cy="369332"/>
          </a:xfrm>
          <a:prstGeom prst="rect">
            <a:avLst/>
          </a:prstGeom>
        </p:spPr>
        <p:txBody>
          <a:bodyPr wrap="square">
            <a:spAutoFit/>
          </a:bodyPr>
          <a:lstStyle/>
          <a:p>
            <a:pPr marL="342900" indent="-342900">
              <a:buFont typeface="Wingdings" panose="05000000000000000000" pitchFamily="2" charset="2"/>
              <a:buChar char="v"/>
            </a:pPr>
            <a:r>
              <a:rPr lang="en-US" dirty="0"/>
              <a:t>Transforming Python Bytecode Instructions to Our Core Language</a:t>
            </a:r>
          </a:p>
        </p:txBody>
      </p:sp>
      <p:sp>
        <p:nvSpPr>
          <p:cNvPr id="11" name="Title 10">
            <a:extLst>
              <a:ext uri="{FF2B5EF4-FFF2-40B4-BE49-F238E27FC236}">
                <a16:creationId xmlns:a16="http://schemas.microsoft.com/office/drawing/2014/main" id="{44EC030D-B6A4-4526-AA85-294B969C7AF8}"/>
              </a:ext>
            </a:extLst>
          </p:cNvPr>
          <p:cNvSpPr>
            <a:spLocks noGrp="1"/>
          </p:cNvSpPr>
          <p:nvPr>
            <p:ph type="title"/>
          </p:nvPr>
        </p:nvSpPr>
        <p:spPr>
          <a:xfrm>
            <a:off x="1090643" y="923026"/>
            <a:ext cx="10515600" cy="1198173"/>
          </a:xfrm>
        </p:spPr>
        <p:txBody>
          <a:bodyPr/>
          <a:lstStyle/>
          <a:p>
            <a:r>
              <a:rPr lang="en-US" dirty="0"/>
              <a:t>Control Flow Analysis</a:t>
            </a:r>
          </a:p>
        </p:txBody>
      </p:sp>
      <p:sp>
        <p:nvSpPr>
          <p:cNvPr id="13" name="TextBox 12">
            <a:extLst>
              <a:ext uri="{FF2B5EF4-FFF2-40B4-BE49-F238E27FC236}">
                <a16:creationId xmlns:a16="http://schemas.microsoft.com/office/drawing/2014/main" id="{6719CEF7-D7B6-41AE-A4FD-A625188F2A55}"/>
              </a:ext>
            </a:extLst>
          </p:cNvPr>
          <p:cNvSpPr txBox="1"/>
          <p:nvPr/>
        </p:nvSpPr>
        <p:spPr>
          <a:xfrm>
            <a:off x="799173" y="2181892"/>
            <a:ext cx="10757140" cy="923330"/>
          </a:xfrm>
          <a:prstGeom prst="rect">
            <a:avLst/>
          </a:prstGeom>
          <a:noFill/>
        </p:spPr>
        <p:txBody>
          <a:bodyPr wrap="square" rtlCol="0">
            <a:spAutoFit/>
          </a:bodyPr>
          <a:lstStyle/>
          <a:p>
            <a:r>
              <a:rPr lang="en-US" dirty="0"/>
              <a:t>We need to restore the program from </a:t>
            </a:r>
          </a:p>
          <a:p>
            <a:pPr marL="285750" indent="-285750">
              <a:buFont typeface="Wingdings" panose="05000000000000000000" pitchFamily="2" charset="2"/>
              <a:buChar char="q"/>
            </a:pPr>
            <a:r>
              <a:rPr lang="en-US" dirty="0"/>
              <a:t>Python code objects(containing scope information and maximum stack usage, etc.)</a:t>
            </a:r>
          </a:p>
          <a:p>
            <a:pPr marL="285750" indent="-285750">
              <a:buFont typeface="Wingdings" panose="05000000000000000000" pitchFamily="2" charset="2"/>
              <a:buChar char="q"/>
            </a:pPr>
            <a:r>
              <a:rPr lang="en-US" dirty="0"/>
              <a:t>bytecode instructions</a:t>
            </a:r>
          </a:p>
        </p:txBody>
      </p:sp>
      <p:pic>
        <p:nvPicPr>
          <p:cNvPr id="15" name="Picture 14">
            <a:extLst>
              <a:ext uri="{FF2B5EF4-FFF2-40B4-BE49-F238E27FC236}">
                <a16:creationId xmlns:a16="http://schemas.microsoft.com/office/drawing/2014/main" id="{5607FCB0-0155-4AAE-BB92-F8E4BEFFF9CC}"/>
              </a:ext>
            </a:extLst>
          </p:cNvPr>
          <p:cNvPicPr>
            <a:picLocks noChangeAspect="1"/>
          </p:cNvPicPr>
          <p:nvPr/>
        </p:nvPicPr>
        <p:blipFill>
          <a:blip r:embed="rId2"/>
          <a:stretch>
            <a:fillRect/>
          </a:stretch>
        </p:blipFill>
        <p:spPr>
          <a:xfrm>
            <a:off x="570207" y="3773689"/>
            <a:ext cx="2521943" cy="2659276"/>
          </a:xfrm>
          <a:prstGeom prst="rect">
            <a:avLst/>
          </a:prstGeom>
        </p:spPr>
      </p:pic>
      <p:pic>
        <p:nvPicPr>
          <p:cNvPr id="16" name="Picture 15">
            <a:extLst>
              <a:ext uri="{FF2B5EF4-FFF2-40B4-BE49-F238E27FC236}">
                <a16:creationId xmlns:a16="http://schemas.microsoft.com/office/drawing/2014/main" id="{3C7C5BF8-B6EC-4544-B089-52782EF494A1}"/>
              </a:ext>
            </a:extLst>
          </p:cNvPr>
          <p:cNvPicPr>
            <a:picLocks noChangeAspect="1"/>
          </p:cNvPicPr>
          <p:nvPr/>
        </p:nvPicPr>
        <p:blipFill>
          <a:blip r:embed="rId3"/>
          <a:stretch>
            <a:fillRect/>
          </a:stretch>
        </p:blipFill>
        <p:spPr>
          <a:xfrm>
            <a:off x="3658018" y="3793315"/>
            <a:ext cx="2498426" cy="2673549"/>
          </a:xfrm>
          <a:prstGeom prst="rect">
            <a:avLst/>
          </a:prstGeom>
        </p:spPr>
      </p:pic>
      <p:pic>
        <p:nvPicPr>
          <p:cNvPr id="17" name="Picture 16">
            <a:extLst>
              <a:ext uri="{FF2B5EF4-FFF2-40B4-BE49-F238E27FC236}">
                <a16:creationId xmlns:a16="http://schemas.microsoft.com/office/drawing/2014/main" id="{F87CAB8C-DA38-4CB7-AB0A-3FA6188F78A8}"/>
              </a:ext>
            </a:extLst>
          </p:cNvPr>
          <p:cNvPicPr>
            <a:picLocks noChangeAspect="1"/>
          </p:cNvPicPr>
          <p:nvPr/>
        </p:nvPicPr>
        <p:blipFill>
          <a:blip r:embed="rId4"/>
          <a:stretch>
            <a:fillRect/>
          </a:stretch>
        </p:blipFill>
        <p:spPr>
          <a:xfrm>
            <a:off x="6801534" y="3812121"/>
            <a:ext cx="1531583" cy="2654743"/>
          </a:xfrm>
          <a:prstGeom prst="rect">
            <a:avLst/>
          </a:prstGeom>
        </p:spPr>
      </p:pic>
      <p:pic>
        <p:nvPicPr>
          <p:cNvPr id="18" name="Picture 17">
            <a:extLst>
              <a:ext uri="{FF2B5EF4-FFF2-40B4-BE49-F238E27FC236}">
                <a16:creationId xmlns:a16="http://schemas.microsoft.com/office/drawing/2014/main" id="{A07B59A1-8325-4AEA-B687-0F8EA9A85DA7}"/>
              </a:ext>
            </a:extLst>
          </p:cNvPr>
          <p:cNvPicPr>
            <a:picLocks noChangeAspect="1"/>
          </p:cNvPicPr>
          <p:nvPr/>
        </p:nvPicPr>
        <p:blipFill>
          <a:blip r:embed="rId5"/>
          <a:stretch>
            <a:fillRect/>
          </a:stretch>
        </p:blipFill>
        <p:spPr>
          <a:xfrm>
            <a:off x="9037965" y="3793315"/>
            <a:ext cx="2440143" cy="2673549"/>
          </a:xfrm>
          <a:prstGeom prst="rect">
            <a:avLst/>
          </a:prstGeom>
        </p:spPr>
      </p:pic>
      <p:sp>
        <p:nvSpPr>
          <p:cNvPr id="19" name="TextBox 18">
            <a:extLst>
              <a:ext uri="{FF2B5EF4-FFF2-40B4-BE49-F238E27FC236}">
                <a16:creationId xmlns:a16="http://schemas.microsoft.com/office/drawing/2014/main" id="{6CCC81CC-63AA-4144-BFFA-DED73470F7BA}"/>
              </a:ext>
            </a:extLst>
          </p:cNvPr>
          <p:cNvSpPr txBox="1"/>
          <p:nvPr/>
        </p:nvSpPr>
        <p:spPr>
          <a:xfrm>
            <a:off x="322053" y="3372119"/>
            <a:ext cx="3418594" cy="369332"/>
          </a:xfrm>
          <a:prstGeom prst="rect">
            <a:avLst/>
          </a:prstGeom>
          <a:noFill/>
        </p:spPr>
        <p:txBody>
          <a:bodyPr wrap="square" rtlCol="0">
            <a:spAutoFit/>
          </a:bodyPr>
          <a:lstStyle/>
          <a:p>
            <a:r>
              <a:rPr lang="en-US" dirty="0"/>
              <a:t>Source Code(not available)</a:t>
            </a:r>
          </a:p>
        </p:txBody>
      </p:sp>
      <p:sp>
        <p:nvSpPr>
          <p:cNvPr id="20" name="TextBox 19">
            <a:extLst>
              <a:ext uri="{FF2B5EF4-FFF2-40B4-BE49-F238E27FC236}">
                <a16:creationId xmlns:a16="http://schemas.microsoft.com/office/drawing/2014/main" id="{CEAA82FE-C21F-4D29-AF41-0B16C665A6DE}"/>
              </a:ext>
            </a:extLst>
          </p:cNvPr>
          <p:cNvSpPr txBox="1"/>
          <p:nvPr/>
        </p:nvSpPr>
        <p:spPr>
          <a:xfrm>
            <a:off x="3419355" y="3324561"/>
            <a:ext cx="3524909" cy="369332"/>
          </a:xfrm>
          <a:prstGeom prst="rect">
            <a:avLst/>
          </a:prstGeom>
          <a:noFill/>
        </p:spPr>
        <p:txBody>
          <a:bodyPr wrap="square" rtlCol="0">
            <a:spAutoFit/>
          </a:bodyPr>
          <a:lstStyle/>
          <a:p>
            <a:r>
              <a:rPr lang="en-US" dirty="0"/>
              <a:t>Bytecode(always available)</a:t>
            </a:r>
          </a:p>
        </p:txBody>
      </p:sp>
      <p:sp>
        <p:nvSpPr>
          <p:cNvPr id="21" name="TextBox 20">
            <a:extLst>
              <a:ext uri="{FF2B5EF4-FFF2-40B4-BE49-F238E27FC236}">
                <a16:creationId xmlns:a16="http://schemas.microsoft.com/office/drawing/2014/main" id="{2E0C064E-9079-459A-9009-AC4DF084218D}"/>
              </a:ext>
            </a:extLst>
          </p:cNvPr>
          <p:cNvSpPr txBox="1"/>
          <p:nvPr/>
        </p:nvSpPr>
        <p:spPr>
          <a:xfrm>
            <a:off x="6946223" y="3309015"/>
            <a:ext cx="1242204" cy="369332"/>
          </a:xfrm>
          <a:prstGeom prst="rect">
            <a:avLst/>
          </a:prstGeom>
          <a:noFill/>
        </p:spPr>
        <p:txBody>
          <a:bodyPr wrap="square" rtlCol="0">
            <a:spAutoFit/>
          </a:bodyPr>
          <a:lstStyle/>
          <a:p>
            <a:r>
              <a:rPr lang="en-US" dirty="0"/>
              <a:t>Some IR</a:t>
            </a:r>
          </a:p>
        </p:txBody>
      </p:sp>
      <p:sp>
        <p:nvSpPr>
          <p:cNvPr id="22" name="TextBox 21">
            <a:extLst>
              <a:ext uri="{FF2B5EF4-FFF2-40B4-BE49-F238E27FC236}">
                <a16:creationId xmlns:a16="http://schemas.microsoft.com/office/drawing/2014/main" id="{AB3DB002-8FC4-40C7-A3A3-EDFB03002FC4}"/>
              </a:ext>
            </a:extLst>
          </p:cNvPr>
          <p:cNvSpPr txBox="1"/>
          <p:nvPr/>
        </p:nvSpPr>
        <p:spPr>
          <a:xfrm>
            <a:off x="8959761" y="3274005"/>
            <a:ext cx="2596552" cy="369332"/>
          </a:xfrm>
          <a:prstGeom prst="rect">
            <a:avLst/>
          </a:prstGeom>
          <a:noFill/>
        </p:spPr>
        <p:txBody>
          <a:bodyPr wrap="square" rtlCol="0">
            <a:spAutoFit/>
          </a:bodyPr>
          <a:lstStyle/>
          <a:p>
            <a:r>
              <a:rPr lang="en-US" dirty="0"/>
              <a:t>Register-machine IR</a:t>
            </a:r>
          </a:p>
        </p:txBody>
      </p:sp>
      <p:sp>
        <p:nvSpPr>
          <p:cNvPr id="23" name="Arrow: Right 22">
            <a:extLst>
              <a:ext uri="{FF2B5EF4-FFF2-40B4-BE49-F238E27FC236}">
                <a16:creationId xmlns:a16="http://schemas.microsoft.com/office/drawing/2014/main" id="{FAAC5E75-9FD3-468F-AD5C-C254F9DF9660}"/>
              </a:ext>
            </a:extLst>
          </p:cNvPr>
          <p:cNvSpPr/>
          <p:nvPr/>
        </p:nvSpPr>
        <p:spPr>
          <a:xfrm>
            <a:off x="2602879" y="4201141"/>
            <a:ext cx="1405430" cy="1684382"/>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a:t>
            </a:r>
          </a:p>
          <a:p>
            <a:pPr algn="ctr"/>
            <a:r>
              <a:rPr lang="en-US" sz="1600" dirty="0"/>
              <a:t>does it </a:t>
            </a:r>
          </a:p>
        </p:txBody>
      </p:sp>
      <p:sp>
        <p:nvSpPr>
          <p:cNvPr id="24" name="Arrow: Right 23">
            <a:extLst>
              <a:ext uri="{FF2B5EF4-FFF2-40B4-BE49-F238E27FC236}">
                <a16:creationId xmlns:a16="http://schemas.microsoft.com/office/drawing/2014/main" id="{E97868FF-5132-44A9-BA7A-A7F23AA6E736}"/>
              </a:ext>
            </a:extLst>
          </p:cNvPr>
          <p:cNvSpPr/>
          <p:nvPr/>
        </p:nvSpPr>
        <p:spPr>
          <a:xfrm>
            <a:off x="5022948" y="4430195"/>
            <a:ext cx="1921316" cy="1399787"/>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Our abstract interpretation</a:t>
            </a:r>
          </a:p>
        </p:txBody>
      </p:sp>
      <p:sp>
        <p:nvSpPr>
          <p:cNvPr id="25" name="Arrow: Right 24">
            <a:extLst>
              <a:ext uri="{FF2B5EF4-FFF2-40B4-BE49-F238E27FC236}">
                <a16:creationId xmlns:a16="http://schemas.microsoft.com/office/drawing/2014/main" id="{B1FC23AC-75D2-495F-9A0B-46EBF14D37CF}"/>
              </a:ext>
            </a:extLst>
          </p:cNvPr>
          <p:cNvSpPr/>
          <p:nvPr/>
        </p:nvSpPr>
        <p:spPr>
          <a:xfrm>
            <a:off x="7958903" y="4636968"/>
            <a:ext cx="1587302" cy="1023854"/>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Relooper</a:t>
            </a:r>
            <a:r>
              <a:rPr lang="en-US" sz="1400" dirty="0"/>
              <a:t>, </a:t>
            </a:r>
            <a:r>
              <a:rPr lang="en-US" altLang="zh-CN" sz="1400" dirty="0"/>
              <a:t>PE, etc.</a:t>
            </a:r>
          </a:p>
        </p:txBody>
      </p:sp>
    </p:spTree>
    <p:extLst>
      <p:ext uri="{BB962C8B-B14F-4D97-AF65-F5344CB8AC3E}">
        <p14:creationId xmlns:p14="http://schemas.microsoft.com/office/powerpoint/2010/main" val="133172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56D5-778D-4990-ADE7-3DA48C3D9E03}"/>
              </a:ext>
            </a:extLst>
          </p:cNvPr>
          <p:cNvSpPr>
            <a:spLocks noGrp="1"/>
          </p:cNvSpPr>
          <p:nvPr>
            <p:ph type="title"/>
          </p:nvPr>
        </p:nvSpPr>
        <p:spPr>
          <a:xfrm>
            <a:off x="838200" y="482672"/>
            <a:ext cx="10515600" cy="646331"/>
          </a:xfrm>
          <a:noFill/>
        </p:spPr>
        <p:txBody>
          <a:bodyPr wrap="square" rtlCol="0">
            <a:spAutoFit/>
          </a:bodyPr>
          <a:lstStyle/>
          <a:p>
            <a:r>
              <a:rPr lang="en-US" altLang="zh-CN" sz="4000" dirty="0">
                <a:latin typeface="Arial Black" panose="020B0A04020102020204" pitchFamily="34" charset="0"/>
                <a:ea typeface="+mn-ea"/>
                <a:cs typeface="+mn-cs"/>
              </a:rPr>
              <a:t>Previous Attempts</a:t>
            </a:r>
            <a:endParaRPr lang="en-US" sz="4000" dirty="0">
              <a:latin typeface="Arial Black" panose="020B0A04020102020204" pitchFamily="34" charset="0"/>
              <a:ea typeface="+mn-ea"/>
              <a:cs typeface="+mn-cs"/>
            </a:endParaRPr>
          </a:p>
        </p:txBody>
      </p:sp>
      <p:sp>
        <p:nvSpPr>
          <p:cNvPr id="3" name="Content Placeholder 2">
            <a:extLst>
              <a:ext uri="{FF2B5EF4-FFF2-40B4-BE49-F238E27FC236}">
                <a16:creationId xmlns:a16="http://schemas.microsoft.com/office/drawing/2014/main" id="{72377408-F39B-4ECC-8104-942529016388}"/>
              </a:ext>
            </a:extLst>
          </p:cNvPr>
          <p:cNvSpPr>
            <a:spLocks noGrp="1"/>
          </p:cNvSpPr>
          <p:nvPr>
            <p:ph idx="1"/>
          </p:nvPr>
        </p:nvSpPr>
        <p:spPr>
          <a:xfrm>
            <a:off x="838200" y="1468619"/>
            <a:ext cx="4609012" cy="2798626"/>
          </a:xfrm>
        </p:spPr>
        <p:txBody>
          <a:bodyPr>
            <a:normAutofit/>
          </a:bodyPr>
          <a:lstStyle/>
          <a:p>
            <a:pPr marL="0" indent="0">
              <a:buNone/>
            </a:pPr>
            <a:r>
              <a:rPr lang="en-US" sz="2000" dirty="0"/>
              <a:t>The well-known</a:t>
            </a:r>
          </a:p>
          <a:p>
            <a:pPr>
              <a:buFont typeface="Wingdings" panose="05000000000000000000" pitchFamily="2" charset="2"/>
              <a:buChar char="q"/>
            </a:pPr>
            <a:r>
              <a:rPr lang="en-US" sz="2000" dirty="0" err="1"/>
              <a:t>Psyco</a:t>
            </a:r>
            <a:endParaRPr lang="en-US" sz="2000" dirty="0"/>
          </a:p>
          <a:p>
            <a:pPr>
              <a:buFont typeface="Wingdings" panose="05000000000000000000" pitchFamily="2" charset="2"/>
              <a:buChar char="q"/>
            </a:pPr>
            <a:r>
              <a:rPr lang="en-US" sz="2000" dirty="0" err="1"/>
              <a:t>PyPy</a:t>
            </a:r>
            <a:endParaRPr lang="en-US" sz="2000" dirty="0"/>
          </a:p>
          <a:p>
            <a:pPr>
              <a:buFont typeface="Wingdings" panose="05000000000000000000" pitchFamily="2" charset="2"/>
              <a:buChar char="q"/>
            </a:pPr>
            <a:r>
              <a:rPr lang="en-US" sz="2000" dirty="0" err="1"/>
              <a:t>PyJion</a:t>
            </a:r>
            <a:endParaRPr lang="en-US" sz="2000" dirty="0"/>
          </a:p>
          <a:p>
            <a:pPr>
              <a:buFont typeface="Wingdings" panose="05000000000000000000" pitchFamily="2" charset="2"/>
              <a:buChar char="q"/>
            </a:pPr>
            <a:r>
              <a:rPr lang="en-US" sz="2000" dirty="0" err="1"/>
              <a:t>Pyston</a:t>
            </a:r>
            <a:endParaRPr lang="en-US" sz="2000" dirty="0"/>
          </a:p>
          <a:p>
            <a:pPr>
              <a:buFont typeface="Wingdings" panose="05000000000000000000" pitchFamily="2" charset="2"/>
              <a:buChar char="q"/>
            </a:pPr>
            <a:r>
              <a:rPr lang="en-US" sz="2000" dirty="0" err="1"/>
              <a:t>Numba</a:t>
            </a:r>
            <a:endParaRPr lang="en-US" sz="2000" dirty="0"/>
          </a:p>
        </p:txBody>
      </p:sp>
      <p:sp>
        <p:nvSpPr>
          <p:cNvPr id="4" name="Content Placeholder 2">
            <a:extLst>
              <a:ext uri="{FF2B5EF4-FFF2-40B4-BE49-F238E27FC236}">
                <a16:creationId xmlns:a16="http://schemas.microsoft.com/office/drawing/2014/main" id="{3B3AC3E4-1E96-41D5-BCF4-C5A620630D3A}"/>
              </a:ext>
            </a:extLst>
          </p:cNvPr>
          <p:cNvSpPr txBox="1">
            <a:spLocks/>
          </p:cNvSpPr>
          <p:nvPr/>
        </p:nvSpPr>
        <p:spPr>
          <a:xfrm>
            <a:off x="6254932" y="1468619"/>
            <a:ext cx="4609012" cy="2798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Not that well-known</a:t>
            </a:r>
          </a:p>
          <a:p>
            <a:pPr>
              <a:buFont typeface="Wingdings" panose="05000000000000000000" pitchFamily="2" charset="2"/>
              <a:buChar char="q"/>
            </a:pPr>
            <a:r>
              <a:rPr lang="en-US" sz="2000" dirty="0" err="1"/>
              <a:t>JitPy</a:t>
            </a:r>
            <a:endParaRPr lang="en-US" sz="2000" dirty="0"/>
          </a:p>
          <a:p>
            <a:pPr>
              <a:buFont typeface="Wingdings" panose="05000000000000000000" pitchFamily="2" charset="2"/>
              <a:buChar char="q"/>
            </a:pPr>
            <a:r>
              <a:rPr lang="en-US" sz="2000" dirty="0"/>
              <a:t>HOPE</a:t>
            </a:r>
          </a:p>
          <a:p>
            <a:pPr>
              <a:buFont typeface="Wingdings" panose="05000000000000000000" pitchFamily="2" charset="2"/>
              <a:buChar char="q"/>
            </a:pPr>
            <a:r>
              <a:rPr lang="en-US" sz="2000" dirty="0"/>
              <a:t>Restrain-JIT(by me)</a:t>
            </a:r>
          </a:p>
        </p:txBody>
      </p:sp>
      <p:sp>
        <p:nvSpPr>
          <p:cNvPr id="5" name="TextBox 4">
            <a:extLst>
              <a:ext uri="{FF2B5EF4-FFF2-40B4-BE49-F238E27FC236}">
                <a16:creationId xmlns:a16="http://schemas.microsoft.com/office/drawing/2014/main" id="{155C5783-C2AD-4F66-B29D-8A0972B30FE4}"/>
              </a:ext>
            </a:extLst>
          </p:cNvPr>
          <p:cNvSpPr txBox="1"/>
          <p:nvPr/>
        </p:nvSpPr>
        <p:spPr>
          <a:xfrm>
            <a:off x="838200" y="4548465"/>
            <a:ext cx="8503920" cy="1077218"/>
          </a:xfrm>
          <a:prstGeom prst="rect">
            <a:avLst/>
          </a:prstGeom>
        </p:spPr>
        <p:txBody>
          <a:bodyPr wrap="square" rtlCol="0">
            <a:spAutoFit/>
          </a:bodyPr>
          <a:lstStyle/>
          <a:p>
            <a:r>
              <a:rPr lang="en-US" sz="3200" dirty="0" err="1"/>
              <a:t>Numba</a:t>
            </a:r>
            <a:r>
              <a:rPr lang="en-US" sz="3200" dirty="0"/>
              <a:t> and </a:t>
            </a:r>
            <a:r>
              <a:rPr lang="en-US" sz="3200" dirty="0" err="1"/>
              <a:t>PyPy</a:t>
            </a:r>
            <a:r>
              <a:rPr lang="en-US" sz="3200" dirty="0"/>
              <a:t> turns out to be the most popular and successful so far.</a:t>
            </a:r>
          </a:p>
        </p:txBody>
      </p:sp>
    </p:spTree>
    <p:extLst>
      <p:ext uri="{BB962C8B-B14F-4D97-AF65-F5344CB8AC3E}">
        <p14:creationId xmlns:p14="http://schemas.microsoft.com/office/powerpoint/2010/main" val="3525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96CF-D5D0-4EB6-A5C9-E31A1201053F}"/>
              </a:ext>
            </a:extLst>
          </p:cNvPr>
          <p:cNvSpPr>
            <a:spLocks noGrp="1"/>
          </p:cNvSpPr>
          <p:nvPr>
            <p:ph type="title"/>
          </p:nvPr>
        </p:nvSpPr>
        <p:spPr/>
        <p:txBody>
          <a:bodyPr/>
          <a:lstStyle/>
          <a:p>
            <a:r>
              <a:rPr lang="en-US" altLang="zh-CN" dirty="0"/>
              <a:t>Problems of Previous Attempts</a:t>
            </a:r>
            <a:endParaRPr lang="en-US" dirty="0"/>
          </a:p>
        </p:txBody>
      </p:sp>
      <p:sp>
        <p:nvSpPr>
          <p:cNvPr id="3" name="Content Placeholder 2">
            <a:extLst>
              <a:ext uri="{FF2B5EF4-FFF2-40B4-BE49-F238E27FC236}">
                <a16:creationId xmlns:a16="http://schemas.microsoft.com/office/drawing/2014/main" id="{2027F8F9-D701-4CC1-8BD1-F66E1E6209AF}"/>
              </a:ext>
            </a:extLst>
          </p:cNvPr>
          <p:cNvSpPr>
            <a:spLocks noGrp="1"/>
          </p:cNvSpPr>
          <p:nvPr>
            <p:ph idx="1"/>
          </p:nvPr>
        </p:nvSpPr>
        <p:spPr>
          <a:xfrm>
            <a:off x="838200" y="1585827"/>
            <a:ext cx="10515600" cy="4351338"/>
          </a:xfrm>
        </p:spPr>
        <p:txBody>
          <a:bodyPr/>
          <a:lstStyle/>
          <a:p>
            <a:pPr marL="0" indent="0">
              <a:buNone/>
            </a:pPr>
            <a:r>
              <a:rPr lang="en-US" dirty="0"/>
              <a:t>Roughly,</a:t>
            </a:r>
          </a:p>
          <a:p>
            <a:r>
              <a:rPr lang="en-US" dirty="0" err="1"/>
              <a:t>PyPy</a:t>
            </a:r>
            <a:r>
              <a:rPr lang="en-US" dirty="0"/>
              <a:t> is a </a:t>
            </a:r>
            <a:r>
              <a:rPr lang="en-US" sz="4000" b="1" dirty="0"/>
              <a:t>separate runtime</a:t>
            </a:r>
            <a:r>
              <a:rPr lang="en-US" dirty="0"/>
              <a:t>, its </a:t>
            </a:r>
            <a:r>
              <a:rPr lang="en-US" sz="4000" dirty="0"/>
              <a:t>C-extension is slow</a:t>
            </a:r>
            <a:r>
              <a:rPr lang="en-US" dirty="0"/>
              <a:t>!</a:t>
            </a:r>
          </a:p>
          <a:p>
            <a:r>
              <a:rPr lang="en-US" dirty="0"/>
              <a:t>People</a:t>
            </a:r>
            <a:r>
              <a:rPr lang="en-US" sz="4000" dirty="0"/>
              <a:t> stick to </a:t>
            </a:r>
            <a:r>
              <a:rPr lang="en-US" sz="4000" dirty="0" err="1"/>
              <a:t>CPython</a:t>
            </a:r>
            <a:r>
              <a:rPr lang="en-US" dirty="0"/>
              <a:t>, the dominant implementation.</a:t>
            </a:r>
          </a:p>
          <a:p>
            <a:endParaRPr lang="en-US" dirty="0"/>
          </a:p>
          <a:p>
            <a:r>
              <a:rPr lang="en-US" dirty="0" err="1"/>
              <a:t>Numba</a:t>
            </a:r>
            <a:r>
              <a:rPr lang="en-US" dirty="0"/>
              <a:t> works for </a:t>
            </a:r>
            <a:r>
              <a:rPr lang="en-US" sz="4000" dirty="0"/>
              <a:t>numeric computations only.</a:t>
            </a:r>
          </a:p>
          <a:p>
            <a:pPr marL="0" indent="0">
              <a:buNone/>
            </a:pPr>
            <a:endParaRPr lang="en-US" dirty="0"/>
          </a:p>
        </p:txBody>
      </p:sp>
    </p:spTree>
    <p:extLst>
      <p:ext uri="{BB962C8B-B14F-4D97-AF65-F5344CB8AC3E}">
        <p14:creationId xmlns:p14="http://schemas.microsoft.com/office/powerpoint/2010/main" val="399986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D247-B862-40F7-9FAF-268D32B3BEAC}"/>
              </a:ext>
            </a:extLst>
          </p:cNvPr>
          <p:cNvSpPr>
            <a:spLocks noGrp="1"/>
          </p:cNvSpPr>
          <p:nvPr>
            <p:ph type="title"/>
          </p:nvPr>
        </p:nvSpPr>
        <p:spPr>
          <a:xfrm>
            <a:off x="919184" y="1136275"/>
            <a:ext cx="11747269" cy="2852737"/>
          </a:xfrm>
        </p:spPr>
        <p:txBody>
          <a:bodyPr/>
          <a:lstStyle/>
          <a:p>
            <a:r>
              <a:rPr lang="en-US" b="1" dirty="0">
                <a:effectLst>
                  <a:outerShdw blurRad="38100" dist="38100" dir="2700000" algn="tl">
                    <a:srgbClr val="000000">
                      <a:alpha val="43137"/>
                    </a:srgbClr>
                  </a:outerShdw>
                </a:effectLst>
              </a:rPr>
              <a:t>Something in </a:t>
            </a:r>
            <a:r>
              <a:rPr lang="en-US" b="1" dirty="0" err="1">
                <a:effectLst>
                  <a:outerShdw blurRad="38100" dist="38100" dir="2700000" algn="tl">
                    <a:srgbClr val="000000">
                      <a:alpha val="43137"/>
                    </a:srgbClr>
                  </a:outerShdw>
                </a:effectLst>
              </a:rPr>
              <a:t>CPython</a:t>
            </a:r>
            <a:r>
              <a:rPr lang="en-US" b="1" dirty="0">
                <a:effectLst>
                  <a:outerShdw blurRad="38100" dist="38100" dir="2700000" algn="tl">
                    <a:srgbClr val="000000">
                      <a:alpha val="43137"/>
                    </a:srgbClr>
                  </a:outerShdw>
                </a:effectLst>
              </a:rPr>
              <a:t>,  keep everything,</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but faster?</a:t>
            </a:r>
            <a:endParaRPr lang="en-US" dirty="0"/>
          </a:p>
        </p:txBody>
      </p:sp>
    </p:spTree>
    <p:extLst>
      <p:ext uri="{BB962C8B-B14F-4D97-AF65-F5344CB8AC3E}">
        <p14:creationId xmlns:p14="http://schemas.microsoft.com/office/powerpoint/2010/main" val="177209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678F-81BF-4686-AC2B-AF415ABC70C2}"/>
              </a:ext>
            </a:extLst>
          </p:cNvPr>
          <p:cNvSpPr>
            <a:spLocks noGrp="1"/>
          </p:cNvSpPr>
          <p:nvPr>
            <p:ph type="title"/>
          </p:nvPr>
        </p:nvSpPr>
        <p:spPr>
          <a:xfrm>
            <a:off x="595603" y="374456"/>
            <a:ext cx="11767457" cy="1325563"/>
          </a:xfrm>
        </p:spPr>
        <p:txBody>
          <a:bodyPr>
            <a:normAutofit/>
          </a:bodyPr>
          <a:lstStyle/>
          <a:p>
            <a:r>
              <a:rPr lang="en-US" sz="4000" dirty="0"/>
              <a:t>Decades later since the previous attempts…</a:t>
            </a:r>
          </a:p>
        </p:txBody>
      </p:sp>
      <p:sp>
        <p:nvSpPr>
          <p:cNvPr id="3" name="Content Placeholder 2">
            <a:extLst>
              <a:ext uri="{FF2B5EF4-FFF2-40B4-BE49-F238E27FC236}">
                <a16:creationId xmlns:a16="http://schemas.microsoft.com/office/drawing/2014/main" id="{F0B15B1B-C927-4B6F-A293-5AEA6463A9F7}"/>
              </a:ext>
            </a:extLst>
          </p:cNvPr>
          <p:cNvSpPr>
            <a:spLocks noGrp="1"/>
          </p:cNvSpPr>
          <p:nvPr>
            <p:ph idx="1"/>
          </p:nvPr>
        </p:nvSpPr>
        <p:spPr>
          <a:xfrm>
            <a:off x="711981" y="1943746"/>
            <a:ext cx="10515600" cy="4539798"/>
          </a:xfrm>
        </p:spPr>
        <p:txBody>
          <a:bodyPr>
            <a:normAutofit fontScale="77500" lnSpcReduction="20000"/>
          </a:bodyPr>
          <a:lstStyle/>
          <a:p>
            <a:pPr marL="0" indent="0">
              <a:buNone/>
            </a:pPr>
            <a:r>
              <a:rPr lang="en-US" dirty="0">
                <a:ea typeface="Iosevka" panose="02000509000000000000" pitchFamily="49" charset="0"/>
              </a:rPr>
              <a:t>We have many other successful attempts in JIT to refer:</a:t>
            </a:r>
          </a:p>
          <a:p>
            <a:r>
              <a:rPr lang="en-US" dirty="0">
                <a:ea typeface="Iosevka" panose="02000509000000000000" pitchFamily="49" charset="0"/>
              </a:rPr>
              <a:t>Julia, a dynamic language with amazing JIT</a:t>
            </a:r>
          </a:p>
          <a:p>
            <a:r>
              <a:rPr lang="en-US" dirty="0">
                <a:ea typeface="Iosevka" panose="02000509000000000000" pitchFamily="49" charset="0"/>
              </a:rPr>
              <a:t>Ruby MJIT since Ruby 2.6</a:t>
            </a:r>
          </a:p>
          <a:p>
            <a:pPr marL="0" indent="0">
              <a:buNone/>
            </a:pPr>
            <a:endParaRPr lang="en-US" dirty="0">
              <a:ea typeface="Iosevka" panose="02000509000000000000" pitchFamily="49" charset="0"/>
            </a:endParaRPr>
          </a:p>
          <a:p>
            <a:pPr marL="0" indent="0">
              <a:buNone/>
            </a:pPr>
            <a:r>
              <a:rPr lang="en-US" dirty="0">
                <a:ea typeface="Iosevka" panose="02000509000000000000" pitchFamily="49" charset="0"/>
              </a:rPr>
              <a:t>JIT requires a compiler in runtime, decades ago we don’t have many options, but now we have many related supports from the community and the Python organizations:</a:t>
            </a:r>
          </a:p>
          <a:p>
            <a:pPr marL="0" indent="0">
              <a:buNone/>
            </a:pPr>
            <a:endParaRPr lang="en-US" dirty="0">
              <a:ea typeface="Iosevka" panose="02000509000000000000" pitchFamily="49" charset="0"/>
            </a:endParaRPr>
          </a:p>
          <a:p>
            <a:r>
              <a:rPr lang="en-US" dirty="0" err="1">
                <a:ea typeface="Iosevka" panose="02000509000000000000" pitchFamily="49" charset="0"/>
              </a:rPr>
              <a:t>Nuikta</a:t>
            </a:r>
            <a:r>
              <a:rPr lang="en-US" dirty="0">
                <a:ea typeface="Iosevka" panose="02000509000000000000" pitchFamily="49" charset="0"/>
              </a:rPr>
              <a:t>(Python to C++ compiler)</a:t>
            </a:r>
          </a:p>
          <a:p>
            <a:r>
              <a:rPr lang="en-US" dirty="0" err="1">
                <a:ea typeface="Iosevka" panose="02000509000000000000" pitchFamily="49" charset="0"/>
              </a:rPr>
              <a:t>Cython</a:t>
            </a:r>
            <a:r>
              <a:rPr lang="en-US" dirty="0">
                <a:ea typeface="Iosevka" panose="02000509000000000000" pitchFamily="49" charset="0"/>
              </a:rPr>
              <a:t>(state-of-the-art Python to C/C++ compiler)</a:t>
            </a:r>
          </a:p>
          <a:p>
            <a:r>
              <a:rPr lang="en-US" dirty="0">
                <a:ea typeface="Iosevka" panose="02000509000000000000" pitchFamily="49" charset="0"/>
              </a:rPr>
              <a:t>PEP0384(stable C API for </a:t>
            </a:r>
            <a:r>
              <a:rPr lang="en-US" dirty="0" err="1">
                <a:ea typeface="Iosevka" panose="02000509000000000000" pitchFamily="49" charset="0"/>
              </a:rPr>
              <a:t>CPython</a:t>
            </a:r>
            <a:r>
              <a:rPr lang="en-US" dirty="0">
                <a:ea typeface="Iosevka" panose="02000509000000000000" pitchFamily="49" charset="0"/>
              </a:rPr>
              <a:t>)</a:t>
            </a:r>
          </a:p>
          <a:p>
            <a:r>
              <a:rPr lang="en-US" dirty="0" err="1">
                <a:ea typeface="Iosevka" panose="02000509000000000000" pitchFamily="49" charset="0"/>
              </a:rPr>
              <a:t>HPy</a:t>
            </a:r>
            <a:r>
              <a:rPr lang="en-US" dirty="0">
                <a:ea typeface="Iosevka" panose="02000509000000000000" pitchFamily="49" charset="0"/>
              </a:rPr>
              <a:t>(better C API for </a:t>
            </a:r>
            <a:r>
              <a:rPr lang="en-US" dirty="0" err="1">
                <a:ea typeface="Iosevka" panose="02000509000000000000" pitchFamily="49" charset="0"/>
              </a:rPr>
              <a:t>CPython</a:t>
            </a:r>
            <a:r>
              <a:rPr lang="en-US" dirty="0">
                <a:ea typeface="Iosevka" panose="02000509000000000000" pitchFamily="49" charset="0"/>
              </a:rPr>
              <a:t>, avoid </a:t>
            </a:r>
            <a:r>
              <a:rPr lang="en-US" dirty="0" err="1">
                <a:ea typeface="Iosevka" panose="02000509000000000000" pitchFamily="49" charset="0"/>
              </a:rPr>
              <a:t>CPython’s</a:t>
            </a:r>
            <a:r>
              <a:rPr lang="en-US" dirty="0">
                <a:ea typeface="Iosevka" panose="02000509000000000000" pitchFamily="49" charset="0"/>
              </a:rPr>
              <a:t> abstraction leaks)</a:t>
            </a:r>
          </a:p>
          <a:p>
            <a:r>
              <a:rPr lang="en-US" dirty="0">
                <a:ea typeface="Iosevka" panose="02000509000000000000" pitchFamily="49" charset="0"/>
              </a:rPr>
              <a:t>...</a:t>
            </a:r>
          </a:p>
        </p:txBody>
      </p:sp>
    </p:spTree>
    <p:extLst>
      <p:ext uri="{BB962C8B-B14F-4D97-AF65-F5344CB8AC3E}">
        <p14:creationId xmlns:p14="http://schemas.microsoft.com/office/powerpoint/2010/main" val="186491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34CA-4C84-429E-8ABA-DC6B46A6AF29}"/>
              </a:ext>
            </a:extLst>
          </p:cNvPr>
          <p:cNvSpPr>
            <a:spLocks noGrp="1"/>
          </p:cNvSpPr>
          <p:nvPr>
            <p:ph type="title"/>
          </p:nvPr>
        </p:nvSpPr>
        <p:spPr>
          <a:xfrm>
            <a:off x="683467" y="187843"/>
            <a:ext cx="11067661" cy="1325563"/>
          </a:xfrm>
        </p:spPr>
        <p:txBody>
          <a:bodyPr/>
          <a:lstStyle/>
          <a:p>
            <a:r>
              <a:rPr lang="en-US" dirty="0">
                <a:latin typeface="Iosevka" panose="02000509000000000000" pitchFamily="49" charset="0"/>
              </a:rPr>
              <a:t>Time to make the dreaming Python JIT!</a:t>
            </a:r>
          </a:p>
        </p:txBody>
      </p:sp>
      <p:sp>
        <p:nvSpPr>
          <p:cNvPr id="3" name="Content Placeholder 2">
            <a:extLst>
              <a:ext uri="{FF2B5EF4-FFF2-40B4-BE49-F238E27FC236}">
                <a16:creationId xmlns:a16="http://schemas.microsoft.com/office/drawing/2014/main" id="{D8E45422-C36F-4547-B42A-12DDDAD444F6}"/>
              </a:ext>
            </a:extLst>
          </p:cNvPr>
          <p:cNvSpPr>
            <a:spLocks noGrp="1"/>
          </p:cNvSpPr>
          <p:nvPr>
            <p:ph idx="1"/>
          </p:nvPr>
        </p:nvSpPr>
        <p:spPr>
          <a:xfrm>
            <a:off x="754224" y="1396417"/>
            <a:ext cx="10515600" cy="4351338"/>
          </a:xfrm>
        </p:spPr>
        <p:txBody>
          <a:bodyPr/>
          <a:lstStyle/>
          <a:p>
            <a:pPr marL="0" indent="0">
              <a:buNone/>
            </a:pPr>
            <a:r>
              <a:rPr lang="en-US" dirty="0">
                <a:latin typeface="Algerian" panose="04020705040A02060702" pitchFamily="82" charset="0"/>
                <a:ea typeface="Oradano-mincho-GSRR" panose="02000600000000000000" pitchFamily="2" charset="-128"/>
              </a:rPr>
              <a:t>Architecture:</a:t>
            </a:r>
          </a:p>
          <a:p>
            <a:pPr marL="0" indent="0">
              <a:buNone/>
            </a:pPr>
            <a:endParaRPr lang="en-US" dirty="0"/>
          </a:p>
        </p:txBody>
      </p:sp>
      <p:sp>
        <p:nvSpPr>
          <p:cNvPr id="4" name="Rectangle: Rounded Corners 3">
            <a:extLst>
              <a:ext uri="{FF2B5EF4-FFF2-40B4-BE49-F238E27FC236}">
                <a16:creationId xmlns:a16="http://schemas.microsoft.com/office/drawing/2014/main" id="{65F39F1E-2C7C-40D6-8ED1-2F3EC3C45995}"/>
              </a:ext>
            </a:extLst>
          </p:cNvPr>
          <p:cNvSpPr/>
          <p:nvPr/>
        </p:nvSpPr>
        <p:spPr>
          <a:xfrm>
            <a:off x="6157037" y="1315415"/>
            <a:ext cx="3524639" cy="7532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Oradano-mincho-GSRR" panose="02000600000000000000" pitchFamily="2" charset="-128"/>
              </a:rPr>
              <a:t>Runtime specialization:</a:t>
            </a:r>
          </a:p>
          <a:p>
            <a:pPr algn="ctr"/>
            <a:r>
              <a:rPr lang="en-US" dirty="0">
                <a:latin typeface="Oradano-mincho-GSRR" panose="02000600000000000000" pitchFamily="2" charset="-128"/>
              </a:rPr>
              <a:t>Review of </a:t>
            </a:r>
            <a:r>
              <a:rPr lang="en-US" b="1" dirty="0" err="1">
                <a:latin typeface="Oradano-mincho-GSRR" panose="02000600000000000000" pitchFamily="2" charset="-128"/>
              </a:rPr>
              <a:t>Psyco</a:t>
            </a:r>
            <a:endParaRPr lang="en-US" b="1" dirty="0">
              <a:latin typeface="Oradano-mincho-GSRR" panose="02000600000000000000" pitchFamily="2" charset="-128"/>
            </a:endParaRPr>
          </a:p>
        </p:txBody>
      </p:sp>
      <p:sp>
        <p:nvSpPr>
          <p:cNvPr id="6" name="Rectangle: Rounded Corners 5">
            <a:extLst>
              <a:ext uri="{FF2B5EF4-FFF2-40B4-BE49-F238E27FC236}">
                <a16:creationId xmlns:a16="http://schemas.microsoft.com/office/drawing/2014/main" id="{DDD4DD67-1C08-4270-820D-E3E6CEADE2FD}"/>
              </a:ext>
            </a:extLst>
          </p:cNvPr>
          <p:cNvSpPr/>
          <p:nvPr/>
        </p:nvSpPr>
        <p:spPr>
          <a:xfrm>
            <a:off x="6157038" y="2502835"/>
            <a:ext cx="3524638" cy="71379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Iosevka" panose="02000509000000000000" pitchFamily="49" charset="0"/>
              </a:rPr>
              <a:t>Runtime specialization is </a:t>
            </a:r>
            <a:r>
              <a:rPr lang="en-US" b="1" dirty="0">
                <a:latin typeface="Iosevka" panose="02000509000000000000" pitchFamily="49" charset="0"/>
              </a:rPr>
              <a:t>awesome</a:t>
            </a:r>
            <a:r>
              <a:rPr lang="en-US" sz="1600" dirty="0">
                <a:latin typeface="Iosevka" panose="02000509000000000000" pitchFamily="49" charset="0"/>
              </a:rPr>
              <a:t>!</a:t>
            </a:r>
          </a:p>
        </p:txBody>
      </p:sp>
      <p:sp>
        <p:nvSpPr>
          <p:cNvPr id="8" name="Rectangle: Rounded Corners 7">
            <a:extLst>
              <a:ext uri="{FF2B5EF4-FFF2-40B4-BE49-F238E27FC236}">
                <a16:creationId xmlns:a16="http://schemas.microsoft.com/office/drawing/2014/main" id="{8CD34935-7248-4E16-9F2B-E70867983B1D}"/>
              </a:ext>
            </a:extLst>
          </p:cNvPr>
          <p:cNvSpPr/>
          <p:nvPr/>
        </p:nvSpPr>
        <p:spPr>
          <a:xfrm>
            <a:off x="505838" y="2043275"/>
            <a:ext cx="3981409" cy="71379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Iosevka" panose="02000509000000000000" pitchFamily="49" charset="0"/>
              </a:rPr>
              <a:t>Problems of runtime specialization:</a:t>
            </a:r>
          </a:p>
          <a:p>
            <a:pPr algn="ctr"/>
            <a:r>
              <a:rPr lang="en-US" sz="1600" dirty="0">
                <a:latin typeface="Iosevka" panose="02000509000000000000" pitchFamily="49" charset="0"/>
              </a:rPr>
              <a:t>we need Type System</a:t>
            </a:r>
          </a:p>
        </p:txBody>
      </p:sp>
      <p:sp>
        <p:nvSpPr>
          <p:cNvPr id="10" name="Rectangle: Rounded Corners 9">
            <a:extLst>
              <a:ext uri="{FF2B5EF4-FFF2-40B4-BE49-F238E27FC236}">
                <a16:creationId xmlns:a16="http://schemas.microsoft.com/office/drawing/2014/main" id="{FB5689AF-4D61-4F0D-9F98-93A969F1B1DB}"/>
              </a:ext>
            </a:extLst>
          </p:cNvPr>
          <p:cNvSpPr/>
          <p:nvPr/>
        </p:nvSpPr>
        <p:spPr>
          <a:xfrm>
            <a:off x="505837" y="4934387"/>
            <a:ext cx="3981409" cy="951723"/>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arasa Gothic CL" panose="020B0502040504020204" pitchFamily="34" charset="-120"/>
              </a:rPr>
              <a:t>Memory layout optimizations:</a:t>
            </a:r>
          </a:p>
          <a:p>
            <a:pPr algn="ctr"/>
            <a:r>
              <a:rPr lang="en-US" sz="1600" dirty="0">
                <a:latin typeface="Sarasa Gothic CL" panose="020B0502040504020204" pitchFamily="34" charset="-120"/>
              </a:rPr>
              <a:t>Compact object representations with sufficient type information</a:t>
            </a:r>
          </a:p>
        </p:txBody>
      </p:sp>
      <p:sp>
        <p:nvSpPr>
          <p:cNvPr id="11" name="Rectangle: Rounded Corners 10">
            <a:extLst>
              <a:ext uri="{FF2B5EF4-FFF2-40B4-BE49-F238E27FC236}">
                <a16:creationId xmlns:a16="http://schemas.microsoft.com/office/drawing/2014/main" id="{25218E25-A7A8-4FE4-A459-124A47AF0D77}"/>
              </a:ext>
            </a:extLst>
          </p:cNvPr>
          <p:cNvSpPr/>
          <p:nvPr/>
        </p:nvSpPr>
        <p:spPr>
          <a:xfrm>
            <a:off x="505838" y="3181723"/>
            <a:ext cx="3981409" cy="71379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Iosevka" panose="02000509000000000000" pitchFamily="49" charset="0"/>
              </a:rPr>
              <a:t>We need </a:t>
            </a:r>
            <a:r>
              <a:rPr lang="en-US" altLang="zh-CN" sz="1600" dirty="0">
                <a:latin typeface="Iosevka" panose="02000509000000000000" pitchFamily="49" charset="0"/>
              </a:rPr>
              <a:t>r</a:t>
            </a:r>
            <a:r>
              <a:rPr lang="en-US" sz="1600" dirty="0">
                <a:latin typeface="Iosevka" panose="02000509000000000000" pitchFamily="49" charset="0"/>
              </a:rPr>
              <a:t>untime type inference!</a:t>
            </a:r>
          </a:p>
        </p:txBody>
      </p:sp>
      <p:sp>
        <p:nvSpPr>
          <p:cNvPr id="12" name="Rectangle: Rounded Corners 11">
            <a:extLst>
              <a:ext uri="{FF2B5EF4-FFF2-40B4-BE49-F238E27FC236}">
                <a16:creationId xmlns:a16="http://schemas.microsoft.com/office/drawing/2014/main" id="{F38854CD-76FE-4C2B-852A-853CC12BCCE9}"/>
              </a:ext>
            </a:extLst>
          </p:cNvPr>
          <p:cNvSpPr/>
          <p:nvPr/>
        </p:nvSpPr>
        <p:spPr>
          <a:xfrm>
            <a:off x="6936151" y="3727318"/>
            <a:ext cx="3402564" cy="95172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Iosevka" panose="02000509000000000000" pitchFamily="49" charset="0"/>
              </a:rPr>
              <a:t>Code Inspection and </a:t>
            </a:r>
          </a:p>
          <a:p>
            <a:pPr algn="ctr"/>
            <a:r>
              <a:rPr lang="en-US" dirty="0">
                <a:latin typeface="Iosevka" panose="02000509000000000000" pitchFamily="49" charset="0"/>
              </a:rPr>
              <a:t>Compilation Pipeline</a:t>
            </a:r>
          </a:p>
        </p:txBody>
      </p:sp>
      <p:sp>
        <p:nvSpPr>
          <p:cNvPr id="13" name="Rectangle: Rounded Corners 12">
            <a:extLst>
              <a:ext uri="{FF2B5EF4-FFF2-40B4-BE49-F238E27FC236}">
                <a16:creationId xmlns:a16="http://schemas.microsoft.com/office/drawing/2014/main" id="{199D1925-0825-481B-9DD0-B64E959B1D4F}"/>
              </a:ext>
            </a:extLst>
          </p:cNvPr>
          <p:cNvSpPr/>
          <p:nvPr/>
        </p:nvSpPr>
        <p:spPr>
          <a:xfrm>
            <a:off x="597383" y="4166447"/>
            <a:ext cx="3889863" cy="51473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Iosevka" panose="02000509000000000000" pitchFamily="49" charset="0"/>
              </a:rPr>
              <a:t>By the way, Partial Evaluation and Inline</a:t>
            </a:r>
          </a:p>
        </p:txBody>
      </p:sp>
      <p:sp>
        <p:nvSpPr>
          <p:cNvPr id="14" name="Arrow: Down 13">
            <a:extLst>
              <a:ext uri="{FF2B5EF4-FFF2-40B4-BE49-F238E27FC236}">
                <a16:creationId xmlns:a16="http://schemas.microsoft.com/office/drawing/2014/main" id="{78207A52-BCF7-484D-BA50-BB3581221AE0}"/>
              </a:ext>
            </a:extLst>
          </p:cNvPr>
          <p:cNvSpPr/>
          <p:nvPr/>
        </p:nvSpPr>
        <p:spPr>
          <a:xfrm>
            <a:off x="7713306" y="2005793"/>
            <a:ext cx="298580" cy="58017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4546A"/>
              </a:solidFill>
            </a:endParaRPr>
          </a:p>
        </p:txBody>
      </p:sp>
      <p:cxnSp>
        <p:nvCxnSpPr>
          <p:cNvPr id="20" name="Straight Arrow Connector 19">
            <a:extLst>
              <a:ext uri="{FF2B5EF4-FFF2-40B4-BE49-F238E27FC236}">
                <a16:creationId xmlns:a16="http://schemas.microsoft.com/office/drawing/2014/main" id="{3B6866F7-4C1B-4E70-86DD-1E5CFAB4219C}"/>
              </a:ext>
            </a:extLst>
          </p:cNvPr>
          <p:cNvCxnSpPr>
            <a:cxnSpLocks/>
            <a:stCxn id="6" idx="1"/>
            <a:endCxn id="8" idx="3"/>
          </p:cNvCxnSpPr>
          <p:nvPr/>
        </p:nvCxnSpPr>
        <p:spPr>
          <a:xfrm flipH="1" flipV="1">
            <a:off x="4487247" y="2400171"/>
            <a:ext cx="1669791" cy="459560"/>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1A3F2F2-2251-461C-8ADA-E4349B70CA70}"/>
              </a:ext>
            </a:extLst>
          </p:cNvPr>
          <p:cNvCxnSpPr>
            <a:cxnSpLocks/>
            <a:stCxn id="6" idx="1"/>
            <a:endCxn id="11" idx="3"/>
          </p:cNvCxnSpPr>
          <p:nvPr/>
        </p:nvCxnSpPr>
        <p:spPr>
          <a:xfrm flipH="1">
            <a:off x="4487247" y="2859731"/>
            <a:ext cx="1669791" cy="678888"/>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D753CED-A3B6-49B3-A478-2FF4A904C685}"/>
              </a:ext>
            </a:extLst>
          </p:cNvPr>
          <p:cNvCxnSpPr>
            <a:cxnSpLocks/>
            <a:stCxn id="11" idx="2"/>
            <a:endCxn id="13" idx="0"/>
          </p:cNvCxnSpPr>
          <p:nvPr/>
        </p:nvCxnSpPr>
        <p:spPr>
          <a:xfrm>
            <a:off x="2496543" y="3895515"/>
            <a:ext cx="45772" cy="270932"/>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Top Corners Rounded 34">
            <a:extLst>
              <a:ext uri="{FF2B5EF4-FFF2-40B4-BE49-F238E27FC236}">
                <a16:creationId xmlns:a16="http://schemas.microsoft.com/office/drawing/2014/main" id="{8D40CA54-7E94-4ACF-9D68-5CC1ADC0FEE5}"/>
              </a:ext>
            </a:extLst>
          </p:cNvPr>
          <p:cNvSpPr/>
          <p:nvPr/>
        </p:nvSpPr>
        <p:spPr>
          <a:xfrm>
            <a:off x="6189595" y="5213775"/>
            <a:ext cx="1556426" cy="103355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Iosevka" panose="02000509000000000000" pitchFamily="49" charset="0"/>
              </a:rPr>
              <a:t>Get Code:</a:t>
            </a:r>
          </a:p>
          <a:p>
            <a:pPr algn="ctr"/>
            <a:r>
              <a:rPr lang="en-US" dirty="0">
                <a:latin typeface="Iosevka" panose="02000509000000000000" pitchFamily="49" charset="0"/>
              </a:rPr>
              <a:t>AST, IR, Bytecode?</a:t>
            </a:r>
          </a:p>
        </p:txBody>
      </p:sp>
      <p:sp>
        <p:nvSpPr>
          <p:cNvPr id="37" name="Rectangle: Top Corners Rounded 36">
            <a:extLst>
              <a:ext uri="{FF2B5EF4-FFF2-40B4-BE49-F238E27FC236}">
                <a16:creationId xmlns:a16="http://schemas.microsoft.com/office/drawing/2014/main" id="{1840D442-6977-4B67-9001-D4CC9298363B}"/>
              </a:ext>
            </a:extLst>
          </p:cNvPr>
          <p:cNvSpPr/>
          <p:nvPr/>
        </p:nvSpPr>
        <p:spPr>
          <a:xfrm>
            <a:off x="9539724" y="5189733"/>
            <a:ext cx="1556426" cy="103355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Iosevka" panose="02000509000000000000" pitchFamily="49" charset="0"/>
              </a:rPr>
              <a:t>Compat</a:t>
            </a:r>
            <a:r>
              <a:rPr lang="en-US" dirty="0">
                <a:latin typeface="Iosevka" panose="02000509000000000000" pitchFamily="49" charset="0"/>
              </a:rPr>
              <a:t> </a:t>
            </a:r>
            <a:r>
              <a:rPr lang="en-US" dirty="0" err="1">
                <a:latin typeface="Iosevka" panose="02000509000000000000" pitchFamily="49" charset="0"/>
              </a:rPr>
              <a:t>CPy</a:t>
            </a:r>
            <a:r>
              <a:rPr lang="en-US" dirty="0">
                <a:latin typeface="Iosevka" panose="02000509000000000000" pitchFamily="49" charset="0"/>
              </a:rPr>
              <a:t> Objects</a:t>
            </a:r>
          </a:p>
        </p:txBody>
      </p:sp>
      <p:sp>
        <p:nvSpPr>
          <p:cNvPr id="38" name="Rectangle: Top Corners Rounded 37">
            <a:extLst>
              <a:ext uri="{FF2B5EF4-FFF2-40B4-BE49-F238E27FC236}">
                <a16:creationId xmlns:a16="http://schemas.microsoft.com/office/drawing/2014/main" id="{F95AB007-D129-44A1-8EA4-0362856F78E8}"/>
              </a:ext>
            </a:extLst>
          </p:cNvPr>
          <p:cNvSpPr/>
          <p:nvPr/>
        </p:nvSpPr>
        <p:spPr>
          <a:xfrm>
            <a:off x="7870099" y="5197301"/>
            <a:ext cx="1556426" cy="103355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Iosevka" panose="02000509000000000000" pitchFamily="49" charset="0"/>
              </a:rPr>
              <a:t>CodeGen</a:t>
            </a:r>
            <a:r>
              <a:rPr lang="en-US" dirty="0">
                <a:latin typeface="Iosevka" panose="02000509000000000000" pitchFamily="49" charset="0"/>
              </a:rPr>
              <a:t>, Compile, Load</a:t>
            </a:r>
          </a:p>
        </p:txBody>
      </p:sp>
      <p:cxnSp>
        <p:nvCxnSpPr>
          <p:cNvPr id="39" name="Straight Arrow Connector 38">
            <a:extLst>
              <a:ext uri="{FF2B5EF4-FFF2-40B4-BE49-F238E27FC236}">
                <a16:creationId xmlns:a16="http://schemas.microsoft.com/office/drawing/2014/main" id="{C423096F-65B9-4BD3-864B-FABEE539E83A}"/>
              </a:ext>
            </a:extLst>
          </p:cNvPr>
          <p:cNvCxnSpPr>
            <a:cxnSpLocks/>
            <a:stCxn id="12" idx="2"/>
            <a:endCxn id="35" idx="3"/>
          </p:cNvCxnSpPr>
          <p:nvPr/>
        </p:nvCxnSpPr>
        <p:spPr>
          <a:xfrm flipH="1">
            <a:off x="6967808" y="4679041"/>
            <a:ext cx="1669625" cy="534734"/>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F1802A5-6C25-4666-A226-EC446EB02984}"/>
              </a:ext>
            </a:extLst>
          </p:cNvPr>
          <p:cNvCxnSpPr>
            <a:cxnSpLocks/>
            <a:stCxn id="12" idx="2"/>
            <a:endCxn id="38" idx="3"/>
          </p:cNvCxnSpPr>
          <p:nvPr/>
        </p:nvCxnSpPr>
        <p:spPr>
          <a:xfrm>
            <a:off x="8637433" y="4679041"/>
            <a:ext cx="10879" cy="518260"/>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C4291D-E655-4623-95E0-505F487D42CD}"/>
              </a:ext>
            </a:extLst>
          </p:cNvPr>
          <p:cNvCxnSpPr>
            <a:cxnSpLocks/>
            <a:stCxn id="12" idx="2"/>
            <a:endCxn id="37" idx="3"/>
          </p:cNvCxnSpPr>
          <p:nvPr/>
        </p:nvCxnSpPr>
        <p:spPr>
          <a:xfrm>
            <a:off x="8637433" y="4679041"/>
            <a:ext cx="1680504" cy="510692"/>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Arrow: Right 69">
            <a:extLst>
              <a:ext uri="{FF2B5EF4-FFF2-40B4-BE49-F238E27FC236}">
                <a16:creationId xmlns:a16="http://schemas.microsoft.com/office/drawing/2014/main" id="{0E23CFB1-7539-46FC-84BD-E92959943684}"/>
              </a:ext>
            </a:extLst>
          </p:cNvPr>
          <p:cNvSpPr/>
          <p:nvPr/>
        </p:nvSpPr>
        <p:spPr>
          <a:xfrm>
            <a:off x="4825655" y="3512423"/>
            <a:ext cx="1629192" cy="20028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60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C031-6383-4A81-B33E-C3B05C76D550}"/>
              </a:ext>
            </a:extLst>
          </p:cNvPr>
          <p:cNvSpPr>
            <a:spLocks noGrp="1"/>
          </p:cNvSpPr>
          <p:nvPr>
            <p:ph type="title"/>
          </p:nvPr>
        </p:nvSpPr>
        <p:spPr>
          <a:xfrm>
            <a:off x="1020734" y="0"/>
            <a:ext cx="10515600" cy="1325563"/>
          </a:xfrm>
        </p:spPr>
        <p:txBody>
          <a:bodyPr>
            <a:normAutofit/>
          </a:bodyPr>
          <a:lstStyle/>
          <a:p>
            <a:r>
              <a:rPr lang="en-US" altLang="zh-CN" sz="3400" dirty="0">
                <a:latin typeface="Oradano-mincho-GSRR" panose="02000600000000000000" pitchFamily="2" charset="-128"/>
              </a:rPr>
              <a:t>Runtime specialization: </a:t>
            </a:r>
            <a:r>
              <a:rPr lang="en-US" sz="3400" dirty="0">
                <a:latin typeface="Oradano-mincho-GSRR" panose="02000600000000000000" pitchFamily="2" charset="-128"/>
              </a:rPr>
              <a:t>Review of </a:t>
            </a:r>
            <a:r>
              <a:rPr lang="en-US" sz="3400" b="1" dirty="0" err="1">
                <a:latin typeface="Oradano-mincho-GSRR" panose="02000600000000000000" pitchFamily="2" charset="-128"/>
              </a:rPr>
              <a:t>Psyco</a:t>
            </a:r>
            <a:r>
              <a:rPr lang="en-US" sz="3400" dirty="0">
                <a:latin typeface="Oradano-mincho-GSRR" panose="02000600000000000000" pitchFamily="2" charset="-128"/>
              </a:rPr>
              <a:t>[PEPM 2004]</a:t>
            </a:r>
            <a:endParaRPr lang="en-US" sz="3400"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7E760163-6F27-4F59-871C-89E3BA6430B4}"/>
                  </a:ext>
                </a:extLst>
              </p:cNvPr>
              <p:cNvSpPr/>
              <p:nvPr/>
            </p:nvSpPr>
            <p:spPr>
              <a:xfrm>
                <a:off x="1794588" y="3727967"/>
                <a:ext cx="8602824" cy="1754326"/>
              </a:xfrm>
              <a:prstGeom prst="rect">
                <a:avLst/>
              </a:prstGeom>
            </p:spPr>
            <p:txBody>
              <a:bodyPr wrap="square">
                <a:spAutoFit/>
              </a:bodyPr>
              <a:lstStyle/>
              <a:p>
                <a:endParaRPr lang="en-US" dirty="0"/>
              </a:p>
              <a:p>
                <a:r>
                  <a:rPr lang="en-US" dirty="0">
                    <a:latin typeface="MS UI Gothic" panose="020B0600070205080204" pitchFamily="34" charset="-128"/>
                    <a:ea typeface="MS UI Gothic" panose="020B0600070205080204" pitchFamily="34" charset="-128"/>
                  </a:rPr>
                  <a:t>When calling </a:t>
                </a:r>
                <a:r>
                  <a:rPr lang="en-US" b="1" dirty="0" err="1">
                    <a:latin typeface="MS UI Gothic" panose="020B0600070205080204" pitchFamily="34" charset="-128"/>
                    <a:ea typeface="MS UI Gothic" panose="020B0600070205080204" pitchFamily="34" charset="-128"/>
                  </a:rPr>
                  <a:t>repeat_and_plus</a:t>
                </a:r>
                <a:r>
                  <a:rPr lang="en-US" b="1" dirty="0">
                    <a:latin typeface="MS UI Gothic" panose="020B0600070205080204" pitchFamily="34" charset="-128"/>
                    <a:ea typeface="MS UI Gothic" panose="020B0600070205080204" pitchFamily="34" charset="-128"/>
                  </a:rPr>
                  <a:t> </a:t>
                </a:r>
                <a:r>
                  <a:rPr lang="en-US" dirty="0">
                    <a:latin typeface="MS UI Gothic" panose="020B0600070205080204" pitchFamily="34" charset="-128"/>
                    <a:ea typeface="MS UI Gothic" panose="020B0600070205080204" pitchFamily="34" charset="-128"/>
                  </a:rPr>
                  <a:t>during the runtime, it's okay for us to use the types of arguments to select an optimized method.</a:t>
                </a:r>
              </a:p>
              <a:p>
                <a:endParaRPr lang="en-US" dirty="0">
                  <a:latin typeface="MS UI Gothic" panose="020B0600070205080204" pitchFamily="34" charset="-128"/>
                  <a:ea typeface="MS UI Gothic" panose="020B0600070205080204" pitchFamily="34" charset="-128"/>
                </a:endParaRPr>
              </a:p>
              <a:p>
                <a:r>
                  <a:rPr lang="en-US" dirty="0">
                    <a:latin typeface="MS UI Gothic" panose="020B0600070205080204" pitchFamily="34" charset="-128"/>
                    <a:ea typeface="MS UI Gothic" panose="020B0600070205080204" pitchFamily="34" charset="-128"/>
                  </a:rPr>
                  <a:t>An optimized method for specific types is also generated in runtime, like </a:t>
                </a:r>
                <a:r>
                  <a:rPr lang="en-US" b="1" dirty="0" err="1">
                    <a:latin typeface="MS UI Gothic" panose="020B0600070205080204" pitchFamily="34" charset="-128"/>
                    <a:ea typeface="MS UI Gothic" panose="020B0600070205080204" pitchFamily="34" charset="-128"/>
                  </a:rPr>
                  <a:t>repeat_and_plus</a:t>
                </a:r>
                <a:r>
                  <a:rPr lang="en-US" b="1" dirty="0">
                    <a:latin typeface="MS UI Gothic" panose="020B0600070205080204" pitchFamily="34" charset="-128"/>
                    <a:ea typeface="MS UI Gothic" panose="020B0600070205080204" pitchFamily="34" charset="-128"/>
                  </a:rPr>
                  <a:t> (int, str) </a:t>
                </a:r>
                <a14:m>
                  <m:oMath xmlns:m="http://schemas.openxmlformats.org/officeDocument/2006/math">
                    <m:r>
                      <a:rPr lang="en-US" b="1" i="1" smtClean="0">
                        <a:latin typeface="Cambria Math" panose="02040503050406030204" pitchFamily="18" charset="0"/>
                        <a:ea typeface="MS UI Gothic" panose="020B0600070205080204" pitchFamily="34" charset="-128"/>
                      </a:rPr>
                      <m:t>→ </m:t>
                    </m:r>
                  </m:oMath>
                </a14:m>
                <a:r>
                  <a:rPr lang="en-US" b="1" dirty="0">
                    <a:latin typeface="MS UI Gothic" panose="020B0600070205080204" pitchFamily="34" charset="-128"/>
                    <a:ea typeface="MS UI Gothic" panose="020B0600070205080204" pitchFamily="34" charset="-128"/>
                  </a:rPr>
                  <a:t>str</a:t>
                </a:r>
                <a:r>
                  <a:rPr lang="en-US" dirty="0">
                    <a:latin typeface="MS UI Gothic" panose="020B0600070205080204" pitchFamily="34" charset="-128"/>
                    <a:ea typeface="MS UI Gothic" panose="020B0600070205080204" pitchFamily="34" charset="-128"/>
                  </a:rPr>
                  <a:t> and </a:t>
                </a:r>
                <a:r>
                  <a:rPr lang="en-US" b="1" dirty="0" err="1">
                    <a:latin typeface="MS UI Gothic" panose="020B0600070205080204" pitchFamily="34" charset="-128"/>
                    <a:ea typeface="MS UI Gothic" panose="020B0600070205080204" pitchFamily="34" charset="-128"/>
                  </a:rPr>
                  <a:t>repeat_and_plus</a:t>
                </a:r>
                <a:r>
                  <a:rPr lang="en-US" b="1" dirty="0">
                    <a:latin typeface="MS UI Gothic" panose="020B0600070205080204" pitchFamily="34" charset="-128"/>
                    <a:ea typeface="MS UI Gothic" panose="020B0600070205080204" pitchFamily="34" charset="-128"/>
                  </a:rPr>
                  <a:t> (int, int) </a:t>
                </a:r>
                <a14:m>
                  <m:oMath xmlns:m="http://schemas.openxmlformats.org/officeDocument/2006/math">
                    <m:r>
                      <a:rPr lang="en-US" b="1" i="1" smtClean="0">
                        <a:latin typeface="Cambria Math" panose="02040503050406030204" pitchFamily="18" charset="0"/>
                        <a:ea typeface="MS UI Gothic" panose="020B0600070205080204" pitchFamily="34" charset="-128"/>
                      </a:rPr>
                      <m:t>→</m:t>
                    </m:r>
                  </m:oMath>
                </a14:m>
                <a:r>
                  <a:rPr lang="en-US" b="1" dirty="0">
                    <a:latin typeface="MS UI Gothic" panose="020B0600070205080204" pitchFamily="34" charset="-128"/>
                    <a:ea typeface="MS UI Gothic" panose="020B0600070205080204" pitchFamily="34" charset="-128"/>
                  </a:rPr>
                  <a:t> int</a:t>
                </a:r>
                <a:r>
                  <a:rPr lang="en-US" dirty="0"/>
                  <a:t>.</a:t>
                </a:r>
              </a:p>
            </p:txBody>
          </p:sp>
        </mc:Choice>
        <mc:Fallback>
          <p:sp>
            <p:nvSpPr>
              <p:cNvPr id="8" name="Rectangle 7">
                <a:extLst>
                  <a:ext uri="{FF2B5EF4-FFF2-40B4-BE49-F238E27FC236}">
                    <a16:creationId xmlns:a16="http://schemas.microsoft.com/office/drawing/2014/main" id="{7E760163-6F27-4F59-871C-89E3BA6430B4}"/>
                  </a:ext>
                </a:extLst>
              </p:cNvPr>
              <p:cNvSpPr>
                <a:spLocks noRot="1" noChangeAspect="1" noMove="1" noResize="1" noEditPoints="1" noAdjustHandles="1" noChangeArrowheads="1" noChangeShapeType="1" noTextEdit="1"/>
              </p:cNvSpPr>
              <p:nvPr/>
            </p:nvSpPr>
            <p:spPr>
              <a:xfrm>
                <a:off x="1794588" y="3727967"/>
                <a:ext cx="8602824" cy="1754326"/>
              </a:xfrm>
              <a:prstGeom prst="rect">
                <a:avLst/>
              </a:prstGeom>
              <a:blipFill>
                <a:blip r:embed="rId2"/>
                <a:stretch>
                  <a:fillRect l="-567" b="-5226"/>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CB496540-5860-450B-B54C-F54BE69DED2C}"/>
              </a:ext>
            </a:extLst>
          </p:cNvPr>
          <p:cNvSpPr/>
          <p:nvPr/>
        </p:nvSpPr>
        <p:spPr>
          <a:xfrm>
            <a:off x="805073" y="5726713"/>
            <a:ext cx="11775233" cy="400110"/>
          </a:xfrm>
          <a:prstGeom prst="rect">
            <a:avLst/>
          </a:prstGeom>
        </p:spPr>
        <p:txBody>
          <a:bodyPr wrap="square">
            <a:spAutoFit/>
          </a:bodyPr>
          <a:lstStyle/>
          <a:p>
            <a:r>
              <a:rPr lang="en-US" sz="2000" dirty="0">
                <a:latin typeface="Arial Black" panose="020B0A04020102020204" pitchFamily="34" charset="0"/>
              </a:rPr>
              <a:t>Why we will benefit from runtime specialization and runtime </a:t>
            </a:r>
            <a:r>
              <a:rPr lang="en-US" sz="2000" dirty="0" err="1">
                <a:latin typeface="Arial Black" panose="020B0A04020102020204" pitchFamily="34" charset="0"/>
              </a:rPr>
              <a:t>codegen</a:t>
            </a:r>
            <a:r>
              <a:rPr lang="en-US" sz="2000" dirty="0">
                <a:latin typeface="Arial Black" panose="020B0A04020102020204" pitchFamily="34" charset="0"/>
              </a:rPr>
              <a:t>?</a:t>
            </a:r>
          </a:p>
        </p:txBody>
      </p:sp>
      <p:pic>
        <p:nvPicPr>
          <p:cNvPr id="4" name="Picture 3">
            <a:extLst>
              <a:ext uri="{FF2B5EF4-FFF2-40B4-BE49-F238E27FC236}">
                <a16:creationId xmlns:a16="http://schemas.microsoft.com/office/drawing/2014/main" id="{E023609B-F101-4474-870F-CE8DE49847D0}"/>
              </a:ext>
            </a:extLst>
          </p:cNvPr>
          <p:cNvPicPr>
            <a:picLocks noChangeAspect="1"/>
          </p:cNvPicPr>
          <p:nvPr/>
        </p:nvPicPr>
        <p:blipFill>
          <a:blip r:embed="rId3"/>
          <a:stretch>
            <a:fillRect/>
          </a:stretch>
        </p:blipFill>
        <p:spPr>
          <a:xfrm>
            <a:off x="3641785" y="1039805"/>
            <a:ext cx="4484347" cy="2875831"/>
          </a:xfrm>
          <a:prstGeom prst="rect">
            <a:avLst/>
          </a:prstGeom>
        </p:spPr>
      </p:pic>
    </p:spTree>
    <p:extLst>
      <p:ext uri="{BB962C8B-B14F-4D97-AF65-F5344CB8AC3E}">
        <p14:creationId xmlns:p14="http://schemas.microsoft.com/office/powerpoint/2010/main" val="217675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B60C-4942-4E88-A89C-D11222018C42}"/>
              </a:ext>
            </a:extLst>
          </p:cNvPr>
          <p:cNvSpPr>
            <a:spLocks noGrp="1"/>
          </p:cNvSpPr>
          <p:nvPr>
            <p:ph type="title"/>
          </p:nvPr>
        </p:nvSpPr>
        <p:spPr>
          <a:xfrm>
            <a:off x="343678" y="458431"/>
            <a:ext cx="10515600" cy="1325563"/>
          </a:xfrm>
        </p:spPr>
        <p:txBody>
          <a:bodyPr/>
          <a:lstStyle/>
          <a:p>
            <a:r>
              <a:rPr lang="en-US" sz="4000" dirty="0">
                <a:latin typeface="Arial Black" panose="020B0A04020102020204" pitchFamily="34" charset="0"/>
              </a:rPr>
              <a:t>Runtime Specialization?</a:t>
            </a:r>
          </a:p>
        </p:txBody>
      </p:sp>
      <p:sp>
        <p:nvSpPr>
          <p:cNvPr id="3" name="Content Placeholder 2">
            <a:extLst>
              <a:ext uri="{FF2B5EF4-FFF2-40B4-BE49-F238E27FC236}">
                <a16:creationId xmlns:a16="http://schemas.microsoft.com/office/drawing/2014/main" id="{CEFEC8F9-3F5B-46F0-B55A-F1C8EA35F1F5}"/>
              </a:ext>
            </a:extLst>
          </p:cNvPr>
          <p:cNvSpPr>
            <a:spLocks noGrp="1"/>
          </p:cNvSpPr>
          <p:nvPr>
            <p:ph idx="1"/>
          </p:nvPr>
        </p:nvSpPr>
        <p:spPr>
          <a:xfrm>
            <a:off x="670249" y="3502009"/>
            <a:ext cx="10515600" cy="2175669"/>
          </a:xfrm>
        </p:spPr>
        <p:txBody>
          <a:bodyPr>
            <a:normAutofit fontScale="92500" lnSpcReduction="10000"/>
          </a:bodyPr>
          <a:lstStyle/>
          <a:p>
            <a:pPr marL="0" indent="0">
              <a:buNone/>
            </a:pPr>
            <a:r>
              <a:rPr lang="en-US" sz="2200" dirty="0">
                <a:latin typeface="MS UI Gothic" panose="020B0600070205080204" pitchFamily="34" charset="-128"/>
                <a:ea typeface="MS UI Gothic" panose="020B0600070205080204" pitchFamily="34" charset="-128"/>
              </a:rPr>
              <a:t>See </a:t>
            </a:r>
            <a:r>
              <a:rPr lang="en-US" sz="2400" b="1" dirty="0" err="1">
                <a:latin typeface="MS UI Gothic" panose="020B0600070205080204" pitchFamily="34" charset="-128"/>
                <a:ea typeface="MS UI Gothic" panose="020B0600070205080204" pitchFamily="34" charset="-128"/>
              </a:rPr>
              <a:t>repeat_and_plus</a:t>
            </a:r>
            <a:r>
              <a:rPr lang="en-US" sz="2200" dirty="0">
                <a:latin typeface="MS UI Gothic" panose="020B0600070205080204" pitchFamily="34" charset="-128"/>
                <a:ea typeface="MS UI Gothic" panose="020B0600070205080204" pitchFamily="34" charset="-128"/>
              </a:rPr>
              <a:t>, when calling it, </a:t>
            </a:r>
          </a:p>
          <a:p>
            <a:pPr>
              <a:buFont typeface="Wingdings" panose="05000000000000000000" pitchFamily="2" charset="2"/>
              <a:buChar char="q"/>
            </a:pPr>
            <a:r>
              <a:rPr lang="en-US" sz="2200" dirty="0">
                <a:latin typeface="MS UI Gothic" panose="020B0600070205080204" pitchFamily="34" charset="-128"/>
                <a:ea typeface="MS UI Gothic" panose="020B0600070205080204" pitchFamily="34" charset="-128"/>
              </a:rPr>
              <a:t> we </a:t>
            </a:r>
            <a:r>
              <a:rPr lang="en-US" sz="3000" b="1" dirty="0">
                <a:latin typeface="MS UI Gothic" panose="020B0600070205080204" pitchFamily="34" charset="-128"/>
                <a:ea typeface="MS UI Gothic" panose="020B0600070205080204" pitchFamily="34" charset="-128"/>
              </a:rPr>
              <a:t>must be able </a:t>
            </a:r>
            <a:r>
              <a:rPr lang="en-US" sz="2200" b="1" dirty="0">
                <a:latin typeface="MS UI Gothic" panose="020B0600070205080204" pitchFamily="34" charset="-128"/>
                <a:ea typeface="MS UI Gothic" panose="020B0600070205080204" pitchFamily="34" charset="-128"/>
              </a:rPr>
              <a:t>to</a:t>
            </a:r>
            <a:r>
              <a:rPr lang="en-US" sz="2200" dirty="0">
                <a:latin typeface="MS UI Gothic" panose="020B0600070205080204" pitchFamily="34" charset="-128"/>
                <a:ea typeface="MS UI Gothic" panose="020B0600070205080204" pitchFamily="34" charset="-128"/>
              </a:rPr>
              <a:t> specialize</a:t>
            </a:r>
            <a:r>
              <a:rPr lang="en-US" sz="2400" b="1" dirty="0">
                <a:latin typeface="MS UI Gothic" panose="020B0600070205080204" pitchFamily="34" charset="-128"/>
                <a:ea typeface="MS UI Gothic" panose="020B0600070205080204" pitchFamily="34" charset="-128"/>
              </a:rPr>
              <a:t> </a:t>
            </a:r>
            <a:r>
              <a:rPr lang="en-US" sz="2400" b="1" dirty="0" err="1">
                <a:latin typeface="MS UI Gothic" panose="020B0600070205080204" pitchFamily="34" charset="-128"/>
                <a:ea typeface="MS UI Gothic" panose="020B0600070205080204" pitchFamily="34" charset="-128"/>
              </a:rPr>
              <a:t>repeat_and_plus</a:t>
            </a:r>
            <a:r>
              <a:rPr lang="en-US" sz="2200" dirty="0">
                <a:latin typeface="MS UI Gothic" panose="020B0600070205080204" pitchFamily="34" charset="-128"/>
                <a:ea typeface="MS UI Gothic" panose="020B0600070205080204" pitchFamily="34" charset="-128"/>
              </a:rPr>
              <a:t>, and </a:t>
            </a:r>
          </a:p>
          <a:p>
            <a:pPr>
              <a:buFont typeface="Wingdings" panose="05000000000000000000" pitchFamily="2" charset="2"/>
              <a:buChar char="q"/>
            </a:pPr>
            <a:r>
              <a:rPr lang="en-US" sz="2200" dirty="0">
                <a:latin typeface="MS UI Gothic" panose="020B0600070205080204" pitchFamily="34" charset="-128"/>
                <a:ea typeface="MS UI Gothic" panose="020B0600070205080204" pitchFamily="34" charset="-128"/>
              </a:rPr>
              <a:t> we </a:t>
            </a:r>
            <a:r>
              <a:rPr lang="en-US" sz="3000" b="1" dirty="0">
                <a:latin typeface="MS UI Gothic" panose="020B0600070205080204" pitchFamily="34" charset="-128"/>
                <a:ea typeface="MS UI Gothic" panose="020B0600070205080204" pitchFamily="34" charset="-128"/>
              </a:rPr>
              <a:t>might be able</a:t>
            </a:r>
            <a:r>
              <a:rPr lang="en-US" sz="3000" dirty="0">
                <a:latin typeface="MS UI Gothic" panose="020B0600070205080204" pitchFamily="34" charset="-128"/>
                <a:ea typeface="MS UI Gothic" panose="020B0600070205080204" pitchFamily="34" charset="-128"/>
              </a:rPr>
              <a:t> </a:t>
            </a:r>
            <a:r>
              <a:rPr lang="en-US" sz="2200" dirty="0">
                <a:latin typeface="MS UI Gothic" panose="020B0600070205080204" pitchFamily="34" charset="-128"/>
                <a:ea typeface="MS UI Gothic" panose="020B0600070205080204" pitchFamily="34" charset="-128"/>
              </a:rPr>
              <a:t>to specialize the inner call </a:t>
            </a:r>
            <a:r>
              <a:rPr lang="en-US" sz="2200" b="1" dirty="0">
                <a:latin typeface="MS UI Gothic" panose="020B0600070205080204" pitchFamily="34" charset="-128"/>
                <a:ea typeface="MS UI Gothic" panose="020B0600070205080204" pitchFamily="34" charset="-128"/>
              </a:rPr>
              <a:t>plus(ret, x)</a:t>
            </a:r>
            <a:r>
              <a:rPr lang="en-US" sz="2200" dirty="0">
                <a:latin typeface="MS UI Gothic" panose="020B0600070205080204" pitchFamily="34" charset="-128"/>
                <a:ea typeface="MS UI Gothic" panose="020B0600070205080204" pitchFamily="34" charset="-128"/>
              </a:rPr>
              <a:t> by knowing the argument types,</a:t>
            </a:r>
          </a:p>
          <a:p>
            <a:pPr>
              <a:buFont typeface="Wingdings" panose="05000000000000000000" pitchFamily="2" charset="2"/>
              <a:buChar char="q"/>
            </a:pPr>
            <a:r>
              <a:rPr lang="en-US" sz="2200" dirty="0">
                <a:latin typeface="MS UI Gothic" panose="020B0600070205080204" pitchFamily="34" charset="-128"/>
                <a:ea typeface="MS UI Gothic" panose="020B0600070205080204" pitchFamily="34" charset="-128"/>
              </a:rPr>
              <a:t> we </a:t>
            </a:r>
            <a:r>
              <a:rPr lang="en-US" sz="3000" b="1" dirty="0">
                <a:latin typeface="MS UI Gothic" panose="020B0600070205080204" pitchFamily="34" charset="-128"/>
                <a:ea typeface="MS UI Gothic" panose="020B0600070205080204" pitchFamily="34" charset="-128"/>
              </a:rPr>
              <a:t>might also be </a:t>
            </a:r>
            <a:r>
              <a:rPr lang="en-US" sz="2200" dirty="0">
                <a:latin typeface="MS UI Gothic" panose="020B0600070205080204" pitchFamily="34" charset="-128"/>
                <a:ea typeface="MS UI Gothic" panose="020B0600070205080204" pitchFamily="34" charset="-128"/>
              </a:rPr>
              <a:t>able to specialize inner function calls happened inside</a:t>
            </a:r>
            <a:r>
              <a:rPr lang="en-US" sz="2200" b="1" dirty="0">
                <a:latin typeface="MS UI Gothic" panose="020B0600070205080204" pitchFamily="34" charset="-128"/>
                <a:ea typeface="MS UI Gothic" panose="020B0600070205080204" pitchFamily="34" charset="-128"/>
              </a:rPr>
              <a:t> plus</a:t>
            </a:r>
            <a:r>
              <a:rPr lang="en-US" sz="2200" dirty="0">
                <a:latin typeface="MS UI Gothic" panose="020B0600070205080204" pitchFamily="34" charset="-128"/>
                <a:ea typeface="MS UI Gothic" panose="020B0600070205080204" pitchFamily="34" charset="-128"/>
              </a:rPr>
              <a:t>,</a:t>
            </a:r>
          </a:p>
          <a:p>
            <a:pPr>
              <a:buFont typeface="Wingdings" panose="05000000000000000000" pitchFamily="2" charset="2"/>
              <a:buChar char="q"/>
            </a:pPr>
            <a:r>
              <a:rPr lang="en-US" sz="2200" dirty="0">
                <a:latin typeface="MS UI Gothic" panose="020B0600070205080204" pitchFamily="34" charset="-128"/>
                <a:ea typeface="MS UI Gothic" panose="020B0600070205080204" pitchFamily="34" charset="-128"/>
              </a:rPr>
              <a:t> …</a:t>
            </a:r>
          </a:p>
        </p:txBody>
      </p:sp>
      <p:pic>
        <p:nvPicPr>
          <p:cNvPr id="5" name="Picture 4">
            <a:extLst>
              <a:ext uri="{FF2B5EF4-FFF2-40B4-BE49-F238E27FC236}">
                <a16:creationId xmlns:a16="http://schemas.microsoft.com/office/drawing/2014/main" id="{B41518E0-BD8F-4C6D-8698-AEAAA78B6434}"/>
              </a:ext>
            </a:extLst>
          </p:cNvPr>
          <p:cNvPicPr>
            <a:picLocks noChangeAspect="1"/>
          </p:cNvPicPr>
          <p:nvPr/>
        </p:nvPicPr>
        <p:blipFill>
          <a:blip r:embed="rId2"/>
          <a:stretch>
            <a:fillRect/>
          </a:stretch>
        </p:blipFill>
        <p:spPr>
          <a:xfrm>
            <a:off x="7605044" y="927501"/>
            <a:ext cx="4412649" cy="2829851"/>
          </a:xfrm>
          <a:prstGeom prst="rect">
            <a:avLst/>
          </a:prstGeom>
        </p:spPr>
      </p:pic>
    </p:spTree>
    <p:extLst>
      <p:ext uri="{BB962C8B-B14F-4D97-AF65-F5344CB8AC3E}">
        <p14:creationId xmlns:p14="http://schemas.microsoft.com/office/powerpoint/2010/main" val="252321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9286D0-1AB9-42D0-848C-BD07684527C2}"/>
              </a:ext>
            </a:extLst>
          </p:cNvPr>
          <p:cNvPicPr>
            <a:picLocks noChangeAspect="1"/>
          </p:cNvPicPr>
          <p:nvPr/>
        </p:nvPicPr>
        <p:blipFill>
          <a:blip r:embed="rId2"/>
          <a:stretch>
            <a:fillRect/>
          </a:stretch>
        </p:blipFill>
        <p:spPr>
          <a:xfrm>
            <a:off x="890113" y="1428979"/>
            <a:ext cx="3009817" cy="1930209"/>
          </a:xfrm>
          <a:prstGeom prst="rect">
            <a:avLst/>
          </a:prstGeom>
        </p:spPr>
      </p:pic>
      <p:pic>
        <p:nvPicPr>
          <p:cNvPr id="3" name="Picture 2">
            <a:extLst>
              <a:ext uri="{FF2B5EF4-FFF2-40B4-BE49-F238E27FC236}">
                <a16:creationId xmlns:a16="http://schemas.microsoft.com/office/drawing/2014/main" id="{F45DACEE-E26E-4EF9-AD7F-D48D2A4C7489}"/>
              </a:ext>
            </a:extLst>
          </p:cNvPr>
          <p:cNvPicPr>
            <a:picLocks noChangeAspect="1"/>
          </p:cNvPicPr>
          <p:nvPr/>
        </p:nvPicPr>
        <p:blipFill>
          <a:blip r:embed="rId3"/>
          <a:stretch>
            <a:fillRect/>
          </a:stretch>
        </p:blipFill>
        <p:spPr>
          <a:xfrm>
            <a:off x="4842116" y="2775442"/>
            <a:ext cx="2800128" cy="804634"/>
          </a:xfrm>
          <a:prstGeom prst="rect">
            <a:avLst/>
          </a:prstGeom>
        </p:spPr>
      </p:pic>
      <p:sp>
        <p:nvSpPr>
          <p:cNvPr id="2" name="Title 1">
            <a:extLst>
              <a:ext uri="{FF2B5EF4-FFF2-40B4-BE49-F238E27FC236}">
                <a16:creationId xmlns:a16="http://schemas.microsoft.com/office/drawing/2014/main" id="{44F682C9-EE72-4923-A8D8-E751F5EA5D5E}"/>
              </a:ext>
            </a:extLst>
          </p:cNvPr>
          <p:cNvSpPr>
            <a:spLocks noGrp="1"/>
          </p:cNvSpPr>
          <p:nvPr>
            <p:ph type="title"/>
          </p:nvPr>
        </p:nvSpPr>
        <p:spPr>
          <a:xfrm>
            <a:off x="984380" y="103416"/>
            <a:ext cx="10515600" cy="1325563"/>
          </a:xfrm>
        </p:spPr>
        <p:txBody>
          <a:bodyPr/>
          <a:lstStyle/>
          <a:p>
            <a:r>
              <a:rPr lang="en-US" sz="4000" dirty="0">
                <a:latin typeface="Arial Black" panose="020B0A04020102020204" pitchFamily="34" charset="0"/>
              </a:rPr>
              <a:t>Via Runtime Type Inference!!</a:t>
            </a:r>
          </a:p>
        </p:txBody>
      </p:sp>
      <p:sp>
        <p:nvSpPr>
          <p:cNvPr id="4" name="Rectangle 3">
            <a:extLst>
              <a:ext uri="{FF2B5EF4-FFF2-40B4-BE49-F238E27FC236}">
                <a16:creationId xmlns:a16="http://schemas.microsoft.com/office/drawing/2014/main" id="{9FBFDA41-1826-4E80-8B97-7BF42E9A1012}"/>
              </a:ext>
            </a:extLst>
          </p:cNvPr>
          <p:cNvSpPr/>
          <p:nvPr/>
        </p:nvSpPr>
        <p:spPr>
          <a:xfrm>
            <a:off x="419878" y="3229480"/>
            <a:ext cx="10933922" cy="2862322"/>
          </a:xfrm>
          <a:prstGeom prst="rect">
            <a:avLst/>
          </a:prstGeom>
        </p:spPr>
        <p:txBody>
          <a:bodyPr wrap="square">
            <a:spAutoFit/>
          </a:bodyPr>
          <a:lstStyle/>
          <a:p>
            <a:endParaRPr lang="en-US" sz="2600" dirty="0">
              <a:latin typeface="MS UI Gothic" panose="020B0600070205080204" pitchFamily="34" charset="-128"/>
              <a:ea typeface="MS UI Gothic" panose="020B0600070205080204" pitchFamily="34" charset="-128"/>
            </a:endParaRPr>
          </a:p>
          <a:p>
            <a:r>
              <a:rPr lang="en-US" sz="2200" dirty="0">
                <a:latin typeface="MS UI Gothic" panose="020B0600070205080204" pitchFamily="34" charset="-128"/>
                <a:ea typeface="MS UI Gothic" panose="020B0600070205080204" pitchFamily="34" charset="-128"/>
              </a:rPr>
              <a:t>Notice that, </a:t>
            </a:r>
          </a:p>
          <a:p>
            <a:r>
              <a:rPr lang="en-US" sz="2200" dirty="0">
                <a:latin typeface="MS UI Gothic" panose="020B0600070205080204" pitchFamily="34" charset="-128"/>
                <a:ea typeface="MS UI Gothic" panose="020B0600070205080204" pitchFamily="34" charset="-128"/>
              </a:rPr>
              <a:t>the possibility of specializing inner function calls, </a:t>
            </a:r>
          </a:p>
          <a:p>
            <a:r>
              <a:rPr lang="en-US" sz="2200" dirty="0">
                <a:latin typeface="MS UI Gothic" panose="020B0600070205080204" pitchFamily="34" charset="-128"/>
                <a:ea typeface="MS UI Gothic" panose="020B0600070205080204" pitchFamily="34" charset="-128"/>
              </a:rPr>
              <a:t>is just depending on if we can decide the argument types of inner function calls, </a:t>
            </a:r>
          </a:p>
          <a:p>
            <a:r>
              <a:rPr lang="en-US" sz="2200" dirty="0">
                <a:latin typeface="MS UI Gothic" panose="020B0600070205080204" pitchFamily="34" charset="-128"/>
                <a:ea typeface="MS UI Gothic" panose="020B0600070205080204" pitchFamily="34" charset="-128"/>
              </a:rPr>
              <a:t>which depends on </a:t>
            </a:r>
            <a:r>
              <a:rPr lang="en-US" sz="2200" b="1" dirty="0">
                <a:latin typeface="Arial Black" panose="020B0A04020102020204" pitchFamily="34" charset="0"/>
                <a:ea typeface="Oradano-mincho-GSRR" panose="02000600000000000000" pitchFamily="2" charset="-128"/>
              </a:rPr>
              <a:t>how we infer the types</a:t>
            </a:r>
            <a:r>
              <a:rPr lang="en-US" sz="2200" dirty="0">
                <a:latin typeface="Arial Black" panose="020B0A04020102020204" pitchFamily="34" charset="0"/>
                <a:ea typeface="Oradano-mincho-GSRR" panose="02000600000000000000" pitchFamily="2" charset="-128"/>
              </a:rPr>
              <a:t>, </a:t>
            </a:r>
          </a:p>
          <a:p>
            <a:r>
              <a:rPr lang="en-US" sz="2200" dirty="0">
                <a:latin typeface="MS UI Gothic" panose="020B0600070205080204" pitchFamily="34" charset="-128"/>
                <a:ea typeface="MS UI Gothic" panose="020B0600070205080204" pitchFamily="34" charset="-128"/>
              </a:rPr>
              <a:t>so we need runtime type inference! </a:t>
            </a:r>
          </a:p>
          <a:p>
            <a:r>
              <a:rPr lang="en-US" sz="2200" dirty="0">
                <a:latin typeface="MS UI Gothic" panose="020B0600070205080204" pitchFamily="34" charset="-128"/>
                <a:ea typeface="MS UI Gothic" panose="020B0600070205080204" pitchFamily="34" charset="-128"/>
              </a:rPr>
              <a:t>The use of runtime type inference in </a:t>
            </a:r>
            <a:r>
              <a:rPr lang="en-US" sz="2200" b="1" dirty="0">
                <a:latin typeface="Arial Black" panose="020B0A04020102020204" pitchFamily="34" charset="0"/>
                <a:ea typeface="MS UI Gothic" panose="020B0600070205080204" pitchFamily="34" charset="-128"/>
              </a:rPr>
              <a:t>Julia</a:t>
            </a:r>
            <a:r>
              <a:rPr lang="en-US" sz="2200" dirty="0">
                <a:latin typeface="MS UI Gothic" panose="020B0600070205080204" pitchFamily="34" charset="-128"/>
                <a:ea typeface="MS UI Gothic" panose="020B0600070205080204" pitchFamily="34" charset="-128"/>
              </a:rPr>
              <a:t> programming language just shows</a:t>
            </a:r>
          </a:p>
          <a:p>
            <a:r>
              <a:rPr lang="en-US" sz="2200" dirty="0">
                <a:latin typeface="MS UI Gothic" panose="020B0600070205080204" pitchFamily="34" charset="-128"/>
                <a:ea typeface="MS UI Gothic" panose="020B0600070205080204" pitchFamily="34" charset="-128"/>
              </a:rPr>
              <a:t>its practicability!</a:t>
            </a:r>
          </a:p>
        </p:txBody>
      </p:sp>
      <p:pic>
        <p:nvPicPr>
          <p:cNvPr id="10" name="Picture 9">
            <a:extLst>
              <a:ext uri="{FF2B5EF4-FFF2-40B4-BE49-F238E27FC236}">
                <a16:creationId xmlns:a16="http://schemas.microsoft.com/office/drawing/2014/main" id="{FC5B0E2C-ABD9-498D-B4D9-0FCB79DA1427}"/>
              </a:ext>
            </a:extLst>
          </p:cNvPr>
          <p:cNvPicPr>
            <a:picLocks noChangeAspect="1"/>
          </p:cNvPicPr>
          <p:nvPr/>
        </p:nvPicPr>
        <p:blipFill>
          <a:blip r:embed="rId4"/>
          <a:stretch>
            <a:fillRect/>
          </a:stretch>
        </p:blipFill>
        <p:spPr>
          <a:xfrm>
            <a:off x="5540634" y="1585958"/>
            <a:ext cx="1110732" cy="793380"/>
          </a:xfrm>
          <a:prstGeom prst="rect">
            <a:avLst/>
          </a:prstGeom>
          <a:ln>
            <a:solidFill>
              <a:schemeClr val="accent1"/>
            </a:solidFill>
          </a:ln>
        </p:spPr>
      </p:pic>
      <p:sp>
        <p:nvSpPr>
          <p:cNvPr id="14" name="Freeform: Shape 13">
            <a:extLst>
              <a:ext uri="{FF2B5EF4-FFF2-40B4-BE49-F238E27FC236}">
                <a16:creationId xmlns:a16="http://schemas.microsoft.com/office/drawing/2014/main" id="{640723F9-976B-4295-84F6-9C7EECED95C4}"/>
              </a:ext>
            </a:extLst>
          </p:cNvPr>
          <p:cNvSpPr/>
          <p:nvPr/>
        </p:nvSpPr>
        <p:spPr>
          <a:xfrm>
            <a:off x="2791791" y="2113663"/>
            <a:ext cx="4100650" cy="885580"/>
          </a:xfrm>
          <a:custGeom>
            <a:avLst/>
            <a:gdLst>
              <a:gd name="connsiteX0" fmla="*/ 0 w 2985796"/>
              <a:gd name="connsiteY0" fmla="*/ 527873 h 929089"/>
              <a:gd name="connsiteX1" fmla="*/ 2043404 w 2985796"/>
              <a:gd name="connsiteY1" fmla="*/ 5358 h 929089"/>
              <a:gd name="connsiteX2" fmla="*/ 2071396 w 2985796"/>
              <a:gd name="connsiteY2" fmla="*/ 817122 h 929089"/>
              <a:gd name="connsiteX3" fmla="*/ 2985796 w 2985796"/>
              <a:gd name="connsiteY3" fmla="*/ 929089 h 929089"/>
            </a:gdLst>
            <a:ahLst/>
            <a:cxnLst>
              <a:cxn ang="0">
                <a:pos x="connsiteX0" y="connsiteY0"/>
              </a:cxn>
              <a:cxn ang="0">
                <a:pos x="connsiteX1" y="connsiteY1"/>
              </a:cxn>
              <a:cxn ang="0">
                <a:pos x="connsiteX2" y="connsiteY2"/>
              </a:cxn>
              <a:cxn ang="0">
                <a:pos x="connsiteX3" y="connsiteY3"/>
              </a:cxn>
            </a:cxnLst>
            <a:rect l="l" t="t" r="r" b="b"/>
            <a:pathLst>
              <a:path w="2985796" h="929089">
                <a:moveTo>
                  <a:pt x="0" y="527873"/>
                </a:moveTo>
                <a:cubicBezTo>
                  <a:pt x="849085" y="242511"/>
                  <a:pt x="1698171" y="-42850"/>
                  <a:pt x="2043404" y="5358"/>
                </a:cubicBezTo>
                <a:cubicBezTo>
                  <a:pt x="2388637" y="53566"/>
                  <a:pt x="1914331" y="663167"/>
                  <a:pt x="2071396" y="817122"/>
                </a:cubicBezTo>
                <a:cubicBezTo>
                  <a:pt x="2228461" y="971077"/>
                  <a:pt x="2825621" y="913538"/>
                  <a:pt x="2985796" y="929089"/>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E94A299-EEEB-4B75-9F13-511B757A83D8}"/>
              </a:ext>
            </a:extLst>
          </p:cNvPr>
          <p:cNvSpPr txBox="1"/>
          <p:nvPr/>
        </p:nvSpPr>
        <p:spPr>
          <a:xfrm>
            <a:off x="7907694" y="1585958"/>
            <a:ext cx="3394193" cy="1107996"/>
          </a:xfrm>
          <a:prstGeom prst="rect">
            <a:avLst/>
          </a:prstGeom>
          <a:noFill/>
        </p:spPr>
        <p:txBody>
          <a:bodyPr wrap="square" rtlCol="0">
            <a:spAutoFit/>
          </a:bodyPr>
          <a:lstStyle/>
          <a:p>
            <a:r>
              <a:rPr lang="en-US" sz="2200" dirty="0">
                <a:latin typeface="MS UI Gothic" panose="020B0600070205080204" pitchFamily="34" charset="-128"/>
                <a:ea typeface="MS UI Gothic" panose="020B0600070205080204" pitchFamily="34" charset="-128"/>
              </a:rPr>
              <a:t>We select a specialized </a:t>
            </a:r>
            <a:r>
              <a:rPr lang="en-US" sz="2200" b="1" dirty="0">
                <a:latin typeface="MS UI Gothic" panose="020B0600070205080204" pitchFamily="34" charset="-128"/>
                <a:ea typeface="MS UI Gothic" panose="020B0600070205080204" pitchFamily="34" charset="-128"/>
              </a:rPr>
              <a:t>plus </a:t>
            </a:r>
            <a:r>
              <a:rPr lang="en-US" sz="2200" dirty="0">
                <a:latin typeface="MS UI Gothic" panose="020B0600070205080204" pitchFamily="34" charset="-128"/>
                <a:ea typeface="MS UI Gothic" panose="020B0600070205080204" pitchFamily="34" charset="-128"/>
              </a:rPr>
              <a:t>when specializing </a:t>
            </a:r>
            <a:r>
              <a:rPr lang="en-US" sz="2200" b="1" dirty="0" err="1">
                <a:latin typeface="MS UI Gothic" panose="020B0600070205080204" pitchFamily="34" charset="-128"/>
                <a:ea typeface="MS UI Gothic" panose="020B0600070205080204" pitchFamily="34" charset="-128"/>
              </a:rPr>
              <a:t>repeat_and_plus</a:t>
            </a:r>
            <a:r>
              <a:rPr lang="en-US" sz="2200" b="1" dirty="0">
                <a:latin typeface="MS UI Gothic" panose="020B0600070205080204" pitchFamily="34" charset="-128"/>
                <a:ea typeface="MS UI Gothic" panose="020B0600070205080204" pitchFamily="34" charset="-128"/>
              </a:rPr>
              <a:t>!</a:t>
            </a:r>
            <a:endParaRPr lang="en-US" sz="2200" dirty="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173344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dy">
      <a:majorFont>
        <a:latin typeface="Arial Black"/>
        <a:ea typeface="Source Han Serif K Heavy"/>
        <a:cs typeface=""/>
      </a:majorFont>
      <a:minorFont>
        <a:latin typeface="Iosevka Extrabold"/>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1141</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MS UI Gothic</vt:lpstr>
      <vt:lpstr>Oradano-mincho-GSRR</vt:lpstr>
      <vt:lpstr>Sarasa Gothic CL</vt:lpstr>
      <vt:lpstr>SimHei</vt:lpstr>
      <vt:lpstr>Source Han Serif K Heavy</vt:lpstr>
      <vt:lpstr>Algerian</vt:lpstr>
      <vt:lpstr>Arial</vt:lpstr>
      <vt:lpstr>Arial Black</vt:lpstr>
      <vt:lpstr>Cambria Math</vt:lpstr>
      <vt:lpstr>Iosevka</vt:lpstr>
      <vt:lpstr>Iosevka Extrabold</vt:lpstr>
      <vt:lpstr>Wingdings</vt:lpstr>
      <vt:lpstr>Office Theme</vt:lpstr>
      <vt:lpstr>PowerPoint Presentation</vt:lpstr>
      <vt:lpstr>Previous Attempts</vt:lpstr>
      <vt:lpstr>Problems of Previous Attempts</vt:lpstr>
      <vt:lpstr>Something in CPython,  keep everything, but faster?</vt:lpstr>
      <vt:lpstr>Decades later since the previous attempts…</vt:lpstr>
      <vt:lpstr>Time to make the dreaming Python JIT!</vt:lpstr>
      <vt:lpstr>Runtime specialization: Review of Psyco[PEPM 2004]</vt:lpstr>
      <vt:lpstr>Runtime Specialization?</vt:lpstr>
      <vt:lpstr>Via Runtime Type Inference!!</vt:lpstr>
      <vt:lpstr>Problems of runtime specialization: Python’s weak type representations</vt:lpstr>
      <vt:lpstr>PowerPoint Presentation</vt:lpstr>
      <vt:lpstr>The Global Variable Issues</vt:lpstr>
      <vt:lpstr>What’s the Matter?</vt:lpstr>
      <vt:lpstr>Analysis and Track of  Mutations of Global Variables</vt:lpstr>
      <vt:lpstr>Analysis and Track of  Mutations of Global Variables</vt:lpstr>
      <vt:lpstr>Analysis and Track of  Mutations of Global Variables</vt:lpstr>
      <vt:lpstr>Implementations about  Instruction Insertions</vt:lpstr>
      <vt:lpstr>Selecting A Compiler</vt:lpstr>
      <vt:lpstr>Control Flow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 Wanghongxuan</dc:creator>
  <cp:lastModifiedBy>Zhao Wanghongxuan</cp:lastModifiedBy>
  <cp:revision>78</cp:revision>
  <dcterms:created xsi:type="dcterms:W3CDTF">2020-04-24T02:07:22Z</dcterms:created>
  <dcterms:modified xsi:type="dcterms:W3CDTF">2020-04-28T04:53:41Z</dcterms:modified>
</cp:coreProperties>
</file>