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FB0D-A75D-45F1-8832-B7035E7CD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6CAE5-DD1D-483C-AA42-3019967C2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9E36C-E019-4D66-9069-3B21B8E0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9283-43B2-4C07-9D1E-12CCD2EEFC1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61C29-9063-4937-9BFE-873C7C87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15E50-3141-48B9-80AB-94531A97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D117-2816-4937-B9F6-E8ABDB05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7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A7FA-4581-4CD7-9A0E-A4737153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0E49-08F9-4F27-92D6-2E9561C7E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6B0A-9D12-4BBB-9EB7-D265AF1E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9283-43B2-4C07-9D1E-12CCD2EEFC1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C4FEA-8EBC-4919-B5BE-53D5251B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A81E-BC5A-4B42-864C-C975D6AD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D117-2816-4937-B9F6-E8ABDB05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6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CE139-CA87-4936-9733-269F52204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BE5D-E0EA-4488-9F89-949F87C1E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5B738-E352-4352-A6CF-1630BE81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9283-43B2-4C07-9D1E-12CCD2EEFC1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4A68-64B8-4CE3-886F-E6789140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896A-6D10-4982-AC91-25B95747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D117-2816-4937-B9F6-E8ABDB05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4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61C6-80D9-497E-8EC6-DAF45290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F0917-32DA-4FCF-97E7-6DCC211E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55057-44FF-4FDD-B298-5BE08A1B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9283-43B2-4C07-9D1E-12CCD2EEFC1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332F-B60F-49CD-B0D8-24042D28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D85C4-733A-494C-AA34-367C16FC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D117-2816-4937-B9F6-E8ABDB05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88CC-470B-45BB-B0D5-8F4868F3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773A5-E36E-4278-B5EF-A4ED0C63F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B4D3D-BA40-408F-867A-4890E33F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9283-43B2-4C07-9D1E-12CCD2EEFC1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1CC1-28D4-4E89-B7CC-79856B9D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1BAD6-D2D5-4AAC-9453-35BFB606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D117-2816-4937-B9F6-E8ABDB05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3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C158-584B-4243-A006-EDD7B623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38CC2-8D1E-426C-9327-FE2AC6141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F7A64-0A67-425B-A429-DEB7D1912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CB828-8FC5-4E96-962E-B4A5ACBE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9283-43B2-4C07-9D1E-12CCD2EEFC1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EE2F1-17EF-4FDD-B42B-2BFEE03C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059BB-2117-4560-89C3-3D87987A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D117-2816-4937-B9F6-E8ABDB05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0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72C8-4867-44AF-ABC6-D31FED62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2CA84-3187-4BF3-9C9F-4A248DC46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7EC53-27E7-498D-BB41-E3319971B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AD0BF-6D25-4C24-AB78-8D6789679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E2640-A7C3-4326-9DDE-B75927644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B6E57-3671-43AF-97E6-2C1739C7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9283-43B2-4C07-9D1E-12CCD2EEFC1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46D97-E5CB-4A42-8399-E3D5CF65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53B3B-4C6E-404F-9B99-B3CBB89E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D117-2816-4937-B9F6-E8ABDB05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49F6-20CD-465E-B4A0-919F2714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9EFC3-F19C-4847-8C86-6D797A17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9283-43B2-4C07-9D1E-12CCD2EEFC1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F88FD-FA5A-4381-9BF2-F6B63C6E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BDC1C-1435-4062-8F6C-C14BCB38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D117-2816-4937-B9F6-E8ABDB05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4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4D1C8-2172-4ACD-8F74-D0B44874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9283-43B2-4C07-9D1E-12CCD2EEFC1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AEDFC-2DCD-4544-A04E-1A8175B5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BE635-3A17-4947-9F25-3B135C36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D117-2816-4937-B9F6-E8ABDB05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8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589E-D543-4EAA-A910-1A8F1E61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20C7-875A-42B3-B4BA-600DAEAA3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D23BB-2FA0-40C9-B46C-37E33B127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58092-8C98-4E14-B454-0545D198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9283-43B2-4C07-9D1E-12CCD2EEFC1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CDF90-A884-4BA3-A1CA-11CE6F65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85161-B0AB-4672-8087-235AA138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D117-2816-4937-B9F6-E8ABDB05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E10F-53A4-46F1-97F4-87E36E26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D44CD-B6EE-436D-979A-613A13B01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E575B-4E39-478A-91E3-C6C103A25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6C6B7-A004-476C-BB59-98D96153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9283-43B2-4C07-9D1E-12CCD2EEFC1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C35E9-A79A-4618-9506-69E53E68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22FAB-CB77-4ADC-A875-F31FAE4D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D117-2816-4937-B9F6-E8ABDB05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5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4274C-8D75-4ACA-8FEE-73AFB9D9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C0504-2EA5-405F-965E-C4573371D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D7AA8-5EB9-471C-B76D-90EF477C3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69283-43B2-4C07-9D1E-12CCD2EEFC1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1E609-3520-4966-BDDE-49182C1CB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491B4-66F7-4C8D-95A3-45F655FDE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ED117-2816-4937-B9F6-E8ABDB05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CAD64-A79E-473D-A087-303EB08DC0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906" b="1082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BD0999-2576-4C04-B53E-B36063739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Terminating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2E33D-BD6B-4A48-A42A-582C1EFF9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700" dirty="0">
                <a:solidFill>
                  <a:srgbClr val="FFFFFF"/>
                </a:solidFill>
              </a:rPr>
              <a:t>A method to avoid infinite configurations.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dirty="0">
                <a:solidFill>
                  <a:srgbClr val="FFFFFF"/>
                </a:solidFill>
              </a:rPr>
              <a:t>This method usually loses the chance to produce efficient code for Python.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dirty="0">
                <a:solidFill>
                  <a:srgbClr val="FFFFFF"/>
                </a:solidFill>
              </a:rPr>
              <a:t>Possible Solutions.</a:t>
            </a:r>
          </a:p>
          <a:p>
            <a:pPr marL="457200" indent="-457200">
              <a:buFont typeface="+mj-lt"/>
              <a:buAutoNum type="arabicPeriod"/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89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765A4-34A3-4268-8C10-DB0FB5913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9FB778-31B8-4E4C-89AD-A46AD47E8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Method to Termination Guarantee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6F5F3-BE54-43B1-A62E-88DB42CAB3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>
                    <a:solidFill>
                      <a:srgbClr val="FFFFFF"/>
                    </a:solidFill>
                  </a:rPr>
                  <a:t>Non-termination of a partial evaluation happens when the configurations(a pair of </a:t>
                </a:r>
                <a:r>
                  <a:rPr lang="en-US" sz="2600" i="1" dirty="0">
                    <a:solidFill>
                      <a:srgbClr val="FFFFFF"/>
                    </a:solidFill>
                  </a:rPr>
                  <a:t>label </a:t>
                </a:r>
                <a:r>
                  <a:rPr lang="en-US" sz="2600" dirty="0">
                    <a:solidFill>
                      <a:srgbClr val="FFFFFF"/>
                    </a:solidFill>
                  </a:rPr>
                  <a:t>and  </a:t>
                </a:r>
                <a:r>
                  <a:rPr lang="en-US" sz="2600" i="1" dirty="0">
                    <a:solidFill>
                      <a:srgbClr val="FFFFFF"/>
                    </a:solidFill>
                  </a:rPr>
                  <a:t>an array of abstract values</a:t>
                </a:r>
                <a:r>
                  <a:rPr lang="en-US" sz="2600" dirty="0">
                    <a:solidFill>
                      <a:srgbClr val="FFFFFF"/>
                    </a:solidFill>
                  </a:rPr>
                  <a:t>) are infinite.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rgbClr val="FFFFFF"/>
                    </a:solidFill>
                  </a:rPr>
                  <a:t>During PE, we maintain 2 kinds of information: </a:t>
                </a:r>
              </a:p>
              <a:p>
                <a:pPr>
                  <a:buFontTx/>
                  <a:buChar char="-"/>
                </a:pPr>
                <a:r>
                  <a:rPr lang="en-US" sz="2600" dirty="0">
                    <a:solidFill>
                      <a:srgbClr val="FFFFFF"/>
                    </a:solidFill>
                  </a:rPr>
                  <a:t>Configurations already reached: </a:t>
                </a:r>
                <a14:m>
                  <m:oMath xmlns:m="http://schemas.openxmlformats.org/officeDocument/2006/math">
                    <m:r>
                      <a:rPr lang="en-US" sz="26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𝐶𝑜𝑛𝑓</m:t>
                    </m:r>
                  </m:oMath>
                </a14:m>
                <a:endParaRPr lang="en-US" sz="2600" dirty="0">
                  <a:solidFill>
                    <a:srgbClr val="FFFFFF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en-US" sz="2600" dirty="0">
                    <a:solidFill>
                      <a:srgbClr val="FFFFFF"/>
                    </a:solidFill>
                  </a:rPr>
                  <a:t>Labels already reached: </a:t>
                </a:r>
                <a14:m>
                  <m:oMath xmlns:m="http://schemas.openxmlformats.org/officeDocument/2006/math">
                    <m:r>
                      <a:rPr lang="en-US" sz="26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𝐿𝑎𝑏𝑒𝑙𝑠</m:t>
                    </m:r>
                  </m:oMath>
                </a14:m>
                <a:endParaRPr lang="en-US" sz="26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rgbClr val="FFFFFF"/>
                    </a:solidFill>
                  </a:rPr>
                  <a:t>To avoid being infinite, we </a:t>
                </a:r>
                <a:r>
                  <a:rPr lang="en-US" sz="2600" dirty="0" err="1">
                    <a:solidFill>
                      <a:srgbClr val="FFFFFF"/>
                    </a:solidFill>
                  </a:rPr>
                  <a:t>upcast</a:t>
                </a:r>
                <a:r>
                  <a:rPr lang="en-US" sz="2600" dirty="0">
                    <a:solidFill>
                      <a:srgbClr val="FFFFFF"/>
                    </a:solidFill>
                  </a:rPr>
                  <a:t> all abstract values(</a:t>
                </a:r>
                <a14:m>
                  <m:oMath xmlns:m="http://schemas.openxmlformats.org/officeDocument/2006/math">
                    <m:r>
                      <a:rPr lang="en-US" sz="26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6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sz="26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2, ⋯, </m:t>
                    </m:r>
                    <m:sSub>
                      <m:sSubPr>
                        <m:ctrlPr>
                          <a:rPr lang="en-US" sz="26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600" dirty="0">
                    <a:solidFill>
                      <a:srgbClr val="FFFFFF"/>
                    </a:solidFill>
                  </a:rPr>
                  <a:t>) to </a:t>
                </a:r>
                <a14:m>
                  <m:oMath xmlns:m="http://schemas.openxmlformats.org/officeDocument/2006/math">
                    <m:r>
                      <a:rPr lang="en-US" sz="26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⊤</m:t>
                    </m:r>
                  </m:oMath>
                </a14:m>
                <a:r>
                  <a:rPr lang="en-US" sz="2600" dirty="0">
                    <a:solidFill>
                      <a:srgbClr val="FFFFFF"/>
                    </a:solidFill>
                  </a:rPr>
                  <a:t>, when</a:t>
                </a:r>
              </a:p>
              <a:p>
                <a:pPr marL="457200" indent="-457200">
                  <a:buAutoNum type="arabicPeriod"/>
                </a:pPr>
                <a:r>
                  <a:rPr lang="en-US" sz="2600" dirty="0">
                    <a:solidFill>
                      <a:srgbClr val="FFFFFF"/>
                    </a:solidFill>
                  </a:rPr>
                  <a:t>we reach a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FFFFFF"/>
                    </a:solidFill>
                  </a:rPr>
                  <a:t> for </a:t>
                </a:r>
                <a:r>
                  <a:rPr lang="en-US" sz="2600" b="1" i="1" dirty="0">
                    <a:solidFill>
                      <a:srgbClr val="FFFFFF"/>
                    </a:solidFill>
                  </a:rPr>
                  <a:t>the 2</a:t>
                </a:r>
                <a:r>
                  <a:rPr lang="en-US" sz="2600" b="1" i="1" baseline="30000" dirty="0">
                    <a:solidFill>
                      <a:srgbClr val="FFFFFF"/>
                    </a:solidFill>
                  </a:rPr>
                  <a:t>nd</a:t>
                </a:r>
                <a:r>
                  <a:rPr lang="en-US" sz="2600" b="1" i="1" dirty="0">
                    <a:solidFill>
                      <a:srgbClr val="FFFFFF"/>
                    </a:solidFill>
                  </a:rPr>
                  <a:t> time</a:t>
                </a:r>
                <a:r>
                  <a:rPr lang="en-US" sz="2600" i="1" dirty="0">
                    <a:solidFill>
                      <a:srgbClr val="FFFFFF"/>
                    </a:solidFill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6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6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𝐿𝑎𝑏𝑒𝑙𝑠</m:t>
                    </m:r>
                  </m:oMath>
                </a14:m>
                <a:endParaRPr lang="en-US" sz="2600" b="0" i="1" dirty="0">
                  <a:solidFill>
                    <a:srgbClr val="FFFFFF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sz="2600" dirty="0">
                    <a:solidFill>
                      <a:srgbClr val="FFFFFF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6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 [</m:t>
                    </m:r>
                    <m:r>
                      <a:rPr lang="en-US" sz="26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sz="26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2, ⋯,</m:t>
                    </m:r>
                    <m:sSub>
                      <m:sSubPr>
                        <m:ctrlPr>
                          <a:rPr lang="en-US" sz="26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600" dirty="0">
                    <a:solidFill>
                      <a:srgbClr val="FFFFFF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6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6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𝐶𝑜𝑛𝑓</m:t>
                    </m:r>
                    <m:r>
                      <a:rPr lang="en-US" sz="26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6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6F5F3-BE54-43B1-A62E-88DB42CAB3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101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362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72638D-171D-4F44-8222-2D2678570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36947"/>
              </p:ext>
            </p:extLst>
          </p:nvPr>
        </p:nvGraphicFramePr>
        <p:xfrm>
          <a:off x="2802469" y="1947334"/>
          <a:ext cx="1981199" cy="1706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199">
                  <a:extLst>
                    <a:ext uri="{9D8B030D-6E8A-4147-A177-3AD203B41FA5}">
                      <a16:colId xmlns:a16="http://schemas.microsoft.com/office/drawing/2014/main" val="4115700608"/>
                    </a:ext>
                  </a:extLst>
                </a:gridCol>
              </a:tblGrid>
              <a:tr h="1706035">
                <a:tc>
                  <a:txBody>
                    <a:bodyPr/>
                    <a:lstStyle/>
                    <a:p>
                      <a:r>
                        <a:rPr lang="en-US" dirty="0"/>
                        <a:t>def f(x):</a:t>
                      </a:r>
                    </a:p>
                    <a:p>
                      <a:r>
                        <a:rPr lang="en-US" dirty="0"/>
                        <a:t>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[ x = &lt;D x, int&gt; ]</a:t>
                      </a:r>
                    </a:p>
                    <a:p>
                      <a:r>
                        <a:rPr lang="en-US" dirty="0"/>
                        <a:t>   while x:</a:t>
                      </a:r>
                    </a:p>
                    <a:p>
                      <a:r>
                        <a:rPr lang="en-US" dirty="0"/>
                        <a:t>      x -= 1</a:t>
                      </a:r>
                    </a:p>
                    <a:p>
                      <a:r>
                        <a:rPr lang="en-US" dirty="0"/>
                        <a:t>   return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3703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193D066-A2A4-4ED5-93B3-25FA93EAD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854282"/>
              </p:ext>
            </p:extLst>
          </p:nvPr>
        </p:nvGraphicFramePr>
        <p:xfrm>
          <a:off x="6261102" y="1947334"/>
          <a:ext cx="1981199" cy="1706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199">
                  <a:extLst>
                    <a:ext uri="{9D8B030D-6E8A-4147-A177-3AD203B41FA5}">
                      <a16:colId xmlns:a16="http://schemas.microsoft.com/office/drawing/2014/main" val="4115700608"/>
                    </a:ext>
                  </a:extLst>
                </a:gridCol>
              </a:tblGrid>
              <a:tr h="1706035">
                <a:tc>
                  <a:txBody>
                    <a:bodyPr/>
                    <a:lstStyle/>
                    <a:p>
                      <a:r>
                        <a:rPr lang="en-US" dirty="0"/>
                        <a:t>def f(x):</a:t>
                      </a:r>
                    </a:p>
                    <a:p>
                      <a:r>
                        <a:rPr lang="en-US" dirty="0"/>
                        <a:t>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[ x = &lt;D x, int&gt; ]</a:t>
                      </a:r>
                    </a:p>
                    <a:p>
                      <a:r>
                        <a:rPr lang="en-US" dirty="0"/>
                        <a:t>   while x:</a:t>
                      </a:r>
                    </a:p>
                    <a:p>
                      <a:r>
                        <a:rPr lang="en-US" dirty="0"/>
                        <a:t>      x -= 1</a:t>
                      </a:r>
                    </a:p>
                    <a:p>
                      <a:r>
                        <a:rPr lang="en-US" dirty="0"/>
                        <a:t>   return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370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EB8B1F2-FDE0-4683-A1FA-4CB741BAB726}"/>
              </a:ext>
            </a:extLst>
          </p:cNvPr>
          <p:cNvSpPr txBox="1"/>
          <p:nvPr/>
        </p:nvSpPr>
        <p:spPr>
          <a:xfrm>
            <a:off x="6159503" y="155363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2</a:t>
            </a:r>
            <a:r>
              <a:rPr lang="en-US" baseline="30000" dirty="0"/>
              <a:t>nd</a:t>
            </a:r>
            <a:r>
              <a:rPr lang="en-US" dirty="0"/>
              <a:t> iteration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43390-AFD4-450D-A60D-C72E744B3E67}"/>
              </a:ext>
            </a:extLst>
          </p:cNvPr>
          <p:cNvSpPr txBox="1"/>
          <p:nvPr/>
        </p:nvSpPr>
        <p:spPr>
          <a:xfrm>
            <a:off x="2713567" y="154517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2B362D3-9204-4105-BFBF-36B58D81C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11270"/>
              </p:ext>
            </p:extLst>
          </p:nvPr>
        </p:nvGraphicFramePr>
        <p:xfrm>
          <a:off x="1498605" y="4304236"/>
          <a:ext cx="1981199" cy="1706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199">
                  <a:extLst>
                    <a:ext uri="{9D8B030D-6E8A-4147-A177-3AD203B41FA5}">
                      <a16:colId xmlns:a16="http://schemas.microsoft.com/office/drawing/2014/main" val="4115700608"/>
                    </a:ext>
                  </a:extLst>
                </a:gridCol>
              </a:tblGrid>
              <a:tr h="1706035">
                <a:tc>
                  <a:txBody>
                    <a:bodyPr/>
                    <a:lstStyle/>
                    <a:p>
                      <a:r>
                        <a:rPr lang="en-US" dirty="0"/>
                        <a:t>def f(x):</a:t>
                      </a:r>
                    </a:p>
                    <a:p>
                      <a:r>
                        <a:rPr lang="en-US" dirty="0"/>
                        <a:t>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[ x = &lt;D x, int&gt; ]</a:t>
                      </a:r>
                    </a:p>
                    <a:p>
                      <a:r>
                        <a:rPr lang="en-US" dirty="0"/>
                        <a:t>   while test(x):</a:t>
                      </a:r>
                    </a:p>
                    <a:p>
                      <a:r>
                        <a:rPr lang="en-US" dirty="0"/>
                        <a:t>      x = (x, x)</a:t>
                      </a:r>
                    </a:p>
                    <a:p>
                      <a:r>
                        <a:rPr lang="en-US" dirty="0"/>
                        <a:t>   return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37038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F15159B-3164-4B5F-B5E9-E73079F76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92709"/>
              </p:ext>
            </p:extLst>
          </p:nvPr>
        </p:nvGraphicFramePr>
        <p:xfrm>
          <a:off x="4563538" y="4304236"/>
          <a:ext cx="1981199" cy="1706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199">
                  <a:extLst>
                    <a:ext uri="{9D8B030D-6E8A-4147-A177-3AD203B41FA5}">
                      <a16:colId xmlns:a16="http://schemas.microsoft.com/office/drawing/2014/main" val="4115700608"/>
                    </a:ext>
                  </a:extLst>
                </a:gridCol>
              </a:tblGrid>
              <a:tr h="1706035">
                <a:tc>
                  <a:txBody>
                    <a:bodyPr/>
                    <a:lstStyle/>
                    <a:p>
                      <a:r>
                        <a:rPr lang="en-US" dirty="0"/>
                        <a:t>def f(x):</a:t>
                      </a:r>
                    </a:p>
                    <a:p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[ x=&lt;D x, int*int&gt; ]</a:t>
                      </a:r>
                    </a:p>
                    <a:p>
                      <a:r>
                        <a:rPr lang="en-US" dirty="0"/>
                        <a:t>   while x:</a:t>
                      </a:r>
                    </a:p>
                    <a:p>
                      <a:r>
                        <a:rPr lang="en-US" dirty="0"/>
                        <a:t>      x -= 1</a:t>
                      </a:r>
                    </a:p>
                    <a:p>
                      <a:r>
                        <a:rPr lang="en-US" dirty="0"/>
                        <a:t>   return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3703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C222404-E994-47AA-A120-FECCB21F3D19}"/>
              </a:ext>
            </a:extLst>
          </p:cNvPr>
          <p:cNvSpPr txBox="1"/>
          <p:nvPr/>
        </p:nvSpPr>
        <p:spPr>
          <a:xfrm>
            <a:off x="4326472" y="383539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2</a:t>
            </a:r>
            <a:r>
              <a:rPr lang="en-US" baseline="30000" dirty="0"/>
              <a:t>nd</a:t>
            </a:r>
            <a:r>
              <a:rPr lang="en-US" dirty="0"/>
              <a:t> iteration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78CA6-292E-4580-8419-3457E08E373E}"/>
              </a:ext>
            </a:extLst>
          </p:cNvPr>
          <p:cNvSpPr txBox="1"/>
          <p:nvPr/>
        </p:nvSpPr>
        <p:spPr>
          <a:xfrm>
            <a:off x="1358904" y="383539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4">
                <a:extLst>
                  <a:ext uri="{FF2B5EF4-FFF2-40B4-BE49-F238E27FC236}">
                    <a16:creationId xmlns:a16="http://schemas.microsoft.com/office/drawing/2014/main" id="{32E00EB8-A91F-4B3C-B9A6-170F0CFBF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4347250"/>
                  </p:ext>
                </p:extLst>
              </p:nvPr>
            </p:nvGraphicFramePr>
            <p:xfrm>
              <a:off x="7577671" y="4270369"/>
              <a:ext cx="1981199" cy="1706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1199">
                      <a:extLst>
                        <a:ext uri="{9D8B030D-6E8A-4147-A177-3AD203B41FA5}">
                          <a16:colId xmlns:a16="http://schemas.microsoft.com/office/drawing/2014/main" val="4115700608"/>
                        </a:ext>
                      </a:extLst>
                    </a:gridCol>
                  </a:tblGrid>
                  <a:tr h="17060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 f(x):</a:t>
                          </a:r>
                        </a:p>
                        <a:p>
                          <a:r>
                            <a:rPr lang="en-US" dirty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a:rPr>
                            <a:t>  [ x=&lt;D x,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a:rPr>
                            <a:t>&gt; ]</a:t>
                          </a:r>
                        </a:p>
                        <a:p>
                          <a:r>
                            <a:rPr lang="en-US" dirty="0"/>
                            <a:t>   while x:</a:t>
                          </a:r>
                        </a:p>
                        <a:p>
                          <a:r>
                            <a:rPr lang="en-US" dirty="0"/>
                            <a:t>      x -= 1</a:t>
                          </a:r>
                        </a:p>
                        <a:p>
                          <a:r>
                            <a:rPr lang="en-US" dirty="0"/>
                            <a:t>   return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6370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4">
                <a:extLst>
                  <a:ext uri="{FF2B5EF4-FFF2-40B4-BE49-F238E27FC236}">
                    <a16:creationId xmlns:a16="http://schemas.microsoft.com/office/drawing/2014/main" id="{32E00EB8-A91F-4B3C-B9A6-170F0CFBF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4347250"/>
                  </p:ext>
                </p:extLst>
              </p:nvPr>
            </p:nvGraphicFramePr>
            <p:xfrm>
              <a:off x="7577671" y="4270369"/>
              <a:ext cx="1981199" cy="1706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1199">
                      <a:extLst>
                        <a:ext uri="{9D8B030D-6E8A-4147-A177-3AD203B41FA5}">
                          <a16:colId xmlns:a16="http://schemas.microsoft.com/office/drawing/2014/main" val="4115700608"/>
                        </a:ext>
                      </a:extLst>
                    </a:gridCol>
                  </a:tblGrid>
                  <a:tr h="1706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7" t="-1779" r="-1227" b="-14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16370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3671129-F484-44B3-950D-29237F008A43}"/>
              </a:ext>
            </a:extLst>
          </p:cNvPr>
          <p:cNvSpPr txBox="1"/>
          <p:nvPr/>
        </p:nvSpPr>
        <p:spPr>
          <a:xfrm>
            <a:off x="7442203" y="3835392"/>
            <a:ext cx="283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Upcast</a:t>
            </a:r>
            <a:r>
              <a:rPr lang="en-US" dirty="0"/>
              <a:t> before 2</a:t>
            </a:r>
            <a:r>
              <a:rPr lang="en-US" baseline="30000" dirty="0"/>
              <a:t>nd</a:t>
            </a:r>
            <a:r>
              <a:rPr lang="en-US" dirty="0"/>
              <a:t>  iteration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5836098-648A-4DAC-96F4-977CEECF5A21}"/>
              </a:ext>
            </a:extLst>
          </p:cNvPr>
          <p:cNvSpPr/>
          <p:nvPr/>
        </p:nvSpPr>
        <p:spPr>
          <a:xfrm>
            <a:off x="5035552" y="2471243"/>
            <a:ext cx="973666" cy="563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0AC1515-C0F2-4E33-9B08-9C7AF07A3582}"/>
              </a:ext>
            </a:extLst>
          </p:cNvPr>
          <p:cNvSpPr/>
          <p:nvPr/>
        </p:nvSpPr>
        <p:spPr>
          <a:xfrm>
            <a:off x="3642785" y="4872567"/>
            <a:ext cx="706972" cy="440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A03DE6E-F104-4C90-8775-F4B19FFE3706}"/>
              </a:ext>
            </a:extLst>
          </p:cNvPr>
          <p:cNvSpPr/>
          <p:nvPr/>
        </p:nvSpPr>
        <p:spPr>
          <a:xfrm>
            <a:off x="6707718" y="4864100"/>
            <a:ext cx="706972" cy="440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8A5E14B4-EE15-4D2A-B1CE-0D695E7A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Method to Termination Guarantee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D784A-8641-4679-B4D9-2E9B834A3838}"/>
              </a:ext>
            </a:extLst>
          </p:cNvPr>
          <p:cNvSpPr txBox="1"/>
          <p:nvPr/>
        </p:nvSpPr>
        <p:spPr>
          <a:xfrm>
            <a:off x="9795934" y="4369813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being infinite!</a:t>
            </a:r>
          </a:p>
        </p:txBody>
      </p:sp>
    </p:spTree>
    <p:extLst>
      <p:ext uri="{BB962C8B-B14F-4D97-AF65-F5344CB8AC3E}">
        <p14:creationId xmlns:p14="http://schemas.microsoft.com/office/powerpoint/2010/main" val="307740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6FD31C-7C8D-4801-8E6D-A1334FC02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351111"/>
              </p:ext>
            </p:extLst>
          </p:nvPr>
        </p:nvGraphicFramePr>
        <p:xfrm>
          <a:off x="838200" y="3067050"/>
          <a:ext cx="446193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934">
                  <a:extLst>
                    <a:ext uri="{9D8B030D-6E8A-4147-A177-3AD203B41FA5}">
                      <a16:colId xmlns:a16="http://schemas.microsoft.com/office/drawing/2014/main" val="225711726"/>
                    </a:ext>
                  </a:extLst>
                </a:gridCol>
              </a:tblGrid>
              <a:tr h="1726565">
                <a:tc>
                  <a:txBody>
                    <a:bodyPr/>
                    <a:lstStyle/>
                    <a:p>
                      <a:r>
                        <a:rPr lang="en-US" dirty="0"/>
                        <a:t>def f(x):</a:t>
                      </a:r>
                    </a:p>
                    <a:p>
                      <a:r>
                        <a:rPr lang="en-US" dirty="0"/>
                        <a:t>   j = 10</a:t>
                      </a:r>
                    </a:p>
                    <a:p>
                      <a:r>
                        <a:rPr lang="en-US" dirty="0"/>
                        <a:t>  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0</a:t>
                      </a:r>
                    </a:p>
                    <a:p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   [j = &lt;S 10, int&gt;,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=&lt;S 0, int&gt;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, x=&lt;D x, int&gt;]</a:t>
                      </a:r>
                    </a:p>
                    <a:p>
                      <a:r>
                        <a:rPr lang="en-US" dirty="0"/>
                        <a:t>   while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&lt; j:</a:t>
                      </a:r>
                    </a:p>
                    <a:p>
                      <a:r>
                        <a:rPr lang="en-US" dirty="0"/>
                        <a:t>     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+= 1</a:t>
                      </a:r>
                    </a:p>
                    <a:p>
                      <a:r>
                        <a:rPr lang="en-US" dirty="0"/>
                        <a:t>      x += 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  <a:p>
                      <a:r>
                        <a:rPr lang="en-US" dirty="0"/>
                        <a:t>   return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18452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2275881-C205-4A81-93A5-AB3434AF4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596214"/>
              </p:ext>
            </p:extLst>
          </p:nvPr>
        </p:nvGraphicFramePr>
        <p:xfrm>
          <a:off x="6798733" y="3067050"/>
          <a:ext cx="446193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933">
                  <a:extLst>
                    <a:ext uri="{9D8B030D-6E8A-4147-A177-3AD203B41FA5}">
                      <a16:colId xmlns:a16="http://schemas.microsoft.com/office/drawing/2014/main" val="225711726"/>
                    </a:ext>
                  </a:extLst>
                </a:gridCol>
              </a:tblGrid>
              <a:tr h="1726565">
                <a:tc>
                  <a:txBody>
                    <a:bodyPr/>
                    <a:lstStyle/>
                    <a:p>
                      <a:r>
                        <a:rPr lang="en-US" dirty="0"/>
                        <a:t>def f(x):</a:t>
                      </a:r>
                    </a:p>
                    <a:p>
                      <a:r>
                        <a:rPr lang="en-US" dirty="0"/>
                        <a:t>   j = 10</a:t>
                      </a:r>
                    </a:p>
                    <a:p>
                      <a:r>
                        <a:rPr lang="en-US" dirty="0"/>
                        <a:t>  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dirty="0"/>
                        <a:t>   </a:t>
                      </a:r>
                      <a:r>
                        <a:rPr lang="en-US" sz="1800" b="1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[j = &lt;S 10, int&gt;,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=&lt;D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int&gt;</a:t>
                      </a:r>
                      <a:r>
                        <a:rPr lang="en-US" sz="1800" b="1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x=&lt;D x, int&gt;]</a:t>
                      </a:r>
                    </a:p>
                    <a:p>
                      <a:r>
                        <a:rPr lang="en-US" dirty="0"/>
                        <a:t>   while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&lt; j:</a:t>
                      </a:r>
                    </a:p>
                    <a:p>
                      <a:r>
                        <a:rPr lang="en-US" dirty="0"/>
                        <a:t>     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+= 1</a:t>
                      </a:r>
                    </a:p>
                    <a:p>
                      <a:r>
                        <a:rPr lang="en-US" dirty="0"/>
                        <a:t>      x += 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  <a:p>
                      <a:r>
                        <a:rPr lang="en-US" dirty="0"/>
                        <a:t>   return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184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FFF69EC-6ABA-479C-8968-151B23E7F700}"/>
              </a:ext>
            </a:extLst>
          </p:cNvPr>
          <p:cNvSpPr txBox="1"/>
          <p:nvPr/>
        </p:nvSpPr>
        <p:spPr>
          <a:xfrm>
            <a:off x="1253067" y="2611967"/>
            <a:ext cx="345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BD35E-9553-4155-B3F9-98C98E31F116}"/>
              </a:ext>
            </a:extLst>
          </p:cNvPr>
          <p:cNvSpPr txBox="1"/>
          <p:nvPr/>
        </p:nvSpPr>
        <p:spPr>
          <a:xfrm>
            <a:off x="7357535" y="2595034"/>
            <a:ext cx="345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iteration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783DF3-564B-476C-9518-4B941AAC849D}"/>
                  </a:ext>
                </a:extLst>
              </p:cNvPr>
              <p:cNvSpPr txBox="1"/>
              <p:nvPr/>
            </p:nvSpPr>
            <p:spPr>
              <a:xfrm>
                <a:off x="6830482" y="5753100"/>
                <a:ext cx="3881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Will terminate, but </a:t>
                </a:r>
                <a:r>
                  <a:rPr lang="en-US" i="1" dirty="0" err="1"/>
                  <a:t>i</a:t>
                </a:r>
                <a:r>
                  <a:rPr lang="en-US" dirty="0"/>
                  <a:t> becomes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⊤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783DF3-564B-476C-9518-4B941AAC8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482" y="5753100"/>
                <a:ext cx="3881967" cy="369332"/>
              </a:xfrm>
              <a:prstGeom prst="rect">
                <a:avLst/>
              </a:prstGeom>
              <a:blipFill>
                <a:blip r:embed="rId2"/>
                <a:stretch>
                  <a:fillRect l="-125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2FD0F7E9-B790-489D-A754-6A6F89349773}"/>
              </a:ext>
            </a:extLst>
          </p:cNvPr>
          <p:cNvSpPr/>
          <p:nvPr/>
        </p:nvSpPr>
        <p:spPr>
          <a:xfrm>
            <a:off x="8762997" y="4374117"/>
            <a:ext cx="313266" cy="1378983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CFC05-8E4C-4828-A5EC-AB2DBBB9EFC2}"/>
              </a:ext>
            </a:extLst>
          </p:cNvPr>
          <p:cNvSpPr txBox="1"/>
          <p:nvPr/>
        </p:nvSpPr>
        <p:spPr>
          <a:xfrm>
            <a:off x="1909233" y="541867"/>
            <a:ext cx="8060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Produce Inefficient Code!</a:t>
            </a:r>
          </a:p>
        </p:txBody>
      </p:sp>
    </p:spTree>
    <p:extLst>
      <p:ext uri="{BB962C8B-B14F-4D97-AF65-F5344CB8AC3E}">
        <p14:creationId xmlns:p14="http://schemas.microsoft.com/office/powerpoint/2010/main" val="338663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420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Terminating </vt:lpstr>
      <vt:lpstr>A Method to Termination Guarantee</vt:lpstr>
      <vt:lpstr>A Method to Termination Guarantee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Terminating </dc:title>
  <dc:creator>ZhaoWanghongxuan</dc:creator>
  <cp:lastModifiedBy>ZhaoWanghongxuan</cp:lastModifiedBy>
  <cp:revision>3</cp:revision>
  <dcterms:created xsi:type="dcterms:W3CDTF">2020-06-29T04:44:54Z</dcterms:created>
  <dcterms:modified xsi:type="dcterms:W3CDTF">2020-06-29T05:05:26Z</dcterms:modified>
</cp:coreProperties>
</file>