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handoutMasterIdLst>
    <p:handoutMasterId r:id="rId22"/>
  </p:handoutMasterIdLst>
  <p:sldIdLst>
    <p:sldId id="305" r:id="rId2"/>
    <p:sldId id="30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1" r:id="rId16"/>
    <p:sldId id="300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B067"/>
    <a:srgbClr val="F4BE71"/>
    <a:srgbClr val="F5F7F9"/>
    <a:srgbClr val="F5455A"/>
    <a:srgbClr val="D1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3" autoAdjust="0"/>
  </p:normalViewPr>
  <p:slideViewPr>
    <p:cSldViewPr snapToGrid="0">
      <p:cViewPr varScale="1">
        <p:scale>
          <a:sx n="63" d="100"/>
          <a:sy n="63" d="100"/>
        </p:scale>
        <p:origin x="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BA36D8-736A-4E40-A5C0-C097D74B0A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1BE9D-E021-4A09-B00F-D973328B3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12C0-B1E8-4ECF-8C97-207F1731F1F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2D707-C222-4DED-99E1-BA29DA723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A56C6-A93B-479F-8B7B-003D98BB31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8C05-73B1-4911-B1D7-8AB6DCCA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8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29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0 145,'10'-5,"17"-1,14 0,4 2,5 0,3 2,-3-4,0-6,1-5,-3 0,-5-2,-6 2,-3 4,1 5,5 3,1 2,-3 2,-7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35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97,'77'-6,"-26"1,950-15,-777 21,-169-1,5 2,0-4,88-13,-23-3,154-3,131 19,-410 2,1 0,15 0,1 0,27-4,-21-2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38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1,'10'0,"17"0,14 0,9 0,2 0,1 0,-4 0,-5 0,-10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5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61,'5'0,"44"0,34 0,31-10,25-3,17 1,12 2,-9 3,-21 2,-26 3,-26 1,-23 1,-17 0,-13 1,-6-1,-7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57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1,'3353'0,"-2181"0,-1127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17:03:59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1,'0'5,"10"1,17 0,14-1,10-1,0-2,-3-1,0 0,-4-1,-4 0,-5-1,-3 1,-7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7/15/2021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4.xml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7E69-8773-40C3-91CE-3E16F397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365125"/>
            <a:ext cx="1065911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Backend-Agnostic Parser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4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Language(ComLang)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E9558-927F-402B-8153-F06C52744FAA}"/>
              </a:ext>
            </a:extLst>
          </p:cNvPr>
          <p:cNvSpPr txBox="1"/>
          <p:nvPr/>
        </p:nvSpPr>
        <p:spPr>
          <a:xfrm>
            <a:off x="1818640" y="2610653"/>
            <a:ext cx="9845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Shall be easy to write translations from ComLang to each </a:t>
            </a:r>
            <a:r>
              <a:rPr lang="en-US" sz="4000" b="1" dirty="0"/>
              <a:t>existing </a:t>
            </a:r>
            <a:r>
              <a:rPr lang="en-US" sz="4000" dirty="0"/>
              <a:t>and </a:t>
            </a:r>
            <a:r>
              <a:rPr lang="en-US" sz="4000" b="1" dirty="0"/>
              <a:t>potential </a:t>
            </a:r>
            <a:r>
              <a:rPr lang="en-US" sz="4000" dirty="0"/>
              <a:t>programming language!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 it’s a simple but well-designed language.</a:t>
            </a:r>
          </a:p>
        </p:txBody>
      </p:sp>
    </p:spTree>
    <p:extLst>
      <p:ext uri="{BB962C8B-B14F-4D97-AF65-F5344CB8AC3E}">
        <p14:creationId xmlns:p14="http://schemas.microsoft.com/office/powerpoint/2010/main" val="41367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Language(ComLang)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E9558-927F-402B-8153-F06C52744FAA}"/>
              </a:ext>
            </a:extLst>
          </p:cNvPr>
          <p:cNvSpPr txBox="1"/>
          <p:nvPr/>
        </p:nvSpPr>
        <p:spPr>
          <a:xfrm>
            <a:off x="1818640" y="2610653"/>
            <a:ext cx="9845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Shall be easy to use ComLang to write expressive semantic actions!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 it’s an expressive language.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239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Language(ComLang)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E9558-927F-402B-8153-F06C52744FAA}"/>
              </a:ext>
            </a:extLst>
          </p:cNvPr>
          <p:cNvSpPr txBox="1"/>
          <p:nvPr/>
        </p:nvSpPr>
        <p:spPr>
          <a:xfrm>
            <a:off x="1076960" y="2610653"/>
            <a:ext cx="1058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Some languages have </a:t>
            </a:r>
            <a:r>
              <a:rPr lang="en-US" sz="4000" b="1" dirty="0"/>
              <a:t>static types</a:t>
            </a:r>
            <a:r>
              <a:rPr lang="en-US" sz="4000" dirty="0"/>
              <a:t>, but some do not. ComLang should be friendly to both kinds.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9F79-4AF5-4A47-A81A-638432F9D8C4}"/>
              </a:ext>
            </a:extLst>
          </p:cNvPr>
          <p:cNvSpPr txBox="1"/>
          <p:nvPr/>
        </p:nvSpPr>
        <p:spPr>
          <a:xfrm>
            <a:off x="1981200" y="4854057"/>
            <a:ext cx="756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 it’s a type-inferenced language.</a:t>
            </a:r>
          </a:p>
        </p:txBody>
      </p:sp>
    </p:spTree>
    <p:extLst>
      <p:ext uri="{BB962C8B-B14F-4D97-AF65-F5344CB8AC3E}">
        <p14:creationId xmlns:p14="http://schemas.microsoft.com/office/powerpoint/2010/main" val="217685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Language(ComLang)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F2EAA-3134-4270-8081-955A6403E49E}"/>
              </a:ext>
            </a:extLst>
          </p:cNvPr>
          <p:cNvSpPr txBox="1"/>
          <p:nvPr/>
        </p:nvSpPr>
        <p:spPr>
          <a:xfrm>
            <a:off x="3220720" y="229396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simple but well-designed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expressive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type-inferenced </a:t>
            </a:r>
          </a:p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*.  translated to fast code, etc..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330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Language(ComLang)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0A2CB9-4A40-46C1-859C-6DDDE096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1395"/>
              </p:ext>
            </p:extLst>
          </p:nvPr>
        </p:nvGraphicFramePr>
        <p:xfrm>
          <a:off x="777240" y="2254138"/>
          <a:ext cx="10932160" cy="2796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080">
                  <a:extLst>
                    <a:ext uri="{9D8B030D-6E8A-4147-A177-3AD203B41FA5}">
                      <a16:colId xmlns:a16="http://schemas.microsoft.com/office/drawing/2014/main" val="1955406030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4120596037"/>
                    </a:ext>
                  </a:extLst>
                </a:gridCol>
              </a:tblGrid>
              <a:tr h="519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Why choose ML(Meta Language)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5809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simple but well-designed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within 50 lines of BNF, probably shortest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12263"/>
                  </a:ext>
                </a:extLst>
              </a:tr>
              <a:tr h="599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effects, closures, objects, generics… All EASY.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93154"/>
                  </a:ext>
                </a:extLst>
              </a:tr>
              <a:tr h="477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type-inferenced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simplest type system + implicit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59350"/>
                  </a:ext>
                </a:extLst>
              </a:tr>
              <a:tr h="6407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translated to fast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Typed, rich types. Choose best type mapping.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76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CB94DB-5D74-4334-81B0-A139AF2CE146}"/>
              </a:ext>
            </a:extLst>
          </p:cNvPr>
          <p:cNvSpPr txBox="1"/>
          <p:nvPr/>
        </p:nvSpPr>
        <p:spPr>
          <a:xfrm>
            <a:off x="985520" y="561364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We design ComLang based on ML.</a:t>
            </a:r>
          </a:p>
        </p:txBody>
      </p:sp>
    </p:spTree>
    <p:extLst>
      <p:ext uri="{BB962C8B-B14F-4D97-AF65-F5344CB8AC3E}">
        <p14:creationId xmlns:p14="http://schemas.microsoft.com/office/powerpoint/2010/main" val="340979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: Shape 6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587642B7-79EF-4368-85F8-49CB4B0DB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3948904 w 6735901"/>
              <a:gd name="connsiteY0" fmla="*/ 0 h 6619825"/>
              <a:gd name="connsiteX1" fmla="*/ 6460776 w 6735901"/>
              <a:gd name="connsiteY1" fmla="*/ 901740 h 6619825"/>
              <a:gd name="connsiteX2" fmla="*/ 6735901 w 6735901"/>
              <a:gd name="connsiteY2" fmla="*/ 1151790 h 6619825"/>
              <a:gd name="connsiteX3" fmla="*/ 6735901 w 6735901"/>
              <a:gd name="connsiteY3" fmla="*/ 6619825 h 6619825"/>
              <a:gd name="connsiteX4" fmla="*/ 1046292 w 6735901"/>
              <a:gd name="connsiteY4" fmla="*/ 6619825 h 6619825"/>
              <a:gd name="connsiteX5" fmla="*/ 901737 w 6735901"/>
              <a:gd name="connsiteY5" fmla="*/ 6460773 h 6619825"/>
              <a:gd name="connsiteX6" fmla="*/ 0 w 6735901"/>
              <a:gd name="connsiteY6" fmla="*/ 3948904 h 6619825"/>
              <a:gd name="connsiteX7" fmla="*/ 3948904 w 6735901"/>
              <a:gd name="connsiteY7" fmla="*/ 0 h 66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5901" h="6619825">
                <a:moveTo>
                  <a:pt x="3948904" y="0"/>
                </a:moveTo>
                <a:cubicBezTo>
                  <a:pt x="4903056" y="0"/>
                  <a:pt x="5778172" y="338405"/>
                  <a:pt x="6460776" y="901740"/>
                </a:cubicBezTo>
                <a:lnTo>
                  <a:pt x="6735901" y="1151790"/>
                </a:lnTo>
                <a:lnTo>
                  <a:pt x="6735901" y="6619825"/>
                </a:lnTo>
                <a:lnTo>
                  <a:pt x="1046292" y="6619825"/>
                </a:lnTo>
                <a:lnTo>
                  <a:pt x="901737" y="6460773"/>
                </a:lnTo>
                <a:cubicBezTo>
                  <a:pt x="338405" y="5778172"/>
                  <a:pt x="0" y="4903056"/>
                  <a:pt x="0" y="3948904"/>
                </a:cubicBezTo>
                <a:cubicBezTo>
                  <a:pt x="0" y="1767984"/>
                  <a:pt x="1767984" y="0"/>
                  <a:pt x="39489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691C0BD6-2CFC-48D0-8CC5-3222799CB627}"/>
              </a:ext>
            </a:extLst>
          </p:cNvPr>
          <p:cNvSpPr txBox="1">
            <a:spLocks/>
          </p:cNvSpPr>
          <p:nvPr/>
        </p:nvSpPr>
        <p:spPr>
          <a:xfrm>
            <a:off x="1944882" y="446064"/>
            <a:ext cx="9322526" cy="83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</a:rPr>
              <a:t>ComLang: Theory Part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5F58-35C9-48F0-8C6F-9FAC3467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8" y="1381148"/>
            <a:ext cx="6982748" cy="5173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5B347-AFB8-4C83-BB8B-969A5EBCE440}"/>
              </a:ext>
            </a:extLst>
          </p:cNvPr>
          <p:cNvSpPr txBox="1"/>
          <p:nvPr/>
        </p:nvSpPr>
        <p:spPr>
          <a:xfrm>
            <a:off x="8021218" y="1490422"/>
            <a:ext cx="240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system</a:t>
            </a:r>
          </a:p>
        </p:txBody>
      </p:sp>
    </p:spTree>
    <p:extLst>
      <p:ext uri="{BB962C8B-B14F-4D97-AF65-F5344CB8AC3E}">
        <p14:creationId xmlns:p14="http://schemas.microsoft.com/office/powerpoint/2010/main" val="282974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Backend-Agnostic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B94DB-5D74-4334-81B0-A139AF2CE146}"/>
              </a:ext>
            </a:extLst>
          </p:cNvPr>
          <p:cNvSpPr txBox="1"/>
          <p:nvPr/>
        </p:nvSpPr>
        <p:spPr>
          <a:xfrm>
            <a:off x="1320800" y="1549097"/>
            <a:ext cx="695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a back end?  There are 2 levels.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F84DFA-0F9B-45D8-A616-34F620D22106}"/>
              </a:ext>
            </a:extLst>
          </p:cNvPr>
          <p:cNvSpPr/>
          <p:nvPr/>
        </p:nvSpPr>
        <p:spPr>
          <a:xfrm>
            <a:off x="604520" y="2372676"/>
            <a:ext cx="2555240" cy="132556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Grammars using ComLang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E6C2D-FFCD-4ABF-968E-51C0C43C0856}"/>
              </a:ext>
            </a:extLst>
          </p:cNvPr>
          <p:cNvSpPr/>
          <p:nvPr/>
        </p:nvSpPr>
        <p:spPr>
          <a:xfrm>
            <a:off x="4003040" y="3991974"/>
            <a:ext cx="145796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C++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E95B11-DE29-4CFE-B93B-C83E2C9F9406}"/>
              </a:ext>
            </a:extLst>
          </p:cNvPr>
          <p:cNvSpPr/>
          <p:nvPr/>
        </p:nvSpPr>
        <p:spPr>
          <a:xfrm>
            <a:off x="4003040" y="3245676"/>
            <a:ext cx="145796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883F14-86B9-4DEE-9411-B1A5C60F086A}"/>
              </a:ext>
            </a:extLst>
          </p:cNvPr>
          <p:cNvSpPr/>
          <p:nvPr/>
        </p:nvSpPr>
        <p:spPr>
          <a:xfrm>
            <a:off x="4003040" y="4738272"/>
            <a:ext cx="145796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OCaml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4C10D9-F885-4FA5-8C71-E24A6FEDC064}"/>
              </a:ext>
            </a:extLst>
          </p:cNvPr>
          <p:cNvSpPr/>
          <p:nvPr/>
        </p:nvSpPr>
        <p:spPr>
          <a:xfrm>
            <a:off x="4003040" y="5484570"/>
            <a:ext cx="145796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A6B28D-4F40-4579-99F9-9BD1541FD9C0}"/>
              </a:ext>
            </a:extLst>
          </p:cNvPr>
          <p:cNvSpPr/>
          <p:nvPr/>
        </p:nvSpPr>
        <p:spPr>
          <a:xfrm>
            <a:off x="4003040" y="6230868"/>
            <a:ext cx="145796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Golang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B69CF7-2052-4C1D-8B67-E1080E805E1B}"/>
              </a:ext>
            </a:extLst>
          </p:cNvPr>
          <p:cNvSpPr/>
          <p:nvPr/>
        </p:nvSpPr>
        <p:spPr>
          <a:xfrm>
            <a:off x="5798820" y="4693568"/>
            <a:ext cx="1457960" cy="971961"/>
          </a:xfrm>
          <a:prstGeom prst="rightArrow">
            <a:avLst/>
          </a:prstGeom>
          <a:solidFill>
            <a:srgbClr val="99B06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BD503B-5FF7-4786-84EE-9F8482B652BC}"/>
              </a:ext>
            </a:extLst>
          </p:cNvPr>
          <p:cNvSpPr/>
          <p:nvPr/>
        </p:nvSpPr>
        <p:spPr>
          <a:xfrm>
            <a:off x="7487920" y="3981925"/>
            <a:ext cx="335280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Bison, </a:t>
            </a:r>
            <a:r>
              <a:rPr lang="en-US" sz="2400" dirty="0" err="1"/>
              <a:t>Yacc</a:t>
            </a:r>
            <a:r>
              <a:rPr lang="en-US" sz="2400" dirty="0"/>
              <a:t>, 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38724E-F34D-45B4-B990-45BD4FC67829}"/>
              </a:ext>
            </a:extLst>
          </p:cNvPr>
          <p:cNvSpPr/>
          <p:nvPr/>
        </p:nvSpPr>
        <p:spPr>
          <a:xfrm>
            <a:off x="7487920" y="3235627"/>
            <a:ext cx="335280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Antlr4, </a:t>
            </a:r>
            <a:r>
              <a:rPr lang="en-US" sz="2400" dirty="0" err="1"/>
              <a:t>JavaCC</a:t>
            </a:r>
            <a:r>
              <a:rPr lang="en-US" sz="2400" dirty="0"/>
              <a:t>, ...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326F0A-9525-469B-A140-165662AADA96}"/>
              </a:ext>
            </a:extLst>
          </p:cNvPr>
          <p:cNvSpPr/>
          <p:nvPr/>
        </p:nvSpPr>
        <p:spPr>
          <a:xfrm>
            <a:off x="7487920" y="4728223"/>
            <a:ext cx="335280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OCamlYacc</a:t>
            </a:r>
            <a:r>
              <a:rPr lang="en-US" sz="2400" dirty="0"/>
              <a:t>, Menhir, 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685CE3-31FC-4EBE-9FCD-955B5BBB6047}"/>
              </a:ext>
            </a:extLst>
          </p:cNvPr>
          <p:cNvSpPr/>
          <p:nvPr/>
        </p:nvSpPr>
        <p:spPr>
          <a:xfrm>
            <a:off x="7487920" y="5474521"/>
            <a:ext cx="335280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PEG.js, tree-sitter, 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1BA1C5-1DE1-4175-82E9-10FD4E40B9C3}"/>
              </a:ext>
            </a:extLst>
          </p:cNvPr>
          <p:cNvSpPr/>
          <p:nvPr/>
        </p:nvSpPr>
        <p:spPr>
          <a:xfrm>
            <a:off x="7487920" y="6220819"/>
            <a:ext cx="3352800" cy="4513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641B0E8C-3778-412C-8165-9C6F7F3CABA0}"/>
              </a:ext>
            </a:extLst>
          </p:cNvPr>
          <p:cNvSpPr/>
          <p:nvPr/>
        </p:nvSpPr>
        <p:spPr>
          <a:xfrm flipV="1">
            <a:off x="1534160" y="3991657"/>
            <a:ext cx="2237740" cy="1569720"/>
          </a:xfrm>
          <a:prstGeom prst="bentArrow">
            <a:avLst>
              <a:gd name="adj1" fmla="val 25000"/>
              <a:gd name="adj2" fmla="val 20431"/>
              <a:gd name="adj3" fmla="val 25000"/>
              <a:gd name="adj4" fmla="val 43750"/>
            </a:avLst>
          </a:prstGeom>
          <a:solidFill>
            <a:srgbClr val="99B06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A87E1-557B-4C56-867D-A6AAC7D6B29F}"/>
              </a:ext>
            </a:extLst>
          </p:cNvPr>
          <p:cNvSpPr txBox="1"/>
          <p:nvPr/>
        </p:nvSpPr>
        <p:spPr>
          <a:xfrm>
            <a:off x="3599180" y="2341527"/>
            <a:ext cx="255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language level</a:t>
            </a:r>
          </a:p>
          <a:p>
            <a:pPr algn="ctr"/>
            <a:r>
              <a:rPr lang="en-US" dirty="0"/>
              <a:t>(user-</a:t>
            </a:r>
            <a:r>
              <a:rPr lang="en-US" dirty="0" err="1"/>
              <a:t>awared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3E3C9-062F-4374-AEF3-1859C2CFFD8E}"/>
              </a:ext>
            </a:extLst>
          </p:cNvPr>
          <p:cNvSpPr txBox="1"/>
          <p:nvPr/>
        </p:nvSpPr>
        <p:spPr>
          <a:xfrm>
            <a:off x="7754622" y="2296793"/>
            <a:ext cx="255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framework level</a:t>
            </a:r>
          </a:p>
          <a:p>
            <a:pPr algn="ctr"/>
            <a:r>
              <a:rPr lang="en-US" dirty="0"/>
              <a:t>(optionally user-</a:t>
            </a:r>
            <a:r>
              <a:rPr lang="en-US" dirty="0" err="1"/>
              <a:t>awared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57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Backend-Agnostic(Issue)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97261-09DC-491A-BF18-1C6C8339AFF6}"/>
              </a:ext>
            </a:extLst>
          </p:cNvPr>
          <p:cNvSpPr txBox="1"/>
          <p:nvPr/>
        </p:nvSpPr>
        <p:spPr>
          <a:xfrm>
            <a:off x="1199514" y="2104053"/>
            <a:ext cx="9972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ComLang to *Lang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Language Primitives?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Libraries?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External symbols?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89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83845"/>
            <a:ext cx="10659110" cy="1325563"/>
          </a:xfrm>
        </p:spPr>
        <p:txBody>
          <a:bodyPr/>
          <a:lstStyle/>
          <a:p>
            <a:r>
              <a:rPr lang="en-US" dirty="0"/>
              <a:t>Backend-Agnostic(Issue)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4E5-2014-498B-AD4F-FA55AFB91E8C}"/>
              </a:ext>
            </a:extLst>
          </p:cNvPr>
          <p:cNvSpPr txBox="1"/>
          <p:nvPr/>
        </p:nvSpPr>
        <p:spPr>
          <a:xfrm>
            <a:off x="4033990" y="1449943"/>
            <a:ext cx="43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Grammar and Parser for Integer Arithmetic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EA590E-DFE8-4882-859E-56AA6C85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10" y="1819275"/>
            <a:ext cx="5235270" cy="4754880"/>
          </a:xfrm>
          <a:prstGeom prst="rect">
            <a:avLst/>
          </a:prstGeom>
          <a:effectLst>
            <a:softEdge rad="1143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B76115C-5945-4703-9360-F874C863592D}"/>
                  </a:ext>
                </a:extLst>
              </p14:cNvPr>
              <p14:cNvContentPartPr/>
              <p14:nvPr/>
            </p14:nvContentPartPr>
            <p14:xfrm>
              <a:off x="4612640" y="2274120"/>
              <a:ext cx="261000" cy="5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B76115C-5945-4703-9360-F874C8635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640" y="2265120"/>
                <a:ext cx="278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F1A66D-43F4-4E0F-8080-016150925B5F}"/>
                  </a:ext>
                </a:extLst>
              </p14:cNvPr>
              <p14:cNvContentPartPr/>
              <p14:nvPr/>
            </p14:nvContentPartPr>
            <p14:xfrm>
              <a:off x="6918800" y="6355800"/>
              <a:ext cx="933120" cy="3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F1A66D-43F4-4E0F-8080-016150925B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0160" y="6347160"/>
                <a:ext cx="950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B3558D-3EB0-4314-A4FA-9B3F896E53F3}"/>
                  </a:ext>
                </a:extLst>
              </p14:cNvPr>
              <p14:cNvContentPartPr/>
              <p14:nvPr/>
            </p14:nvContentPartPr>
            <p14:xfrm>
              <a:off x="6827360" y="4978080"/>
              <a:ext cx="1296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B3558D-3EB0-4314-A4FA-9B3F896E53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8360" y="4969440"/>
                <a:ext cx="14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8E9A02-77C6-461D-AB21-ADF40B6D4855}"/>
                  </a:ext>
                </a:extLst>
              </p14:cNvPr>
              <p14:cNvContentPartPr/>
              <p14:nvPr/>
            </p14:nvContentPartPr>
            <p14:xfrm>
              <a:off x="4612640" y="6318000"/>
              <a:ext cx="503280" cy="2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8E9A02-77C6-461D-AB21-ADF40B6D48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3640" y="6309360"/>
                <a:ext cx="5209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C8954DE-BD73-44C0-BF1E-BFEF4C46D6E3}"/>
              </a:ext>
            </a:extLst>
          </p:cNvPr>
          <p:cNvGrpSpPr/>
          <p:nvPr/>
        </p:nvGrpSpPr>
        <p:grpSpPr>
          <a:xfrm>
            <a:off x="4845920" y="3626640"/>
            <a:ext cx="1645200" cy="41760"/>
            <a:chOff x="4845920" y="3626640"/>
            <a:chExt cx="164520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C56729-B77D-4CB0-9520-AFB8178AAFFB}"/>
                    </a:ext>
                  </a:extLst>
                </p14:cNvPr>
                <p14:cNvContentPartPr/>
                <p14:nvPr/>
              </p14:nvContentPartPr>
              <p14:xfrm>
                <a:off x="4845920" y="3626640"/>
                <a:ext cx="16452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C56729-B77D-4CB0-9520-AFB8178AAF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36920" y="3618000"/>
                  <a:ext cx="166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607AAC-1AD2-4F51-B7E0-91A7D079A298}"/>
                    </a:ext>
                  </a:extLst>
                </p14:cNvPr>
                <p14:cNvContentPartPr/>
                <p14:nvPr/>
              </p14:nvContentPartPr>
              <p14:xfrm>
                <a:off x="6247760" y="3657240"/>
                <a:ext cx="163440" cy="1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607AAC-1AD2-4F51-B7E0-91A7D079A2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39120" y="3648600"/>
                  <a:ext cx="18108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49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83845"/>
            <a:ext cx="10659110" cy="1325563"/>
          </a:xfrm>
        </p:spPr>
        <p:txBody>
          <a:bodyPr/>
          <a:lstStyle/>
          <a:p>
            <a:r>
              <a:rPr lang="en-US" dirty="0"/>
              <a:t>Backend-Agnostic(Issue Addressing)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EA80B6-7A39-429B-8DD5-79EF84841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45938"/>
              </p:ext>
            </p:extLst>
          </p:nvPr>
        </p:nvGraphicFramePr>
        <p:xfrm>
          <a:off x="934720" y="2852207"/>
          <a:ext cx="10322559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919361840"/>
                    </a:ext>
                  </a:extLst>
                </a:gridCol>
                <a:gridCol w="4399280">
                  <a:extLst>
                    <a:ext uri="{9D8B030D-6E8A-4147-A177-3AD203B41FA5}">
                      <a16:colId xmlns:a16="http://schemas.microsoft.com/office/drawing/2014/main" val="3825340376"/>
                    </a:ext>
                  </a:extLst>
                </a:gridCol>
                <a:gridCol w="2976879">
                  <a:extLst>
                    <a:ext uri="{9D8B030D-6E8A-4147-A177-3AD203B41FA5}">
                      <a16:colId xmlns:a16="http://schemas.microsoft.com/office/drawing/2014/main" val="3217910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Future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First-class functions?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Closure conversions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Performance, GC?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4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Libs for all translated </a:t>
                      </a:r>
                      <a:r>
                        <a:rPr lang="en-US" dirty="0" err="1"/>
                        <a:t>langs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 many*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Compilers setup primitives for all </a:t>
                      </a:r>
                      <a:r>
                        <a:rPr lang="en-US" dirty="0" err="1"/>
                        <a:t>langs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1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 Overloading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(Investigating…)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0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7E69-8773-40C3-91CE-3E16F397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365125"/>
            <a:ext cx="1065911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Backend-Agnostic Parser Generator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91BF6-3264-4132-BB99-B92C9A906F49}"/>
              </a:ext>
            </a:extLst>
          </p:cNvPr>
          <p:cNvSpPr txBox="1"/>
          <p:nvPr/>
        </p:nvSpPr>
        <p:spPr>
          <a:xfrm>
            <a:off x="985520" y="2643277"/>
            <a:ext cx="8757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 algn="l">
              <a:buFont typeface="Arial" panose="020B0604020202020204" pitchFamily="34" charset="0"/>
              <a:buChar char="•"/>
            </a:pPr>
            <a:r>
              <a:rPr lang="en-US" sz="3600" dirty="0"/>
              <a:t>Issue of Reusability</a:t>
            </a:r>
          </a:p>
          <a:p>
            <a:pPr marL="914400" indent="-9144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914400" indent="-914400" algn="l">
              <a:buFont typeface="Arial" panose="020B0604020202020204" pitchFamily="34" charset="0"/>
              <a:buChar char="•"/>
            </a:pPr>
            <a:r>
              <a:rPr lang="en-US" sz="3600" dirty="0"/>
              <a:t>Common DSL</a:t>
            </a:r>
          </a:p>
          <a:p>
            <a:pPr marL="914400" indent="-9144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914400" indent="-914400" algn="l">
              <a:buFont typeface="Arial" panose="020B0604020202020204" pitchFamily="34" charset="0"/>
              <a:buChar char="•"/>
            </a:pPr>
            <a:r>
              <a:rPr lang="en-US" sz="3600" dirty="0"/>
              <a:t>Backend-Agnostic</a:t>
            </a:r>
          </a:p>
        </p:txBody>
      </p:sp>
    </p:spTree>
    <p:extLst>
      <p:ext uri="{BB962C8B-B14F-4D97-AF65-F5344CB8AC3E}">
        <p14:creationId xmlns:p14="http://schemas.microsoft.com/office/powerpoint/2010/main" val="298961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83845"/>
            <a:ext cx="10659110" cy="1325563"/>
          </a:xfrm>
        </p:spPr>
        <p:txBody>
          <a:bodyPr/>
          <a:lstStyle/>
          <a:p>
            <a:r>
              <a:rPr lang="en-US" dirty="0"/>
              <a:t>Backend-Agnostic(Results)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84446-268C-4D25-9BBC-949D2E992906}"/>
              </a:ext>
            </a:extLst>
          </p:cNvPr>
          <p:cNvSpPr txBox="1"/>
          <p:nvPr/>
        </p:nvSpPr>
        <p:spPr>
          <a:xfrm>
            <a:off x="1193800" y="2184400"/>
            <a:ext cx="980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One grammar, many parsers in many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Users: no need to care which framework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Handy static typing for even dynamic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Precise error report for all backends</a:t>
            </a:r>
          </a:p>
        </p:txBody>
      </p:sp>
    </p:spTree>
    <p:extLst>
      <p:ext uri="{BB962C8B-B14F-4D97-AF65-F5344CB8AC3E}">
        <p14:creationId xmlns:p14="http://schemas.microsoft.com/office/powerpoint/2010/main" val="30527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278E-38BE-4138-B699-B93823BC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40" y="2250973"/>
            <a:ext cx="5752730" cy="1325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 programming language</a:t>
            </a:r>
          </a:p>
          <a:p>
            <a:pPr marL="0" indent="0">
              <a:buNone/>
            </a:pPr>
            <a:r>
              <a:rPr lang="en-US" sz="3600" dirty="0"/>
              <a:t>has its own parsing frameworks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0E9F29-8DE4-4857-8BAD-3EFDA76D3F59}"/>
              </a:ext>
            </a:extLst>
          </p:cNvPr>
          <p:cNvSpPr/>
          <p:nvPr/>
        </p:nvSpPr>
        <p:spPr>
          <a:xfrm>
            <a:off x="1602863" y="5568701"/>
            <a:ext cx="185543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 f = 1;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4DA06-81E8-424D-B87F-1B94AFB2BDEB}"/>
              </a:ext>
            </a:extLst>
          </p:cNvPr>
          <p:cNvSpPr/>
          <p:nvPr/>
        </p:nvSpPr>
        <p:spPr>
          <a:xfrm>
            <a:off x="5941688" y="5835986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45EC5A-9BE9-4C2D-8B6D-9AEA99F11AB3}"/>
              </a:ext>
            </a:extLst>
          </p:cNvPr>
          <p:cNvSpPr/>
          <p:nvPr/>
        </p:nvSpPr>
        <p:spPr>
          <a:xfrm>
            <a:off x="7884418" y="5835984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FA859-FF16-453D-B671-85B553260B72}"/>
              </a:ext>
            </a:extLst>
          </p:cNvPr>
          <p:cNvSpPr/>
          <p:nvPr/>
        </p:nvSpPr>
        <p:spPr>
          <a:xfrm>
            <a:off x="6875322" y="5835985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3DA7DE-1290-48E7-92FE-201806F8C954}"/>
              </a:ext>
            </a:extLst>
          </p:cNvPr>
          <p:cNvSpPr/>
          <p:nvPr/>
        </p:nvSpPr>
        <p:spPr>
          <a:xfrm>
            <a:off x="8849125" y="5835983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AC3835-DEBF-4A3A-B65E-51695DDBA784}"/>
              </a:ext>
            </a:extLst>
          </p:cNvPr>
          <p:cNvSpPr/>
          <p:nvPr/>
        </p:nvSpPr>
        <p:spPr>
          <a:xfrm>
            <a:off x="9782759" y="5833922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1DA90A-5C06-45D9-B37C-CAAC10A3AA96}"/>
              </a:ext>
            </a:extLst>
          </p:cNvPr>
          <p:cNvSpPr/>
          <p:nvPr/>
        </p:nvSpPr>
        <p:spPr>
          <a:xfrm>
            <a:off x="3899051" y="5759175"/>
            <a:ext cx="1686231" cy="53345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A0DA58-823A-4AE5-A28A-456132ED0959}"/>
              </a:ext>
            </a:extLst>
          </p:cNvPr>
          <p:cNvSpPr/>
          <p:nvPr/>
        </p:nvSpPr>
        <p:spPr>
          <a:xfrm>
            <a:off x="7129926" y="2047769"/>
            <a:ext cx="1511322" cy="3839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EF16F-15DF-4D7A-8107-28B1392A818B}"/>
              </a:ext>
            </a:extLst>
          </p:cNvPr>
          <p:cNvSpPr/>
          <p:nvPr/>
        </p:nvSpPr>
        <p:spPr>
          <a:xfrm>
            <a:off x="6809478" y="4852761"/>
            <a:ext cx="82161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CB4EAB-DF59-4B1F-BEF9-95EB8F3E8EA7}"/>
              </a:ext>
            </a:extLst>
          </p:cNvPr>
          <p:cNvSpPr/>
          <p:nvPr/>
        </p:nvSpPr>
        <p:spPr>
          <a:xfrm>
            <a:off x="7128757" y="3110753"/>
            <a:ext cx="1511322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7F98BC-734A-4EBE-A46E-04A54E55B09A}"/>
              </a:ext>
            </a:extLst>
          </p:cNvPr>
          <p:cNvSpPr/>
          <p:nvPr/>
        </p:nvSpPr>
        <p:spPr>
          <a:xfrm>
            <a:off x="8784762" y="4852761"/>
            <a:ext cx="82161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372894-8D61-40E2-9EA5-8E67E79AF8E4}"/>
              </a:ext>
            </a:extLst>
          </p:cNvPr>
          <p:cNvSpPr/>
          <p:nvPr/>
        </p:nvSpPr>
        <p:spPr>
          <a:xfrm>
            <a:off x="8513689" y="3997169"/>
            <a:ext cx="136672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96A6DD-596C-43E8-9537-580723D05B4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rot="5400000" flipH="1" flipV="1">
            <a:off x="5914899" y="3866467"/>
            <a:ext cx="2341274" cy="1597764"/>
          </a:xfrm>
          <a:prstGeom prst="bentConnector3">
            <a:avLst>
              <a:gd name="adj1" fmla="val 82989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B504044-2C1A-42B9-B628-43657A10333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rot="5400000" flipH="1" flipV="1">
            <a:off x="6873328" y="3841672"/>
            <a:ext cx="1358049" cy="66413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FD44E21-73D1-4AB5-AB39-80CF4EB69239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rot="16200000" flipV="1">
            <a:off x="8289508" y="3089623"/>
            <a:ext cx="502457" cy="13126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D22B074-0224-4B58-89A7-BAEA70F4631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rot="16200000" flipV="1">
            <a:off x="7836467" y="3542663"/>
            <a:ext cx="2339210" cy="2243307"/>
          </a:xfrm>
          <a:prstGeom prst="bentConnector3">
            <a:avLst>
              <a:gd name="adj1" fmla="val 8947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125B646-3B7A-42E7-8747-986F59D0DF26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rot="16200000" flipV="1">
            <a:off x="6886265" y="4492865"/>
            <a:ext cx="2341272" cy="34496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50A1746-1B77-472C-8A78-2CD7CDC471E9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16200000" flipV="1">
            <a:off x="6920656" y="5536352"/>
            <a:ext cx="599265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6781CB-71CA-435D-A736-2646B1C7714B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rot="5400000" flipH="1" flipV="1">
            <a:off x="8895200" y="5535612"/>
            <a:ext cx="599263" cy="148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27D3070-B878-4E49-994E-829DEDCF799A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rot="5400000" flipH="1" flipV="1">
            <a:off x="8960496" y="4616204"/>
            <a:ext cx="471633" cy="148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E092D02-E68B-4F61-A66B-2B06078D6054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7545490" y="2770657"/>
            <a:ext cx="679024" cy="1169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Arrow: Up 57">
            <a:extLst>
              <a:ext uri="{FF2B5EF4-FFF2-40B4-BE49-F238E27FC236}">
                <a16:creationId xmlns:a16="http://schemas.microsoft.com/office/drawing/2014/main" id="{2E12963B-F3C3-4DFD-8947-047785D2CD4B}"/>
              </a:ext>
            </a:extLst>
          </p:cNvPr>
          <p:cNvSpPr/>
          <p:nvPr/>
        </p:nvSpPr>
        <p:spPr>
          <a:xfrm>
            <a:off x="10265974" y="2250974"/>
            <a:ext cx="455503" cy="3404102"/>
          </a:xfrm>
          <a:prstGeom prst="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53F06-D73E-421E-85CF-837F033D8915}"/>
              </a:ext>
            </a:extLst>
          </p:cNvPr>
          <p:cNvSpPr txBox="1"/>
          <p:nvPr/>
        </p:nvSpPr>
        <p:spPr>
          <a:xfrm>
            <a:off x="10698856" y="3263878"/>
            <a:ext cx="14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DD0D0E-76BA-488B-A66D-C799ABB8C5D6}"/>
                  </a:ext>
                </a:extLst>
              </p:cNvPr>
              <p:cNvSpPr txBox="1"/>
              <p:nvPr/>
            </p:nvSpPr>
            <p:spPr>
              <a:xfrm>
                <a:off x="488489" y="3780963"/>
                <a:ext cx="47227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Statement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Declaration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Declaration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var NAME = Expression ;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Expression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NUM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DD0D0E-76BA-488B-A66D-C799ABB8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" y="3780963"/>
                <a:ext cx="4722703" cy="923330"/>
              </a:xfrm>
              <a:prstGeom prst="rect">
                <a:avLst/>
              </a:prstGeom>
              <a:blipFill>
                <a:blip r:embed="rId2"/>
                <a:stretch>
                  <a:fillRect l="-103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54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Reusability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E6571-D2A7-441F-AEB6-43635542B50B}"/>
              </a:ext>
            </a:extLst>
          </p:cNvPr>
          <p:cNvSpPr txBox="1"/>
          <p:nvPr/>
        </p:nvSpPr>
        <p:spPr>
          <a:xfrm>
            <a:off x="996696" y="1690688"/>
            <a:ext cx="1019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parser generator is advantageous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C86629FF-CEBD-4B15-B9D1-796E836B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610" y="2620606"/>
            <a:ext cx="914400" cy="914400"/>
          </a:xfrm>
          <a:prstGeom prst="rect">
            <a:avLst/>
          </a:prstGeom>
        </p:spPr>
      </p:pic>
      <p:pic>
        <p:nvPicPr>
          <p:cNvPr id="34" name="Graphic 33" descr="Document with solid fill">
            <a:extLst>
              <a:ext uri="{FF2B5EF4-FFF2-40B4-BE49-F238E27FC236}">
                <a16:creationId xmlns:a16="http://schemas.microsoft.com/office/drawing/2014/main" id="{735F11B8-FFF1-4FA3-A0B8-2D76B7072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7975" y="2620606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5F36170-7D04-4149-8F5A-7AC604C6486E}"/>
              </a:ext>
            </a:extLst>
          </p:cNvPr>
          <p:cNvSpPr txBox="1"/>
          <p:nvPr/>
        </p:nvSpPr>
        <p:spPr>
          <a:xfrm>
            <a:off x="3265138" y="3523703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Grammar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3D0845-8E2C-4D95-8C28-D7EA9776650E}"/>
              </a:ext>
            </a:extLst>
          </p:cNvPr>
          <p:cNvSpPr txBox="1"/>
          <p:nvPr/>
        </p:nvSpPr>
        <p:spPr>
          <a:xfrm>
            <a:off x="6096000" y="3523703"/>
            <a:ext cx="18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Code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6FA7E-B697-4E03-AE15-6D59BE807076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282010" y="3077806"/>
            <a:ext cx="22059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0BD150-D9E4-4CFF-8063-3A448E9496D5}"/>
              </a:ext>
            </a:extLst>
          </p:cNvPr>
          <p:cNvSpPr txBox="1"/>
          <p:nvPr/>
        </p:nvSpPr>
        <p:spPr>
          <a:xfrm>
            <a:off x="4693215" y="2616141"/>
            <a:ext cx="10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endParaRPr lang="en-US" dirty="0"/>
          </a:p>
        </p:txBody>
      </p:sp>
      <p:pic>
        <p:nvPicPr>
          <p:cNvPr id="21" name="Graphic 20" descr="Weights Uneven outline">
            <a:extLst>
              <a:ext uri="{FF2B5EF4-FFF2-40B4-BE49-F238E27FC236}">
                <a16:creationId xmlns:a16="http://schemas.microsoft.com/office/drawing/2014/main" id="{8DE59394-4137-4226-92DC-C558295E0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3845" y="4263546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E84A74-12A8-49E1-89DE-6A455034CA33}"/>
              </a:ext>
            </a:extLst>
          </p:cNvPr>
          <p:cNvSpPr txBox="1"/>
          <p:nvPr/>
        </p:nvSpPr>
        <p:spPr>
          <a:xfrm>
            <a:off x="4765740" y="5167312"/>
            <a:ext cx="16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C4AD17-6605-457D-B387-9929FEFA7437}"/>
              </a:ext>
            </a:extLst>
          </p:cNvPr>
          <p:cNvCxnSpPr>
            <a:cxnSpLocks/>
            <a:stCxn id="35" idx="2"/>
            <a:endCxn id="21" idx="1"/>
          </p:cNvCxnSpPr>
          <p:nvPr/>
        </p:nvCxnSpPr>
        <p:spPr>
          <a:xfrm>
            <a:off x="3872561" y="3893035"/>
            <a:ext cx="1031284" cy="827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4ACE28-4396-4929-9A9B-5FDE2507243B}"/>
              </a:ext>
            </a:extLst>
          </p:cNvPr>
          <p:cNvCxnSpPr>
            <a:cxnSpLocks/>
            <a:stCxn id="37" idx="2"/>
            <a:endCxn id="21" idx="3"/>
          </p:cNvCxnSpPr>
          <p:nvPr/>
        </p:nvCxnSpPr>
        <p:spPr>
          <a:xfrm flipH="1">
            <a:off x="5818245" y="3893035"/>
            <a:ext cx="1186901" cy="827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C82F69-E179-4BE0-B048-3BA8ED4FE423}"/>
              </a:ext>
            </a:extLst>
          </p:cNvPr>
          <p:cNvSpPr txBox="1"/>
          <p:nvPr/>
        </p:nvSpPr>
        <p:spPr>
          <a:xfrm>
            <a:off x="3549960" y="4267032"/>
            <a:ext cx="83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specify</a:t>
            </a:r>
          </a:p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95CF02-83D7-4D5A-B380-DB0AFC0DA33D}"/>
              </a:ext>
            </a:extLst>
          </p:cNvPr>
          <p:cNvSpPr txBox="1"/>
          <p:nvPr/>
        </p:nvSpPr>
        <p:spPr>
          <a:xfrm>
            <a:off x="6407361" y="4267032"/>
            <a:ext cx="77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satisfy</a:t>
            </a:r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1063B5-E3AF-452B-AAD0-27AF00255986}"/>
              </a:ext>
            </a:extLst>
          </p:cNvPr>
          <p:cNvSpPr txBox="1"/>
          <p:nvPr/>
        </p:nvSpPr>
        <p:spPr>
          <a:xfrm>
            <a:off x="456732" y="6179020"/>
            <a:ext cx="98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Hand-written parsers or parser combinators cannot have this property, sometimes mistakes made.</a:t>
            </a:r>
          </a:p>
        </p:txBody>
      </p:sp>
    </p:spTree>
    <p:extLst>
      <p:ext uri="{BB962C8B-B14F-4D97-AF65-F5344CB8AC3E}">
        <p14:creationId xmlns:p14="http://schemas.microsoft.com/office/powerpoint/2010/main" val="314665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Reusability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255E-978C-4605-80EC-D410B2379625}"/>
              </a:ext>
            </a:extLst>
          </p:cNvPr>
          <p:cNvSpPr txBox="1"/>
          <p:nvPr/>
        </p:nvSpPr>
        <p:spPr>
          <a:xfrm>
            <a:off x="656093" y="1491094"/>
            <a:ext cx="940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Semantic actions are useful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A74866-84A0-49D2-B033-5A9684DF790C}"/>
              </a:ext>
            </a:extLst>
          </p:cNvPr>
          <p:cNvSpPr/>
          <p:nvPr/>
        </p:nvSpPr>
        <p:spPr>
          <a:xfrm>
            <a:off x="1429544" y="5529721"/>
            <a:ext cx="185543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 f = 1;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5D19B7-26CE-4F94-8129-3E08781E0110}"/>
              </a:ext>
            </a:extLst>
          </p:cNvPr>
          <p:cNvSpPr/>
          <p:nvPr/>
        </p:nvSpPr>
        <p:spPr>
          <a:xfrm>
            <a:off x="6714046" y="5835986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D3EAD3-EB16-442E-ADA3-C448F785A060}"/>
              </a:ext>
            </a:extLst>
          </p:cNvPr>
          <p:cNvSpPr/>
          <p:nvPr/>
        </p:nvSpPr>
        <p:spPr>
          <a:xfrm>
            <a:off x="8656776" y="5835984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0BD24D-B2D9-43E0-BD8C-8CAF2CE04716}"/>
              </a:ext>
            </a:extLst>
          </p:cNvPr>
          <p:cNvSpPr/>
          <p:nvPr/>
        </p:nvSpPr>
        <p:spPr>
          <a:xfrm>
            <a:off x="7647680" y="5835985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BDAB48-3494-4001-B0D1-46CF698D773F}"/>
              </a:ext>
            </a:extLst>
          </p:cNvPr>
          <p:cNvSpPr/>
          <p:nvPr/>
        </p:nvSpPr>
        <p:spPr>
          <a:xfrm>
            <a:off x="9621483" y="5835983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755744-D27D-4CD4-8EFA-C71B777B6A94}"/>
              </a:ext>
            </a:extLst>
          </p:cNvPr>
          <p:cNvSpPr/>
          <p:nvPr/>
        </p:nvSpPr>
        <p:spPr>
          <a:xfrm>
            <a:off x="10555117" y="5833922"/>
            <a:ext cx="689931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EA2ED7-4A95-470B-9A18-59326567F98A}"/>
              </a:ext>
            </a:extLst>
          </p:cNvPr>
          <p:cNvSpPr/>
          <p:nvPr/>
        </p:nvSpPr>
        <p:spPr>
          <a:xfrm>
            <a:off x="3552235" y="5786517"/>
            <a:ext cx="2751003" cy="53345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10E0B3-E26D-4E0C-A2F6-68250E0CD088}"/>
              </a:ext>
            </a:extLst>
          </p:cNvPr>
          <p:cNvSpPr/>
          <p:nvPr/>
        </p:nvSpPr>
        <p:spPr>
          <a:xfrm>
            <a:off x="7902284" y="2047769"/>
            <a:ext cx="1511322" cy="3839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AEAD80-0062-499A-AD41-07CBEDE4FCE3}"/>
              </a:ext>
            </a:extLst>
          </p:cNvPr>
          <p:cNvSpPr/>
          <p:nvPr/>
        </p:nvSpPr>
        <p:spPr>
          <a:xfrm>
            <a:off x="7581836" y="4852761"/>
            <a:ext cx="82161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C04650-2D1E-49B0-BAA0-8B6ACC2254DB}"/>
              </a:ext>
            </a:extLst>
          </p:cNvPr>
          <p:cNvSpPr/>
          <p:nvPr/>
        </p:nvSpPr>
        <p:spPr>
          <a:xfrm>
            <a:off x="7901115" y="3110753"/>
            <a:ext cx="1511322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537815A-F05F-4BCA-B746-54FB7F98D2E0}"/>
              </a:ext>
            </a:extLst>
          </p:cNvPr>
          <p:cNvSpPr/>
          <p:nvPr/>
        </p:nvSpPr>
        <p:spPr>
          <a:xfrm>
            <a:off x="9557120" y="4852761"/>
            <a:ext cx="82161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16F14D-DFCA-4BA8-93C8-151069B83B9B}"/>
              </a:ext>
            </a:extLst>
          </p:cNvPr>
          <p:cNvSpPr/>
          <p:nvPr/>
        </p:nvSpPr>
        <p:spPr>
          <a:xfrm>
            <a:off x="9286047" y="3997169"/>
            <a:ext cx="1366728" cy="383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A40CBA7-FC02-4E51-A825-389169B18A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7256" y="3866466"/>
            <a:ext cx="2341274" cy="1597764"/>
          </a:xfrm>
          <a:prstGeom prst="bentConnector3">
            <a:avLst>
              <a:gd name="adj1" fmla="val 82989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CC6595B-E6F1-4A9F-AD9E-32A5615A21A5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7645686" y="3841672"/>
            <a:ext cx="1358049" cy="66413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12ADD43-CD79-49DB-8F05-2F639C9D84E1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rot="16200000" flipV="1">
            <a:off x="9061866" y="3089623"/>
            <a:ext cx="502457" cy="13126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8DB3F74-9B36-4F3D-B9C5-384A455A9528}"/>
              </a:ext>
            </a:extLst>
          </p:cNvPr>
          <p:cNvCxnSpPr>
            <a:cxnSpLocks/>
            <a:stCxn id="28" idx="0"/>
            <a:endCxn id="36" idx="2"/>
          </p:cNvCxnSpPr>
          <p:nvPr/>
        </p:nvCxnSpPr>
        <p:spPr>
          <a:xfrm rot="16200000" flipV="1">
            <a:off x="8608825" y="3542663"/>
            <a:ext cx="2339210" cy="2243307"/>
          </a:xfrm>
          <a:prstGeom prst="bentConnector3">
            <a:avLst>
              <a:gd name="adj1" fmla="val 8947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A4372B-6FCF-4E2B-A6CA-252EF551F182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16200000" flipV="1">
            <a:off x="7658623" y="4492865"/>
            <a:ext cx="2341272" cy="34496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E257D9B-AC90-4C56-A11C-8A08DB887DA6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rot="16200000" flipV="1">
            <a:off x="7693014" y="5536352"/>
            <a:ext cx="599265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C4500F5-6CF0-45CA-9440-73C33E6E7692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rot="5400000" flipH="1" flipV="1">
            <a:off x="9667558" y="5535612"/>
            <a:ext cx="599263" cy="148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4F544C6-CDBB-45F6-A35D-9600131227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rot="5400000" flipH="1" flipV="1">
            <a:off x="9732854" y="4616204"/>
            <a:ext cx="471633" cy="148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A257EA1-09AE-4C7E-B27D-5FA49D0341EB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rot="5400000" flipH="1" flipV="1">
            <a:off x="8317848" y="2770657"/>
            <a:ext cx="679024" cy="1169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65DC3F1F-5EBD-46E2-A31B-F6C7280F4FCA}"/>
              </a:ext>
            </a:extLst>
          </p:cNvPr>
          <p:cNvSpPr/>
          <p:nvPr/>
        </p:nvSpPr>
        <p:spPr>
          <a:xfrm>
            <a:off x="11038332" y="2250974"/>
            <a:ext cx="455503" cy="3404102"/>
          </a:xfrm>
          <a:prstGeom prst="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587B41-4A8A-4301-B0CE-2ED02445837D}"/>
              </a:ext>
            </a:extLst>
          </p:cNvPr>
          <p:cNvSpPr txBox="1"/>
          <p:nvPr/>
        </p:nvSpPr>
        <p:spPr>
          <a:xfrm>
            <a:off x="10022587" y="2943623"/>
            <a:ext cx="14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534093-70CE-4E0F-9E21-5BF254EF4C87}"/>
                  </a:ext>
                </a:extLst>
              </p:cNvPr>
              <p:cNvSpPr txBox="1"/>
              <p:nvPr/>
            </p:nvSpPr>
            <p:spPr>
              <a:xfrm>
                <a:off x="656093" y="2092918"/>
                <a:ext cx="6177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Statement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Declaration                    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 $1 }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Declaration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var NAME = Expression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Decl($2, $4) }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Expression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NUM                                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Num(toInt($1))  }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534093-70CE-4E0F-9E21-5BF254EF4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3" y="2092918"/>
                <a:ext cx="6177795" cy="923330"/>
              </a:xfrm>
              <a:prstGeom prst="rect">
                <a:avLst/>
              </a:prstGeom>
              <a:blipFill>
                <a:blip r:embed="rId2"/>
                <a:stretch>
                  <a:fillRect l="-88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Left 5">
            <a:extLst>
              <a:ext uri="{FF2B5EF4-FFF2-40B4-BE49-F238E27FC236}">
                <a16:creationId xmlns:a16="http://schemas.microsoft.com/office/drawing/2014/main" id="{3F3988CF-1ACF-4F91-8CCD-EDFFC4225825}"/>
              </a:ext>
            </a:extLst>
          </p:cNvPr>
          <p:cNvSpPr/>
          <p:nvPr/>
        </p:nvSpPr>
        <p:spPr>
          <a:xfrm>
            <a:off x="4523136" y="4246458"/>
            <a:ext cx="2069060" cy="680159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86DD2-7280-44B9-9009-A68FCAAABB9E}"/>
              </a:ext>
            </a:extLst>
          </p:cNvPr>
          <p:cNvSpPr/>
          <p:nvPr/>
        </p:nvSpPr>
        <p:spPr>
          <a:xfrm>
            <a:off x="543074" y="4170393"/>
            <a:ext cx="3748063" cy="83229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Decl("f", Num(toInt("1"))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0801E-F2DA-47A9-8D7E-A4265CCACB5E}"/>
              </a:ext>
            </a:extLst>
          </p:cNvPr>
          <p:cNvSpPr txBox="1"/>
          <p:nvPr/>
        </p:nvSpPr>
        <p:spPr>
          <a:xfrm>
            <a:off x="244165" y="3647001"/>
            <a:ext cx="48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parser directly produces desired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421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Reusability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3B723-8372-47D9-90DD-FD88E0C7BC33}"/>
              </a:ext>
            </a:extLst>
          </p:cNvPr>
          <p:cNvSpPr txBox="1"/>
          <p:nvPr/>
        </p:nvSpPr>
        <p:spPr>
          <a:xfrm>
            <a:off x="2924828" y="253219"/>
            <a:ext cx="7818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C++ has YACC/Bison, Java has Antlr4, F#/OCaml has </a:t>
            </a:r>
            <a:r>
              <a:rPr lang="en-US" dirty="0" err="1"/>
              <a:t>FsYACC</a:t>
            </a:r>
            <a:r>
              <a:rPr lang="en-US" dirty="0"/>
              <a:t>/</a:t>
            </a:r>
            <a:r>
              <a:rPr lang="en-US" dirty="0" err="1"/>
              <a:t>OCamlYACC</a:t>
            </a:r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255E-978C-4605-80EC-D410B2379625}"/>
              </a:ext>
            </a:extLst>
          </p:cNvPr>
          <p:cNvSpPr txBox="1"/>
          <p:nvPr/>
        </p:nvSpPr>
        <p:spPr>
          <a:xfrm>
            <a:off x="656093" y="1491094"/>
            <a:ext cx="940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Semantic actions require specific programming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534093-70CE-4E0F-9E21-5BF254EF4C87}"/>
                  </a:ext>
                </a:extLst>
              </p:cNvPr>
              <p:cNvSpPr txBox="1"/>
              <p:nvPr/>
            </p:nvSpPr>
            <p:spPr>
              <a:xfrm>
                <a:off x="656093" y="2092918"/>
                <a:ext cx="6177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Statement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Declaration                    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 $1 }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Declaration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var NAME = Expression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Decl($2, $4) }</a:t>
                </a:r>
              </a:p>
              <a:p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Expression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NUM                                    </a:t>
                </a:r>
                <a:r>
                  <a:rPr lang="en-US" i="1" dirty="0">
                    <a:solidFill>
                      <a:srgbClr val="FF6600"/>
                    </a:solidFill>
                  </a:rPr>
                  <a:t>{ Num(toInt($1))  }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534093-70CE-4E0F-9E21-5BF254EF4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3" y="2092918"/>
                <a:ext cx="6177795" cy="923330"/>
              </a:xfrm>
              <a:prstGeom prst="rect">
                <a:avLst/>
              </a:prstGeom>
              <a:blipFill>
                <a:blip r:embed="rId2"/>
                <a:stretch>
                  <a:fillRect l="-88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1362B90-76D6-420B-A204-3807C2CC5D0E}"/>
              </a:ext>
            </a:extLst>
          </p:cNvPr>
          <p:cNvSpPr/>
          <p:nvPr/>
        </p:nvSpPr>
        <p:spPr>
          <a:xfrm>
            <a:off x="1687593" y="3986057"/>
            <a:ext cx="7812351" cy="2618724"/>
          </a:xfrm>
          <a:prstGeom prst="wedgeRectCallout">
            <a:avLst>
              <a:gd name="adj1" fmla="val -7990"/>
              <a:gd name="adj2" fmla="val -864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B0AB876-DDFE-40B2-A182-4B136D3AD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46031"/>
              </p:ext>
            </p:extLst>
          </p:nvPr>
        </p:nvGraphicFramePr>
        <p:xfrm>
          <a:off x="1981393" y="4358195"/>
          <a:ext cx="722475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251">
                  <a:extLst>
                    <a:ext uri="{9D8B030D-6E8A-4147-A177-3AD203B41FA5}">
                      <a16:colId xmlns:a16="http://schemas.microsoft.com/office/drawing/2014/main" val="2932283141"/>
                    </a:ext>
                  </a:extLst>
                </a:gridCol>
                <a:gridCol w="2408251">
                  <a:extLst>
                    <a:ext uri="{9D8B030D-6E8A-4147-A177-3AD203B41FA5}">
                      <a16:colId xmlns:a16="http://schemas.microsoft.com/office/drawing/2014/main" val="2865653870"/>
                    </a:ext>
                  </a:extLst>
                </a:gridCol>
                <a:gridCol w="2408251">
                  <a:extLst>
                    <a:ext uri="{9D8B030D-6E8A-4147-A177-3AD203B41FA5}">
                      <a16:colId xmlns:a16="http://schemas.microsoft.com/office/drawing/2014/main" val="3585559365"/>
                    </a:ext>
                  </a:extLst>
                </a:gridCol>
              </a:tblGrid>
              <a:tr h="3477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Prog 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Parsing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 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14288"/>
                  </a:ext>
                </a:extLst>
              </a:tr>
              <a:tr h="3477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Antlr4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418"/>
                  </a:ext>
                </a:extLst>
              </a:tr>
              <a:tr h="3477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Bison/</a:t>
                      </a:r>
                      <a:r>
                        <a:rPr lang="en-US" b="0" dirty="0" err="1"/>
                        <a:t>Yacc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44815"/>
                  </a:ext>
                </a:extLst>
              </a:tr>
              <a:tr h="3477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OCaml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OCamlYacc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OCaml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3136"/>
                  </a:ext>
                </a:extLst>
              </a:tr>
              <a:tr h="34775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2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3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Reusability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3B723-8372-47D9-90DD-FD88E0C7BC33}"/>
              </a:ext>
            </a:extLst>
          </p:cNvPr>
          <p:cNvSpPr txBox="1"/>
          <p:nvPr/>
        </p:nvSpPr>
        <p:spPr>
          <a:xfrm>
            <a:off x="2924828" y="253219"/>
            <a:ext cx="7818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C++ has YACC/Bison, Java has Antlr4, F#/OCaml has </a:t>
            </a:r>
            <a:r>
              <a:rPr lang="en-US" dirty="0" err="1"/>
              <a:t>FsYACC</a:t>
            </a:r>
            <a:r>
              <a:rPr lang="en-US" dirty="0"/>
              <a:t>/</a:t>
            </a:r>
            <a:r>
              <a:rPr lang="en-US" dirty="0" err="1"/>
              <a:t>OCamlYACC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76255E-978C-4605-80EC-D410B2379625}"/>
                  </a:ext>
                </a:extLst>
              </p:cNvPr>
              <p:cNvSpPr txBox="1"/>
              <p:nvPr/>
            </p:nvSpPr>
            <p:spPr>
              <a:xfrm>
                <a:off x="691603" y="1690688"/>
                <a:ext cx="1074474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Such a grammar for lang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written in 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cannot be used by lang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Important languages need to be parsed: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⋯}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Important programming languages need parsers: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⋯}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We need to write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grammars … ?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76255E-978C-4605-80EC-D410B237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3" y="1690688"/>
                <a:ext cx="10744747" cy="4401205"/>
              </a:xfrm>
              <a:prstGeom prst="rect">
                <a:avLst/>
              </a:prstGeom>
              <a:blipFill>
                <a:blip r:embed="rId2"/>
                <a:stretch>
                  <a:fillRect l="-113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9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Addressing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C10036-2963-4E97-8464-6F6ED7A29D12}"/>
              </a:ext>
            </a:extLst>
          </p:cNvPr>
          <p:cNvSpPr/>
          <p:nvPr/>
        </p:nvSpPr>
        <p:spPr>
          <a:xfrm>
            <a:off x="890726" y="1609554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C6E89-1BC7-472C-8884-1DB48E7874A9}"/>
              </a:ext>
            </a:extLst>
          </p:cNvPr>
          <p:cNvSpPr/>
          <p:nvPr/>
        </p:nvSpPr>
        <p:spPr>
          <a:xfrm>
            <a:off x="890725" y="4602807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94AFE1-5041-4BF5-B825-04AA4EF7B551}"/>
                  </a:ext>
                </a:extLst>
              </p:cNvPr>
              <p:cNvSpPr/>
              <p:nvPr/>
            </p:nvSpPr>
            <p:spPr>
              <a:xfrm>
                <a:off x="1476648" y="2150878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94AFE1-5041-4BF5-B825-04AA4EF7B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48" y="2150878"/>
                <a:ext cx="479393" cy="45276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2560509-E201-4EA0-965E-6C93D19ADAAB}"/>
                  </a:ext>
                </a:extLst>
              </p:cNvPr>
              <p:cNvSpPr/>
              <p:nvPr/>
            </p:nvSpPr>
            <p:spPr>
              <a:xfrm>
                <a:off x="1620175" y="5144132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2560509-E201-4EA0-965E-6C93D19A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75" y="5144132"/>
                <a:ext cx="479393" cy="4527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36F0D25-392D-4C64-946B-22303B18E9D0}"/>
                  </a:ext>
                </a:extLst>
              </p:cNvPr>
              <p:cNvSpPr/>
              <p:nvPr/>
            </p:nvSpPr>
            <p:spPr>
              <a:xfrm>
                <a:off x="2874885" y="2150878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36F0D25-392D-4C64-946B-22303B18E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85" y="2150878"/>
                <a:ext cx="479393" cy="4527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76400FF-5E9C-4BB6-8FC1-98D4C53FBD5F}"/>
                  </a:ext>
                </a:extLst>
              </p:cNvPr>
              <p:cNvSpPr/>
              <p:nvPr/>
            </p:nvSpPr>
            <p:spPr>
              <a:xfrm>
                <a:off x="2750235" y="5144131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76400FF-5E9C-4BB6-8FC1-98D4C53FB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35" y="5144131"/>
                <a:ext cx="479393" cy="4527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C09266-0EF0-4576-99DD-A76AF3BEE659}"/>
                  </a:ext>
                </a:extLst>
              </p:cNvPr>
              <p:cNvSpPr/>
              <p:nvPr/>
            </p:nvSpPr>
            <p:spPr>
              <a:xfrm>
                <a:off x="2213498" y="5144130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C09266-0EF0-4576-99DD-A76AF3BE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498" y="5144130"/>
                <a:ext cx="479393" cy="45276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F4CF70-35DE-4B67-8BB0-009F48F1348F}"/>
              </a:ext>
            </a:extLst>
          </p:cNvPr>
          <p:cNvCxnSpPr>
            <a:endCxn id="10" idx="0"/>
          </p:cNvCxnSpPr>
          <p:nvPr/>
        </p:nvCxnSpPr>
        <p:spPr>
          <a:xfrm>
            <a:off x="1742983" y="2603639"/>
            <a:ext cx="116889" cy="254049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3AF840-C593-4179-AD87-9628FBA8E5D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59872" y="2603639"/>
            <a:ext cx="1254710" cy="254049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96DD-E231-4456-B2E4-86A19737EEC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716345" y="2603639"/>
            <a:ext cx="736850" cy="254049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6D04E-1AD8-4D55-ABCC-4A53D3446AA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716345" y="2603639"/>
            <a:ext cx="1273587" cy="254049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11AF7C-AB2E-4F7B-A0C2-47AE06CF707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2453195" y="2603639"/>
            <a:ext cx="661387" cy="254049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1260FB-E166-4B8F-BFFE-41D892F2AED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989932" y="2603639"/>
            <a:ext cx="124650" cy="254049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7E346C9-5EC7-4415-AA86-ECB0A4D4EDAB}"/>
              </a:ext>
            </a:extLst>
          </p:cNvPr>
          <p:cNvSpPr/>
          <p:nvPr/>
        </p:nvSpPr>
        <p:spPr>
          <a:xfrm>
            <a:off x="8004702" y="1497648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D4CAB7-D50D-409E-A4CD-EE2F2A526CD2}"/>
              </a:ext>
            </a:extLst>
          </p:cNvPr>
          <p:cNvSpPr/>
          <p:nvPr/>
        </p:nvSpPr>
        <p:spPr>
          <a:xfrm>
            <a:off x="8004701" y="4490901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246BAB-4174-4927-8993-D310139D2EE8}"/>
                  </a:ext>
                </a:extLst>
              </p:cNvPr>
              <p:cNvSpPr/>
              <p:nvPr/>
            </p:nvSpPr>
            <p:spPr>
              <a:xfrm>
                <a:off x="8590624" y="2038972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246BAB-4174-4927-8993-D310139D2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624" y="2038972"/>
                <a:ext cx="479393" cy="45276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F64010C-511C-403F-9699-00636318E5BF}"/>
                  </a:ext>
                </a:extLst>
              </p:cNvPr>
              <p:cNvSpPr/>
              <p:nvPr/>
            </p:nvSpPr>
            <p:spPr>
              <a:xfrm>
                <a:off x="8734151" y="5032226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F64010C-511C-403F-9699-00636318E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51" y="5032226"/>
                <a:ext cx="479393" cy="45276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3754762-3116-4560-8F98-69994552047E}"/>
                  </a:ext>
                </a:extLst>
              </p:cNvPr>
              <p:cNvSpPr/>
              <p:nvPr/>
            </p:nvSpPr>
            <p:spPr>
              <a:xfrm>
                <a:off x="9988861" y="2038972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3754762-3116-4560-8F98-699945520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861" y="2038972"/>
                <a:ext cx="479393" cy="45276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B8E5C25-00A2-4264-9B62-A54DBD5C7BA1}"/>
                  </a:ext>
                </a:extLst>
              </p:cNvPr>
              <p:cNvSpPr/>
              <p:nvPr/>
            </p:nvSpPr>
            <p:spPr>
              <a:xfrm>
                <a:off x="9864211" y="5032225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B8E5C25-00A2-4264-9B62-A54DBD5C7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11" y="5032225"/>
                <a:ext cx="479393" cy="45276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34B23A0-0164-4D8C-A5F1-3C8DADE4A23C}"/>
                  </a:ext>
                </a:extLst>
              </p:cNvPr>
              <p:cNvSpPr/>
              <p:nvPr/>
            </p:nvSpPr>
            <p:spPr>
              <a:xfrm>
                <a:off x="9327474" y="5032224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34B23A0-0164-4D8C-A5F1-3C8DADE4A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474" y="5032224"/>
                <a:ext cx="479393" cy="45276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6291706-455A-46E1-B307-977421D2AACD}"/>
                  </a:ext>
                </a:extLst>
              </p:cNvPr>
              <p:cNvSpPr/>
              <p:nvPr/>
            </p:nvSpPr>
            <p:spPr>
              <a:xfrm>
                <a:off x="9002140" y="3634104"/>
                <a:ext cx="1130060" cy="375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6291706-455A-46E1-B307-977421D2A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140" y="3634104"/>
                <a:ext cx="1130060" cy="37519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0E74AE-7FE4-4789-B9DF-FF5C043525F5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8830321" y="2491733"/>
            <a:ext cx="736849" cy="11423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6EFFEF-C741-4E44-BAB1-45E657559CE9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flipH="1">
            <a:off x="9567170" y="2491733"/>
            <a:ext cx="661388" cy="11423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41BBD3-4079-4822-A1F6-00675E6B5AD2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flipH="1">
            <a:off x="8973848" y="4009298"/>
            <a:ext cx="593322" cy="1022928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B89278-0BE6-4A8A-A9F4-5443CEB441A8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567170" y="4009298"/>
            <a:ext cx="11100" cy="1022926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B0866E-5358-4CDD-B5A7-19079EAE8A47}"/>
              </a:ext>
            </a:extLst>
          </p:cNvPr>
          <p:cNvCxnSpPr>
            <a:cxnSpLocks/>
          </p:cNvCxnSpPr>
          <p:nvPr/>
        </p:nvCxnSpPr>
        <p:spPr>
          <a:xfrm>
            <a:off x="9559531" y="3979434"/>
            <a:ext cx="536738" cy="1022927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F55124-B7E9-4489-A7A4-D7EF12E88B1D}"/>
              </a:ext>
            </a:extLst>
          </p:cNvPr>
          <p:cNvCxnSpPr>
            <a:cxnSpLocks/>
          </p:cNvCxnSpPr>
          <p:nvPr/>
        </p:nvCxnSpPr>
        <p:spPr>
          <a:xfrm>
            <a:off x="6573959" y="585194"/>
            <a:ext cx="136499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0E44BC-1B23-4C66-8E74-BDA56C2A3DE1}"/>
              </a:ext>
            </a:extLst>
          </p:cNvPr>
          <p:cNvCxnSpPr>
            <a:cxnSpLocks/>
          </p:cNvCxnSpPr>
          <p:nvPr/>
        </p:nvCxnSpPr>
        <p:spPr>
          <a:xfrm>
            <a:off x="6573959" y="1008171"/>
            <a:ext cx="136499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7">
            <a:extLst>
              <a:ext uri="{FF2B5EF4-FFF2-40B4-BE49-F238E27FC236}">
                <a16:creationId xmlns:a16="http://schemas.microsoft.com/office/drawing/2014/main" id="{537AE86F-BC3E-4B3D-8A1F-3E3827199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54249"/>
              </p:ext>
            </p:extLst>
          </p:nvPr>
        </p:nvGraphicFramePr>
        <p:xfrm>
          <a:off x="6370315" y="457004"/>
          <a:ext cx="368590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954">
                  <a:extLst>
                    <a:ext uri="{9D8B030D-6E8A-4147-A177-3AD203B41FA5}">
                      <a16:colId xmlns:a16="http://schemas.microsoft.com/office/drawing/2014/main" val="3046373013"/>
                    </a:ext>
                  </a:extLst>
                </a:gridCol>
                <a:gridCol w="1842954">
                  <a:extLst>
                    <a:ext uri="{9D8B030D-6E8A-4147-A177-3AD203B41FA5}">
                      <a16:colId xmlns:a16="http://schemas.microsoft.com/office/drawing/2014/main" val="1976925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Grammar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0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Transpiler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83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6AF683F-4975-49FD-8C28-6ABA88CDDA58}"/>
                  </a:ext>
                </a:extLst>
              </p:cNvPr>
              <p:cNvSpPr txBox="1"/>
              <p:nvPr/>
            </p:nvSpPr>
            <p:spPr>
              <a:xfrm>
                <a:off x="1053434" y="6248400"/>
                <a:ext cx="2867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grammars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6AF683F-4975-49FD-8C28-6ABA88CD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34" y="6248400"/>
                <a:ext cx="2867585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7FC8A8-15FB-4133-9A74-15D63A2D7A47}"/>
                  </a:ext>
                </a:extLst>
              </p:cNvPr>
              <p:cNvSpPr txBox="1"/>
              <p:nvPr/>
            </p:nvSpPr>
            <p:spPr>
              <a:xfrm>
                <a:off x="8199294" y="6128461"/>
                <a:ext cx="3397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 transpilers </a:t>
                </a:r>
                <a:r>
                  <a:rPr lang="en-US" dirty="0"/>
                  <a:t>+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grammars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7FC8A8-15FB-4133-9A74-15D63A2D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94" y="6128461"/>
                <a:ext cx="3397139" cy="400110"/>
              </a:xfrm>
              <a:prstGeom prst="rect">
                <a:avLst/>
              </a:prstGeom>
              <a:blipFill>
                <a:blip r:embed="rId14"/>
                <a:stretch>
                  <a:fillRect l="-71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CDCFB443-7782-46F8-B8FB-C498FD929E8D}"/>
              </a:ext>
            </a:extLst>
          </p:cNvPr>
          <p:cNvSpPr/>
          <p:nvPr/>
        </p:nvSpPr>
        <p:spPr>
          <a:xfrm>
            <a:off x="5327104" y="5429945"/>
            <a:ext cx="1869440" cy="1026160"/>
          </a:xfrm>
          <a:prstGeom prst="wedgeEllipseCallout">
            <a:avLst>
              <a:gd name="adj1" fmla="val 102210"/>
              <a:gd name="adj2" fmla="val 4768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Reusable!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448423-261C-4AE8-AC51-A19329DECCE7}"/>
              </a:ext>
            </a:extLst>
          </p:cNvPr>
          <p:cNvSpPr txBox="1"/>
          <p:nvPr/>
        </p:nvSpPr>
        <p:spPr>
          <a:xfrm>
            <a:off x="4255363" y="2902216"/>
            <a:ext cx="3163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NEED</a:t>
            </a:r>
          </a:p>
          <a:p>
            <a:pPr algn="ctr"/>
            <a:r>
              <a:rPr lang="en-US" sz="3200" dirty="0"/>
              <a:t>MIDDLEWARE!!</a:t>
            </a:r>
          </a:p>
        </p:txBody>
      </p:sp>
    </p:spTree>
    <p:extLst>
      <p:ext uri="{BB962C8B-B14F-4D97-AF65-F5344CB8AC3E}">
        <p14:creationId xmlns:p14="http://schemas.microsoft.com/office/powerpoint/2010/main" val="315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65C-0A6E-40CE-9C22-2DC234A5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2B5D8C-6741-41C6-BEE0-491F83F1D962}"/>
              </a:ext>
            </a:extLst>
          </p:cNvPr>
          <p:cNvSpPr/>
          <p:nvPr/>
        </p:nvSpPr>
        <p:spPr>
          <a:xfrm>
            <a:off x="7892942" y="1497648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B4A9D-83BA-4925-AC6D-B851C0953818}"/>
              </a:ext>
            </a:extLst>
          </p:cNvPr>
          <p:cNvSpPr/>
          <p:nvPr/>
        </p:nvSpPr>
        <p:spPr>
          <a:xfrm>
            <a:off x="7892941" y="4490901"/>
            <a:ext cx="3124940" cy="153541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A11623F-2B2E-4A4A-A9CB-CA8D467781CB}"/>
                  </a:ext>
                </a:extLst>
              </p:cNvPr>
              <p:cNvSpPr/>
              <p:nvPr/>
            </p:nvSpPr>
            <p:spPr>
              <a:xfrm>
                <a:off x="8478864" y="2038972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A11623F-2B2E-4A4A-A9CB-CA8D46778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64" y="2038972"/>
                <a:ext cx="479393" cy="45276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824E7A0-1353-41F8-ABF0-29D9C1BE611A}"/>
                  </a:ext>
                </a:extLst>
              </p:cNvPr>
              <p:cNvSpPr/>
              <p:nvPr/>
            </p:nvSpPr>
            <p:spPr>
              <a:xfrm>
                <a:off x="8622391" y="5032226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824E7A0-1353-41F8-ABF0-29D9C1BE6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391" y="5032226"/>
                <a:ext cx="479393" cy="4527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E21C494-C0CF-4252-83FF-36CFA69A84D9}"/>
                  </a:ext>
                </a:extLst>
              </p:cNvPr>
              <p:cNvSpPr/>
              <p:nvPr/>
            </p:nvSpPr>
            <p:spPr>
              <a:xfrm>
                <a:off x="9877101" y="2038972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E21C494-C0CF-4252-83FF-36CFA69A8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01" y="2038972"/>
                <a:ext cx="479393" cy="4527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DEBDA83-88A2-4215-9292-19423CCBE4EA}"/>
                  </a:ext>
                </a:extLst>
              </p:cNvPr>
              <p:cNvSpPr/>
              <p:nvPr/>
            </p:nvSpPr>
            <p:spPr>
              <a:xfrm>
                <a:off x="9752451" y="5032225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DEBDA83-88A2-4215-9292-19423CCBE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451" y="5032225"/>
                <a:ext cx="479393" cy="4527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390B944-2C1F-4725-A1EB-57B89FE6FB07}"/>
                  </a:ext>
                </a:extLst>
              </p:cNvPr>
              <p:cNvSpPr/>
              <p:nvPr/>
            </p:nvSpPr>
            <p:spPr>
              <a:xfrm>
                <a:off x="9215714" y="5032224"/>
                <a:ext cx="479393" cy="4527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390B944-2C1F-4725-A1EB-57B89FE6F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14" y="5032224"/>
                <a:ext cx="479393" cy="45276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52C2864-9D9A-4C5B-A5A6-DF6B067A00B0}"/>
                  </a:ext>
                </a:extLst>
              </p:cNvPr>
              <p:cNvSpPr/>
              <p:nvPr/>
            </p:nvSpPr>
            <p:spPr>
              <a:xfrm>
                <a:off x="8890380" y="3634104"/>
                <a:ext cx="1130060" cy="375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52C2864-9D9A-4C5B-A5A6-DF6B067A0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380" y="3634104"/>
                <a:ext cx="1130060" cy="37519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868ABF-EC31-43E0-84D1-4B3987380D31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8718561" y="2491733"/>
            <a:ext cx="736849" cy="11423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653D88-909F-4443-B2A5-816EBCAAC5D9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 flipH="1">
            <a:off x="9455410" y="2491733"/>
            <a:ext cx="661388" cy="11423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3720E5-80DE-4D4F-BDF2-D5D350FFEC10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flipH="1">
            <a:off x="8862088" y="4009298"/>
            <a:ext cx="593322" cy="1022928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5D1F4-5E15-45CD-83C3-E44BAA4EF54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455410" y="4009298"/>
            <a:ext cx="11100" cy="1022926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7017BB-A5BB-47F2-B6FD-6A9D211EC0EF}"/>
              </a:ext>
            </a:extLst>
          </p:cNvPr>
          <p:cNvCxnSpPr>
            <a:cxnSpLocks/>
          </p:cNvCxnSpPr>
          <p:nvPr/>
        </p:nvCxnSpPr>
        <p:spPr>
          <a:xfrm>
            <a:off x="9447771" y="3979434"/>
            <a:ext cx="536738" cy="1022927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756B26-69CA-45DD-9384-CFEA41899F03}"/>
                  </a:ext>
                </a:extLst>
              </p:cNvPr>
              <p:cNvSpPr txBox="1"/>
              <p:nvPr/>
            </p:nvSpPr>
            <p:spPr>
              <a:xfrm>
                <a:off x="8087534" y="6128461"/>
                <a:ext cx="3397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 transpilers </a:t>
                </a:r>
                <a:r>
                  <a:rPr lang="en-US" dirty="0"/>
                  <a:t>+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grammars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756B26-69CA-45DD-9384-CFEA41899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34" y="6128461"/>
                <a:ext cx="3397139" cy="400110"/>
              </a:xfrm>
              <a:prstGeom prst="rect">
                <a:avLst/>
              </a:prstGeom>
              <a:blipFill>
                <a:blip r:embed="rId8"/>
                <a:stretch>
                  <a:fillRect l="-8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03C215C-5645-4783-830F-1ABBC54AC962}"/>
              </a:ext>
            </a:extLst>
          </p:cNvPr>
          <p:cNvSpPr/>
          <p:nvPr/>
        </p:nvSpPr>
        <p:spPr>
          <a:xfrm rot="1493018" flipH="1">
            <a:off x="1967561" y="2622744"/>
            <a:ext cx="6427189" cy="18361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4390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704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AvenirNext LT Pro Medium</vt:lpstr>
      <vt:lpstr>Arial</vt:lpstr>
      <vt:lpstr>Calibri</vt:lpstr>
      <vt:lpstr>Cambria Math</vt:lpstr>
      <vt:lpstr>Consolas</vt:lpstr>
      <vt:lpstr>Gill Sans Nova</vt:lpstr>
      <vt:lpstr>ConfettiVTI</vt:lpstr>
      <vt:lpstr>Backend-Agnostic Parser Generators</vt:lpstr>
      <vt:lpstr>Backend-Agnostic Parser Generator</vt:lpstr>
      <vt:lpstr>The Issue of Reusability</vt:lpstr>
      <vt:lpstr>The Issue of Reusability</vt:lpstr>
      <vt:lpstr>The Issue of Reusability</vt:lpstr>
      <vt:lpstr>The Issue of Reusability</vt:lpstr>
      <vt:lpstr>The Issue of Reusability</vt:lpstr>
      <vt:lpstr>Issue Addressing</vt:lpstr>
      <vt:lpstr>Common Language</vt:lpstr>
      <vt:lpstr>Common Language(ComLang)</vt:lpstr>
      <vt:lpstr>Common Language(ComLang)</vt:lpstr>
      <vt:lpstr>Common Language(ComLang)</vt:lpstr>
      <vt:lpstr>Common Language(ComLang)</vt:lpstr>
      <vt:lpstr>Common Language(ComLang)</vt:lpstr>
      <vt:lpstr>PowerPoint Presentation</vt:lpstr>
      <vt:lpstr>Backend-Agnostic</vt:lpstr>
      <vt:lpstr>Backend-Agnostic(Issue)</vt:lpstr>
      <vt:lpstr>Backend-Agnostic(Issue)</vt:lpstr>
      <vt:lpstr>Backend-Agnostic(Issue Addressing)</vt:lpstr>
      <vt:lpstr>Backend-Agnostic(Results)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Typed Semantic Actions</dc:title>
  <dc:creator>Zhao Taine</dc:creator>
  <cp:lastModifiedBy>ZhaoWanghongxuan</cp:lastModifiedBy>
  <cp:revision>61</cp:revision>
  <dcterms:created xsi:type="dcterms:W3CDTF">2021-06-15T02:10:56Z</dcterms:created>
  <dcterms:modified xsi:type="dcterms:W3CDTF">2021-07-15T17:19:51Z</dcterms:modified>
</cp:coreProperties>
</file>