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98" r:id="rId2"/>
    <p:sldId id="300" r:id="rId3"/>
    <p:sldId id="299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1" r:id="rId14"/>
    <p:sldId id="310" r:id="rId15"/>
    <p:sldId id="296" r:id="rId16"/>
    <p:sldId id="297" r:id="rId17"/>
    <p:sldId id="282" r:id="rId18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A400"/>
    <a:srgbClr val="926F00"/>
    <a:srgbClr val="5ED802"/>
    <a:srgbClr val="66E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>
      <p:cViewPr varScale="1">
        <p:scale>
          <a:sx n="115" d="100"/>
          <a:sy n="115" d="100"/>
        </p:scale>
        <p:origin x="75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7117"/>
            <a:ext cx="77724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9020"/>
            <a:ext cx="64008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8428"/>
            <a:ext cx="8229600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4000" cy="543339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711081"/>
          </a:xfrm>
        </p:spPr>
        <p:txBody>
          <a:bodyPr/>
          <a:lstStyle/>
          <a:p>
            <a:pPr algn="ctr"/>
            <a:r>
              <a:rPr lang="en-US" altLang="zh-CN" sz="5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Eras Medium ITC" panose="020B0602030504020804" pitchFamily="34" charset="0"/>
              </a:rPr>
              <a:t>MLStyle.jl</a:t>
            </a:r>
            <a:endParaRPr lang="zh-CN" altLang="en-US" sz="5400" b="1" dirty="0">
              <a:solidFill>
                <a:schemeClr val="tx2">
                  <a:lumMod val="60000"/>
                  <a:lumOff val="40000"/>
                </a:schemeClr>
              </a:solidFill>
              <a:latin typeface="Eras Medium ITC" panose="020B06020305040208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91880" y="1124744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Providing Functional </a:t>
            </a:r>
            <a:r>
              <a:rPr lang="en-US" altLang="zh-CN" sz="1800" dirty="0" smtClean="0">
                <a:solidFill>
                  <a:schemeClr val="accent4">
                    <a:lumMod val="50000"/>
                  </a:schemeClr>
                </a:solidFill>
              </a:rPr>
              <a:t>Programming Infrastructures</a:t>
            </a:r>
            <a:endParaRPr lang="zh-CN" alt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39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332656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Extensibility++: implementation independent</a:t>
            </a:r>
          </a:p>
          <a:p>
            <a:endParaRPr lang="en-US" altLang="zh-CN" dirty="0"/>
          </a:p>
          <a:p>
            <a:r>
              <a:rPr lang="en-US" altLang="zh-CN" dirty="0" smtClean="0"/>
              <a:t>Active patterns(view patterns), planning to add view patterns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321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332656"/>
            <a:ext cx="799288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Impediment and limitations: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Redundancy removal: due to the fast </a:t>
            </a:r>
            <a:r>
              <a:rPr lang="en-US" altLang="zh-CN" dirty="0" err="1" smtClean="0"/>
              <a:t>protyping</a:t>
            </a:r>
            <a:r>
              <a:rPr lang="en-US" altLang="zh-CN" dirty="0" smtClean="0"/>
              <a:t> we made something useful and convenient, but caused a bias against canonical implementations. No case trees and case merging.</a:t>
            </a:r>
          </a:p>
          <a:p>
            <a:endParaRPr lang="en-US" altLang="zh-CN" dirty="0"/>
          </a:p>
          <a:p>
            <a:r>
              <a:rPr lang="en-US" altLang="zh-CN" dirty="0" smtClean="0"/>
              <a:t>Side effects preventing decision tree optimizations. The order of matching is mandatory(roughly, from left to right). Cannot merge cases like `(1, _, 2) | (3, _, 2)`.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0.3.1 is the latest versions to hold current implementation.</a:t>
            </a:r>
          </a:p>
          <a:p>
            <a:r>
              <a:rPr lang="en-US" altLang="zh-CN" dirty="0" smtClean="0"/>
              <a:t>Will make the behavior more statically since 0.4.0. Users don’t need to aware this if you didn’t use the 3 </a:t>
            </a:r>
            <a:r>
              <a:rPr lang="en-US" altLang="zh-CN" dirty="0" err="1"/>
              <a:t>impl</a:t>
            </a:r>
            <a:r>
              <a:rPr lang="en-US" altLang="zh-CN" dirty="0"/>
              <a:t>-specific </a:t>
            </a:r>
            <a:r>
              <a:rPr lang="en-US" altLang="zh-CN" dirty="0" smtClean="0"/>
              <a:t>ways to define custom patterns.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1737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332656"/>
            <a:ext cx="7992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Use case</a:t>
            </a:r>
          </a:p>
          <a:p>
            <a:endParaRPr lang="en-US" altLang="zh-CN" dirty="0"/>
          </a:p>
          <a:p>
            <a:r>
              <a:rPr lang="en-US" altLang="zh-CN" dirty="0" smtClean="0"/>
              <a:t>Parsing, parsing expression generator</a:t>
            </a:r>
          </a:p>
          <a:p>
            <a:r>
              <a:rPr lang="en-US" altLang="zh-CN" dirty="0" smtClean="0"/>
              <a:t>Query </a:t>
            </a:r>
            <a:r>
              <a:rPr lang="en-US" altLang="zh-CN" dirty="0" err="1" smtClean="0"/>
              <a:t>eDSL</a:t>
            </a:r>
            <a:endParaRPr lang="en-US" altLang="zh-CN" dirty="0" smtClean="0"/>
          </a:p>
          <a:p>
            <a:r>
              <a:rPr lang="en-US" altLang="zh-CN" dirty="0" err="1" smtClean="0"/>
              <a:t>Transpiler</a:t>
            </a:r>
            <a:endParaRPr lang="en-US" altLang="zh-CN" dirty="0" smtClean="0"/>
          </a:p>
          <a:p>
            <a:r>
              <a:rPr lang="en-US" altLang="zh-CN" dirty="0" smtClean="0"/>
              <a:t>DSL/full featured programming languages</a:t>
            </a:r>
          </a:p>
          <a:p>
            <a:r>
              <a:rPr lang="en-US" altLang="zh-CN" dirty="0" smtClean="0"/>
              <a:t>Debugger</a:t>
            </a:r>
          </a:p>
          <a:p>
            <a:r>
              <a:rPr lang="en-US" altLang="zh-CN" dirty="0" smtClean="0"/>
              <a:t>Extending literal syntaxes</a:t>
            </a:r>
          </a:p>
          <a:p>
            <a:r>
              <a:rPr lang="en-US" altLang="zh-CN" dirty="0" smtClean="0"/>
              <a:t>Syntax </a:t>
            </a:r>
            <a:r>
              <a:rPr lang="en-US" altLang="zh-CN" dirty="0" smtClean="0"/>
              <a:t>extension</a:t>
            </a:r>
          </a:p>
          <a:p>
            <a:r>
              <a:rPr lang="en-US" altLang="zh-CN" dirty="0" smtClean="0"/>
              <a:t>Static type checking for Julia, special thanks to </a:t>
            </a:r>
            <a:r>
              <a:rPr lang="en-US" altLang="zh-CN" dirty="0" smtClean="0"/>
              <a:t>J</a:t>
            </a:r>
          </a:p>
          <a:p>
            <a:endParaRPr lang="en-US" altLang="zh-CN" dirty="0"/>
          </a:p>
          <a:p>
            <a:r>
              <a:rPr lang="en-US" altLang="zh-CN" dirty="0"/>
              <a:t>Playful: Lisp </a:t>
            </a:r>
            <a:r>
              <a:rPr lang="en-US" altLang="zh-CN" dirty="0" err="1"/>
              <a:t>lang</a:t>
            </a:r>
            <a:r>
              <a:rPr lang="en-US" altLang="zh-CN" dirty="0"/>
              <a:t>, lisp-flavored </a:t>
            </a:r>
            <a:r>
              <a:rPr lang="en-US" altLang="zh-CN" dirty="0" err="1" smtClean="0"/>
              <a:t>cond</a:t>
            </a:r>
            <a:r>
              <a:rPr lang="en-US" altLang="zh-CN" dirty="0" smtClean="0"/>
              <a:t>, self recursion  notation</a:t>
            </a:r>
          </a:p>
        </p:txBody>
      </p:sp>
    </p:spTree>
    <p:extLst>
      <p:ext uri="{BB962C8B-B14F-4D97-AF65-F5344CB8AC3E}">
        <p14:creationId xmlns:p14="http://schemas.microsoft.com/office/powerpoint/2010/main" val="2064981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332656"/>
            <a:ext cx="7992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Template Julia</a:t>
            </a:r>
          </a:p>
          <a:p>
            <a:endParaRPr lang="en-US" altLang="zh-CN" dirty="0"/>
          </a:p>
          <a:p>
            <a:r>
              <a:rPr lang="en-US" altLang="zh-CN" dirty="0" smtClean="0"/>
              <a:t>Syntactically matching ASTs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deconstruct data just as how they’re constructed!</a:t>
            </a:r>
          </a:p>
          <a:p>
            <a:endParaRPr lang="en-US" altLang="zh-CN" dirty="0"/>
          </a:p>
          <a:p>
            <a:r>
              <a:rPr lang="en-US" altLang="zh-CN" dirty="0" smtClean="0"/>
              <a:t>Why should use Template Julia/Syntactically matching/AST patterns?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我想起高兴的事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Racket2</a:t>
            </a:r>
            <a:r>
              <a:rPr lang="zh-CN" altLang="en-US" dirty="0"/>
              <a:t>在</a:t>
            </a:r>
            <a:r>
              <a:rPr lang="zh-CN" altLang="en-US" dirty="0" smtClean="0"/>
              <a:t>做了，做好了他们也有</a:t>
            </a:r>
            <a:r>
              <a:rPr lang="en-US" altLang="zh-CN" dirty="0" err="1" smtClean="0"/>
              <a:t>MLStyle.jl</a:t>
            </a:r>
            <a:r>
              <a:rPr lang="zh-CN" altLang="en-US" dirty="0" smtClean="0"/>
              <a:t>了</a:t>
            </a:r>
            <a:r>
              <a:rPr lang="en-US" altLang="zh-CN" dirty="0" smtClean="0">
                <a:sym typeface="Wingdings" panose="05000000000000000000" pitchFamily="2" charset="2"/>
              </a:rPr>
              <a:t>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06713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332656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611560" y="476672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Special thanks to the evert one of our community!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352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60304"/>
            <a:ext cx="8229600" cy="711081"/>
          </a:xfrm>
        </p:spPr>
        <p:txBody>
          <a:bodyPr/>
          <a:lstStyle/>
          <a:p>
            <a:r>
              <a:rPr lang="en-US" dirty="0" smtClean="0"/>
              <a:t>Simple Flow Chart Template</a:t>
            </a:r>
            <a:endParaRPr lang="en-US" dirty="0"/>
          </a:p>
        </p:txBody>
      </p:sp>
      <p:sp>
        <p:nvSpPr>
          <p:cNvPr id="38" name="Flowchart: Process 37"/>
          <p:cNvSpPr/>
          <p:nvPr/>
        </p:nvSpPr>
        <p:spPr>
          <a:xfrm>
            <a:off x="2051720" y="4437112"/>
            <a:ext cx="1296144" cy="766741"/>
          </a:xfrm>
          <a:prstGeom prst="flowChartProcess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Edit here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3549487" y="3374027"/>
            <a:ext cx="1901011" cy="843415"/>
          </a:xfrm>
          <a:prstGeom prst="flowChartDecision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dk1"/>
                </a:solidFill>
              </a:rPr>
              <a:t>Question?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40" name="Flowchart: Data 39"/>
          <p:cNvSpPr/>
          <p:nvPr/>
        </p:nvSpPr>
        <p:spPr>
          <a:xfrm>
            <a:off x="3635896" y="2132856"/>
            <a:ext cx="1728192" cy="576064"/>
          </a:xfrm>
          <a:prstGeom prst="flowChartInputOutput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dk1"/>
                </a:solidFill>
              </a:rPr>
              <a:t>Edit here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41" name="Flowchart: Terminator 40"/>
          <p:cNvSpPr/>
          <p:nvPr/>
        </p:nvSpPr>
        <p:spPr>
          <a:xfrm>
            <a:off x="3745323" y="1082562"/>
            <a:ext cx="1512168" cy="432048"/>
          </a:xfrm>
          <a:prstGeom prst="flowChartTerminator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dk1"/>
                </a:solidFill>
              </a:rPr>
              <a:t>START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42" name="Flowchart: Terminator 41"/>
          <p:cNvSpPr/>
          <p:nvPr/>
        </p:nvSpPr>
        <p:spPr>
          <a:xfrm>
            <a:off x="3707904" y="5949280"/>
            <a:ext cx="1512168" cy="432048"/>
          </a:xfrm>
          <a:prstGeom prst="flowChartTerminator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END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43" name="Flowchart: Process 42"/>
          <p:cNvSpPr/>
          <p:nvPr/>
        </p:nvSpPr>
        <p:spPr>
          <a:xfrm>
            <a:off x="5724128" y="4451463"/>
            <a:ext cx="1296144" cy="766741"/>
          </a:xfrm>
          <a:prstGeom prst="flowChartProcess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Edit here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43808" y="342900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No</a:t>
            </a:r>
            <a:endParaRPr lang="en-US" sz="2000" dirty="0"/>
          </a:p>
        </p:txBody>
      </p:sp>
      <p:cxnSp>
        <p:nvCxnSpPr>
          <p:cNvPr id="45" name="Straight Arrow Connector 13"/>
          <p:cNvCxnSpPr>
            <a:stCxn id="39" idx="3"/>
            <a:endCxn id="43" idx="0"/>
          </p:cNvCxnSpPr>
          <p:nvPr/>
        </p:nvCxnSpPr>
        <p:spPr>
          <a:xfrm>
            <a:off x="5450498" y="3795735"/>
            <a:ext cx="921702" cy="655728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13"/>
          <p:cNvCxnSpPr>
            <a:stCxn id="39" idx="1"/>
            <a:endCxn id="38" idx="0"/>
          </p:cNvCxnSpPr>
          <p:nvPr/>
        </p:nvCxnSpPr>
        <p:spPr>
          <a:xfrm rot="10800000" flipV="1">
            <a:off x="2699793" y="3795734"/>
            <a:ext cx="849695" cy="641377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3"/>
          <p:cNvCxnSpPr>
            <a:stCxn id="38" idx="2"/>
            <a:endCxn id="42" idx="0"/>
          </p:cNvCxnSpPr>
          <p:nvPr/>
        </p:nvCxnSpPr>
        <p:spPr>
          <a:xfrm rot="16200000" flipH="1">
            <a:off x="3209177" y="4694468"/>
            <a:ext cx="745427" cy="1764196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3"/>
          <p:cNvCxnSpPr>
            <a:stCxn id="43" idx="2"/>
            <a:endCxn id="42" idx="0"/>
          </p:cNvCxnSpPr>
          <p:nvPr/>
        </p:nvCxnSpPr>
        <p:spPr>
          <a:xfrm rot="5400000">
            <a:off x="5052556" y="4629636"/>
            <a:ext cx="731076" cy="1908212"/>
          </a:xfrm>
          <a:prstGeom prst="bentConnector3">
            <a:avLst>
              <a:gd name="adj1" fmla="val 48883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3"/>
          <p:cNvCxnSpPr>
            <a:stCxn id="41" idx="2"/>
            <a:endCxn id="40" idx="1"/>
          </p:cNvCxnSpPr>
          <p:nvPr/>
        </p:nvCxnSpPr>
        <p:spPr>
          <a:xfrm rot="5400000">
            <a:off x="4191577" y="1823026"/>
            <a:ext cx="618246" cy="1415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13"/>
          <p:cNvCxnSpPr>
            <a:stCxn id="40" idx="4"/>
            <a:endCxn id="39" idx="0"/>
          </p:cNvCxnSpPr>
          <p:nvPr/>
        </p:nvCxnSpPr>
        <p:spPr>
          <a:xfrm rot="16200000" flipH="1">
            <a:off x="4167439" y="3041472"/>
            <a:ext cx="665107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508104" y="342900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Yes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908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Flow Chart Template</a:t>
            </a:r>
            <a:endParaRPr lang="en-US" dirty="0"/>
          </a:p>
        </p:txBody>
      </p:sp>
      <p:sp>
        <p:nvSpPr>
          <p:cNvPr id="3" name="Flowchart: Process 2"/>
          <p:cNvSpPr/>
          <p:nvPr/>
        </p:nvSpPr>
        <p:spPr>
          <a:xfrm>
            <a:off x="611560" y="4437112"/>
            <a:ext cx="1296144" cy="766741"/>
          </a:xfrm>
          <a:prstGeom prst="flowChartProcess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Edit here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4" name="Flowchart: Decision 3"/>
          <p:cNvSpPr/>
          <p:nvPr/>
        </p:nvSpPr>
        <p:spPr>
          <a:xfrm>
            <a:off x="2109327" y="3374027"/>
            <a:ext cx="1901011" cy="843415"/>
          </a:xfrm>
          <a:prstGeom prst="flowChartDecision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dk1"/>
                </a:solidFill>
              </a:rPr>
              <a:t>Question?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8" name="Flowchart: Data 7"/>
          <p:cNvSpPr/>
          <p:nvPr/>
        </p:nvSpPr>
        <p:spPr>
          <a:xfrm>
            <a:off x="2195736" y="2132856"/>
            <a:ext cx="1728192" cy="576064"/>
          </a:xfrm>
          <a:prstGeom prst="flowChartInputOutput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dk1"/>
                </a:solidFill>
              </a:rPr>
              <a:t>Edit here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2305163" y="1082562"/>
            <a:ext cx="1512168" cy="432048"/>
          </a:xfrm>
          <a:prstGeom prst="flowChartTerminator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dk1"/>
                </a:solidFill>
              </a:rPr>
              <a:t>START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2267744" y="5949280"/>
            <a:ext cx="1512168" cy="432048"/>
          </a:xfrm>
          <a:prstGeom prst="flowChartTerminator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END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283968" y="4451463"/>
            <a:ext cx="1296144" cy="766741"/>
          </a:xfrm>
          <a:prstGeom prst="flowChartProcess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Edit here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3648" y="342900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No</a:t>
            </a:r>
            <a:endParaRPr lang="en-US" sz="2000" dirty="0"/>
          </a:p>
        </p:txBody>
      </p:sp>
      <p:cxnSp>
        <p:nvCxnSpPr>
          <p:cNvPr id="14" name="Straight Arrow Connector 13"/>
          <p:cNvCxnSpPr>
            <a:stCxn id="4" idx="3"/>
            <a:endCxn id="11" idx="0"/>
          </p:cNvCxnSpPr>
          <p:nvPr/>
        </p:nvCxnSpPr>
        <p:spPr>
          <a:xfrm>
            <a:off x="4010338" y="3795735"/>
            <a:ext cx="921702" cy="655728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3"/>
          <p:cNvCxnSpPr>
            <a:stCxn id="4" idx="1"/>
            <a:endCxn id="3" idx="0"/>
          </p:cNvCxnSpPr>
          <p:nvPr/>
        </p:nvCxnSpPr>
        <p:spPr>
          <a:xfrm rot="10800000" flipV="1">
            <a:off x="1259633" y="3795734"/>
            <a:ext cx="849695" cy="641377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3"/>
          <p:cNvCxnSpPr>
            <a:stCxn id="3" idx="2"/>
            <a:endCxn id="10" idx="0"/>
          </p:cNvCxnSpPr>
          <p:nvPr/>
        </p:nvCxnSpPr>
        <p:spPr>
          <a:xfrm rot="16200000" flipH="1">
            <a:off x="1769017" y="4694468"/>
            <a:ext cx="745427" cy="1764196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3"/>
          <p:cNvCxnSpPr>
            <a:stCxn id="11" idx="2"/>
            <a:endCxn id="10" idx="0"/>
          </p:cNvCxnSpPr>
          <p:nvPr/>
        </p:nvCxnSpPr>
        <p:spPr>
          <a:xfrm rot="5400000">
            <a:off x="3612396" y="4629636"/>
            <a:ext cx="731076" cy="1908212"/>
          </a:xfrm>
          <a:prstGeom prst="bentConnector3">
            <a:avLst>
              <a:gd name="adj1" fmla="val 48883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3"/>
          <p:cNvCxnSpPr>
            <a:stCxn id="9" idx="2"/>
            <a:endCxn id="8" idx="1"/>
          </p:cNvCxnSpPr>
          <p:nvPr/>
        </p:nvCxnSpPr>
        <p:spPr>
          <a:xfrm rot="5400000">
            <a:off x="2751417" y="1823026"/>
            <a:ext cx="618246" cy="1415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3"/>
          <p:cNvCxnSpPr>
            <a:stCxn id="8" idx="4"/>
            <a:endCxn id="4" idx="0"/>
          </p:cNvCxnSpPr>
          <p:nvPr/>
        </p:nvCxnSpPr>
        <p:spPr>
          <a:xfrm rot="16200000" flipH="1">
            <a:off x="2727279" y="3041472"/>
            <a:ext cx="665107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67944" y="342900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Yes</a:t>
            </a:r>
            <a:endParaRPr lang="en-US" sz="2000" dirty="0"/>
          </a:p>
        </p:txBody>
      </p:sp>
      <p:sp>
        <p:nvSpPr>
          <p:cNvPr id="22" name="Flowchart: Process 21"/>
          <p:cNvSpPr/>
          <p:nvPr/>
        </p:nvSpPr>
        <p:spPr>
          <a:xfrm>
            <a:off x="6012160" y="1082562"/>
            <a:ext cx="2880320" cy="4501180"/>
          </a:xfrm>
          <a:prstGeom prst="flowChartProcess">
            <a:avLst/>
          </a:prstGeom>
          <a:gradFill flip="none" rotWithShape="1">
            <a:gsLst>
              <a:gs pos="100000">
                <a:schemeClr val="tx2">
                  <a:lumMod val="60000"/>
                  <a:lumOff val="40000"/>
                  <a:alpha val="49000"/>
                </a:schemeClr>
              </a:gs>
              <a:gs pos="0">
                <a:schemeClr val="accent1">
                  <a:lumMod val="20000"/>
                  <a:lumOff val="8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6228184" y="1378749"/>
            <a:ext cx="24482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You can edit this content.</a:t>
            </a:r>
          </a:p>
          <a:p>
            <a:endParaRPr lang="en-US" sz="2000" dirty="0"/>
          </a:p>
          <a:p>
            <a:r>
              <a:rPr lang="en-US" sz="2000" dirty="0" smtClean="0"/>
              <a:t>This is a flow chart PowerPoint Template.</a:t>
            </a:r>
          </a:p>
          <a:p>
            <a:endParaRPr lang="en-US" sz="2000" dirty="0"/>
          </a:p>
          <a:p>
            <a:r>
              <a:rPr lang="en-US" sz="2000" dirty="0" smtClean="0"/>
              <a:t>You can edit this content.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53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0408" y="3101616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椭圆 155"/>
          <p:cNvSpPr/>
          <p:nvPr/>
        </p:nvSpPr>
        <p:spPr>
          <a:xfrm>
            <a:off x="179512" y="895884"/>
            <a:ext cx="4337291" cy="4042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81540"/>
            <a:ext cx="8229600" cy="711081"/>
          </a:xfrm>
        </p:spPr>
        <p:txBody>
          <a:bodyPr/>
          <a:lstStyle/>
          <a:p>
            <a:pPr algn="ctr"/>
            <a:endParaRPr lang="zh-CN" altLang="en-US" sz="5400" b="1" dirty="0">
              <a:solidFill>
                <a:schemeClr val="tx2">
                  <a:lumMod val="60000"/>
                  <a:lumOff val="40000"/>
                </a:schemeClr>
              </a:solidFill>
              <a:latin typeface="Eras Medium ITC" panose="020B0602030504020804" pitchFamily="34" charset="0"/>
            </a:endParaRPr>
          </a:p>
        </p:txBody>
      </p:sp>
      <p:sp>
        <p:nvSpPr>
          <p:cNvPr id="25" name="Flowchart: Process 37"/>
          <p:cNvSpPr/>
          <p:nvPr/>
        </p:nvSpPr>
        <p:spPr>
          <a:xfrm>
            <a:off x="334141" y="2149613"/>
            <a:ext cx="1684701" cy="864096"/>
          </a:xfrm>
          <a:prstGeom prst="flowChartProcess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Pure</a:t>
            </a:r>
          </a:p>
          <a:p>
            <a:pPr algn="ctr"/>
            <a:r>
              <a:rPr lang="en-US" altLang="zh-CN" sz="1600" dirty="0" smtClean="0"/>
              <a:t>Reproducible</a:t>
            </a:r>
          </a:p>
          <a:p>
            <a:pPr algn="ctr"/>
            <a:r>
              <a:rPr lang="en-US" altLang="zh-CN" sz="1600" dirty="0" smtClean="0"/>
              <a:t>Immutable Data</a:t>
            </a:r>
            <a:endParaRPr lang="en-US" altLang="zh-CN" sz="1600" dirty="0"/>
          </a:p>
        </p:txBody>
      </p:sp>
      <p:sp>
        <p:nvSpPr>
          <p:cNvPr id="26" name="Flowchart: Process 37"/>
          <p:cNvSpPr/>
          <p:nvPr/>
        </p:nvSpPr>
        <p:spPr>
          <a:xfrm>
            <a:off x="2255295" y="2449579"/>
            <a:ext cx="1944216" cy="838792"/>
          </a:xfrm>
          <a:prstGeom prst="flowChartProcess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dk1"/>
                </a:solidFill>
              </a:rPr>
              <a:t>First Class Functions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45" name="Flowchart: Terminator 40"/>
          <p:cNvSpPr/>
          <p:nvPr/>
        </p:nvSpPr>
        <p:spPr>
          <a:xfrm>
            <a:off x="2185133" y="1306724"/>
            <a:ext cx="1512168" cy="432048"/>
          </a:xfrm>
          <a:prstGeom prst="flowChartTerminator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dk1"/>
                </a:solidFill>
              </a:rPr>
              <a:t>FP</a:t>
            </a:r>
            <a:endParaRPr lang="en-US" sz="1800" dirty="0">
              <a:solidFill>
                <a:schemeClr val="dk1"/>
              </a:solidFill>
            </a:endParaRPr>
          </a:p>
        </p:txBody>
      </p:sp>
      <p:cxnSp>
        <p:nvCxnSpPr>
          <p:cNvPr id="47" name="Straight Arrow Connector 13"/>
          <p:cNvCxnSpPr>
            <a:stCxn id="45" idx="1"/>
            <a:endCxn id="25" idx="0"/>
          </p:cNvCxnSpPr>
          <p:nvPr/>
        </p:nvCxnSpPr>
        <p:spPr>
          <a:xfrm rot="10800000" flipV="1">
            <a:off x="1176493" y="1522747"/>
            <a:ext cx="1008641" cy="626865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13"/>
          <p:cNvCxnSpPr>
            <a:stCxn id="45" idx="2"/>
            <a:endCxn id="26" idx="0"/>
          </p:cNvCxnSpPr>
          <p:nvPr/>
        </p:nvCxnSpPr>
        <p:spPr>
          <a:xfrm rot="16200000" flipH="1">
            <a:off x="2728907" y="1951082"/>
            <a:ext cx="710807" cy="286186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Process 37"/>
          <p:cNvSpPr/>
          <p:nvPr/>
        </p:nvSpPr>
        <p:spPr>
          <a:xfrm>
            <a:off x="538422" y="5698893"/>
            <a:ext cx="2899030" cy="967203"/>
          </a:xfrm>
          <a:prstGeom prst="flowChartProcess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Boilerplate(Code </a:t>
            </a:r>
            <a:r>
              <a:rPr lang="en-US" altLang="zh-CN" sz="1800" dirty="0" err="1" smtClean="0"/>
              <a:t>resue</a:t>
            </a:r>
            <a:r>
              <a:rPr lang="en-US" altLang="zh-CN" sz="1800" dirty="0" smtClean="0"/>
              <a:t>)</a:t>
            </a:r>
          </a:p>
        </p:txBody>
      </p:sp>
      <p:cxnSp>
        <p:nvCxnSpPr>
          <p:cNvPr id="54" name="Straight Arrow Connector 13"/>
          <p:cNvCxnSpPr>
            <a:stCxn id="25" idx="2"/>
            <a:endCxn id="53" idx="0"/>
          </p:cNvCxnSpPr>
          <p:nvPr/>
        </p:nvCxnSpPr>
        <p:spPr>
          <a:xfrm rot="16200000" flipH="1">
            <a:off x="239622" y="3950578"/>
            <a:ext cx="2685184" cy="811445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13"/>
          <p:cNvCxnSpPr>
            <a:stCxn id="26" idx="2"/>
            <a:endCxn id="53" idx="0"/>
          </p:cNvCxnSpPr>
          <p:nvPr/>
        </p:nvCxnSpPr>
        <p:spPr>
          <a:xfrm rot="5400000">
            <a:off x="1402409" y="3873899"/>
            <a:ext cx="2410522" cy="1239466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Process 37"/>
          <p:cNvSpPr/>
          <p:nvPr/>
        </p:nvSpPr>
        <p:spPr>
          <a:xfrm>
            <a:off x="6143363" y="1462427"/>
            <a:ext cx="2669192" cy="967204"/>
          </a:xfrm>
          <a:prstGeom prst="flowChartProcess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Static Typing</a:t>
            </a:r>
          </a:p>
        </p:txBody>
      </p:sp>
      <p:cxnSp>
        <p:nvCxnSpPr>
          <p:cNvPr id="62" name="Straight Arrow Connector 13"/>
          <p:cNvCxnSpPr>
            <a:stCxn id="45" idx="3"/>
            <a:endCxn id="127" idx="1"/>
          </p:cNvCxnSpPr>
          <p:nvPr/>
        </p:nvCxnSpPr>
        <p:spPr>
          <a:xfrm>
            <a:off x="3697301" y="1522748"/>
            <a:ext cx="1692188" cy="14909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13"/>
          <p:cNvCxnSpPr>
            <a:stCxn id="103" idx="1"/>
          </p:cNvCxnSpPr>
          <p:nvPr/>
        </p:nvCxnSpPr>
        <p:spPr>
          <a:xfrm rot="10800000" flipV="1">
            <a:off x="3198556" y="4318064"/>
            <a:ext cx="1137035" cy="143186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lowchart: Process 37"/>
          <p:cNvSpPr/>
          <p:nvPr/>
        </p:nvSpPr>
        <p:spPr>
          <a:xfrm>
            <a:off x="4335590" y="3898668"/>
            <a:ext cx="1944216" cy="838792"/>
          </a:xfrm>
          <a:prstGeom prst="flowChartProcess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dk1"/>
                </a:solidFill>
              </a:rPr>
              <a:t>Polymorphisms:</a:t>
            </a:r>
          </a:p>
          <a:p>
            <a:pPr algn="ctr"/>
            <a:r>
              <a:rPr lang="en-US" sz="1800" dirty="0" err="1" smtClean="0"/>
              <a:t>Typeclasses</a:t>
            </a:r>
            <a:r>
              <a:rPr lang="en-US" sz="1800" dirty="0" smtClean="0"/>
              <a:t>, HKTs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104" name="Flowchart: Process 37"/>
          <p:cNvSpPr/>
          <p:nvPr/>
        </p:nvSpPr>
        <p:spPr>
          <a:xfrm>
            <a:off x="7045673" y="3909876"/>
            <a:ext cx="1944216" cy="838792"/>
          </a:xfrm>
          <a:prstGeom prst="flowChartProcess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Dependent Types and More</a:t>
            </a:r>
            <a:endParaRPr lang="en-US" sz="1800" dirty="0">
              <a:solidFill>
                <a:schemeClr val="dk1"/>
              </a:solidFill>
            </a:endParaRPr>
          </a:p>
        </p:txBody>
      </p:sp>
      <p:cxnSp>
        <p:nvCxnSpPr>
          <p:cNvPr id="116" name="Straight Arrow Connector 13"/>
          <p:cNvCxnSpPr>
            <a:stCxn id="104" idx="1"/>
          </p:cNvCxnSpPr>
          <p:nvPr/>
        </p:nvCxnSpPr>
        <p:spPr>
          <a:xfrm rot="10800000" flipV="1">
            <a:off x="1987935" y="4329271"/>
            <a:ext cx="5057738" cy="1009581"/>
          </a:xfrm>
          <a:prstGeom prst="bentConnector3">
            <a:avLst>
              <a:gd name="adj1" fmla="val 7925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3"/>
          <p:cNvCxnSpPr>
            <a:stCxn id="61" idx="2"/>
            <a:endCxn id="127" idx="3"/>
          </p:cNvCxnSpPr>
          <p:nvPr/>
        </p:nvCxnSpPr>
        <p:spPr>
          <a:xfrm rot="5400000">
            <a:off x="6897769" y="2433519"/>
            <a:ext cx="584078" cy="576302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lowchart: Terminator 40"/>
          <p:cNvSpPr/>
          <p:nvPr/>
        </p:nvSpPr>
        <p:spPr>
          <a:xfrm>
            <a:off x="5389489" y="2797685"/>
            <a:ext cx="1512168" cy="432048"/>
          </a:xfrm>
          <a:prstGeom prst="flowChartTerminator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dk1"/>
                </a:solidFill>
              </a:rPr>
              <a:t>FP+Static</a:t>
            </a:r>
            <a:endParaRPr lang="en-US" sz="1800" dirty="0">
              <a:solidFill>
                <a:schemeClr val="dk1"/>
              </a:solidFill>
            </a:endParaRPr>
          </a:p>
        </p:txBody>
      </p:sp>
      <p:cxnSp>
        <p:nvCxnSpPr>
          <p:cNvPr id="131" name="Straight Arrow Connector 13"/>
          <p:cNvCxnSpPr>
            <a:stCxn id="127" idx="2"/>
            <a:endCxn id="103" idx="0"/>
          </p:cNvCxnSpPr>
          <p:nvPr/>
        </p:nvCxnSpPr>
        <p:spPr>
          <a:xfrm rot="5400000">
            <a:off x="5392169" y="3145263"/>
            <a:ext cx="668935" cy="8378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"/>
          <p:cNvCxnSpPr>
            <a:stCxn id="127" idx="2"/>
            <a:endCxn id="104" idx="0"/>
          </p:cNvCxnSpPr>
          <p:nvPr/>
        </p:nvCxnSpPr>
        <p:spPr>
          <a:xfrm rot="16200000" flipH="1">
            <a:off x="6741606" y="2633700"/>
            <a:ext cx="680143" cy="187220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/>
          <p:cNvSpPr txBox="1"/>
          <p:nvPr/>
        </p:nvSpPr>
        <p:spPr>
          <a:xfrm>
            <a:off x="3331107" y="4419625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Eras Medium ITC" panose="020B0602030504020804" pitchFamily="34" charset="0"/>
                <a:ea typeface="+mj-ea"/>
                <a:cs typeface="+mj-cs"/>
              </a:rPr>
              <a:t>Safer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Eras Medium ITC" panose="020B0602030504020804" pitchFamily="34" charset="0"/>
              <a:ea typeface="+mj-ea"/>
              <a:cs typeface="+mj-cs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2846316" y="4964514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Eras Medium ITC" panose="020B0602030504020804" pitchFamily="34" charset="0"/>
                <a:ea typeface="+mj-ea"/>
                <a:cs typeface="+mj-cs"/>
              </a:rPr>
              <a:t>Safe enough but Harder to use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Eras Medium ITC" panose="020B0602030504020804" pitchFamily="34" charset="0"/>
              <a:ea typeface="+mj-ea"/>
              <a:cs typeface="+mj-cs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146070" y="2919991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1" dirty="0" smtClean="0">
                <a:solidFill>
                  <a:schemeClr val="accent5">
                    <a:lumMod val="75000"/>
                  </a:schemeClr>
                </a:solidFill>
                <a:latin typeface="Eras Medium ITC" panose="020B0602030504020804" pitchFamily="34" charset="0"/>
                <a:ea typeface="+mj-ea"/>
                <a:cs typeface="+mj-cs"/>
              </a:rPr>
              <a:t>   </a:t>
            </a:r>
            <a:r>
              <a:rPr lang="en-US" altLang="zh-CN" sz="2000" b="1" dirty="0" smtClean="0">
                <a:solidFill>
                  <a:schemeClr val="bg2">
                    <a:lumMod val="75000"/>
                  </a:schemeClr>
                </a:solidFill>
                <a:latin typeface="Eras Medium ITC" panose="020B0602030504020804" pitchFamily="34" charset="0"/>
                <a:ea typeface="+mj-ea"/>
                <a:cs typeface="+mj-cs"/>
              </a:rPr>
              <a:t>Safer,</a:t>
            </a:r>
          </a:p>
          <a:p>
            <a:pPr algn="ctr">
              <a:spcBef>
                <a:spcPct val="0"/>
              </a:spcBef>
            </a:pPr>
            <a:r>
              <a:rPr lang="en-US" altLang="zh-CN" sz="2000" b="1" dirty="0" smtClean="0">
                <a:solidFill>
                  <a:schemeClr val="bg2">
                    <a:lumMod val="75000"/>
                  </a:schemeClr>
                </a:solidFill>
                <a:latin typeface="Eras Medium ITC" panose="020B0602030504020804" pitchFamily="34" charset="0"/>
                <a:ea typeface="+mj-ea"/>
                <a:cs typeface="+mj-cs"/>
              </a:rPr>
              <a:t>burden less mentally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latin typeface="Eras Medium ITC" panose="020B0602030504020804" pitchFamily="34" charset="0"/>
              <a:ea typeface="+mj-ea"/>
              <a:cs typeface="+mj-cs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1400001" y="3397504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b="1" dirty="0" smtClean="0">
                <a:solidFill>
                  <a:schemeClr val="accent5">
                    <a:lumMod val="75000"/>
                  </a:schemeClr>
                </a:solidFill>
                <a:latin typeface="Eras Medium ITC" panose="020B0602030504020804" pitchFamily="34" charset="0"/>
                <a:ea typeface="+mj-ea"/>
                <a:cs typeface="+mj-cs"/>
              </a:rPr>
              <a:t>Easier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Eras Medium ITC" panose="020B06020305040208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7181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9552" y="476672"/>
            <a:ext cx="80648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Motivation:</a:t>
            </a:r>
          </a:p>
          <a:p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Used to get addicted to pattern matching</a:t>
            </a:r>
          </a:p>
          <a:p>
            <a:pPr marL="457200" indent="-457200">
              <a:buAutoNum type="arabicPeriod" startAt="2"/>
            </a:pPr>
            <a:r>
              <a:rPr lang="en-US" altLang="zh-CN" dirty="0" smtClean="0"/>
              <a:t>Noticed a valid syntax to express matching</a:t>
            </a:r>
          </a:p>
          <a:p>
            <a:pPr marL="457200" indent="-457200">
              <a:buAutoNum type="arabicPeriod" startAt="2"/>
            </a:pPr>
            <a:r>
              <a:rPr lang="en-US" altLang="zh-CN" dirty="0" smtClean="0"/>
              <a:t>Cannot do this easily in Python</a:t>
            </a:r>
          </a:p>
          <a:p>
            <a:pPr marL="457200" indent="-457200">
              <a:buAutoNum type="arabicPeriod" startAt="2"/>
            </a:pPr>
            <a:r>
              <a:rPr lang="en-US" altLang="zh-CN" dirty="0" smtClean="0"/>
              <a:t>The implementation could be efficient and easy</a:t>
            </a:r>
          </a:p>
          <a:p>
            <a:pPr marL="457200" indent="-457200">
              <a:buAutoNum type="arabicPeriod" startAt="2"/>
            </a:pPr>
            <a:r>
              <a:rPr lang="en-US" altLang="zh-CN" dirty="0" smtClean="0"/>
              <a:t>Don’t know there’s already </a:t>
            </a:r>
            <a:r>
              <a:rPr lang="en-US" altLang="zh-CN" dirty="0" err="1" smtClean="0"/>
              <a:t>Match.jl</a:t>
            </a:r>
            <a:endParaRPr lang="en-US" altLang="zh-CN" dirty="0" smtClean="0"/>
          </a:p>
          <a:p>
            <a:pPr marL="457200" indent="-457200">
              <a:buAutoNum type="arabicPeriod" startAt="2"/>
            </a:pPr>
            <a:r>
              <a:rPr lang="en-US" altLang="zh-CN" dirty="0" smtClean="0"/>
              <a:t>Possible to define my own patterns, extensible and more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20514" y="5661248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After a bunch of iterations,</a:t>
            </a:r>
          </a:p>
        </p:txBody>
      </p:sp>
    </p:spTree>
    <p:extLst>
      <p:ext uri="{BB962C8B-B14F-4D97-AF65-F5344CB8AC3E}">
        <p14:creationId xmlns:p14="http://schemas.microsoft.com/office/powerpoint/2010/main" val="102066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9552" y="476672"/>
            <a:ext cx="80648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What is </a:t>
            </a:r>
            <a:r>
              <a:rPr lang="en-US" altLang="zh-CN" dirty="0" err="1" smtClean="0"/>
              <a:t>MLStyle.jl</a:t>
            </a:r>
            <a:r>
              <a:rPr lang="en-US" altLang="zh-CN" dirty="0" smtClean="0"/>
              <a:t>?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Extensible, efficient and consistent pattern matching</a:t>
            </a:r>
          </a:p>
          <a:p>
            <a:endParaRPr lang="en-US" altLang="zh-CN" dirty="0"/>
          </a:p>
          <a:p>
            <a:r>
              <a:rPr lang="en-US" altLang="zh-CN" dirty="0" smtClean="0"/>
              <a:t>Matching ASTs syntactically(NOT an alternative to </a:t>
            </a:r>
            <a:r>
              <a:rPr lang="en-US" altLang="zh-CN" dirty="0" err="1" smtClean="0"/>
              <a:t>MacroTools.jl</a:t>
            </a:r>
            <a:r>
              <a:rPr lang="en-US" altLang="zh-CN" dirty="0" smtClean="0"/>
              <a:t>!)</a:t>
            </a:r>
          </a:p>
          <a:p>
            <a:endParaRPr lang="en-US" altLang="zh-CN" dirty="0"/>
          </a:p>
          <a:p>
            <a:r>
              <a:rPr lang="en-US" altLang="zh-CN" dirty="0" smtClean="0"/>
              <a:t>Data types, syntax extensions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20514" y="5661248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After a bunch of iterations,</a:t>
            </a:r>
          </a:p>
        </p:txBody>
      </p:sp>
    </p:spTree>
    <p:extLst>
      <p:ext uri="{BB962C8B-B14F-4D97-AF65-F5344CB8AC3E}">
        <p14:creationId xmlns:p14="http://schemas.microsoft.com/office/powerpoint/2010/main" val="392274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9552" y="476672"/>
            <a:ext cx="80648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Why use </a:t>
            </a:r>
            <a:r>
              <a:rPr lang="en-US" altLang="zh-CN" dirty="0" err="1" smtClean="0"/>
              <a:t>MLStyle.jl</a:t>
            </a:r>
            <a:r>
              <a:rPr lang="en-US" altLang="zh-CN" dirty="0" smtClean="0"/>
              <a:t>?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1. Greatly simplify processing complex conditional logics</a:t>
            </a:r>
          </a:p>
          <a:p>
            <a:r>
              <a:rPr lang="en-US" altLang="zh-CN" dirty="0" smtClean="0"/>
              <a:t>2. Fast</a:t>
            </a:r>
          </a:p>
          <a:p>
            <a:r>
              <a:rPr lang="en-US" altLang="zh-CN" dirty="0" smtClean="0"/>
              <a:t>3. Frequent and compatible updates for incoming features to fit     the real world</a:t>
            </a:r>
          </a:p>
          <a:p>
            <a:r>
              <a:rPr lang="en-US" altLang="zh-CN" dirty="0" smtClean="0"/>
              <a:t>4. Fast issue solving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en-US" altLang="zh-CN" dirty="0" smtClean="0"/>
              <a:t>. I’m doing research in the concerned fields and I have rich skills on the concerned topics.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253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9552" y="476672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 terms of </a:t>
            </a:r>
            <a:r>
              <a:rPr lang="en-US" altLang="zh-CN" dirty="0" err="1" smtClean="0"/>
              <a:t>MLStyle.jl</a:t>
            </a:r>
            <a:r>
              <a:rPr lang="en-US" altLang="zh-CN" dirty="0" smtClean="0"/>
              <a:t> itself, why so good?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How to design and implement the pattern matching that is</a:t>
            </a:r>
          </a:p>
          <a:p>
            <a:endParaRPr lang="en-US" altLang="zh-CN" dirty="0"/>
          </a:p>
          <a:p>
            <a:r>
              <a:rPr lang="en-US" altLang="zh-CN" dirty="0" smtClean="0"/>
              <a:t>Extensible, efficient?</a:t>
            </a:r>
          </a:p>
        </p:txBody>
      </p:sp>
    </p:spTree>
    <p:extLst>
      <p:ext uri="{BB962C8B-B14F-4D97-AF65-F5344CB8AC3E}">
        <p14:creationId xmlns:p14="http://schemas.microsoft.com/office/powerpoint/2010/main" val="32889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Terminator 40"/>
          <p:cNvSpPr/>
          <p:nvPr/>
        </p:nvSpPr>
        <p:spPr>
          <a:xfrm>
            <a:off x="2475830" y="200821"/>
            <a:ext cx="1512168" cy="432048"/>
          </a:xfrm>
          <a:prstGeom prst="flowChartTerminator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dk1"/>
                </a:solidFill>
              </a:rPr>
              <a:t>Target</a:t>
            </a:r>
            <a:endParaRPr lang="en-US" sz="1800" dirty="0">
              <a:solidFill>
                <a:schemeClr val="dk1"/>
              </a:solidFill>
            </a:endParaRPr>
          </a:p>
        </p:txBody>
      </p:sp>
      <p:cxnSp>
        <p:nvCxnSpPr>
          <p:cNvPr id="11" name="Straight Arrow Connector 13"/>
          <p:cNvCxnSpPr>
            <a:stCxn id="27" idx="3"/>
            <a:endCxn id="32" idx="0"/>
          </p:cNvCxnSpPr>
          <p:nvPr/>
        </p:nvCxnSpPr>
        <p:spPr>
          <a:xfrm>
            <a:off x="4211960" y="1916832"/>
            <a:ext cx="2124236" cy="860259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3"/>
          <p:cNvCxnSpPr>
            <a:stCxn id="27" idx="1"/>
            <a:endCxn id="28" idx="0"/>
          </p:cNvCxnSpPr>
          <p:nvPr/>
        </p:nvCxnSpPr>
        <p:spPr>
          <a:xfrm rot="10800000" flipV="1">
            <a:off x="1511660" y="1916831"/>
            <a:ext cx="1188132" cy="901621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11560" y="188640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Basic Idea</a:t>
            </a:r>
            <a:endParaRPr lang="zh-CN" altLang="en-US" dirty="0"/>
          </a:p>
        </p:txBody>
      </p:sp>
      <p:sp>
        <p:nvSpPr>
          <p:cNvPr id="27" name="Flowchart: Terminator 40"/>
          <p:cNvSpPr/>
          <p:nvPr/>
        </p:nvSpPr>
        <p:spPr>
          <a:xfrm>
            <a:off x="2699792" y="1700808"/>
            <a:ext cx="1512168" cy="432048"/>
          </a:xfrm>
          <a:prstGeom prst="flowChartTerminator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dk1"/>
                </a:solidFill>
              </a:rPr>
              <a:t>Or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28" name="Flowchart: Terminator 40"/>
          <p:cNvSpPr/>
          <p:nvPr/>
        </p:nvSpPr>
        <p:spPr>
          <a:xfrm>
            <a:off x="323528" y="2818453"/>
            <a:ext cx="2376264" cy="393099"/>
          </a:xfrm>
          <a:prstGeom prst="flowChartTerminator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dk1"/>
                </a:solidFill>
              </a:rPr>
              <a:t>Is a Tuple{T1, T2, T3}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31" name="Flowchart: Terminator 40"/>
          <p:cNvSpPr/>
          <p:nvPr/>
        </p:nvSpPr>
        <p:spPr>
          <a:xfrm>
            <a:off x="3275856" y="2777092"/>
            <a:ext cx="1440160" cy="393099"/>
          </a:xfrm>
          <a:prstGeom prst="flowChartTerminator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dk1"/>
                </a:solidFill>
              </a:rPr>
              <a:t>Is a Vector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32" name="Flowchart: Terminator 40"/>
          <p:cNvSpPr/>
          <p:nvPr/>
        </p:nvSpPr>
        <p:spPr>
          <a:xfrm>
            <a:off x="5616116" y="2777091"/>
            <a:ext cx="1440160" cy="393099"/>
          </a:xfrm>
          <a:prstGeom prst="flowChartTerminator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Whatever</a:t>
            </a:r>
            <a:endParaRPr lang="en-US" sz="1800" dirty="0">
              <a:solidFill>
                <a:schemeClr val="dk1"/>
              </a:solidFill>
            </a:endParaRPr>
          </a:p>
        </p:txBody>
      </p:sp>
      <p:cxnSp>
        <p:nvCxnSpPr>
          <p:cNvPr id="35" name="Straight Arrow Connector 13"/>
          <p:cNvCxnSpPr>
            <a:stCxn id="7" idx="2"/>
            <a:endCxn id="27" idx="0"/>
          </p:cNvCxnSpPr>
          <p:nvPr/>
        </p:nvCxnSpPr>
        <p:spPr>
          <a:xfrm rot="16200000" flipH="1">
            <a:off x="2809926" y="1054857"/>
            <a:ext cx="1067939" cy="223962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3"/>
          <p:cNvCxnSpPr>
            <a:stCxn id="27" idx="2"/>
            <a:endCxn id="31" idx="0"/>
          </p:cNvCxnSpPr>
          <p:nvPr/>
        </p:nvCxnSpPr>
        <p:spPr>
          <a:xfrm rot="16200000" flipH="1">
            <a:off x="3403788" y="2184944"/>
            <a:ext cx="644236" cy="5400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Terminator 40"/>
          <p:cNvSpPr/>
          <p:nvPr/>
        </p:nvSpPr>
        <p:spPr>
          <a:xfrm>
            <a:off x="827584" y="3381917"/>
            <a:ext cx="1512168" cy="321091"/>
          </a:xfrm>
          <a:prstGeom prst="flowChartTerminator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 smtClean="0"/>
              <a:t>Elts</a:t>
            </a:r>
            <a:r>
              <a:rPr lang="en-US" sz="1800" dirty="0" smtClean="0"/>
              <a:t>[1]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56" name="Flowchart: Terminator 40"/>
          <p:cNvSpPr/>
          <p:nvPr/>
        </p:nvSpPr>
        <p:spPr>
          <a:xfrm>
            <a:off x="827584" y="5741375"/>
            <a:ext cx="1512168" cy="321091"/>
          </a:xfrm>
          <a:prstGeom prst="flowChartTerminator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 smtClean="0"/>
              <a:t>Elts</a:t>
            </a:r>
            <a:r>
              <a:rPr lang="en-US" sz="1800" dirty="0" smtClean="0"/>
              <a:t>[3]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57" name="Flowchart: Terminator 40"/>
          <p:cNvSpPr/>
          <p:nvPr/>
        </p:nvSpPr>
        <p:spPr>
          <a:xfrm>
            <a:off x="827584" y="4609960"/>
            <a:ext cx="1512168" cy="321091"/>
          </a:xfrm>
          <a:prstGeom prst="flowChartTerminator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 smtClean="0"/>
              <a:t>Elts</a:t>
            </a:r>
            <a:r>
              <a:rPr lang="en-US" sz="1800" dirty="0" smtClean="0"/>
              <a:t>[2]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58" name="Flowchart: Terminator 40"/>
          <p:cNvSpPr/>
          <p:nvPr/>
        </p:nvSpPr>
        <p:spPr>
          <a:xfrm>
            <a:off x="856825" y="3943530"/>
            <a:ext cx="1512168" cy="321091"/>
          </a:xfrm>
          <a:prstGeom prst="flowChartTerminator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Capture as a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59" name="Flowchart: Terminator 40"/>
          <p:cNvSpPr/>
          <p:nvPr/>
        </p:nvSpPr>
        <p:spPr>
          <a:xfrm>
            <a:off x="825178" y="5164599"/>
            <a:ext cx="1512168" cy="321091"/>
          </a:xfrm>
          <a:prstGeom prst="flowChartTerminator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Whatever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60" name="Flowchart: Terminator 40"/>
          <p:cNvSpPr/>
          <p:nvPr/>
        </p:nvSpPr>
        <p:spPr>
          <a:xfrm>
            <a:off x="804329" y="6296014"/>
            <a:ext cx="1512168" cy="321091"/>
          </a:xfrm>
          <a:prstGeom prst="flowChartTerminator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dk1"/>
                </a:solidFill>
              </a:rPr>
              <a:t>=== 3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61" name="Flowchart: Terminator 40"/>
          <p:cNvSpPr/>
          <p:nvPr/>
        </p:nvSpPr>
        <p:spPr>
          <a:xfrm>
            <a:off x="3198449" y="3389851"/>
            <a:ext cx="1512168" cy="321091"/>
          </a:xfrm>
          <a:prstGeom prst="flowChartTerminator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 smtClean="0"/>
              <a:t>Elts</a:t>
            </a:r>
            <a:r>
              <a:rPr lang="en-US" sz="1800" dirty="0" smtClean="0"/>
              <a:t>[1]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63" name="Flowchart: Terminator 40"/>
          <p:cNvSpPr/>
          <p:nvPr/>
        </p:nvSpPr>
        <p:spPr>
          <a:xfrm>
            <a:off x="3085945" y="4323702"/>
            <a:ext cx="2178243" cy="321091"/>
          </a:xfrm>
          <a:prstGeom prst="flowChartTerminator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 smtClean="0"/>
              <a:t>Elts</a:t>
            </a:r>
            <a:r>
              <a:rPr lang="en-US" sz="1800" dirty="0" smtClean="0"/>
              <a:t>[2:length(</a:t>
            </a:r>
            <a:r>
              <a:rPr lang="en-US" sz="1800" dirty="0" err="1" smtClean="0"/>
              <a:t>Elts</a:t>
            </a:r>
            <a:r>
              <a:rPr lang="en-US" sz="1800" dirty="0" smtClean="0"/>
              <a:t>)]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64" name="Flowchart: Terminator 40"/>
          <p:cNvSpPr/>
          <p:nvPr/>
        </p:nvSpPr>
        <p:spPr>
          <a:xfrm>
            <a:off x="3077632" y="3840013"/>
            <a:ext cx="1782399" cy="424608"/>
          </a:xfrm>
          <a:prstGeom prst="flowChartTerminator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Capture as </a:t>
            </a:r>
            <a:r>
              <a:rPr lang="en-US" sz="1800" dirty="0" err="1" smtClean="0"/>
              <a:t>hd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65" name="Flowchart: Terminator 40"/>
          <p:cNvSpPr/>
          <p:nvPr/>
        </p:nvSpPr>
        <p:spPr>
          <a:xfrm>
            <a:off x="3104736" y="4825011"/>
            <a:ext cx="1782399" cy="424608"/>
          </a:xfrm>
          <a:prstGeom prst="flowChartTerminator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Capture as </a:t>
            </a:r>
            <a:r>
              <a:rPr lang="en-US" sz="1800" dirty="0" err="1" smtClean="0"/>
              <a:t>tl</a:t>
            </a:r>
            <a:endParaRPr lang="en-US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62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Terminator 40"/>
          <p:cNvSpPr/>
          <p:nvPr/>
        </p:nvSpPr>
        <p:spPr>
          <a:xfrm>
            <a:off x="2475830" y="200821"/>
            <a:ext cx="2672234" cy="1370916"/>
          </a:xfrm>
          <a:prstGeom prst="flowChartTerminator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dk1"/>
                </a:solidFill>
              </a:rPr>
              <a:t>Body -&gt; Let TARGET = Target</a:t>
            </a:r>
          </a:p>
          <a:p>
            <a:pPr algn="ctr"/>
            <a:r>
              <a:rPr lang="en-US" sz="1800" dirty="0" smtClean="0"/>
              <a:t>body</a:t>
            </a:r>
            <a:endParaRPr lang="en-US" sz="1800" dirty="0"/>
          </a:p>
          <a:p>
            <a:pPr algn="ctr"/>
            <a:r>
              <a:rPr lang="en-US" sz="1800" dirty="0" smtClean="0">
                <a:solidFill>
                  <a:schemeClr val="dk1"/>
                </a:solidFill>
              </a:rPr>
              <a:t>end</a:t>
            </a:r>
          </a:p>
        </p:txBody>
      </p:sp>
      <p:cxnSp>
        <p:nvCxnSpPr>
          <p:cNvPr id="11" name="Straight Arrow Connector 13"/>
          <p:cNvCxnSpPr>
            <a:stCxn id="27" idx="3"/>
            <a:endCxn id="32" idx="0"/>
          </p:cNvCxnSpPr>
          <p:nvPr/>
        </p:nvCxnSpPr>
        <p:spPr>
          <a:xfrm>
            <a:off x="4211960" y="1916832"/>
            <a:ext cx="2124236" cy="860259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3"/>
          <p:cNvCxnSpPr>
            <a:stCxn id="27" idx="1"/>
            <a:endCxn id="28" idx="0"/>
          </p:cNvCxnSpPr>
          <p:nvPr/>
        </p:nvCxnSpPr>
        <p:spPr>
          <a:xfrm rot="10800000" flipV="1">
            <a:off x="1760988" y="1916831"/>
            <a:ext cx="938804" cy="471709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85118" y="186012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Compilation</a:t>
            </a:r>
            <a:endParaRPr lang="zh-CN" altLang="en-US" dirty="0"/>
          </a:p>
        </p:txBody>
      </p:sp>
      <p:sp>
        <p:nvSpPr>
          <p:cNvPr id="27" name="Flowchart: Terminator 40"/>
          <p:cNvSpPr/>
          <p:nvPr/>
        </p:nvSpPr>
        <p:spPr>
          <a:xfrm>
            <a:off x="2699792" y="1700808"/>
            <a:ext cx="1512168" cy="432048"/>
          </a:xfrm>
          <a:prstGeom prst="flowChartTerminator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 smtClean="0"/>
              <a:t>patternOr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28" name="Flowchart: Terminator 40"/>
          <p:cNvSpPr/>
          <p:nvPr/>
        </p:nvSpPr>
        <p:spPr>
          <a:xfrm>
            <a:off x="323527" y="2388541"/>
            <a:ext cx="2874921" cy="823011"/>
          </a:xfrm>
          <a:prstGeom prst="flowChartTerminator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f(target::Tuple{T1, T2, T3})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31" name="Flowchart: Terminator 40"/>
          <p:cNvSpPr/>
          <p:nvPr/>
        </p:nvSpPr>
        <p:spPr>
          <a:xfrm>
            <a:off x="3275856" y="2777092"/>
            <a:ext cx="1440160" cy="393099"/>
          </a:xfrm>
          <a:prstGeom prst="flowChartTerminator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dk1"/>
                </a:solidFill>
              </a:rPr>
              <a:t>Is a Vector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32" name="Flowchart: Terminator 40"/>
          <p:cNvSpPr/>
          <p:nvPr/>
        </p:nvSpPr>
        <p:spPr>
          <a:xfrm>
            <a:off x="5616116" y="2777091"/>
            <a:ext cx="1440160" cy="393099"/>
          </a:xfrm>
          <a:prstGeom prst="flowChartTerminator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Whatever</a:t>
            </a:r>
            <a:endParaRPr lang="en-US" sz="1800" dirty="0">
              <a:solidFill>
                <a:schemeClr val="dk1"/>
              </a:solidFill>
            </a:endParaRPr>
          </a:p>
        </p:txBody>
      </p:sp>
      <p:cxnSp>
        <p:nvCxnSpPr>
          <p:cNvPr id="35" name="Straight Arrow Connector 13"/>
          <p:cNvCxnSpPr>
            <a:stCxn id="7" idx="2"/>
            <a:endCxn id="27" idx="0"/>
          </p:cNvCxnSpPr>
          <p:nvPr/>
        </p:nvCxnSpPr>
        <p:spPr>
          <a:xfrm rot="5400000">
            <a:off x="3569377" y="1458237"/>
            <a:ext cx="129071" cy="356071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3"/>
          <p:cNvCxnSpPr>
            <a:stCxn id="27" idx="2"/>
            <a:endCxn id="31" idx="0"/>
          </p:cNvCxnSpPr>
          <p:nvPr/>
        </p:nvCxnSpPr>
        <p:spPr>
          <a:xfrm rot="16200000" flipH="1">
            <a:off x="3403788" y="2184944"/>
            <a:ext cx="644236" cy="5400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Terminator 40"/>
          <p:cNvSpPr/>
          <p:nvPr/>
        </p:nvSpPr>
        <p:spPr>
          <a:xfrm>
            <a:off x="804329" y="3365237"/>
            <a:ext cx="1512168" cy="321091"/>
          </a:xfrm>
          <a:prstGeom prst="flowChartTerminator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Let target = </a:t>
            </a:r>
            <a:r>
              <a:rPr lang="en-US" sz="1800" dirty="0" err="1" smtClean="0"/>
              <a:t>Elts</a:t>
            </a:r>
            <a:r>
              <a:rPr lang="en-US" sz="1800" dirty="0" smtClean="0"/>
              <a:t>[1]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56" name="Flowchart: Terminator 40"/>
          <p:cNvSpPr/>
          <p:nvPr/>
        </p:nvSpPr>
        <p:spPr>
          <a:xfrm>
            <a:off x="827584" y="5741375"/>
            <a:ext cx="1512168" cy="321091"/>
          </a:xfrm>
          <a:prstGeom prst="flowChartTerminator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 smtClean="0"/>
              <a:t>Elts</a:t>
            </a:r>
            <a:r>
              <a:rPr lang="en-US" sz="1800" dirty="0" smtClean="0"/>
              <a:t>[3]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57" name="Flowchart: Terminator 40"/>
          <p:cNvSpPr/>
          <p:nvPr/>
        </p:nvSpPr>
        <p:spPr>
          <a:xfrm>
            <a:off x="827584" y="4609960"/>
            <a:ext cx="1512168" cy="321091"/>
          </a:xfrm>
          <a:prstGeom prst="flowChartTerminator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 smtClean="0"/>
              <a:t>Elts</a:t>
            </a:r>
            <a:r>
              <a:rPr lang="en-US" sz="1800" dirty="0" smtClean="0"/>
              <a:t>[2]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58" name="Flowchart: Terminator 40"/>
          <p:cNvSpPr/>
          <p:nvPr/>
        </p:nvSpPr>
        <p:spPr>
          <a:xfrm>
            <a:off x="856825" y="3943530"/>
            <a:ext cx="1512168" cy="321091"/>
          </a:xfrm>
          <a:prstGeom prst="flowChartTerminator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Capture as a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59" name="Flowchart: Terminator 40"/>
          <p:cNvSpPr/>
          <p:nvPr/>
        </p:nvSpPr>
        <p:spPr>
          <a:xfrm>
            <a:off x="825178" y="5164599"/>
            <a:ext cx="1512168" cy="321091"/>
          </a:xfrm>
          <a:prstGeom prst="flowChartTerminator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Whatever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60" name="Flowchart: Terminator 40"/>
          <p:cNvSpPr/>
          <p:nvPr/>
        </p:nvSpPr>
        <p:spPr>
          <a:xfrm>
            <a:off x="804329" y="6296014"/>
            <a:ext cx="1512168" cy="321091"/>
          </a:xfrm>
          <a:prstGeom prst="flowChartTerminator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dk1"/>
                </a:solidFill>
              </a:rPr>
              <a:t>=== 3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61" name="Flowchart: Terminator 40"/>
          <p:cNvSpPr/>
          <p:nvPr/>
        </p:nvSpPr>
        <p:spPr>
          <a:xfrm>
            <a:off x="3198449" y="3389851"/>
            <a:ext cx="1512168" cy="321091"/>
          </a:xfrm>
          <a:prstGeom prst="flowChartTerminator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 smtClean="0"/>
              <a:t>Elts</a:t>
            </a:r>
            <a:r>
              <a:rPr lang="en-US" sz="1800" dirty="0" smtClean="0"/>
              <a:t>[1]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63" name="Flowchart: Terminator 40"/>
          <p:cNvSpPr/>
          <p:nvPr/>
        </p:nvSpPr>
        <p:spPr>
          <a:xfrm>
            <a:off x="3085945" y="4323702"/>
            <a:ext cx="2178243" cy="321091"/>
          </a:xfrm>
          <a:prstGeom prst="flowChartTerminator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 smtClean="0"/>
              <a:t>Elts</a:t>
            </a:r>
            <a:r>
              <a:rPr lang="en-US" sz="1800" dirty="0" smtClean="0"/>
              <a:t>[2:length(</a:t>
            </a:r>
            <a:r>
              <a:rPr lang="en-US" sz="1800" dirty="0" err="1" smtClean="0"/>
              <a:t>Elts</a:t>
            </a:r>
            <a:r>
              <a:rPr lang="en-US" sz="1800" dirty="0" smtClean="0"/>
              <a:t>)]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64" name="Flowchart: Terminator 40"/>
          <p:cNvSpPr/>
          <p:nvPr/>
        </p:nvSpPr>
        <p:spPr>
          <a:xfrm>
            <a:off x="3077632" y="3840013"/>
            <a:ext cx="1782399" cy="424608"/>
          </a:xfrm>
          <a:prstGeom prst="flowChartTerminator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Capture as </a:t>
            </a:r>
            <a:r>
              <a:rPr lang="en-US" sz="1800" dirty="0" err="1" smtClean="0"/>
              <a:t>hd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65" name="Flowchart: Terminator 40"/>
          <p:cNvSpPr/>
          <p:nvPr/>
        </p:nvSpPr>
        <p:spPr>
          <a:xfrm>
            <a:off x="3104736" y="4825011"/>
            <a:ext cx="1782399" cy="424608"/>
          </a:xfrm>
          <a:prstGeom prst="flowChartTerminator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Capture as </a:t>
            </a:r>
            <a:r>
              <a:rPr lang="en-US" sz="1800" dirty="0" err="1" smtClean="0"/>
              <a:t>tl</a:t>
            </a:r>
            <a:endParaRPr lang="en-US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698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332656"/>
            <a:ext cx="58326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Extensibility: customized patterns</a:t>
            </a:r>
          </a:p>
          <a:p>
            <a:endParaRPr lang="en-US" altLang="zh-CN" dirty="0"/>
          </a:p>
          <a:p>
            <a:r>
              <a:rPr lang="en-US" altLang="zh-CN" dirty="0" err="1" smtClean="0"/>
              <a:t>Def_app_patterns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Def_patterns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Def_gapp_patterns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45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555</Words>
  <Application>Microsoft Office PowerPoint</Application>
  <PresentationFormat>全屏显示(4:3)</PresentationFormat>
  <Paragraphs>155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Arial</vt:lpstr>
      <vt:lpstr>Calibri</vt:lpstr>
      <vt:lpstr>Eras Medium ITC</vt:lpstr>
      <vt:lpstr>Wingdings</vt:lpstr>
      <vt:lpstr>Office Theme</vt:lpstr>
      <vt:lpstr>MLStyle.jl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Simple Flow Chart Template</vt:lpstr>
      <vt:lpstr>Simple Flow Chart Template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2014-06-18T18:35:22Z</dcterms:created>
  <dcterms:modified xsi:type="dcterms:W3CDTF">2019-08-22T15:34:25Z</dcterms:modified>
</cp:coreProperties>
</file>