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handoutMasterIdLst>
    <p:handoutMasterId r:id="rId79"/>
  </p:handoutMasterIdLst>
  <p:sldIdLst>
    <p:sldId id="256" r:id="rId2"/>
    <p:sldId id="263" r:id="rId3"/>
    <p:sldId id="257" r:id="rId4"/>
    <p:sldId id="264" r:id="rId5"/>
    <p:sldId id="258" r:id="rId6"/>
    <p:sldId id="265" r:id="rId7"/>
    <p:sldId id="266" r:id="rId8"/>
    <p:sldId id="267" r:id="rId9"/>
    <p:sldId id="274" r:id="rId10"/>
    <p:sldId id="268" r:id="rId11"/>
    <p:sldId id="269" r:id="rId12"/>
    <p:sldId id="271" r:id="rId13"/>
    <p:sldId id="272" r:id="rId14"/>
    <p:sldId id="273" r:id="rId15"/>
    <p:sldId id="275" r:id="rId16"/>
    <p:sldId id="259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61" r:id="rId52"/>
    <p:sldId id="309" r:id="rId53"/>
    <p:sldId id="312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0" r:id="rId66"/>
    <p:sldId id="329" r:id="rId67"/>
    <p:sldId id="330" r:id="rId68"/>
    <p:sldId id="331" r:id="rId69"/>
    <p:sldId id="332" r:id="rId70"/>
    <p:sldId id="333" r:id="rId71"/>
    <p:sldId id="262" r:id="rId72"/>
    <p:sldId id="323" r:id="rId73"/>
    <p:sldId id="324" r:id="rId74"/>
    <p:sldId id="325" r:id="rId75"/>
    <p:sldId id="326" r:id="rId76"/>
    <p:sldId id="327" r:id="rId77"/>
    <p:sldId id="328" r:id="rId7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40EA-2A41-4D78-945E-AC3F4361D1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299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1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8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30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81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113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7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ova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XML – XSD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Mgr. Tomáš Havetta, MCT</a:t>
            </a:r>
          </a:p>
        </p:txBody>
      </p:sp>
    </p:spTree>
    <p:extLst>
      <p:ext uri="{BB962C8B-B14F-4D97-AF65-F5344CB8AC3E}">
        <p14:creationId xmlns:p14="http://schemas.microsoft.com/office/powerpoint/2010/main" val="413508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DTD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4" y="1476462"/>
            <a:ext cx="7267892" cy="5092117"/>
          </a:xfrm>
        </p:spPr>
        <p:txBody>
          <a:bodyPr>
            <a:normAutofit fontScale="77500" lnSpcReduction="20000"/>
          </a:bodyPr>
          <a:lstStyle/>
          <a:p>
            <a:r>
              <a:rPr lang="cs-CZ" sz="1725" dirty="0"/>
              <a:t>Vzniklo spolu s XML 1.0</a:t>
            </a:r>
          </a:p>
          <a:p>
            <a:r>
              <a:rPr lang="cs-CZ" sz="1725" dirty="0"/>
              <a:t>Popisuje XML dokument pomocí textového dokumentu splňujícího SGML</a:t>
            </a:r>
          </a:p>
          <a:p>
            <a:r>
              <a:rPr lang="cs-CZ" sz="1725" dirty="0"/>
              <a:t>http://www.w3.org/XML/1998/06/xmlspec-report-19980910.htm</a:t>
            </a:r>
          </a:p>
          <a:p>
            <a:pPr marL="0" indent="0">
              <a:spcBef>
                <a:spcPts val="0"/>
              </a:spcBef>
              <a:buNone/>
            </a:pPr>
            <a:endParaRPr lang="cs-CZ" sz="1725" dirty="0"/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&lt;!DOCTYPE </a:t>
            </a:r>
            <a:r>
              <a:rPr lang="cs-CZ" dirty="0" err="1"/>
              <a:t>bookstore</a:t>
            </a:r>
            <a:r>
              <a:rPr lang="cs-CZ" dirty="0"/>
              <a:t> [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bookstore</a:t>
            </a:r>
            <a:r>
              <a:rPr lang="cs-CZ" dirty="0"/>
              <a:t> (</a:t>
            </a:r>
            <a:r>
              <a:rPr lang="cs-CZ" dirty="0" err="1"/>
              <a:t>topic</a:t>
            </a:r>
            <a:r>
              <a:rPr lang="cs-CZ" dirty="0"/>
              <a:t>+)&gt;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topic</a:t>
            </a:r>
            <a:r>
              <a:rPr lang="cs-CZ" dirty="0"/>
              <a:t> (</a:t>
            </a:r>
            <a:r>
              <a:rPr lang="cs-CZ" dirty="0" err="1"/>
              <a:t>name,book</a:t>
            </a:r>
            <a:r>
              <a:rPr lang="cs-CZ" dirty="0"/>
              <a:t>*)&gt;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name</a:t>
            </a:r>
            <a:r>
              <a:rPr lang="cs-CZ" dirty="0"/>
              <a:t> (#PCDATA)&gt;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book</a:t>
            </a:r>
            <a:r>
              <a:rPr lang="cs-CZ" dirty="0"/>
              <a:t> (</a:t>
            </a:r>
            <a:r>
              <a:rPr lang="cs-CZ" dirty="0" err="1"/>
              <a:t>title,author</a:t>
            </a:r>
            <a:r>
              <a:rPr lang="cs-CZ" dirty="0"/>
              <a:t>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title</a:t>
            </a:r>
            <a:r>
              <a:rPr lang="cs-CZ" dirty="0"/>
              <a:t> (#CDATA)&gt;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author</a:t>
            </a:r>
            <a:r>
              <a:rPr lang="cs-CZ" dirty="0"/>
              <a:t> (#CDATA)&gt;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&lt;!ELEMENT </a:t>
            </a:r>
            <a:r>
              <a:rPr lang="cs-CZ" dirty="0" err="1"/>
              <a:t>isbn</a:t>
            </a:r>
            <a:r>
              <a:rPr lang="cs-CZ" dirty="0"/>
              <a:t> (#PCDATA)&gt;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&lt;!ATTLIST </a:t>
            </a:r>
            <a:r>
              <a:rPr lang="cs-CZ" dirty="0" err="1"/>
              <a:t>book</a:t>
            </a:r>
            <a:r>
              <a:rPr lang="cs-CZ" dirty="0"/>
              <a:t> </a:t>
            </a:r>
            <a:r>
              <a:rPr lang="cs-CZ" dirty="0" err="1"/>
              <a:t>isbn</a:t>
            </a:r>
            <a:r>
              <a:rPr lang="cs-CZ" dirty="0"/>
              <a:t> CDATA "0"&gt; </a:t>
            </a:r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  ]&gt;</a:t>
            </a:r>
          </a:p>
        </p:txBody>
      </p:sp>
    </p:spTree>
    <p:extLst>
      <p:ext uri="{BB962C8B-B14F-4D97-AF65-F5344CB8AC3E}">
        <p14:creationId xmlns:p14="http://schemas.microsoft.com/office/powerpoint/2010/main" val="3876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DTD - použití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Klady</a:t>
            </a:r>
          </a:p>
          <a:p>
            <a:pPr lvl="1"/>
            <a:r>
              <a:rPr lang="cs-CZ" dirty="0"/>
              <a:t>Starší systémy dodnes preferují DTD před jiným schématem</a:t>
            </a:r>
          </a:p>
          <a:p>
            <a:pPr lvl="1"/>
            <a:r>
              <a:rPr lang="cs-CZ" dirty="0"/>
              <a:t>Velké použití hlavně v akademickém světě</a:t>
            </a:r>
          </a:p>
          <a:p>
            <a:pPr lvl="1"/>
            <a:r>
              <a:rPr lang="cs-CZ" dirty="0"/>
              <a:t>Jednoduchost</a:t>
            </a:r>
          </a:p>
          <a:p>
            <a:r>
              <a:rPr lang="cs-CZ" dirty="0"/>
              <a:t>Zápory</a:t>
            </a:r>
          </a:p>
          <a:p>
            <a:pPr lvl="1"/>
            <a:r>
              <a:rPr lang="cs-CZ" dirty="0"/>
              <a:t>Nepodporuje složitější omezení hodnot elementů a atributů</a:t>
            </a:r>
          </a:p>
          <a:p>
            <a:pPr lvl="1"/>
            <a:r>
              <a:rPr lang="cs-CZ" dirty="0"/>
              <a:t>Nepodporuje </a:t>
            </a:r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DTD se dá použít pro </a:t>
            </a:r>
            <a:r>
              <a:rPr lang="cs-CZ" dirty="0" err="1"/>
              <a:t>DoS</a:t>
            </a:r>
            <a:r>
              <a:rPr lang="cs-CZ" dirty="0"/>
              <a:t> útok</a:t>
            </a:r>
          </a:p>
          <a:p>
            <a:pPr lvl="1"/>
            <a:r>
              <a:rPr lang="cs-CZ" dirty="0"/>
              <a:t>.NET umožňuje ignorovat DTD při </a:t>
            </a:r>
            <a:r>
              <a:rPr lang="cs-CZ" dirty="0" err="1"/>
              <a:t>parsování</a:t>
            </a:r>
            <a:r>
              <a:rPr lang="cs-CZ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3826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XSD -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Nedostatky DTD vedly ke snaze vytvořit nový jazyk popisující schémata XML dokumentu.</a:t>
            </a:r>
          </a:p>
          <a:p>
            <a:r>
              <a:rPr lang="cs-CZ" dirty="0"/>
              <a:t>Na základě XDR, DDML, DTD, SOX a W3C vydává v roce 2001 specifikaci XSD 1.0</a:t>
            </a:r>
          </a:p>
          <a:p>
            <a:r>
              <a:rPr lang="cs-CZ" dirty="0"/>
              <a:t>V dubnu 2012 vydává W3C doporučení XSD 1.1</a:t>
            </a:r>
          </a:p>
          <a:p>
            <a:r>
              <a:rPr lang="cs-CZ" dirty="0"/>
              <a:t>XSD je zapsáno jako XML, takže umožňuje definovat i sama sebe</a:t>
            </a:r>
          </a:p>
        </p:txBody>
      </p:sp>
    </p:spTree>
    <p:extLst>
      <p:ext uri="{BB962C8B-B14F-4D97-AF65-F5344CB8AC3E}">
        <p14:creationId xmlns:p14="http://schemas.microsoft.com/office/powerpoint/2010/main" val="99725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XSD - použití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4" y="2030137"/>
            <a:ext cx="7451102" cy="4303552"/>
          </a:xfrm>
        </p:spPr>
        <p:txBody>
          <a:bodyPr>
            <a:normAutofit/>
          </a:bodyPr>
          <a:lstStyle/>
          <a:p>
            <a:r>
              <a:rPr lang="cs-CZ" dirty="0"/>
              <a:t>Klady</a:t>
            </a:r>
          </a:p>
          <a:p>
            <a:pPr lvl="1"/>
            <a:r>
              <a:rPr lang="cs-CZ" dirty="0"/>
              <a:t>Standard v nových aplikacích</a:t>
            </a:r>
          </a:p>
          <a:p>
            <a:pPr lvl="1"/>
            <a:r>
              <a:rPr lang="cs-CZ" dirty="0"/>
              <a:t>Podpora omezení hodnot elementů mnoha způsoby</a:t>
            </a:r>
          </a:p>
          <a:p>
            <a:pPr lvl="1"/>
            <a:r>
              <a:rPr lang="cs-CZ" dirty="0"/>
              <a:t>Plná podpora </a:t>
            </a:r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 err="1"/>
              <a:t>XQuery</a:t>
            </a:r>
            <a:r>
              <a:rPr lang="cs-CZ" dirty="0"/>
              <a:t> dokáže využít XSD pro optimalizaci dotazu do XML</a:t>
            </a:r>
          </a:p>
          <a:p>
            <a:r>
              <a:rPr lang="cs-CZ" dirty="0"/>
              <a:t>Zápory</a:t>
            </a:r>
          </a:p>
          <a:p>
            <a:pPr lvl="1"/>
            <a:r>
              <a:rPr lang="cs-CZ" dirty="0"/>
              <a:t>Složitá syntaxe (specifikace má několik set stránek)</a:t>
            </a:r>
          </a:p>
          <a:p>
            <a:pPr lvl="1"/>
            <a:r>
              <a:rPr lang="cs-CZ" dirty="0"/>
              <a:t>Omezená podpora pro obsah nevyžadující konkrétní pořadí elementů</a:t>
            </a:r>
          </a:p>
          <a:p>
            <a:pPr lvl="1"/>
            <a:r>
              <a:rPr lang="cs-CZ" dirty="0"/>
              <a:t>Obsah a atributy nemůžou záviset na obsahu jiných elementů a atributů (1.0)</a:t>
            </a:r>
          </a:p>
        </p:txBody>
      </p:sp>
    </p:spTree>
    <p:extLst>
      <p:ext uri="{BB962C8B-B14F-4D97-AF65-F5344CB8AC3E}">
        <p14:creationId xmlns:p14="http://schemas.microsoft.com/office/powerpoint/2010/main" val="348735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ALTOVA </a:t>
            </a:r>
            <a:r>
              <a:rPr lang="cs-CZ" dirty="0" err="1"/>
              <a:t>MissionKit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XMLSpy</a:t>
            </a:r>
            <a:r>
              <a:rPr lang="cs-CZ" dirty="0"/>
              <a:t> – XML editor</a:t>
            </a:r>
          </a:p>
          <a:p>
            <a:r>
              <a:rPr lang="cs-CZ" dirty="0" err="1"/>
              <a:t>MapForce</a:t>
            </a:r>
            <a:r>
              <a:rPr lang="cs-CZ" dirty="0"/>
              <a:t> – grafické generování XSLT, nebo kódu pro konverzi XML</a:t>
            </a:r>
          </a:p>
          <a:p>
            <a:r>
              <a:rPr lang="cs-CZ" dirty="0" err="1"/>
              <a:t>StyleVision</a:t>
            </a:r>
            <a:r>
              <a:rPr lang="cs-CZ" dirty="0"/>
              <a:t> – generování reportů, PDF, Word z dat</a:t>
            </a:r>
          </a:p>
          <a:p>
            <a:r>
              <a:rPr lang="cs-CZ" dirty="0" err="1"/>
              <a:t>UModel</a:t>
            </a:r>
            <a:r>
              <a:rPr lang="cs-CZ" dirty="0"/>
              <a:t> – generování UML</a:t>
            </a:r>
          </a:p>
          <a:p>
            <a:r>
              <a:rPr lang="cs-CZ" dirty="0" err="1"/>
              <a:t>DatabaseSpy</a:t>
            </a:r>
            <a:r>
              <a:rPr lang="cs-CZ" dirty="0"/>
              <a:t> – nástroj na dotazy, generování a porovnávání DB</a:t>
            </a:r>
          </a:p>
          <a:p>
            <a:r>
              <a:rPr lang="cs-CZ" dirty="0" err="1"/>
              <a:t>DiffDog</a:t>
            </a:r>
            <a:r>
              <a:rPr lang="cs-CZ" dirty="0"/>
              <a:t> – porovnávání souborů, složek a databází</a:t>
            </a:r>
          </a:p>
          <a:p>
            <a:r>
              <a:rPr lang="cs-CZ" dirty="0" err="1"/>
              <a:t>SchemaAgent</a:t>
            </a:r>
            <a:r>
              <a:rPr lang="cs-CZ" dirty="0"/>
              <a:t> – udržuje vazby mezi XML dokumenty</a:t>
            </a:r>
          </a:p>
          <a:p>
            <a:r>
              <a:rPr lang="cs-CZ" dirty="0" err="1"/>
              <a:t>Authentic</a:t>
            </a:r>
            <a:r>
              <a:rPr lang="cs-CZ" dirty="0"/>
              <a:t> – vytváření elektronických formulářů pro XML a DB data</a:t>
            </a:r>
          </a:p>
          <a:p>
            <a:r>
              <a:rPr lang="cs-CZ" dirty="0">
                <a:hlinkClick r:id="rId2"/>
              </a:rPr>
              <a:t>www.altova.com</a:t>
            </a:r>
            <a:endParaRPr lang="cs-CZ" dirty="0"/>
          </a:p>
          <a:p>
            <a:r>
              <a:rPr lang="cs-CZ" dirty="0"/>
              <a:t>Cena za komplet Pro 690 € nebo </a:t>
            </a:r>
            <a:r>
              <a:rPr lang="cs-CZ" dirty="0" err="1"/>
              <a:t>Enterprise</a:t>
            </a:r>
            <a:r>
              <a:rPr lang="cs-CZ" dirty="0"/>
              <a:t> 1.390 € (single licence)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47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Najděte chyby v XML dokumentu „Lab1\Soubor1.docx“ a označte je. K nalezení chyb nepoužijte prosím žádnou aplikaci.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328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Základy XSD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Ověření XML dokumentu pomocí XSD</a:t>
            </a:r>
          </a:p>
          <a:p>
            <a:r>
              <a:rPr lang="cs-CZ" dirty="0"/>
              <a:t>Vytvoření vlastního XSD</a:t>
            </a:r>
          </a:p>
          <a:p>
            <a:r>
              <a:rPr lang="cs-CZ" dirty="0"/>
              <a:t>Definování základních schémat</a:t>
            </a:r>
          </a:p>
          <a:p>
            <a:r>
              <a:rPr lang="cs-CZ" dirty="0"/>
              <a:t>Použití jednoduchých omezujících podmínek</a:t>
            </a:r>
          </a:p>
          <a:p>
            <a:r>
              <a:rPr lang="cs-CZ" dirty="0"/>
              <a:t>Generování XML z XSD</a:t>
            </a:r>
          </a:p>
        </p:txBody>
      </p:sp>
    </p:spTree>
    <p:extLst>
      <p:ext uri="{BB962C8B-B14F-4D97-AF65-F5344CB8AC3E}">
        <p14:creationId xmlns:p14="http://schemas.microsoft.com/office/powerpoint/2010/main" val="7397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XSD – první dojmy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XSD popisuje strukturu a omezení hodnot elementů a atributů</a:t>
            </a:r>
          </a:p>
          <a:p>
            <a:r>
              <a:rPr lang="cs-CZ" dirty="0"/>
              <a:t>XSD je modulární</a:t>
            </a:r>
          </a:p>
          <a:p>
            <a:r>
              <a:rPr lang="cs-CZ" dirty="0"/>
              <a:t>XSD globální komponenty – </a:t>
            </a:r>
            <a:r>
              <a:rPr lang="cs-CZ" dirty="0" err="1"/>
              <a:t>flat</a:t>
            </a:r>
            <a:r>
              <a:rPr lang="cs-CZ" dirty="0"/>
              <a:t> design</a:t>
            </a:r>
          </a:p>
          <a:p>
            <a:r>
              <a:rPr lang="cs-CZ" dirty="0"/>
              <a:t>Vazba na XML je </a:t>
            </a:r>
          </a:p>
          <a:p>
            <a:pPr lvl="1"/>
            <a:r>
              <a:rPr lang="cs-CZ" dirty="0"/>
              <a:t>Přímo definovaná v XML</a:t>
            </a:r>
          </a:p>
          <a:p>
            <a:pPr lvl="1"/>
            <a:r>
              <a:rPr lang="cs-CZ" dirty="0"/>
              <a:t>Nebo kontrolu řeší aplikace propojením schématu a XML</a:t>
            </a:r>
          </a:p>
        </p:txBody>
      </p:sp>
    </p:spTree>
    <p:extLst>
      <p:ext uri="{BB962C8B-B14F-4D97-AF65-F5344CB8AC3E}">
        <p14:creationId xmlns:p14="http://schemas.microsoft.com/office/powerpoint/2010/main" val="423499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XSD – první vlastní XSD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Vytvořme (společně) XSD k tomuto XML</a:t>
            </a:r>
            <a:br>
              <a:rPr lang="cs-CZ" dirty="0"/>
            </a:br>
            <a:r>
              <a:rPr lang="cs-CZ" dirty="0"/>
              <a:t>&lt;Knihovna&gt;</a:t>
            </a:r>
            <a:br>
              <a:rPr lang="cs-CZ" dirty="0"/>
            </a:br>
            <a:r>
              <a:rPr lang="cs-CZ" dirty="0"/>
              <a:t>		&lt;Kniha ISBN= “123456“ Jazyk=“</a:t>
            </a:r>
            <a:r>
              <a:rPr lang="cs-CZ" dirty="0" err="1"/>
              <a:t>cs</a:t>
            </a:r>
            <a:r>
              <a:rPr lang="cs-CZ" dirty="0"/>
              <a:t>“ 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	&lt;Autor </a:t>
            </a:r>
            <a:r>
              <a:rPr lang="cs-CZ" dirty="0" err="1"/>
              <a:t>Jmeno</a:t>
            </a:r>
            <a:r>
              <a:rPr lang="cs-CZ" dirty="0"/>
              <a:t>=“Juraj </a:t>
            </a:r>
            <a:r>
              <a:rPr lang="cs-CZ" dirty="0" err="1"/>
              <a:t>Červenák</a:t>
            </a:r>
            <a:r>
              <a:rPr lang="cs-CZ" dirty="0"/>
              <a:t>“ /&gt;</a:t>
            </a:r>
            <a:br>
              <a:rPr lang="cs-CZ" dirty="0"/>
            </a:br>
            <a:r>
              <a:rPr lang="cs-CZ" dirty="0"/>
              <a:t>			&lt;/</a:t>
            </a:r>
            <a:r>
              <a:rPr lang="cs-CZ" dirty="0" err="1"/>
              <a:t>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Nazev</a:t>
            </a:r>
            <a:r>
              <a:rPr lang="cs-CZ" dirty="0"/>
              <a:t>&gt;Ďáblova pevnost&lt;/</a:t>
            </a:r>
            <a:r>
              <a:rPr lang="cs-CZ" dirty="0" err="1"/>
              <a:t>Nazev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&lt;Nakladatel&gt;BROKILON&lt;/Nakladatel&gt;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RokVydani</a:t>
            </a:r>
            <a:r>
              <a:rPr lang="cs-CZ" dirty="0"/>
              <a:t>&gt;2011&lt;/</a:t>
            </a:r>
            <a:r>
              <a:rPr lang="cs-CZ" dirty="0" err="1"/>
              <a:t>RokVydani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&lt;/Kniha&gt;</a:t>
            </a:r>
            <a:br>
              <a:rPr lang="cs-CZ" dirty="0"/>
            </a:br>
            <a:r>
              <a:rPr lang="cs-CZ" dirty="0"/>
              <a:t>		&lt;Kniha&gt; … &lt;/Kniha&gt;</a:t>
            </a:r>
            <a:br>
              <a:rPr lang="cs-CZ" dirty="0"/>
            </a:br>
            <a:r>
              <a:rPr lang="cs-CZ" dirty="0"/>
              <a:t>&lt;/Knihovna&gt;</a:t>
            </a:r>
          </a:p>
        </p:txBody>
      </p:sp>
    </p:spTree>
    <p:extLst>
      <p:ext uri="{BB962C8B-B14F-4D97-AF65-F5344CB8AC3E}">
        <p14:creationId xmlns:p14="http://schemas.microsoft.com/office/powerpoint/2010/main" val="169676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Definování základních schémat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Varianta s globálními elementy a referencemi</a:t>
            </a:r>
          </a:p>
          <a:p>
            <a:pPr lvl="1"/>
            <a:r>
              <a:rPr lang="cs-CZ" dirty="0">
                <a:solidFill>
                  <a:srgbClr val="FFFF00"/>
                </a:solidFill>
              </a:rPr>
              <a:t>Kterýkoliv prvek může být </a:t>
            </a:r>
            <a:r>
              <a:rPr lang="cs-CZ" dirty="0" err="1">
                <a:solidFill>
                  <a:srgbClr val="FFFF00"/>
                </a:solidFill>
              </a:rPr>
              <a:t>root</a:t>
            </a:r>
            <a:r>
              <a:rPr lang="cs-CZ" dirty="0">
                <a:solidFill>
                  <a:srgbClr val="FFFF00"/>
                </a:solidFill>
              </a:rPr>
              <a:t> dokumentu</a:t>
            </a:r>
          </a:p>
          <a:p>
            <a:r>
              <a:rPr lang="cs-CZ" dirty="0"/>
              <a:t>Pevná stavba XML schématu s minimem referencí</a:t>
            </a:r>
          </a:p>
          <a:p>
            <a:endParaRPr lang="cs-CZ" dirty="0"/>
          </a:p>
          <a:p>
            <a:r>
              <a:rPr lang="cs-CZ" dirty="0"/>
              <a:t>Zamyslete se nad výhodami/nevýhodami jednotlivých variant!</a:t>
            </a:r>
          </a:p>
          <a:p>
            <a:r>
              <a:rPr lang="cs-CZ" dirty="0"/>
              <a:t>Kdy se nehodí globální elementy?</a:t>
            </a:r>
          </a:p>
          <a:p>
            <a:r>
              <a:rPr lang="cs-CZ" dirty="0"/>
              <a:t>Kdy musíte použít globální elementy odkazované referencí?</a:t>
            </a:r>
          </a:p>
        </p:txBody>
      </p:sp>
    </p:spTree>
    <p:extLst>
      <p:ext uri="{BB962C8B-B14F-4D97-AF65-F5344CB8AC3E}">
        <p14:creationId xmlns:p14="http://schemas.microsoft.com/office/powerpoint/2010/main" val="7190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</a:t>
            </a:r>
          </a:p>
          <a:p>
            <a:r>
              <a:rPr lang="cs-CZ" dirty="0"/>
              <a:t>Firma</a:t>
            </a:r>
          </a:p>
          <a:p>
            <a:r>
              <a:rPr lang="cs-CZ" dirty="0"/>
              <a:t>Pozice</a:t>
            </a:r>
          </a:p>
          <a:p>
            <a:r>
              <a:rPr lang="cs-CZ" dirty="0"/>
              <a:t>Odpovědnost</a:t>
            </a:r>
          </a:p>
          <a:p>
            <a:r>
              <a:rPr lang="cs-CZ" dirty="0"/>
              <a:t>Aktuální znalost XML, XSD, XSLT,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S jakým nástrojem pracujete</a:t>
            </a:r>
          </a:p>
          <a:p>
            <a:r>
              <a:rPr lang="cs-CZ" dirty="0"/>
              <a:t>Očekávání od kurzu</a:t>
            </a:r>
          </a:p>
        </p:txBody>
      </p:sp>
    </p:spTree>
    <p:extLst>
      <p:ext uri="{BB962C8B-B14F-4D97-AF65-F5344CB8AC3E}">
        <p14:creationId xmlns:p14="http://schemas.microsoft.com/office/powerpoint/2010/main" val="5316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datové typy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56" y="1902278"/>
            <a:ext cx="5165833" cy="47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mezer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Whitespace</a:t>
            </a:r>
            <a:r>
              <a:rPr lang="cs-CZ" dirty="0"/>
              <a:t> mimo elementů se ignorují</a:t>
            </a:r>
          </a:p>
          <a:p>
            <a:r>
              <a:rPr lang="cs-CZ" dirty="0" err="1"/>
              <a:t>Whitespace</a:t>
            </a:r>
            <a:r>
              <a:rPr lang="cs-CZ" dirty="0"/>
              <a:t> v elementu se zpracovávají dle typu elementu</a:t>
            </a:r>
          </a:p>
          <a:p>
            <a:r>
              <a:rPr lang="cs-CZ" dirty="0" err="1"/>
              <a:t>xs:string</a:t>
            </a:r>
            <a:r>
              <a:rPr lang="cs-CZ" dirty="0"/>
              <a:t> =&gt; nic se neignoruje</a:t>
            </a:r>
          </a:p>
          <a:p>
            <a:r>
              <a:rPr lang="cs-CZ" dirty="0" err="1"/>
              <a:t>xs:normalizedString</a:t>
            </a:r>
            <a:r>
              <a:rPr lang="cs-CZ" dirty="0"/>
              <a:t> =&gt; pouze </a:t>
            </a:r>
            <a:r>
              <a:rPr lang="cs-CZ" dirty="0" err="1"/>
              <a:t>Tab</a:t>
            </a:r>
            <a:r>
              <a:rPr lang="cs-CZ" dirty="0"/>
              <a:t>, LF, CR se nahradí mezerou</a:t>
            </a:r>
          </a:p>
          <a:p>
            <a:r>
              <a:rPr lang="cs-CZ" dirty="0" err="1"/>
              <a:t>xs:token</a:t>
            </a:r>
            <a:r>
              <a:rPr lang="cs-CZ" dirty="0"/>
              <a:t> =&gt; vše se nahradí mezerami a více mezer jednou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55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typy odvozené z </a:t>
            </a:r>
            <a:r>
              <a:rPr lang="cs-CZ" dirty="0" err="1"/>
              <a:t>xs:token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xs:language</a:t>
            </a:r>
            <a:r>
              <a:rPr lang="cs-CZ" dirty="0"/>
              <a:t> =&gt; může obsahovat jen </a:t>
            </a:r>
            <a:r>
              <a:rPr lang="cs-CZ" dirty="0" err="1"/>
              <a:t>string</a:t>
            </a:r>
            <a:r>
              <a:rPr lang="cs-CZ" dirty="0"/>
              <a:t> definující jazyk</a:t>
            </a:r>
          </a:p>
          <a:p>
            <a:pPr lvl="1"/>
            <a:r>
              <a:rPr lang="cs-CZ" dirty="0"/>
              <a:t>en, en-US, </a:t>
            </a:r>
            <a:r>
              <a:rPr lang="cs-CZ" dirty="0" err="1"/>
              <a:t>cs</a:t>
            </a:r>
            <a:r>
              <a:rPr lang="cs-CZ" dirty="0"/>
              <a:t>-CZ, fr, fr-FR, …</a:t>
            </a:r>
          </a:p>
          <a:p>
            <a:r>
              <a:rPr lang="cs-CZ" dirty="0" err="1"/>
              <a:t>xs:NMTOKEN</a:t>
            </a:r>
            <a:r>
              <a:rPr lang="cs-CZ" dirty="0"/>
              <a:t> =&gt; tzv. </a:t>
            </a:r>
            <a:r>
              <a:rPr lang="cs-CZ" dirty="0" err="1"/>
              <a:t>Name</a:t>
            </a:r>
            <a:r>
              <a:rPr lang="cs-CZ" dirty="0"/>
              <a:t> token. </a:t>
            </a:r>
            <a:r>
              <a:rPr lang="cs-CZ" dirty="0" err="1"/>
              <a:t>String</a:t>
            </a:r>
            <a:r>
              <a:rPr lang="cs-CZ" dirty="0"/>
              <a:t> neobsahující mezery, čárky a další definované znaky</a:t>
            </a:r>
          </a:p>
          <a:p>
            <a:pPr lvl="1"/>
            <a:r>
              <a:rPr lang="cs-CZ" dirty="0"/>
              <a:t>Maxipes, VAT, 1965-02-18, 12345678, …</a:t>
            </a:r>
          </a:p>
          <a:p>
            <a:r>
              <a:rPr lang="cs-CZ" dirty="0" err="1"/>
              <a:t>xs:Name</a:t>
            </a:r>
            <a:r>
              <a:rPr lang="cs-CZ" dirty="0"/>
              <a:t> =&gt; jako NMTOKEN, ale může začít písmenem, „:“ a „-“</a:t>
            </a:r>
          </a:p>
          <a:p>
            <a:pPr lvl="1"/>
            <a:r>
              <a:rPr lang="cs-CZ" dirty="0"/>
              <a:t>Maxipes, VAT, -1965-02-18, :10-00, …</a:t>
            </a:r>
          </a:p>
          <a:p>
            <a:r>
              <a:rPr lang="cs-CZ" dirty="0" err="1"/>
              <a:t>xs:NCName</a:t>
            </a:r>
            <a:r>
              <a:rPr lang="cs-CZ" dirty="0"/>
              <a:t> =&gt; „</a:t>
            </a:r>
            <a:r>
              <a:rPr lang="cs-CZ" dirty="0" err="1"/>
              <a:t>noncolonized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“. Neobsahuje „:“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109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Speciální typy odvozené z </a:t>
            </a:r>
            <a:r>
              <a:rPr lang="cs-CZ" dirty="0" err="1"/>
              <a:t>xs:NCName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xs:ID</a:t>
            </a:r>
            <a:r>
              <a:rPr lang="cs-CZ" dirty="0"/>
              <a:t> =&gt; nesmí mít duplicitu v XML dokumentu</a:t>
            </a:r>
          </a:p>
          <a:p>
            <a:r>
              <a:rPr lang="cs-CZ" dirty="0" err="1"/>
              <a:t>xs:IDREF</a:t>
            </a:r>
            <a:r>
              <a:rPr lang="cs-CZ" dirty="0"/>
              <a:t> =&gt; hodnota musí odpovídat některému ID v dokumentu</a:t>
            </a:r>
          </a:p>
          <a:p>
            <a:r>
              <a:rPr lang="cs-CZ" dirty="0" err="1"/>
              <a:t>xs:ENTITY</a:t>
            </a:r>
            <a:r>
              <a:rPr lang="cs-CZ" dirty="0"/>
              <a:t> =&gt; kvůli kompatibilitě s DTD ENTITY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221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xs:QName</a:t>
            </a:r>
            <a:r>
              <a:rPr lang="cs-CZ" dirty="0"/>
              <a:t> =&gt; podporuje použití </a:t>
            </a:r>
            <a:r>
              <a:rPr lang="cs-CZ" dirty="0" err="1"/>
              <a:t>namespace</a:t>
            </a:r>
            <a:r>
              <a:rPr lang="cs-CZ" dirty="0"/>
              <a:t> prefix</a:t>
            </a:r>
          </a:p>
          <a:p>
            <a:r>
              <a:rPr lang="cs-CZ" dirty="0" err="1"/>
              <a:t>xs:anyURI</a:t>
            </a:r>
            <a:r>
              <a:rPr lang="cs-CZ" dirty="0"/>
              <a:t> =&gt; očekává URI a podporuje převod znaků na URI standard (náhrada mezer, znaků s diakritikou, …)</a:t>
            </a:r>
          </a:p>
          <a:p>
            <a:r>
              <a:rPr lang="cs-CZ" dirty="0" err="1"/>
              <a:t>xs:NOTATION</a:t>
            </a:r>
            <a:r>
              <a:rPr lang="cs-CZ" dirty="0"/>
              <a:t> =&gt; pro zápis výčtu typů non-XML dat (nelze použít přímo)</a:t>
            </a:r>
          </a:p>
          <a:p>
            <a:r>
              <a:rPr lang="cs-CZ" dirty="0" err="1"/>
              <a:t>xs:hexBinary</a:t>
            </a:r>
            <a:r>
              <a:rPr lang="cs-CZ" dirty="0"/>
              <a:t> =&gt; umožní zadat binární data pomocí </a:t>
            </a:r>
            <a:r>
              <a:rPr lang="cs-CZ" dirty="0" err="1"/>
              <a:t>hexa</a:t>
            </a:r>
            <a:r>
              <a:rPr lang="cs-CZ" dirty="0"/>
              <a:t> zápisu</a:t>
            </a:r>
          </a:p>
          <a:p>
            <a:r>
              <a:rPr lang="cs-CZ" dirty="0"/>
              <a:t>xs:base64Binary =&gt; binární data kódované base64 dle RFC2045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449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typy odvozené z </a:t>
            </a:r>
            <a:r>
              <a:rPr lang="cs-CZ" dirty="0" err="1"/>
              <a:t>xs:decimal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Desetinná čárka je vždy „.“</a:t>
            </a:r>
          </a:p>
          <a:p>
            <a:r>
              <a:rPr lang="cs-CZ" dirty="0"/>
              <a:t>Délka čísla je libovolná. Limitovaná je pouze pro </a:t>
            </a:r>
            <a:r>
              <a:rPr lang="cs-CZ" dirty="0" err="1"/>
              <a:t>xs:long</a:t>
            </a:r>
            <a:r>
              <a:rPr lang="cs-CZ" dirty="0"/>
              <a:t>, </a:t>
            </a:r>
            <a:r>
              <a:rPr lang="cs-CZ" dirty="0" err="1"/>
              <a:t>xs:int</a:t>
            </a:r>
            <a:r>
              <a:rPr lang="cs-CZ" dirty="0"/>
              <a:t>, </a:t>
            </a:r>
            <a:r>
              <a:rPr lang="cs-CZ" dirty="0" err="1"/>
              <a:t>xs:short</a:t>
            </a:r>
            <a:r>
              <a:rPr lang="cs-CZ" dirty="0"/>
              <a:t> a </a:t>
            </a:r>
            <a:r>
              <a:rPr lang="cs-CZ" dirty="0" err="1"/>
              <a:t>xs:byte</a:t>
            </a:r>
            <a:r>
              <a:rPr lang="cs-CZ" dirty="0"/>
              <a:t> a jejich </a:t>
            </a:r>
            <a:r>
              <a:rPr lang="cs-CZ" dirty="0" err="1"/>
              <a:t>unsigned</a:t>
            </a:r>
            <a:r>
              <a:rPr lang="cs-CZ" dirty="0"/>
              <a:t> verze</a:t>
            </a:r>
          </a:p>
          <a:p>
            <a:r>
              <a:rPr lang="cs-CZ" dirty="0"/>
              <a:t>Číslo nesmí obsahovat oddělovač tisíců, ani mezery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003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Reálná čísla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699" y="2052925"/>
            <a:ext cx="7829739" cy="4195481"/>
          </a:xfrm>
        </p:spPr>
        <p:txBody>
          <a:bodyPr/>
          <a:lstStyle/>
          <a:p>
            <a:r>
              <a:rPr lang="cs-CZ" dirty="0" err="1"/>
              <a:t>xs:double</a:t>
            </a:r>
            <a:r>
              <a:rPr lang="cs-CZ" dirty="0"/>
              <a:t> =&gt; reálné číslo reprezentující IEEE double (64 bit)</a:t>
            </a:r>
          </a:p>
          <a:p>
            <a:r>
              <a:rPr lang="cs-CZ" dirty="0" err="1"/>
              <a:t>xs:float</a:t>
            </a:r>
            <a:r>
              <a:rPr lang="cs-CZ" dirty="0"/>
              <a:t> =&gt; reálné číslo reprezentující IEEE single (32 bit)</a:t>
            </a:r>
          </a:p>
          <a:p>
            <a:r>
              <a:rPr lang="cs-CZ" dirty="0"/>
              <a:t>Podporuje zápis s mocninou 10 pomocí E (e)</a:t>
            </a:r>
          </a:p>
          <a:p>
            <a:r>
              <a:rPr lang="cs-CZ" dirty="0"/>
              <a:t>Podporuje hodnoty INF, -INF, </a:t>
            </a:r>
            <a:r>
              <a:rPr lang="cs-CZ" dirty="0" err="1"/>
              <a:t>NaN</a:t>
            </a:r>
            <a:r>
              <a:rPr lang="cs-CZ" dirty="0"/>
              <a:t>, 0 a -0</a:t>
            </a:r>
          </a:p>
          <a:p>
            <a:r>
              <a:rPr lang="cs-CZ" dirty="0"/>
              <a:t>Pozor na nepřesnost při práci s reálnými čísly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022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Boolovská</a:t>
            </a:r>
            <a:r>
              <a:rPr lang="cs-CZ" dirty="0"/>
              <a:t> hodnota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xs:boolean</a:t>
            </a:r>
            <a:r>
              <a:rPr lang="cs-CZ" dirty="0"/>
              <a:t> =&gt; podporuje hodnoty „</a:t>
            </a:r>
            <a:r>
              <a:rPr lang="cs-CZ" dirty="0" err="1"/>
              <a:t>true</a:t>
            </a:r>
            <a:r>
              <a:rPr lang="cs-CZ" dirty="0"/>
              <a:t>“ a „</a:t>
            </a:r>
            <a:r>
              <a:rPr lang="cs-CZ" dirty="0" err="1"/>
              <a:t>false</a:t>
            </a:r>
            <a:r>
              <a:rPr lang="cs-CZ" dirty="0"/>
              <a:t>“</a:t>
            </a:r>
          </a:p>
          <a:p>
            <a:r>
              <a:rPr lang="cs-CZ" dirty="0"/>
              <a:t>Podporuje i hodnoty 1 a 0</a:t>
            </a:r>
          </a:p>
        </p:txBody>
      </p:sp>
    </p:spTree>
    <p:extLst>
      <p:ext uri="{BB962C8B-B14F-4D97-AF65-F5344CB8AC3E}">
        <p14:creationId xmlns:p14="http://schemas.microsoft.com/office/powerpoint/2010/main" val="356696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Datum a čas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700" y="2052925"/>
            <a:ext cx="7854906" cy="4195481"/>
          </a:xfrm>
        </p:spPr>
        <p:txBody>
          <a:bodyPr>
            <a:normAutofit fontScale="92500"/>
          </a:bodyPr>
          <a:lstStyle/>
          <a:p>
            <a:r>
              <a:rPr lang="cs-CZ" dirty="0"/>
              <a:t>Zápis času vychází z ISO 8601</a:t>
            </a:r>
          </a:p>
          <a:p>
            <a:r>
              <a:rPr lang="cs-CZ" dirty="0" err="1"/>
              <a:t>xs:dateTime</a:t>
            </a:r>
            <a:r>
              <a:rPr lang="cs-CZ" dirty="0"/>
              <a:t> =&gt; bod v čase (2001-10-26T22:21:10+04:00)</a:t>
            </a:r>
          </a:p>
          <a:p>
            <a:r>
              <a:rPr lang="cs-CZ" dirty="0" err="1"/>
              <a:t>xs:date</a:t>
            </a:r>
            <a:r>
              <a:rPr lang="cs-CZ" dirty="0"/>
              <a:t> =&gt; definuje pouze den, může obsahovat i časové pásmo</a:t>
            </a:r>
          </a:p>
          <a:p>
            <a:r>
              <a:rPr lang="cs-CZ" dirty="0" err="1"/>
              <a:t>xs:gYearMonth</a:t>
            </a:r>
            <a:r>
              <a:rPr lang="cs-CZ" dirty="0"/>
              <a:t> =&gt; měsíc v roce dle Gregoriánského kalendáře</a:t>
            </a:r>
          </a:p>
          <a:p>
            <a:r>
              <a:rPr lang="cs-CZ" dirty="0" err="1"/>
              <a:t>xs:gYear</a:t>
            </a:r>
            <a:r>
              <a:rPr lang="cs-CZ" dirty="0"/>
              <a:t> =&gt; pouze rok (případně s časovým posunem)</a:t>
            </a:r>
          </a:p>
          <a:p>
            <a:r>
              <a:rPr lang="cs-CZ" dirty="0" err="1"/>
              <a:t>xs:time</a:t>
            </a:r>
            <a:r>
              <a:rPr lang="cs-CZ" dirty="0"/>
              <a:t> =&gt; definuje pouze bod pomocí času dne</a:t>
            </a:r>
          </a:p>
          <a:p>
            <a:r>
              <a:rPr lang="cs-CZ" dirty="0" err="1"/>
              <a:t>xs:gDay</a:t>
            </a:r>
            <a:r>
              <a:rPr lang="cs-CZ" dirty="0"/>
              <a:t> =&gt; opakující se den měsíce (---01, ---31, ---05+02:00)</a:t>
            </a:r>
          </a:p>
          <a:p>
            <a:r>
              <a:rPr lang="cs-CZ" dirty="0" err="1"/>
              <a:t>xs:gMonth</a:t>
            </a:r>
            <a:r>
              <a:rPr lang="cs-CZ" dirty="0"/>
              <a:t> =&gt; definuje měsíc (--05, --11Z, --08-04:00)</a:t>
            </a:r>
          </a:p>
          <a:p>
            <a:r>
              <a:rPr lang="cs-CZ" dirty="0" err="1"/>
              <a:t>xs:gMonthDay</a:t>
            </a:r>
            <a:r>
              <a:rPr lang="cs-CZ" dirty="0"/>
              <a:t> =&gt; opakující se den v měsíci (--01-05, --11-15Z)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289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Časový úsek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xs:duration</a:t>
            </a:r>
            <a:r>
              <a:rPr lang="cs-CZ" dirty="0"/>
              <a:t> =&gt; definuje časový úsek speciálním zápisem</a:t>
            </a:r>
          </a:p>
          <a:p>
            <a:r>
              <a:rPr lang="cs-CZ" dirty="0" err="1"/>
              <a:t>PnYnMnDTnHnMnS</a:t>
            </a:r>
            <a:endParaRPr lang="cs-CZ" dirty="0"/>
          </a:p>
          <a:p>
            <a:r>
              <a:rPr lang="cs-CZ" dirty="0"/>
              <a:t>Není vhodné míchat dny a měsíce, protože délka času u měsíců je proměnlivá</a:t>
            </a:r>
          </a:p>
          <a:p>
            <a:r>
              <a:rPr lang="cs-CZ" dirty="0"/>
              <a:t>P2Y30D</a:t>
            </a:r>
          </a:p>
          <a:p>
            <a:r>
              <a:rPr lang="cs-CZ" dirty="0"/>
              <a:t>-P1Y</a:t>
            </a:r>
          </a:p>
          <a:p>
            <a:r>
              <a:rPr lang="cs-CZ" dirty="0"/>
              <a:t>PT123456S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  <a:p>
            <a:r>
              <a:rPr lang="cs-CZ" dirty="0"/>
              <a:t>Základy XSD</a:t>
            </a:r>
          </a:p>
          <a:p>
            <a:r>
              <a:rPr lang="cs-CZ" dirty="0"/>
              <a:t>XML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Komplexní typy v XSD</a:t>
            </a:r>
          </a:p>
          <a:p>
            <a:r>
              <a:rPr lang="cs-CZ" dirty="0"/>
              <a:t>Použití schémat</a:t>
            </a:r>
          </a:p>
        </p:txBody>
      </p:sp>
    </p:spTree>
    <p:extLst>
      <p:ext uri="{BB962C8B-B14F-4D97-AF65-F5344CB8AC3E}">
        <p14:creationId xmlns:p14="http://schemas.microsoft.com/office/powerpoint/2010/main" val="187026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xs:NMTOKENS</a:t>
            </a:r>
            <a:r>
              <a:rPr lang="cs-CZ" dirty="0"/>
              <a:t> =&gt; seznam hodnot v </a:t>
            </a:r>
            <a:r>
              <a:rPr lang="cs-CZ" dirty="0" err="1"/>
              <a:t>xs:NMTOKEN</a:t>
            </a:r>
            <a:endParaRPr lang="cs-CZ" dirty="0"/>
          </a:p>
          <a:p>
            <a:r>
              <a:rPr lang="cs-CZ" dirty="0" err="1"/>
              <a:t>xs:IDREFS</a:t>
            </a:r>
            <a:r>
              <a:rPr lang="cs-CZ" dirty="0"/>
              <a:t> =&gt; seznam hodnot v </a:t>
            </a:r>
            <a:r>
              <a:rPr lang="cs-CZ" dirty="0" err="1"/>
              <a:t>xs:IDREF</a:t>
            </a:r>
            <a:endParaRPr lang="cs-CZ" dirty="0"/>
          </a:p>
          <a:p>
            <a:r>
              <a:rPr lang="cs-CZ" dirty="0" err="1"/>
              <a:t>xs:ENTITIES</a:t>
            </a:r>
            <a:r>
              <a:rPr lang="cs-CZ" dirty="0"/>
              <a:t> =&gt; seznam hodnot v </a:t>
            </a:r>
            <a:r>
              <a:rPr lang="cs-CZ" dirty="0" err="1"/>
              <a:t>xs:ENTITY</a:t>
            </a:r>
            <a:endParaRPr lang="cs-CZ" dirty="0"/>
          </a:p>
          <a:p>
            <a:r>
              <a:rPr lang="cs-CZ" dirty="0"/>
              <a:t>Prvky seznamů jsou oddělené pomocí </a:t>
            </a:r>
            <a:r>
              <a:rPr lang="cs-CZ" dirty="0" err="1"/>
              <a:t>whitespace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4459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xs:anySimpleType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Může obsahovat cokoliv</a:t>
            </a:r>
          </a:p>
          <a:p>
            <a:r>
              <a:rPr lang="cs-CZ" dirty="0"/>
              <a:t>Nejde ho použít pro vytvoření vlastního typu</a:t>
            </a:r>
          </a:p>
          <a:p>
            <a:r>
              <a:rPr lang="cs-CZ" dirty="0"/>
              <a:t>Není ani v </a:t>
            </a:r>
            <a:r>
              <a:rPr lang="cs-CZ" dirty="0" err="1"/>
              <a:t>Recommendation</a:t>
            </a:r>
            <a:r>
              <a:rPr lang="cs-CZ" dirty="0"/>
              <a:t> specifikaci! Proto je jeho použití nedoporučeno</a:t>
            </a:r>
          </a:p>
          <a:p>
            <a:r>
              <a:rPr lang="cs-CZ" dirty="0"/>
              <a:t>Používá se pouze ve specifických případech</a:t>
            </a:r>
          </a:p>
        </p:txBody>
      </p:sp>
    </p:spTree>
    <p:extLst>
      <p:ext uri="{BB962C8B-B14F-4D97-AF65-F5344CB8AC3E}">
        <p14:creationId xmlns:p14="http://schemas.microsoft.com/office/powerpoint/2010/main" val="4087950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2a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Upravte první XSD popisující knihovnu a zpřesněte definici typů</a:t>
            </a:r>
          </a:p>
          <a:p>
            <a:r>
              <a:rPr lang="cs-CZ" dirty="0"/>
              <a:t>Přidejte knize </a:t>
            </a:r>
          </a:p>
          <a:p>
            <a:pPr lvl="1"/>
            <a:r>
              <a:rPr lang="cs-CZ" dirty="0"/>
              <a:t>atribut definující ID knihy v knihovně</a:t>
            </a:r>
          </a:p>
          <a:p>
            <a:pPr lvl="1"/>
            <a:r>
              <a:rPr lang="cs-CZ" dirty="0"/>
              <a:t>atribut definující zda je kniha zapůjčená</a:t>
            </a:r>
          </a:p>
          <a:p>
            <a:pPr lvl="1"/>
            <a:r>
              <a:rPr lang="cs-CZ" dirty="0"/>
              <a:t>atribut počet stránek</a:t>
            </a:r>
          </a:p>
          <a:p>
            <a:pPr lvl="1"/>
            <a:r>
              <a:rPr lang="cs-CZ" dirty="0"/>
              <a:t>atribut cena</a:t>
            </a:r>
          </a:p>
          <a:p>
            <a:pPr lvl="1"/>
            <a:r>
              <a:rPr lang="cs-CZ" dirty="0"/>
              <a:t>element popis</a:t>
            </a:r>
          </a:p>
          <a:p>
            <a:pPr lvl="1"/>
            <a:r>
              <a:rPr lang="cs-CZ" dirty="0"/>
              <a:t>nepovinný element odkaz na web stránku s ukázkou</a:t>
            </a:r>
          </a:p>
        </p:txBody>
      </p:sp>
    </p:spTree>
    <p:extLst>
      <p:ext uri="{BB962C8B-B14F-4D97-AF65-F5344CB8AC3E}">
        <p14:creationId xmlns:p14="http://schemas.microsoft.com/office/powerpoint/2010/main" val="55027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vlastních typů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Restriction</a:t>
            </a:r>
            <a:endParaRPr lang="cs-CZ" dirty="0"/>
          </a:p>
          <a:p>
            <a:r>
              <a:rPr lang="cs-CZ" dirty="0"/>
              <a:t>List</a:t>
            </a:r>
          </a:p>
          <a:p>
            <a:r>
              <a:rPr lang="cs-CZ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85536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restriction</a:t>
            </a:r>
            <a:r>
              <a:rPr lang="cs-CZ" dirty="0"/>
              <a:t> - 1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5" y="2396939"/>
            <a:ext cx="7871898" cy="4003861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&lt;</a:t>
            </a:r>
            <a:r>
              <a:rPr lang="cs-CZ" dirty="0" err="1"/>
              <a:t>xs:simpleType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myInteger</a:t>
            </a:r>
            <a:r>
              <a:rPr lang="cs-CZ" dirty="0"/>
              <a:t>"&gt; </a:t>
            </a:r>
            <a:br>
              <a:rPr lang="cs-CZ" dirty="0"/>
            </a:br>
            <a:r>
              <a:rPr lang="cs-CZ" dirty="0"/>
              <a:t>	  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xs:integer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xs:minInclusive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="-2"/&gt; 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xs:maxExclusive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="5"/&gt; </a:t>
            </a:r>
            <a:br>
              <a:rPr lang="cs-CZ" dirty="0"/>
            </a:br>
            <a:r>
              <a:rPr lang="cs-CZ" dirty="0"/>
              <a:t>	  &lt;/</a:t>
            </a:r>
            <a:r>
              <a:rPr lang="cs-CZ" dirty="0" err="1"/>
              <a:t>xs:restriction</a:t>
            </a:r>
            <a:r>
              <a:rPr lang="cs-CZ" dirty="0"/>
              <a:t>&gt; 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</a:p>
          <a:p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xs:simpleType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schemaRecommendations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  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xs:anyURI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xs:enumeration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="http://www.w3.org/TR/xmlschema-0/"/&gt;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xs:enumeration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="http://www.w3.org/TR/xmlschema-1/"/&gt;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xs:enumeration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="http://www.w3.org/TR/xmlschema-2/"/&gt;</a:t>
            </a:r>
            <a:br>
              <a:rPr lang="cs-CZ" dirty="0"/>
            </a:br>
            <a:r>
              <a:rPr lang="cs-CZ" dirty="0"/>
              <a:t>	  &lt;/</a:t>
            </a:r>
            <a:r>
              <a:rPr lang="cs-CZ" dirty="0" err="1"/>
              <a:t>xs:restriction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776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restriction</a:t>
            </a:r>
            <a:r>
              <a:rPr lang="cs-CZ" dirty="0"/>
              <a:t> - 2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5" y="2396939"/>
            <a:ext cx="7570067" cy="3146611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xs:length</a:t>
            </a:r>
            <a:r>
              <a:rPr lang="cs-CZ" dirty="0"/>
              <a:t> =&gt; definuje pevnou délku řetězce nebo binárních dat</a:t>
            </a:r>
          </a:p>
          <a:p>
            <a:r>
              <a:rPr lang="cs-CZ" dirty="0" err="1"/>
              <a:t>xs:maxLength</a:t>
            </a:r>
            <a:r>
              <a:rPr lang="cs-CZ" dirty="0"/>
              <a:t> =&gt; definuje maximální délku řetězce nebo dat</a:t>
            </a:r>
          </a:p>
          <a:p>
            <a:r>
              <a:rPr lang="cs-CZ" dirty="0" err="1"/>
              <a:t>xs:minLength</a:t>
            </a:r>
            <a:r>
              <a:rPr lang="cs-CZ" dirty="0"/>
              <a:t> =&gt; definuje minimální délku řetězce nebo dat</a:t>
            </a:r>
          </a:p>
          <a:p>
            <a:r>
              <a:rPr lang="cs-CZ" dirty="0" err="1"/>
              <a:t>xs:pattern</a:t>
            </a:r>
            <a:r>
              <a:rPr lang="cs-CZ" dirty="0"/>
              <a:t> =&gt; definuje regulární výraz pro řetězec nebo reálné číslo. Pokud se použije vícenásobně, platí mezi omezeními OR</a:t>
            </a:r>
          </a:p>
          <a:p>
            <a:r>
              <a:rPr lang="cs-CZ" dirty="0" err="1"/>
              <a:t>xs:whiteSpace</a:t>
            </a:r>
            <a:r>
              <a:rPr lang="cs-CZ" dirty="0"/>
              <a:t> =&gt; definuje mechanizmus zpracování </a:t>
            </a:r>
            <a:r>
              <a:rPr lang="cs-CZ" dirty="0" err="1"/>
              <a:t>whitespace</a:t>
            </a:r>
            <a:r>
              <a:rPr lang="cs-CZ" dirty="0"/>
              <a:t> znaků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692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Restriction</a:t>
            </a:r>
            <a:r>
              <a:rPr lang="cs-CZ" dirty="0"/>
              <a:t> pro datum a čas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xs:enumeration</a:t>
            </a:r>
            <a:endParaRPr lang="cs-CZ" dirty="0"/>
          </a:p>
          <a:p>
            <a:r>
              <a:rPr lang="cs-CZ" dirty="0" err="1"/>
              <a:t>xs:maxExclusive</a:t>
            </a:r>
            <a:r>
              <a:rPr lang="cs-CZ" dirty="0"/>
              <a:t>, </a:t>
            </a:r>
            <a:r>
              <a:rPr lang="cs-CZ" dirty="0" err="1"/>
              <a:t>xs:maxInclusive</a:t>
            </a:r>
            <a:endParaRPr lang="cs-CZ" dirty="0"/>
          </a:p>
          <a:p>
            <a:r>
              <a:rPr lang="cs-CZ" dirty="0" err="1"/>
              <a:t>xs:minExclusive</a:t>
            </a:r>
            <a:r>
              <a:rPr lang="cs-CZ" dirty="0"/>
              <a:t>, </a:t>
            </a:r>
            <a:r>
              <a:rPr lang="cs-CZ" dirty="0" err="1"/>
              <a:t>xs:minInclusive</a:t>
            </a:r>
            <a:endParaRPr lang="cs-CZ" dirty="0"/>
          </a:p>
          <a:p>
            <a:r>
              <a:rPr lang="cs-CZ" dirty="0" err="1"/>
              <a:t>xs:pattern</a:t>
            </a:r>
            <a:r>
              <a:rPr lang="cs-CZ" dirty="0"/>
              <a:t> =&gt; </a:t>
            </a:r>
            <a:r>
              <a:rPr lang="cs-CZ" dirty="0" err="1"/>
              <a:t>reg</a:t>
            </a:r>
            <a:r>
              <a:rPr lang="cs-CZ" dirty="0"/>
              <a:t>. výraz definuje povolený zápis času</a:t>
            </a:r>
          </a:p>
        </p:txBody>
      </p:sp>
    </p:spTree>
    <p:extLst>
      <p:ext uri="{BB962C8B-B14F-4D97-AF65-F5344CB8AC3E}">
        <p14:creationId xmlns:p14="http://schemas.microsoft.com/office/powerpoint/2010/main" val="2456871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Restriction</a:t>
            </a:r>
            <a:r>
              <a:rPr lang="cs-CZ" dirty="0"/>
              <a:t> pro číselné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Podporuje vše co jsme už použili</a:t>
            </a:r>
          </a:p>
          <a:p>
            <a:r>
              <a:rPr lang="cs-CZ" dirty="0" err="1"/>
              <a:t>xs:totalDigits</a:t>
            </a:r>
            <a:r>
              <a:rPr lang="cs-CZ" dirty="0"/>
              <a:t> =&gt; maximální počet číslic (ignoruje počáteční 0)</a:t>
            </a:r>
          </a:p>
          <a:p>
            <a:r>
              <a:rPr lang="cs-CZ" dirty="0" err="1"/>
              <a:t>xs:fractionDigits</a:t>
            </a:r>
            <a:r>
              <a:rPr lang="cs-CZ" dirty="0"/>
              <a:t> =&gt; maximální počet desetinných číslic (pouze pro typ </a:t>
            </a:r>
            <a:r>
              <a:rPr lang="cs-CZ" dirty="0" err="1"/>
              <a:t>xs:decimal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407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Pravidla pro odvozování u restrikce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Odvozením nelze zmenšit restrikci původního typu</a:t>
            </a:r>
          </a:p>
          <a:p>
            <a:r>
              <a:rPr lang="cs-CZ" dirty="0"/>
              <a:t>Vůbec nelze změnit restrikci </a:t>
            </a:r>
            <a:r>
              <a:rPr lang="cs-CZ" dirty="0" err="1"/>
              <a:t>xs:length</a:t>
            </a:r>
            <a:endParaRPr lang="cs-CZ" dirty="0"/>
          </a:p>
          <a:p>
            <a:r>
              <a:rPr lang="cs-CZ" dirty="0"/>
              <a:t>Pokud použijete opakovaně </a:t>
            </a:r>
            <a:r>
              <a:rPr lang="cs-CZ" dirty="0" err="1"/>
              <a:t>xs:pattern</a:t>
            </a:r>
            <a:r>
              <a:rPr lang="cs-CZ" dirty="0"/>
              <a:t> při odvození nového typu, aplikuje se mezi požadavky AND</a:t>
            </a:r>
          </a:p>
        </p:txBody>
      </p:sp>
    </p:spTree>
    <p:extLst>
      <p:ext uri="{BB962C8B-B14F-4D97-AF65-F5344CB8AC3E}">
        <p14:creationId xmlns:p14="http://schemas.microsoft.com/office/powerpoint/2010/main" val="209337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Umožňuje definovat prvek, obsahující výčet hodnot oddělených pomocí </a:t>
            </a:r>
            <a:r>
              <a:rPr lang="cs-CZ" dirty="0" err="1"/>
              <a:t>whitespace</a:t>
            </a:r>
            <a:r>
              <a:rPr lang="cs-CZ" dirty="0"/>
              <a:t> znaků</a:t>
            </a:r>
          </a:p>
          <a:p>
            <a:r>
              <a:rPr lang="cs-CZ" dirty="0"/>
              <a:t>&lt;</a:t>
            </a:r>
            <a:r>
              <a:rPr lang="cs-CZ" dirty="0" err="1"/>
              <a:t>xs:simpleType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integerList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xs:list</a:t>
            </a:r>
            <a:r>
              <a:rPr lang="cs-CZ" dirty="0"/>
              <a:t> </a:t>
            </a:r>
            <a:r>
              <a:rPr lang="cs-CZ" dirty="0" err="1"/>
              <a:t>itemType</a:t>
            </a:r>
            <a:r>
              <a:rPr lang="cs-CZ" dirty="0"/>
              <a:t>="</a:t>
            </a:r>
            <a:r>
              <a:rPr lang="cs-CZ" dirty="0" err="1"/>
              <a:t>xs:integer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</a:p>
          <a:p>
            <a:r>
              <a:rPr lang="cs-CZ" dirty="0"/>
              <a:t>Omezení </a:t>
            </a:r>
            <a:r>
              <a:rPr lang="cs-CZ" dirty="0" err="1"/>
              <a:t>xs:length</a:t>
            </a:r>
            <a:r>
              <a:rPr lang="cs-CZ" dirty="0"/>
              <a:t>, </a:t>
            </a:r>
            <a:r>
              <a:rPr lang="cs-CZ" dirty="0" err="1"/>
              <a:t>xs:minLength</a:t>
            </a:r>
            <a:r>
              <a:rPr lang="cs-CZ" dirty="0"/>
              <a:t> a </a:t>
            </a:r>
            <a:r>
              <a:rPr lang="cs-CZ" dirty="0" err="1"/>
              <a:t>xs:maxLength</a:t>
            </a:r>
            <a:r>
              <a:rPr lang="cs-CZ" dirty="0"/>
              <a:t> se vztahují na počet prvků</a:t>
            </a:r>
          </a:p>
          <a:p>
            <a:r>
              <a:rPr lang="cs-CZ" dirty="0"/>
              <a:t>Nelze definovat seznam seznamů</a:t>
            </a:r>
          </a:p>
        </p:txBody>
      </p:sp>
    </p:spTree>
    <p:extLst>
      <p:ext uri="{BB962C8B-B14F-4D97-AF65-F5344CB8AC3E}">
        <p14:creationId xmlns:p14="http://schemas.microsoft.com/office/powerpoint/2010/main" val="21037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informace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 výuky</a:t>
            </a:r>
          </a:p>
          <a:p>
            <a:r>
              <a:rPr lang="cs-CZ" dirty="0"/>
              <a:t>Přestávky, nápoje</a:t>
            </a:r>
          </a:p>
          <a:p>
            <a:r>
              <a:rPr lang="cs-CZ" dirty="0"/>
              <a:t>Oběd</a:t>
            </a:r>
          </a:p>
          <a:p>
            <a:r>
              <a:rPr lang="cs-CZ" dirty="0"/>
              <a:t>Kuřáci</a:t>
            </a:r>
          </a:p>
          <a:p>
            <a:r>
              <a:rPr lang="cs-CZ" dirty="0"/>
              <a:t>Kód pro vstup</a:t>
            </a:r>
          </a:p>
          <a:p>
            <a:r>
              <a:rPr lang="cs-CZ" dirty="0"/>
              <a:t>Toalety</a:t>
            </a:r>
          </a:p>
          <a:p>
            <a:r>
              <a:rPr lang="cs-CZ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27204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Union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Umožňuje definovat typ s různými datovými typy</a:t>
            </a:r>
          </a:p>
          <a:p>
            <a:r>
              <a:rPr lang="cs-CZ" dirty="0"/>
              <a:t>&lt;</a:t>
            </a:r>
            <a:r>
              <a:rPr lang="cs-CZ" dirty="0" err="1"/>
              <a:t>xs:simpleType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myIntegerUnion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  &lt;</a:t>
            </a:r>
            <a:r>
              <a:rPr lang="cs-CZ" dirty="0" err="1"/>
              <a:t>xs:union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xs:simpleType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xs:integer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xs:simpleType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xs:NMTOKEN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		&lt;</a:t>
            </a:r>
            <a:r>
              <a:rPr lang="cs-CZ" dirty="0" err="1"/>
              <a:t>xs:enumeration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</a:t>
            </a:r>
            <a:r>
              <a:rPr lang="cs-CZ" dirty="0" err="1"/>
              <a:t>undefined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	&lt;/</a:t>
            </a:r>
            <a:r>
              <a:rPr lang="cs-CZ" dirty="0" err="1"/>
              <a:t>xs:restriction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  &lt;/</a:t>
            </a:r>
            <a:r>
              <a:rPr lang="cs-CZ" dirty="0" err="1"/>
              <a:t>xs:union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8236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2b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699" y="2052925"/>
            <a:ext cx="7888461" cy="4195481"/>
          </a:xfrm>
        </p:spPr>
        <p:txBody>
          <a:bodyPr/>
          <a:lstStyle/>
          <a:p>
            <a:r>
              <a:rPr lang="cs-CZ" dirty="0"/>
              <a:t>Upravte definici knihovny podle těchto požadavků</a:t>
            </a:r>
          </a:p>
          <a:p>
            <a:pPr lvl="1"/>
            <a:r>
              <a:rPr lang="cs-CZ" dirty="0"/>
              <a:t>Cena má maximálně 2 desetinná místa</a:t>
            </a:r>
          </a:p>
          <a:p>
            <a:pPr lvl="1"/>
            <a:r>
              <a:rPr lang="cs-CZ" dirty="0"/>
              <a:t>ID knihy je ve formátu X-00000, kde X může být B, D, V, M, P, Y</a:t>
            </a:r>
          </a:p>
          <a:p>
            <a:pPr lvl="1"/>
            <a:r>
              <a:rPr lang="cs-CZ" dirty="0"/>
              <a:t>Rok vydání má číselnou hodnotu nebo „neznámý“</a:t>
            </a:r>
          </a:p>
          <a:p>
            <a:pPr lvl="1"/>
            <a:r>
              <a:rPr lang="cs-CZ" dirty="0"/>
              <a:t>Hodnota nakladatelství musí být pouze z povoleného výčtu</a:t>
            </a:r>
          </a:p>
          <a:p>
            <a:pPr lvl="1"/>
            <a:r>
              <a:rPr lang="cs-CZ" dirty="0"/>
              <a:t>EXTRA: Popis nesmí mít víc než 10 slov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072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XML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Deklarace </a:t>
            </a:r>
            <a:r>
              <a:rPr lang="cs-CZ" dirty="0" err="1"/>
              <a:t>namespace</a:t>
            </a:r>
            <a:r>
              <a:rPr lang="cs-CZ" dirty="0"/>
              <a:t> a jeho použití</a:t>
            </a:r>
          </a:p>
          <a:p>
            <a:r>
              <a:rPr lang="cs-CZ" dirty="0"/>
              <a:t>Pravidla pro </a:t>
            </a:r>
            <a:r>
              <a:rPr lang="cs-CZ" dirty="0" err="1"/>
              <a:t>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8197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Namespace</a:t>
            </a:r>
            <a:r>
              <a:rPr lang="cs-CZ" dirty="0"/>
              <a:t> umožňuje rozlišit dva prvky stejného jména na různých místech XML dokumentu</a:t>
            </a:r>
          </a:p>
          <a:p>
            <a:r>
              <a:rPr lang="cs-CZ" dirty="0" err="1"/>
              <a:t>Namespace</a:t>
            </a:r>
            <a:r>
              <a:rPr lang="cs-CZ" dirty="0"/>
              <a:t> se dostal do XML rok po uvedení XML 1.0</a:t>
            </a:r>
          </a:p>
          <a:p>
            <a:r>
              <a:rPr lang="cs-CZ" dirty="0"/>
              <a:t>DTD nebylo nikdy adaptováno na použití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XSD obsahuje plnou podporu pro definování </a:t>
            </a:r>
            <a:r>
              <a:rPr lang="cs-CZ" dirty="0" err="1"/>
              <a:t>namespace</a:t>
            </a:r>
            <a:r>
              <a:rPr lang="cs-CZ" dirty="0"/>
              <a:t> pro všechny prvky (element, </a:t>
            </a:r>
            <a:r>
              <a:rPr lang="cs-CZ" dirty="0" err="1"/>
              <a:t>attribut</a:t>
            </a:r>
            <a:r>
              <a:rPr lang="cs-CZ" dirty="0"/>
              <a:t>, skupina, typ)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3449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Defaultní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699" y="2052925"/>
            <a:ext cx="7753593" cy="419548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Je uveden pomocí atributu </a:t>
            </a:r>
            <a:r>
              <a:rPr lang="cs-CZ" dirty="0" err="1"/>
              <a:t>xmlns</a:t>
            </a:r>
            <a:endParaRPr lang="cs-CZ" dirty="0"/>
          </a:p>
          <a:p>
            <a:r>
              <a:rPr lang="en-US" dirty="0"/>
              <a:t>&lt;?xml version="1.0"?&gt;</a:t>
            </a:r>
            <a:br>
              <a:rPr lang="cs-CZ" dirty="0"/>
            </a:br>
            <a:r>
              <a:rPr lang="cs-CZ" dirty="0"/>
              <a:t>&lt;Kniha ISBN="978-80-7456-064-4" Jazyk="</a:t>
            </a:r>
            <a:r>
              <a:rPr lang="cs-CZ" dirty="0" err="1"/>
              <a:t>cs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		</a:t>
            </a:r>
            <a:r>
              <a:rPr lang="cs-CZ" b="1" dirty="0" err="1">
                <a:solidFill>
                  <a:srgbClr val="FFFF00"/>
                </a:solidFill>
              </a:rPr>
              <a:t>xmlns</a:t>
            </a:r>
            <a:r>
              <a:rPr lang="cs-CZ" b="1" dirty="0">
                <a:solidFill>
                  <a:srgbClr val="FFFF00"/>
                </a:solidFill>
              </a:rPr>
              <a:t>="http://www.gopas.cz/kurz/</a:t>
            </a:r>
            <a:r>
              <a:rPr lang="cs-CZ" b="1" dirty="0" err="1">
                <a:solidFill>
                  <a:srgbClr val="FFFF00"/>
                </a:solidFill>
              </a:rPr>
              <a:t>xmlxsd</a:t>
            </a:r>
            <a:r>
              <a:rPr lang="cs-CZ" b="1" dirty="0">
                <a:solidFill>
                  <a:srgbClr val="FFFF00"/>
                </a:solidFill>
              </a:rPr>
              <a:t>" 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&lt;Autor </a:t>
            </a:r>
            <a:r>
              <a:rPr lang="cs-CZ" dirty="0" err="1"/>
              <a:t>Jmeno</a:t>
            </a:r>
            <a:r>
              <a:rPr lang="cs-CZ" dirty="0"/>
              <a:t>="Juraj </a:t>
            </a:r>
            <a:r>
              <a:rPr lang="cs-CZ" dirty="0" err="1"/>
              <a:t>Červenák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Nazev</a:t>
            </a:r>
            <a:r>
              <a:rPr lang="cs-CZ" dirty="0"/>
              <a:t>&gt;Ďáblova pevnost&lt;/</a:t>
            </a:r>
            <a:r>
              <a:rPr lang="cs-CZ" dirty="0" err="1"/>
              <a:t>Nazev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&lt;Nakladatel&gt;BROKILON&lt;/Nakladatel&gt;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RokVydani</a:t>
            </a:r>
            <a:r>
              <a:rPr lang="cs-CZ" dirty="0"/>
              <a:t>&gt;2011&lt;/</a:t>
            </a:r>
            <a:r>
              <a:rPr lang="cs-CZ" dirty="0" err="1"/>
              <a:t>RokVydani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&lt;Popis&gt;Třetí kniha příběhů kapitána </a:t>
            </a:r>
            <a:r>
              <a:rPr lang="cs-CZ" dirty="0" err="1"/>
              <a:t>Báthoryho</a:t>
            </a:r>
            <a:r>
              <a:rPr lang="cs-CZ" dirty="0"/>
              <a:t>&lt;/Popis&gt;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WebUkazka</a:t>
            </a:r>
            <a:r>
              <a:rPr lang="cs-CZ" dirty="0"/>
              <a:t>&gt;http://www.xxxx.cz/kniha1.php&lt;/</a:t>
            </a:r>
            <a:r>
              <a:rPr lang="cs-CZ" dirty="0" err="1"/>
              <a:t>WebUkazka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&lt;/Kniha&gt;</a:t>
            </a:r>
          </a:p>
        </p:txBody>
      </p:sp>
    </p:spTree>
    <p:extLst>
      <p:ext uri="{BB962C8B-B14F-4D97-AF65-F5344CB8AC3E}">
        <p14:creationId xmlns:p14="http://schemas.microsoft.com/office/powerpoint/2010/main" val="193173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Namespace</a:t>
            </a:r>
            <a:r>
              <a:rPr lang="cs-CZ" dirty="0"/>
              <a:t> pomocí prefixu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4" y="2396939"/>
            <a:ext cx="8017578" cy="3819303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Je uveden pomocí atributu </a:t>
            </a:r>
            <a:r>
              <a:rPr lang="cs-CZ" dirty="0" err="1"/>
              <a:t>xmlns:prefix</a:t>
            </a:r>
            <a:endParaRPr lang="cs-CZ" dirty="0"/>
          </a:p>
          <a:p>
            <a:r>
              <a:rPr lang="en-US" dirty="0"/>
              <a:t>&lt;?xml version="1.0"?&gt;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kn:Kniha</a:t>
            </a:r>
            <a:r>
              <a:rPr lang="cs-CZ" dirty="0"/>
              <a:t> ISBN="978-80-7456-064-4" Jazyk="</a:t>
            </a:r>
            <a:r>
              <a:rPr lang="cs-CZ" dirty="0" err="1"/>
              <a:t>cs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		</a:t>
            </a:r>
            <a:r>
              <a:rPr lang="cs-CZ" b="1" dirty="0" err="1">
                <a:solidFill>
                  <a:srgbClr val="FFFF00"/>
                </a:solidFill>
              </a:rPr>
              <a:t>xmlns:kn</a:t>
            </a:r>
            <a:r>
              <a:rPr lang="cs-CZ" b="1" dirty="0">
                <a:solidFill>
                  <a:srgbClr val="FFFF00"/>
                </a:solidFill>
              </a:rPr>
              <a:t>="http://www.gopas.cz/kurz/</a:t>
            </a:r>
            <a:r>
              <a:rPr lang="cs-CZ" b="1" dirty="0" err="1">
                <a:solidFill>
                  <a:srgbClr val="FFFF00"/>
                </a:solidFill>
              </a:rPr>
              <a:t>xmlxsd</a:t>
            </a:r>
            <a:r>
              <a:rPr lang="cs-CZ" b="1" dirty="0">
                <a:solidFill>
                  <a:srgbClr val="FFFF00"/>
                </a:solidFill>
              </a:rPr>
              <a:t>" 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kn:Autor</a:t>
            </a:r>
            <a:r>
              <a:rPr lang="cs-CZ" dirty="0"/>
              <a:t> </a:t>
            </a:r>
            <a:r>
              <a:rPr lang="cs-CZ" dirty="0" err="1"/>
              <a:t>Jmeno</a:t>
            </a:r>
            <a:r>
              <a:rPr lang="cs-CZ" dirty="0"/>
              <a:t>="Juraj </a:t>
            </a:r>
            <a:r>
              <a:rPr lang="cs-CZ" dirty="0" err="1"/>
              <a:t>Červenák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kn:Autori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kn:Nazev</a:t>
            </a:r>
            <a:r>
              <a:rPr lang="cs-CZ" dirty="0"/>
              <a:t>&gt;Ďáblova pevnost&lt;/</a:t>
            </a:r>
            <a:r>
              <a:rPr lang="cs-CZ" dirty="0" err="1"/>
              <a:t>kn:Nazev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kn:Nakladatel</a:t>
            </a:r>
            <a:r>
              <a:rPr lang="cs-CZ" dirty="0"/>
              <a:t>&gt;BROKILON&lt;/</a:t>
            </a:r>
            <a:r>
              <a:rPr lang="cs-CZ" dirty="0" err="1"/>
              <a:t>kn:Nakladatel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kn:RokVydani</a:t>
            </a:r>
            <a:r>
              <a:rPr lang="cs-CZ" dirty="0"/>
              <a:t>&gt;2011&lt;/</a:t>
            </a:r>
            <a:r>
              <a:rPr lang="cs-CZ" dirty="0" err="1"/>
              <a:t>kn:RokVydani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kn:Popis</a:t>
            </a:r>
            <a:r>
              <a:rPr lang="cs-CZ" dirty="0"/>
              <a:t>&gt;Třetí kniha příběhů kapitána </a:t>
            </a:r>
            <a:r>
              <a:rPr lang="cs-CZ" dirty="0" err="1"/>
              <a:t>Báthoryho</a:t>
            </a:r>
            <a:r>
              <a:rPr lang="cs-CZ" dirty="0"/>
              <a:t>&lt;/</a:t>
            </a:r>
            <a:r>
              <a:rPr lang="cs-CZ" dirty="0" err="1"/>
              <a:t>kn:Popis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kn:WebUkazka</a:t>
            </a:r>
            <a:r>
              <a:rPr lang="cs-CZ" dirty="0"/>
              <a:t>&gt;http://www.xxxx.cz/kniha1.php&lt;/</a:t>
            </a:r>
            <a:r>
              <a:rPr lang="cs-CZ" dirty="0" err="1"/>
              <a:t>kn:WebUkazka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kn:Kniha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8253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více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dokumentu může být definováno několik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Liší se prefixem a </a:t>
            </a:r>
            <a:r>
              <a:rPr lang="cs-CZ" dirty="0" err="1"/>
              <a:t>parser</a:t>
            </a:r>
            <a:r>
              <a:rPr lang="cs-CZ" dirty="0"/>
              <a:t> dokáže korektně hledat podle jména a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Je možno míchat defaultní a prefix </a:t>
            </a:r>
            <a:r>
              <a:rPr lang="cs-CZ" dirty="0" err="1"/>
              <a:t>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329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Deklarace </a:t>
            </a:r>
            <a:r>
              <a:rPr lang="cs-CZ" dirty="0" err="1"/>
              <a:t>namespace</a:t>
            </a:r>
            <a:r>
              <a:rPr lang="cs-CZ" dirty="0"/>
              <a:t> v XSD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 </a:t>
            </a:r>
            <a:r>
              <a:rPr lang="cs-CZ" dirty="0" err="1"/>
              <a:t>targetNamespace</a:t>
            </a:r>
            <a:r>
              <a:rPr lang="cs-CZ" dirty="0"/>
              <a:t> v elementu </a:t>
            </a:r>
            <a:r>
              <a:rPr lang="cs-CZ" dirty="0" err="1"/>
              <a:t>xs:schema</a:t>
            </a:r>
            <a:endParaRPr lang="cs-CZ" dirty="0"/>
          </a:p>
          <a:p>
            <a:r>
              <a:rPr lang="cs-CZ" dirty="0"/>
              <a:t>„</a:t>
            </a:r>
            <a:r>
              <a:rPr lang="cs-CZ" dirty="0" err="1"/>
              <a:t>qualified</a:t>
            </a:r>
            <a:r>
              <a:rPr lang="cs-CZ" dirty="0"/>
              <a:t>“ prvky závislé na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„</a:t>
            </a:r>
            <a:r>
              <a:rPr lang="cs-CZ" dirty="0" err="1"/>
              <a:t>unqualified</a:t>
            </a:r>
            <a:r>
              <a:rPr lang="cs-CZ" dirty="0"/>
              <a:t>“ prvky nezávislé na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Zda se uplatní na definované prvky určí atributy</a:t>
            </a:r>
          </a:p>
          <a:p>
            <a:pPr lvl="1"/>
            <a:r>
              <a:rPr lang="cs-CZ" dirty="0" err="1"/>
              <a:t>elementFormDefault</a:t>
            </a:r>
            <a:endParaRPr lang="cs-CZ" dirty="0"/>
          </a:p>
          <a:p>
            <a:pPr lvl="1"/>
            <a:r>
              <a:rPr lang="cs-CZ" dirty="0" err="1"/>
              <a:t>attributeFormDefault</a:t>
            </a:r>
            <a:endParaRPr lang="cs-CZ" dirty="0"/>
          </a:p>
          <a:p>
            <a:r>
              <a:rPr lang="cs-CZ" dirty="0"/>
              <a:t>Defaultní nastavení lze změnit atributem </a:t>
            </a:r>
            <a:r>
              <a:rPr lang="cs-CZ" dirty="0" err="1"/>
              <a:t>form</a:t>
            </a:r>
            <a:r>
              <a:rPr lang="cs-CZ" dirty="0"/>
              <a:t> v definici elementu nebo atributu</a:t>
            </a:r>
          </a:p>
        </p:txBody>
      </p:sp>
      <p:sp>
        <p:nvSpPr>
          <p:cNvPr id="4" name="Zaoblený obdélník 3"/>
          <p:cNvSpPr/>
          <p:nvPr/>
        </p:nvSpPr>
        <p:spPr>
          <a:xfrm>
            <a:off x="779326" y="5459032"/>
            <a:ext cx="6760028" cy="613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XML doporučení =&gt; Atributy neumísťovat do </a:t>
            </a:r>
            <a:r>
              <a:rPr lang="cs-CZ" dirty="0" err="1"/>
              <a:t>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6662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Import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699" y="2052925"/>
            <a:ext cx="7510957" cy="4195481"/>
          </a:xfrm>
        </p:spPr>
        <p:txBody>
          <a:bodyPr>
            <a:normAutofit/>
          </a:bodyPr>
          <a:lstStyle/>
          <a:p>
            <a:r>
              <a:rPr lang="cs-CZ" dirty="0"/>
              <a:t>Pokud chceme použít v našem schématu prvky z jiného schématu</a:t>
            </a:r>
          </a:p>
          <a:p>
            <a:r>
              <a:rPr lang="cs-CZ" dirty="0"/>
              <a:t>Import (umožňuje použít reference na globální prvky z jiného </a:t>
            </a:r>
            <a:r>
              <a:rPr lang="cs-CZ" dirty="0" err="1"/>
              <a:t>namespace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xs:import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="http://www.gopas.cz/kurz/net1" </a:t>
            </a:r>
            <a:r>
              <a:rPr lang="cs-CZ" dirty="0" err="1"/>
              <a:t>schemaLocation</a:t>
            </a:r>
            <a:r>
              <a:rPr lang="cs-CZ" dirty="0"/>
              <a:t>=„net1base.xsd"/&gt;</a:t>
            </a:r>
          </a:p>
          <a:p>
            <a:r>
              <a:rPr lang="cs-CZ" dirty="0" err="1"/>
              <a:t>Include</a:t>
            </a:r>
            <a:r>
              <a:rPr lang="cs-CZ" dirty="0"/>
              <a:t> (schéma bez </a:t>
            </a:r>
            <a:r>
              <a:rPr lang="cs-CZ" dirty="0" err="1"/>
              <a:t>targetNamespace</a:t>
            </a:r>
            <a:r>
              <a:rPr lang="cs-CZ" dirty="0"/>
              <a:t>, ale </a:t>
            </a:r>
            <a:r>
              <a:rPr lang="cs-CZ" dirty="0" err="1"/>
              <a:t>qualified</a:t>
            </a:r>
            <a:r>
              <a:rPr lang="cs-CZ" dirty="0"/>
              <a:t> prvky). Prvky se stanou součástí cílového </a:t>
            </a:r>
            <a:r>
              <a:rPr lang="cs-CZ" dirty="0" err="1"/>
              <a:t>namespace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xs:include</a:t>
            </a:r>
            <a:r>
              <a:rPr lang="cs-CZ" dirty="0"/>
              <a:t> </a:t>
            </a:r>
            <a:r>
              <a:rPr lang="cs-CZ" dirty="0" err="1"/>
              <a:t>schemaLocation</a:t>
            </a:r>
            <a:r>
              <a:rPr lang="cs-CZ" dirty="0"/>
              <a:t>=„net2base.xsd"/&gt; </a:t>
            </a:r>
          </a:p>
          <a:p>
            <a:r>
              <a:rPr lang="cs-CZ" dirty="0" err="1"/>
              <a:t>Redefine</a:t>
            </a:r>
            <a:r>
              <a:rPr lang="cs-CZ" dirty="0"/>
              <a:t> (umožňuje změnit typ z jiného schématu při zachování jména)</a:t>
            </a:r>
          </a:p>
        </p:txBody>
      </p:sp>
      <p:sp>
        <p:nvSpPr>
          <p:cNvPr id="4" name="Zaoblený obdélník 3"/>
          <p:cNvSpPr/>
          <p:nvPr/>
        </p:nvSpPr>
        <p:spPr>
          <a:xfrm>
            <a:off x="827700" y="6164665"/>
            <a:ext cx="7186904" cy="56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Preferujte Import před </a:t>
            </a:r>
            <a:r>
              <a:rPr lang="cs-CZ" b="1" dirty="0" err="1"/>
              <a:t>Include</a:t>
            </a:r>
            <a:r>
              <a:rPr lang="cs-CZ" b="1" dirty="0"/>
              <a:t> a </a:t>
            </a:r>
            <a:r>
              <a:rPr lang="cs-CZ" b="1" dirty="0" err="1"/>
              <a:t>Redefine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193926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Jakýkoliv element z jiného </a:t>
            </a:r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700" y="2052925"/>
            <a:ext cx="7502568" cy="4297541"/>
          </a:xfrm>
        </p:spPr>
        <p:txBody>
          <a:bodyPr>
            <a:normAutofit/>
          </a:bodyPr>
          <a:lstStyle/>
          <a:p>
            <a:r>
              <a:rPr lang="cs-CZ" dirty="0"/>
              <a:t>Občas je nutno zadat, že na daném místě bude nějaký element z jiného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Element</a:t>
            </a:r>
            <a:br>
              <a:rPr lang="cs-CZ" dirty="0"/>
            </a:br>
            <a:r>
              <a:rPr lang="en-US" dirty="0"/>
              <a:t>&lt;</a:t>
            </a:r>
            <a:r>
              <a:rPr lang="en-US" dirty="0" err="1"/>
              <a:t>xs:any</a:t>
            </a:r>
            <a:r>
              <a:rPr lang="en-US" dirty="0"/>
              <a:t> namespace="http://</a:t>
            </a:r>
            <a:r>
              <a:rPr lang="cs-CZ" dirty="0"/>
              <a:t>www.gopas.cz</a:t>
            </a:r>
            <a:r>
              <a:rPr lang="en-US" dirty="0"/>
              <a:t>/</a:t>
            </a:r>
            <a:r>
              <a:rPr lang="cs-CZ" dirty="0"/>
              <a:t>kurz</a:t>
            </a:r>
            <a:r>
              <a:rPr lang="en-US" dirty="0"/>
              <a:t>/</a:t>
            </a:r>
            <a:r>
              <a:rPr lang="cs-CZ" dirty="0"/>
              <a:t>net</a:t>
            </a:r>
            <a:r>
              <a:rPr lang="en-US" dirty="0"/>
              <a:t>" </a:t>
            </a:r>
            <a:r>
              <a:rPr lang="en-US" dirty="0" err="1"/>
              <a:t>processContents</a:t>
            </a:r>
            <a:r>
              <a:rPr lang="en-US" dirty="0"/>
              <a:t>="skip"</a:t>
            </a:r>
            <a:r>
              <a:rPr lang="cs-CZ" dirty="0"/>
              <a:t> </a:t>
            </a:r>
            <a:r>
              <a:rPr lang="en-US" dirty="0" err="1"/>
              <a:t>minOccurs</a:t>
            </a:r>
            <a:r>
              <a:rPr lang="en-US" dirty="0"/>
              <a:t>="0" </a:t>
            </a:r>
            <a:r>
              <a:rPr lang="en-US" dirty="0" err="1"/>
              <a:t>maxOccurs</a:t>
            </a:r>
            <a:r>
              <a:rPr lang="en-US" dirty="0"/>
              <a:t>="unbounded"/&gt;</a:t>
            </a:r>
            <a:endParaRPr lang="cs-CZ" dirty="0"/>
          </a:p>
          <a:p>
            <a:r>
              <a:rPr lang="cs-CZ" dirty="0"/>
              <a:t>Atribut</a:t>
            </a:r>
            <a:br>
              <a:rPr lang="cs-CZ" dirty="0"/>
            </a:br>
            <a:r>
              <a:rPr lang="fr-FR" dirty="0"/>
              <a:t>&lt;xs:anyAttribute namespace="http://</a:t>
            </a:r>
            <a:r>
              <a:rPr lang="cs-CZ" dirty="0"/>
              <a:t> www.gopas.cz</a:t>
            </a:r>
            <a:r>
              <a:rPr lang="en-US" dirty="0"/>
              <a:t>/</a:t>
            </a:r>
            <a:r>
              <a:rPr lang="cs-CZ" dirty="0"/>
              <a:t>kurz</a:t>
            </a:r>
            <a:r>
              <a:rPr lang="en-US" dirty="0"/>
              <a:t>/</a:t>
            </a:r>
            <a:r>
              <a:rPr lang="cs-CZ" dirty="0"/>
              <a:t>net</a:t>
            </a:r>
            <a:r>
              <a:rPr lang="fr-FR" dirty="0"/>
              <a:t>" processContents="skip"/&gt;</a:t>
            </a:r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namespace</a:t>
            </a:r>
            <a:r>
              <a:rPr lang="cs-CZ" dirty="0"/>
              <a:t> lze zadat ##</a:t>
            </a:r>
            <a:r>
              <a:rPr lang="cs-CZ" dirty="0" err="1"/>
              <a:t>local</a:t>
            </a:r>
            <a:r>
              <a:rPr lang="cs-CZ" dirty="0"/>
              <a:t>, ##any, ##</a:t>
            </a:r>
            <a:r>
              <a:rPr lang="cs-CZ" dirty="0" err="1"/>
              <a:t>other</a:t>
            </a:r>
            <a:r>
              <a:rPr lang="cs-CZ" dirty="0"/>
              <a:t>, ##</a:t>
            </a:r>
            <a:r>
              <a:rPr lang="cs-CZ" dirty="0" err="1"/>
              <a:t>targetNamespace</a:t>
            </a:r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processContents</a:t>
            </a:r>
            <a:r>
              <a:rPr lang="cs-CZ" dirty="0"/>
              <a:t> lze zadat skip, </a:t>
            </a:r>
            <a:r>
              <a:rPr lang="cs-CZ" dirty="0" err="1"/>
              <a:t>strict</a:t>
            </a:r>
            <a:r>
              <a:rPr lang="cs-CZ" dirty="0"/>
              <a:t>, </a:t>
            </a:r>
            <a:r>
              <a:rPr lang="cs-CZ" dirty="0" err="1"/>
              <a:t>lax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20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</a:t>
            </a:r>
          </a:p>
          <a:p>
            <a:r>
              <a:rPr lang="cs-CZ" dirty="0"/>
              <a:t>DTD</a:t>
            </a:r>
          </a:p>
          <a:p>
            <a:r>
              <a:rPr lang="cs-CZ" dirty="0"/>
              <a:t>XSD</a:t>
            </a:r>
          </a:p>
        </p:txBody>
      </p:sp>
    </p:spTree>
    <p:extLst>
      <p:ext uri="{BB962C8B-B14F-4D97-AF65-F5344CB8AC3E}">
        <p14:creationId xmlns:p14="http://schemas.microsoft.com/office/powerpoint/2010/main" val="43121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Doplňte do knihovny </a:t>
            </a:r>
            <a:r>
              <a:rPr lang="cs-CZ" dirty="0" err="1"/>
              <a:t>namespace</a:t>
            </a:r>
            <a:endParaRPr lang="cs-CZ" dirty="0"/>
          </a:p>
          <a:p>
            <a:r>
              <a:rPr lang="cs-CZ" dirty="0"/>
              <a:t>Elementy Popis a Odkaz přesuňte do jiného </a:t>
            </a:r>
            <a:r>
              <a:rPr lang="cs-CZ" dirty="0" err="1"/>
              <a:t>namespace</a:t>
            </a:r>
            <a:r>
              <a:rPr lang="cs-CZ" dirty="0"/>
              <a:t> (včetně stávajících omezení)</a:t>
            </a:r>
          </a:p>
          <a:p>
            <a:r>
              <a:rPr lang="cs-CZ" dirty="0"/>
              <a:t>Umožněte do elementu Kniha přidat jakýkoliv nepovinný element z </a:t>
            </a:r>
            <a:r>
              <a:rPr lang="cs-CZ" dirty="0" err="1"/>
              <a:t>namespace</a:t>
            </a:r>
            <a:r>
              <a:rPr lang="cs-CZ" dirty="0"/>
              <a:t> http://www.gopas.cz/kurz/test2019</a:t>
            </a:r>
          </a:p>
        </p:txBody>
      </p:sp>
    </p:spTree>
    <p:extLst>
      <p:ext uri="{BB962C8B-B14F-4D97-AF65-F5344CB8AC3E}">
        <p14:creationId xmlns:p14="http://schemas.microsoft.com/office/powerpoint/2010/main" val="3432535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4. Komplexní typy v XSD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 komplexní typ</a:t>
            </a:r>
          </a:p>
          <a:p>
            <a:r>
              <a:rPr lang="cs-CZ" dirty="0"/>
              <a:t>Tvorba vlastních komplexních typů</a:t>
            </a:r>
          </a:p>
          <a:p>
            <a:r>
              <a:rPr lang="cs-CZ" dirty="0"/>
              <a:t>Typy omezení</a:t>
            </a:r>
          </a:p>
          <a:p>
            <a:r>
              <a:rPr lang="cs-CZ" dirty="0"/>
              <a:t>Použití hotových knihoven typů</a:t>
            </a:r>
          </a:p>
        </p:txBody>
      </p:sp>
    </p:spTree>
    <p:extLst>
      <p:ext uri="{BB962C8B-B14F-4D97-AF65-F5344CB8AC3E}">
        <p14:creationId xmlns:p14="http://schemas.microsoft.com/office/powerpoint/2010/main" val="2083623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Komplexní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Simple</a:t>
            </a:r>
            <a:r>
              <a:rPr lang="cs-CZ" dirty="0"/>
              <a:t> type =&gt; definuje obsah a je nezávislý na zbytku XML</a:t>
            </a:r>
          </a:p>
          <a:p>
            <a:r>
              <a:rPr lang="cs-CZ" dirty="0" err="1"/>
              <a:t>Complex</a:t>
            </a:r>
            <a:r>
              <a:rPr lang="cs-CZ" dirty="0"/>
              <a:t> type =&gt; definuje celou strukturu</a:t>
            </a:r>
          </a:p>
          <a:p>
            <a:r>
              <a:rPr lang="cs-CZ" dirty="0"/>
              <a:t>Komplexní typy se vytvářejí </a:t>
            </a:r>
            <a:r>
              <a:rPr lang="cs-CZ" dirty="0" err="1"/>
              <a:t>zadefinováním</a:t>
            </a:r>
            <a:r>
              <a:rPr lang="cs-CZ" dirty="0"/>
              <a:t>, nebo odvozením z existujícího komplexního typu</a:t>
            </a:r>
          </a:p>
        </p:txBody>
      </p:sp>
    </p:spTree>
    <p:extLst>
      <p:ext uri="{BB962C8B-B14F-4D97-AF65-F5344CB8AC3E}">
        <p14:creationId xmlns:p14="http://schemas.microsoft.com/office/powerpoint/2010/main" val="387014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a </a:t>
            </a:r>
            <a:r>
              <a:rPr lang="cs-CZ" dirty="0" err="1"/>
              <a:t>Restriction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=&gt; může přidat nové atributy a elementy</a:t>
            </a:r>
          </a:p>
          <a:p>
            <a:r>
              <a:rPr lang="cs-CZ" dirty="0" err="1"/>
              <a:t>Restriction</a:t>
            </a:r>
            <a:r>
              <a:rPr lang="cs-CZ" dirty="0"/>
              <a:t> =&gt; může omezit samotná data elementu, jeho atributů a některé atributy výchozího typu zakázat</a:t>
            </a:r>
          </a:p>
        </p:txBody>
      </p:sp>
    </p:spTree>
    <p:extLst>
      <p:ext uri="{BB962C8B-B14F-4D97-AF65-F5344CB8AC3E}">
        <p14:creationId xmlns:p14="http://schemas.microsoft.com/office/powerpoint/2010/main" val="2255994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- </a:t>
            </a:r>
            <a:r>
              <a:rPr lang="cs-CZ" dirty="0" err="1"/>
              <a:t>extension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&lt;</a:t>
            </a:r>
            <a:r>
              <a:rPr lang="cs-CZ" dirty="0" err="1"/>
              <a:t>xs:complexType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tokenWithLang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xs:simpleContent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xs:extension</a:t>
            </a:r>
            <a:r>
              <a:rPr lang="cs-CZ" dirty="0"/>
              <a:t> base="</a:t>
            </a:r>
            <a:r>
              <a:rPr lang="cs-CZ" dirty="0" err="1"/>
              <a:t>xs:token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ref</a:t>
            </a:r>
            <a:r>
              <a:rPr lang="cs-CZ" dirty="0"/>
              <a:t>="</a:t>
            </a:r>
            <a:r>
              <a:rPr lang="cs-CZ" dirty="0" err="1"/>
              <a:t>lang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	&lt;/</a:t>
            </a:r>
            <a:r>
              <a:rPr lang="cs-CZ" dirty="0" err="1"/>
              <a:t>xs:extension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xs:simpleContent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xs:complexType</a:t>
            </a:r>
            <a:r>
              <a:rPr lang="cs-CZ" dirty="0"/>
              <a:t>&gt;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xs:element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title</a:t>
            </a:r>
            <a:r>
              <a:rPr lang="cs-CZ" dirty="0"/>
              <a:t>" type="</a:t>
            </a:r>
            <a:r>
              <a:rPr lang="cs-CZ" dirty="0" err="1"/>
              <a:t>tokenWithLang</a:t>
            </a:r>
            <a:r>
              <a:rPr lang="cs-CZ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557196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- </a:t>
            </a:r>
            <a:r>
              <a:rPr lang="cs-CZ" dirty="0" err="1"/>
              <a:t>restriction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700" y="2052925"/>
            <a:ext cx="7782900" cy="4195481"/>
          </a:xfrm>
        </p:spPr>
        <p:txBody>
          <a:bodyPr>
            <a:normAutofit/>
          </a:bodyPr>
          <a:lstStyle/>
          <a:p>
            <a:r>
              <a:rPr lang="cs-CZ" dirty="0"/>
              <a:t>&lt;</a:t>
            </a:r>
            <a:r>
              <a:rPr lang="cs-CZ" dirty="0" err="1"/>
              <a:t>xs:element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title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  &lt;</a:t>
            </a:r>
            <a:r>
              <a:rPr lang="cs-CZ" dirty="0" err="1"/>
              <a:t>xs:complexType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xs:simpleContent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tokenWithLangAndNote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		&lt;</a:t>
            </a:r>
            <a:r>
              <a:rPr lang="cs-CZ" dirty="0" err="1"/>
              <a:t>xs:maxLength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="255"/&gt;</a:t>
            </a:r>
            <a:br>
              <a:rPr lang="cs-CZ" dirty="0"/>
            </a:br>
            <a:r>
              <a:rPr lang="cs-CZ" dirty="0"/>
              <a:t>		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lang</a:t>
            </a:r>
            <a:r>
              <a:rPr lang="cs-CZ" dirty="0"/>
              <a:t>" type="</a:t>
            </a:r>
            <a:r>
              <a:rPr lang="cs-CZ" dirty="0" err="1"/>
              <a:t>xs:language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note</a:t>
            </a:r>
            <a:r>
              <a:rPr lang="cs-CZ" dirty="0"/>
              <a:t>" use="</a:t>
            </a:r>
            <a:r>
              <a:rPr lang="cs-CZ" dirty="0" err="1"/>
              <a:t>prohibited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	&lt;/</a:t>
            </a:r>
            <a:r>
              <a:rPr lang="cs-CZ" dirty="0" err="1"/>
              <a:t>xs:restriction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xs:simpleContent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  &lt;/</a:t>
            </a:r>
            <a:r>
              <a:rPr lang="cs-CZ" dirty="0" err="1"/>
              <a:t>xs:complexType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xs:element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9015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Komplexní 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Sequence</a:t>
            </a:r>
            <a:r>
              <a:rPr lang="cs-CZ" dirty="0"/>
              <a:t> =&gt; pevně dané pořadí elementů</a:t>
            </a:r>
          </a:p>
          <a:p>
            <a:r>
              <a:rPr lang="cs-CZ" dirty="0" err="1"/>
              <a:t>Choice</a:t>
            </a:r>
            <a:r>
              <a:rPr lang="cs-CZ" dirty="0"/>
              <a:t> =&gt; výběr ze seznamu</a:t>
            </a:r>
          </a:p>
          <a:p>
            <a:r>
              <a:rPr lang="cs-CZ" dirty="0" err="1"/>
              <a:t>All</a:t>
            </a:r>
            <a:r>
              <a:rPr lang="cs-CZ" dirty="0"/>
              <a:t> =&gt; seznam elementů s libovolným pořadím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1030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Pravidla pro vytváření komplexních typů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Unique</a:t>
            </a:r>
            <a:r>
              <a:rPr lang="cs-CZ" dirty="0"/>
              <a:t> </a:t>
            </a:r>
            <a:r>
              <a:rPr lang="cs-CZ" dirty="0" err="1"/>
              <a:t>Particle</a:t>
            </a:r>
            <a:r>
              <a:rPr lang="cs-CZ" dirty="0"/>
              <a:t> </a:t>
            </a:r>
            <a:r>
              <a:rPr lang="cs-CZ" dirty="0" err="1"/>
              <a:t>Attribution</a:t>
            </a:r>
            <a:endParaRPr lang="cs-CZ" dirty="0"/>
          </a:p>
          <a:p>
            <a:pPr lvl="1"/>
            <a:r>
              <a:rPr lang="cs-CZ" dirty="0"/>
              <a:t>Každý prvek musí být jasně identifikovatelný bez ohledu na jeho obsah</a:t>
            </a:r>
          </a:p>
          <a:p>
            <a:r>
              <a:rPr lang="cs-CZ" dirty="0"/>
              <a:t>Element </a:t>
            </a:r>
            <a:r>
              <a:rPr lang="cs-CZ" dirty="0" err="1"/>
              <a:t>Declarations</a:t>
            </a:r>
            <a:r>
              <a:rPr lang="cs-CZ" dirty="0"/>
              <a:t> </a:t>
            </a:r>
            <a:r>
              <a:rPr lang="cs-CZ" dirty="0" err="1"/>
              <a:t>Consistent</a:t>
            </a:r>
            <a:endParaRPr lang="cs-CZ" dirty="0"/>
          </a:p>
          <a:p>
            <a:pPr lvl="1"/>
            <a:r>
              <a:rPr lang="cs-CZ" dirty="0"/>
              <a:t>Nelze mít v sekvenci dva prvky stejného jména ale různých typů</a:t>
            </a:r>
          </a:p>
        </p:txBody>
      </p:sp>
      <p:sp>
        <p:nvSpPr>
          <p:cNvPr id="4" name="Zaoblený obdélník 3"/>
          <p:cNvSpPr/>
          <p:nvPr/>
        </p:nvSpPr>
        <p:spPr>
          <a:xfrm>
            <a:off x="615821" y="2179865"/>
            <a:ext cx="7974506" cy="438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>
                <a:solidFill>
                  <a:srgbClr val="002060"/>
                </a:solidFill>
              </a:rPr>
              <a:t>&lt;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Root</a:t>
            </a:r>
            <a:r>
              <a:rPr lang="cs-CZ" sz="1200" dirty="0">
                <a:solidFill>
                  <a:srgbClr val="002060"/>
                </a:solidFill>
              </a:rPr>
              <a:t>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&lt;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mixed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true</a:t>
            </a:r>
            <a:r>
              <a:rPr lang="cs-CZ" sz="1200" dirty="0">
                <a:solidFill>
                  <a:srgbClr val="002060"/>
                </a:solidFill>
              </a:rPr>
              <a:t>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&lt;</a:t>
            </a:r>
            <a:r>
              <a:rPr lang="cs-CZ" sz="1200" dirty="0" err="1">
                <a:solidFill>
                  <a:srgbClr val="002060"/>
                </a:solidFill>
              </a:rPr>
              <a:t>xs:sequence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&lt;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="Element" </a:t>
            </a:r>
            <a:r>
              <a:rPr lang="cs-CZ" sz="1200" dirty="0" err="1">
                <a:solidFill>
                  <a:srgbClr val="002060"/>
                </a:solidFill>
              </a:rPr>
              <a:t>minOccurs</a:t>
            </a:r>
            <a:r>
              <a:rPr lang="cs-CZ" sz="1200" dirty="0">
                <a:solidFill>
                  <a:srgbClr val="002060"/>
                </a:solidFill>
              </a:rPr>
              <a:t>="1" </a:t>
            </a:r>
            <a:r>
              <a:rPr lang="cs-CZ" sz="1200" dirty="0" err="1">
                <a:solidFill>
                  <a:srgbClr val="002060"/>
                </a:solidFill>
              </a:rPr>
              <a:t>maxOccurs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unbounded</a:t>
            </a:r>
            <a:r>
              <a:rPr lang="cs-CZ" sz="1200" dirty="0">
                <a:solidFill>
                  <a:srgbClr val="002060"/>
                </a:solidFill>
              </a:rPr>
              <a:t>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&lt;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mixed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true</a:t>
            </a:r>
            <a:r>
              <a:rPr lang="cs-CZ" sz="1200" dirty="0">
                <a:solidFill>
                  <a:srgbClr val="002060"/>
                </a:solidFill>
              </a:rPr>
              <a:t>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  &lt;</a:t>
            </a:r>
            <a:r>
              <a:rPr lang="cs-CZ" sz="1200" dirty="0" err="1">
                <a:solidFill>
                  <a:srgbClr val="002060"/>
                </a:solidFill>
              </a:rPr>
              <a:t>xs:attribute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First</a:t>
            </a:r>
            <a:r>
              <a:rPr lang="cs-CZ" sz="1200" dirty="0">
                <a:solidFill>
                  <a:srgbClr val="002060"/>
                </a:solidFill>
              </a:rPr>
              <a:t>" use="</a:t>
            </a:r>
            <a:r>
              <a:rPr lang="cs-CZ" sz="1200" dirty="0" err="1">
                <a:solidFill>
                  <a:srgbClr val="002060"/>
                </a:solidFill>
              </a:rPr>
              <a:t>required</a:t>
            </a:r>
            <a:r>
              <a:rPr lang="cs-CZ" sz="1200" dirty="0">
                <a:solidFill>
                  <a:srgbClr val="002060"/>
                </a:solidFill>
              </a:rPr>
              <a:t>"/&gt;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  &lt;</a:t>
            </a:r>
            <a:r>
              <a:rPr lang="cs-CZ" sz="1200" dirty="0" err="1">
                <a:solidFill>
                  <a:srgbClr val="002060"/>
                </a:solidFill>
              </a:rPr>
              <a:t>xs:attribute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SomeAttribute</a:t>
            </a:r>
            <a:r>
              <a:rPr lang="cs-CZ" sz="1200" dirty="0">
                <a:solidFill>
                  <a:srgbClr val="002060"/>
                </a:solidFill>
              </a:rPr>
              <a:t>" use="</a:t>
            </a:r>
            <a:r>
              <a:rPr lang="cs-CZ" sz="1200" dirty="0" err="1">
                <a:solidFill>
                  <a:srgbClr val="002060"/>
                </a:solidFill>
              </a:rPr>
              <a:t>required</a:t>
            </a:r>
            <a:r>
              <a:rPr lang="cs-CZ" sz="1200" dirty="0">
                <a:solidFill>
                  <a:srgbClr val="002060"/>
                </a:solidFill>
              </a:rPr>
              <a:t>"/&gt;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&lt;/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&lt;/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&lt;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="Element" </a:t>
            </a:r>
            <a:r>
              <a:rPr lang="cs-CZ" sz="1200" dirty="0" err="1">
                <a:solidFill>
                  <a:srgbClr val="002060"/>
                </a:solidFill>
              </a:rPr>
              <a:t>minOccurs</a:t>
            </a:r>
            <a:r>
              <a:rPr lang="cs-CZ" sz="1200" dirty="0">
                <a:solidFill>
                  <a:srgbClr val="002060"/>
                </a:solidFill>
              </a:rPr>
              <a:t>="0" </a:t>
            </a:r>
            <a:r>
              <a:rPr lang="cs-CZ" sz="1200" dirty="0" err="1">
                <a:solidFill>
                  <a:srgbClr val="002060"/>
                </a:solidFill>
              </a:rPr>
              <a:t>maxOccurs</a:t>
            </a:r>
            <a:r>
              <a:rPr lang="cs-CZ" sz="1200" dirty="0">
                <a:solidFill>
                  <a:srgbClr val="002060"/>
                </a:solidFill>
              </a:rPr>
              <a:t>="1"&gt;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&lt;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mixed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true</a:t>
            </a:r>
            <a:r>
              <a:rPr lang="cs-CZ" sz="1200" dirty="0">
                <a:solidFill>
                  <a:srgbClr val="002060"/>
                </a:solidFill>
              </a:rPr>
              <a:t>"&gt;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  &lt;</a:t>
            </a:r>
            <a:r>
              <a:rPr lang="cs-CZ" sz="1200" dirty="0" err="1">
                <a:solidFill>
                  <a:srgbClr val="002060"/>
                </a:solidFill>
              </a:rPr>
              <a:t>xs:attribute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="Second" use="</a:t>
            </a:r>
            <a:r>
              <a:rPr lang="cs-CZ" sz="1200" dirty="0" err="1">
                <a:solidFill>
                  <a:srgbClr val="002060"/>
                </a:solidFill>
              </a:rPr>
              <a:t>required</a:t>
            </a:r>
            <a:r>
              <a:rPr lang="cs-CZ" sz="1200" dirty="0">
                <a:solidFill>
                  <a:srgbClr val="002060"/>
                </a:solidFill>
              </a:rPr>
              <a:t>"/&gt;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  &lt;</a:t>
            </a:r>
            <a:r>
              <a:rPr lang="cs-CZ" sz="1200" dirty="0" err="1">
                <a:solidFill>
                  <a:srgbClr val="002060"/>
                </a:solidFill>
              </a:rPr>
              <a:t>xs:attribute</a:t>
            </a:r>
            <a:r>
              <a:rPr lang="cs-CZ" sz="1200" dirty="0">
                <a:solidFill>
                  <a:srgbClr val="002060"/>
                </a:solidFill>
              </a:rPr>
              <a:t> </a:t>
            </a:r>
            <a:r>
              <a:rPr lang="cs-CZ" sz="1200" dirty="0" err="1">
                <a:solidFill>
                  <a:srgbClr val="002060"/>
                </a:solidFill>
              </a:rPr>
              <a:t>name</a:t>
            </a:r>
            <a:r>
              <a:rPr lang="cs-CZ" sz="1200" dirty="0">
                <a:solidFill>
                  <a:srgbClr val="002060"/>
                </a:solidFill>
              </a:rPr>
              <a:t>="</a:t>
            </a:r>
            <a:r>
              <a:rPr lang="cs-CZ" sz="1200" dirty="0" err="1">
                <a:solidFill>
                  <a:srgbClr val="002060"/>
                </a:solidFill>
              </a:rPr>
              <a:t>SomeOtherAttribute</a:t>
            </a:r>
            <a:r>
              <a:rPr lang="cs-CZ" sz="1200" dirty="0">
                <a:solidFill>
                  <a:srgbClr val="002060"/>
                </a:solidFill>
              </a:rPr>
              <a:t>" use="</a:t>
            </a:r>
            <a:r>
              <a:rPr lang="cs-CZ" sz="1200" dirty="0" err="1">
                <a:solidFill>
                  <a:srgbClr val="002060"/>
                </a:solidFill>
              </a:rPr>
              <a:t>required</a:t>
            </a:r>
            <a:r>
              <a:rPr lang="cs-CZ" sz="1200" dirty="0">
                <a:solidFill>
                  <a:srgbClr val="002060"/>
                </a:solidFill>
              </a:rPr>
              <a:t>"/&gt;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  &lt;/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  &lt;/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  &lt;/</a:t>
            </a:r>
            <a:r>
              <a:rPr lang="cs-CZ" sz="1200" dirty="0" err="1">
                <a:solidFill>
                  <a:srgbClr val="002060"/>
                </a:solidFill>
              </a:rPr>
              <a:t>xs:sequence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  &lt;/</a:t>
            </a:r>
            <a:r>
              <a:rPr lang="cs-CZ" sz="1200" dirty="0" err="1">
                <a:solidFill>
                  <a:srgbClr val="002060"/>
                </a:solidFill>
              </a:rPr>
              <a:t>xs:complexType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  <a:p>
            <a:r>
              <a:rPr lang="cs-CZ" sz="1200" dirty="0">
                <a:solidFill>
                  <a:srgbClr val="002060"/>
                </a:solidFill>
              </a:rPr>
              <a:t>  &lt;/</a:t>
            </a:r>
            <a:r>
              <a:rPr lang="cs-CZ" sz="1200" dirty="0" err="1">
                <a:solidFill>
                  <a:srgbClr val="002060"/>
                </a:solidFill>
              </a:rPr>
              <a:t>xs:element</a:t>
            </a:r>
            <a:r>
              <a:rPr lang="cs-CZ" sz="1200" dirty="0">
                <a:solidFill>
                  <a:srgbClr val="00206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0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Omezení pro </a:t>
            </a:r>
            <a:r>
              <a:rPr lang="cs-CZ" dirty="0" err="1"/>
              <a:t>xs:all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Nelze ho použít jako část jiného seznamu</a:t>
            </a:r>
          </a:p>
          <a:p>
            <a:r>
              <a:rPr lang="cs-CZ" dirty="0"/>
              <a:t>Samotný </a:t>
            </a:r>
            <a:r>
              <a:rPr lang="cs-CZ" dirty="0" err="1"/>
              <a:t>xs:all</a:t>
            </a:r>
            <a:r>
              <a:rPr lang="cs-CZ" dirty="0"/>
              <a:t> nesmí mít více výskytů než 1</a:t>
            </a:r>
          </a:p>
          <a:p>
            <a:r>
              <a:rPr lang="cs-CZ" dirty="0"/>
              <a:t>Žádný prvek seznamu nesmí mít více výskytů než 1</a:t>
            </a:r>
          </a:p>
          <a:p>
            <a:r>
              <a:rPr lang="cs-CZ" dirty="0"/>
              <a:t>Může obsahovat pouze elementy</a:t>
            </a:r>
          </a:p>
          <a:p>
            <a:endParaRPr lang="cs-CZ" dirty="0"/>
          </a:p>
          <a:p>
            <a:r>
              <a:rPr lang="cs-CZ" dirty="0"/>
              <a:t>Cesty jak omezení obejít</a:t>
            </a:r>
          </a:p>
          <a:p>
            <a:pPr lvl="1"/>
            <a:r>
              <a:rPr lang="cs-CZ" dirty="0"/>
              <a:t>Používat kontejnery pro vícenásobné elementy nebo skupiny</a:t>
            </a:r>
          </a:p>
          <a:p>
            <a:pPr lvl="1"/>
            <a:r>
              <a:rPr lang="cs-CZ" dirty="0"/>
              <a:t>Nahradit </a:t>
            </a:r>
            <a:r>
              <a:rPr lang="cs-CZ" dirty="0" err="1"/>
              <a:t>xs:all</a:t>
            </a:r>
            <a:r>
              <a:rPr lang="cs-CZ" dirty="0"/>
              <a:t> pomocí </a:t>
            </a:r>
            <a:r>
              <a:rPr lang="cs-CZ" dirty="0" err="1"/>
              <a:t>xs:choice</a:t>
            </a:r>
            <a:r>
              <a:rPr lang="cs-CZ" dirty="0"/>
              <a:t> s neomezeným počtem výskytů</a:t>
            </a:r>
          </a:p>
        </p:txBody>
      </p:sp>
    </p:spTree>
    <p:extLst>
      <p:ext uri="{BB962C8B-B14F-4D97-AF65-F5344CB8AC3E}">
        <p14:creationId xmlns:p14="http://schemas.microsoft.com/office/powerpoint/2010/main" val="943760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Extenze komplexních typů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Sequence</a:t>
            </a:r>
            <a:r>
              <a:rPr lang="cs-CZ" dirty="0"/>
              <a:t> =&gt; bez problémů</a:t>
            </a:r>
          </a:p>
          <a:p>
            <a:r>
              <a:rPr lang="cs-CZ" dirty="0" err="1"/>
              <a:t>Choice</a:t>
            </a:r>
            <a:r>
              <a:rPr lang="cs-CZ" dirty="0"/>
              <a:t> =&gt; nelze rozšířit seznam </a:t>
            </a:r>
            <a:r>
              <a:rPr lang="cs-CZ" dirty="0" err="1"/>
              <a:t>choice</a:t>
            </a:r>
            <a:r>
              <a:rPr lang="cs-CZ" dirty="0"/>
              <a:t>, pouze přidat další prvky jako následnou sekvenci</a:t>
            </a:r>
          </a:p>
          <a:p>
            <a:r>
              <a:rPr lang="cs-CZ" dirty="0" err="1"/>
              <a:t>All</a:t>
            </a:r>
            <a:r>
              <a:rPr lang="cs-CZ" dirty="0"/>
              <a:t> =&gt; do typu definovaného </a:t>
            </a:r>
            <a:r>
              <a:rPr lang="cs-CZ" dirty="0" err="1"/>
              <a:t>xs:all</a:t>
            </a:r>
            <a:r>
              <a:rPr lang="cs-CZ" dirty="0"/>
              <a:t> nelze přidat další elementy, pouze atributy</a:t>
            </a:r>
          </a:p>
        </p:txBody>
      </p:sp>
    </p:spTree>
    <p:extLst>
      <p:ext uri="{BB962C8B-B14F-4D97-AF65-F5344CB8AC3E}">
        <p14:creationId xmlns:p14="http://schemas.microsoft.com/office/powerpoint/2010/main" val="59602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Začátky XML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Konec 80. let 20. století se používá SGML (</a:t>
            </a:r>
            <a:r>
              <a:rPr lang="cs-CZ" i="1" dirty="0"/>
              <a:t>Standard </a:t>
            </a:r>
            <a:r>
              <a:rPr lang="cs-CZ" i="1" dirty="0" err="1"/>
              <a:t>Generalized</a:t>
            </a:r>
            <a:r>
              <a:rPr lang="cs-CZ" i="1" dirty="0"/>
              <a:t> </a:t>
            </a:r>
            <a:r>
              <a:rPr lang="cs-CZ" i="1" dirty="0" err="1"/>
              <a:t>Markup</a:t>
            </a:r>
            <a:r>
              <a:rPr lang="cs-CZ" i="1" dirty="0"/>
              <a:t> </a:t>
            </a:r>
            <a:r>
              <a:rPr lang="cs-CZ" i="1" dirty="0" err="1"/>
              <a:t>Language</a:t>
            </a:r>
            <a:r>
              <a:rPr lang="cs-CZ" i="1" dirty="0"/>
              <a:t>)</a:t>
            </a:r>
          </a:p>
          <a:p>
            <a:r>
              <a:rPr lang="cs-CZ" dirty="0"/>
              <a:t>XML vzniklo jako podmnožina SGML v letech 1995 – 1997</a:t>
            </a:r>
          </a:p>
          <a:p>
            <a:r>
              <a:rPr lang="cs-CZ" dirty="0"/>
              <a:t>O jeho standardizaci se staralo W3C konsorcium firem</a:t>
            </a:r>
          </a:p>
          <a:p>
            <a:r>
              <a:rPr lang="cs-CZ" dirty="0"/>
              <a:t>Verze 1.0 byla specifikována W3C dne 10. února 1998</a:t>
            </a:r>
          </a:p>
          <a:p>
            <a:r>
              <a:rPr lang="cs-CZ" dirty="0"/>
              <a:t>Verze 1.1 byla publikována 4. února 2004, reálně se ale moc nepoužívá</a:t>
            </a:r>
          </a:p>
        </p:txBody>
      </p:sp>
    </p:spTree>
    <p:extLst>
      <p:ext uri="{BB962C8B-B14F-4D97-AF65-F5344CB8AC3E}">
        <p14:creationId xmlns:p14="http://schemas.microsoft.com/office/powerpoint/2010/main" val="3070361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Restriction</a:t>
            </a:r>
            <a:r>
              <a:rPr lang="cs-CZ" dirty="0"/>
              <a:t> pro komplexní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Umožňuje změnit počet instancí jednotlivých prvků rodičovské struktury</a:t>
            </a:r>
          </a:p>
          <a:p>
            <a:r>
              <a:rPr lang="cs-CZ" dirty="0"/>
              <a:t>Instance odvozeného typu musí být validní i jako rodičovský typ!</a:t>
            </a:r>
          </a:p>
        </p:txBody>
      </p:sp>
    </p:spTree>
    <p:extLst>
      <p:ext uri="{BB962C8B-B14F-4D97-AF65-F5344CB8AC3E}">
        <p14:creationId xmlns:p14="http://schemas.microsoft.com/office/powerpoint/2010/main" val="193465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4" y="2396939"/>
            <a:ext cx="7402116" cy="405419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Používá se v případě, když element obsahuje text včetně </a:t>
            </a:r>
            <a:r>
              <a:rPr lang="cs-CZ" dirty="0" err="1"/>
              <a:t>podelementů</a:t>
            </a:r>
            <a:endParaRPr lang="cs-CZ" dirty="0"/>
          </a:p>
          <a:p>
            <a:r>
              <a:rPr lang="cs-CZ" dirty="0"/>
              <a:t>Např. pokud obsah elementu může obsahovat HTML formátování</a:t>
            </a:r>
            <a:br>
              <a:rPr lang="cs-CZ" dirty="0"/>
            </a:br>
            <a:br>
              <a:rPr lang="cs-CZ" dirty="0"/>
            </a:br>
            <a:r>
              <a:rPr lang="en-US" dirty="0"/>
              <a:t>&lt;</a:t>
            </a:r>
            <a:r>
              <a:rPr lang="cs-CZ" dirty="0" err="1"/>
              <a:t>Poznamka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cs-CZ" dirty="0" err="1"/>
              <a:t>cs</a:t>
            </a:r>
            <a:r>
              <a:rPr lang="en-US" dirty="0"/>
              <a:t>"&gt;</a:t>
            </a:r>
            <a:r>
              <a:rPr lang="cs-CZ" dirty="0"/>
              <a:t>Autor 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cs-CZ" dirty="0"/>
              <a:t>wiki</a:t>
            </a:r>
            <a:r>
              <a:rPr lang="en-US" dirty="0"/>
              <a:t>.org/</a:t>
            </a:r>
            <a:r>
              <a:rPr lang="cs-CZ" dirty="0" err="1"/>
              <a:t>xxxx</a:t>
            </a:r>
            <a:r>
              <a:rPr lang="en-US" dirty="0"/>
              <a:t>"&gt; </a:t>
            </a:r>
            <a:r>
              <a:rPr lang="cs-CZ" dirty="0" err="1"/>
              <a:t>Xxxx</a:t>
            </a:r>
            <a:r>
              <a:rPr lang="en-US" dirty="0"/>
              <a:t> &lt;/a&gt; </a:t>
            </a:r>
            <a:r>
              <a:rPr lang="cs-CZ" dirty="0"/>
              <a:t>patří k hlavním protagonistům</a:t>
            </a:r>
            <a:r>
              <a:rPr lang="en-US" dirty="0"/>
              <a:t> &lt;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cs-CZ" dirty="0"/>
              <a:t>fantasy</a:t>
            </a:r>
            <a:r>
              <a:rPr lang="en-US" dirty="0"/>
              <a:t> &lt;/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cs-CZ" dirty="0"/>
              <a:t>literatury v ČR</a:t>
            </a:r>
            <a:r>
              <a:rPr lang="en-US" dirty="0"/>
              <a:t> &lt;/</a:t>
            </a:r>
            <a:r>
              <a:rPr lang="cs-CZ" dirty="0" err="1"/>
              <a:t>Poznamka</a:t>
            </a:r>
            <a:r>
              <a:rPr lang="en-US" dirty="0"/>
              <a:t>&gt;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xs:complexType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 "</a:t>
            </a:r>
            <a:r>
              <a:rPr lang="cs-CZ" dirty="0" err="1"/>
              <a:t>formatovanyText</a:t>
            </a:r>
            <a:r>
              <a:rPr lang="cs-CZ" dirty="0"/>
              <a:t>" </a:t>
            </a:r>
            <a:r>
              <a:rPr lang="cs-CZ" b="1" dirty="0" err="1">
                <a:solidFill>
                  <a:schemeClr val="accent1"/>
                </a:solidFill>
              </a:rPr>
              <a:t>mixed</a:t>
            </a:r>
            <a:r>
              <a:rPr lang="cs-CZ" b="1" dirty="0">
                <a:solidFill>
                  <a:schemeClr val="accent1"/>
                </a:solidFill>
              </a:rPr>
              <a:t>="</a:t>
            </a:r>
            <a:r>
              <a:rPr lang="cs-CZ" b="1" dirty="0" err="1">
                <a:solidFill>
                  <a:schemeClr val="accent1"/>
                </a:solidFill>
              </a:rPr>
              <a:t>true</a:t>
            </a:r>
            <a:r>
              <a:rPr lang="cs-CZ" b="1" dirty="0">
                <a:solidFill>
                  <a:schemeClr val="accent1"/>
                </a:solidFill>
              </a:rPr>
              <a:t>"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xs:choice</a:t>
            </a:r>
            <a:r>
              <a:rPr lang="cs-CZ" dirty="0"/>
              <a:t> </a:t>
            </a:r>
            <a:r>
              <a:rPr lang="cs-CZ" dirty="0" err="1"/>
              <a:t>minOccurs</a:t>
            </a:r>
            <a:r>
              <a:rPr lang="cs-CZ" dirty="0"/>
              <a:t>="0" </a:t>
            </a:r>
            <a:r>
              <a:rPr lang="cs-CZ" dirty="0" err="1"/>
              <a:t>maxOccurs</a:t>
            </a:r>
            <a:r>
              <a:rPr lang="cs-CZ" dirty="0"/>
              <a:t>="</a:t>
            </a:r>
            <a:r>
              <a:rPr lang="cs-CZ" dirty="0" err="1"/>
              <a:t>unbounded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xs:element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em</a:t>
            </a:r>
            <a:r>
              <a:rPr lang="cs-CZ" dirty="0"/>
              <a:t>" type="</a:t>
            </a:r>
            <a:r>
              <a:rPr lang="cs-CZ" dirty="0" err="1"/>
              <a:t>xs:token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xs:element</a:t>
            </a:r>
            <a:r>
              <a:rPr lang="cs-CZ" dirty="0"/>
              <a:t> </a:t>
            </a:r>
            <a:r>
              <a:rPr lang="cs-CZ" dirty="0" err="1"/>
              <a:t>ref</a:t>
            </a:r>
            <a:r>
              <a:rPr lang="cs-CZ" dirty="0"/>
              <a:t>="a"/&gt;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xs:choice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ref</a:t>
            </a:r>
            <a:r>
              <a:rPr lang="cs-CZ" dirty="0"/>
              <a:t>="</a:t>
            </a:r>
            <a:r>
              <a:rPr lang="cs-CZ" dirty="0" err="1"/>
              <a:t>lang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xs:complexType</a:t>
            </a:r>
            <a:r>
              <a:rPr lang="cs-CZ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81861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Prázdný element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700" y="2052925"/>
            <a:ext cx="7687126" cy="419548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Element, který má pouze atributy</a:t>
            </a:r>
            <a:br>
              <a:rPr lang="cs-CZ" dirty="0"/>
            </a:b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xs:element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="br"&gt;</a:t>
            </a:r>
            <a:br>
              <a:rPr lang="cs-CZ" dirty="0"/>
            </a:br>
            <a:r>
              <a:rPr lang="cs-CZ" dirty="0"/>
              <a:t>	  &lt;</a:t>
            </a:r>
            <a:r>
              <a:rPr lang="cs-CZ" dirty="0" err="1"/>
              <a:t>xs:complexType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="id" type="</a:t>
            </a:r>
            <a:r>
              <a:rPr lang="cs-CZ" dirty="0" err="1"/>
              <a:t>xs:ID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xs:attribute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class</a:t>
            </a:r>
            <a:r>
              <a:rPr lang="cs-CZ" dirty="0"/>
              <a:t>" type="</a:t>
            </a:r>
            <a:r>
              <a:rPr lang="cs-CZ" dirty="0" err="1"/>
              <a:t>xs:NMTOKEN</a:t>
            </a:r>
            <a:r>
              <a:rPr lang="cs-CZ" dirty="0"/>
              <a:t>"/&gt;</a:t>
            </a:r>
            <a:br>
              <a:rPr lang="cs-CZ" dirty="0"/>
            </a:br>
            <a:r>
              <a:rPr lang="cs-CZ" dirty="0"/>
              <a:t>	  &lt;/</a:t>
            </a:r>
            <a:r>
              <a:rPr lang="cs-CZ" dirty="0" err="1"/>
              <a:t>xs:complexType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xs:element</a:t>
            </a:r>
            <a:r>
              <a:rPr lang="cs-CZ" dirty="0"/>
              <a:t>&gt;</a:t>
            </a:r>
          </a:p>
          <a:p>
            <a:r>
              <a:rPr lang="cs-CZ" dirty="0"/>
              <a:t>Nebo vytvořit </a:t>
            </a:r>
            <a:r>
              <a:rPr lang="cs-CZ" dirty="0" err="1"/>
              <a:t>simple</a:t>
            </a:r>
            <a:r>
              <a:rPr lang="cs-CZ" dirty="0"/>
              <a:t> typ s restrikcí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xs:simpleType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empty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&lt;</a:t>
            </a:r>
            <a:r>
              <a:rPr lang="cs-CZ" dirty="0" err="1"/>
              <a:t>xs:restriction</a:t>
            </a:r>
            <a:r>
              <a:rPr lang="cs-CZ" dirty="0"/>
              <a:t> base="</a:t>
            </a:r>
            <a:r>
              <a:rPr lang="cs-CZ" dirty="0" err="1"/>
              <a:t>xs:string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			&lt;</a:t>
            </a:r>
            <a:r>
              <a:rPr lang="cs-CZ" dirty="0" err="1"/>
              <a:t>xs:enumeration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=""/&gt;</a:t>
            </a:r>
            <a:br>
              <a:rPr lang="cs-CZ" dirty="0"/>
            </a:br>
            <a:r>
              <a:rPr lang="cs-CZ" dirty="0"/>
              <a:t>		&lt;/</a:t>
            </a:r>
            <a:r>
              <a:rPr lang="cs-CZ" dirty="0" err="1"/>
              <a:t>xs:restriction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xs:simpleType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341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skupin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Skupiny slouží k seskupení elementů nebo atributů</a:t>
            </a:r>
          </a:p>
          <a:p>
            <a:r>
              <a:rPr lang="cs-CZ" dirty="0"/>
              <a:t>Tam kde je to povoleno lze následně </a:t>
            </a:r>
            <a:r>
              <a:rPr lang="cs-CZ" dirty="0" err="1"/>
              <a:t>referencovat</a:t>
            </a:r>
            <a:r>
              <a:rPr lang="cs-CZ" dirty="0"/>
              <a:t> skupinu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449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 pro život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Deklarujte elementy, skupiny atributů, skupiny elementů a </a:t>
            </a:r>
            <a:r>
              <a:rPr lang="cs-CZ" dirty="0" err="1"/>
              <a:t>simple</a:t>
            </a:r>
            <a:r>
              <a:rPr lang="cs-CZ" dirty="0"/>
              <a:t> typy</a:t>
            </a:r>
          </a:p>
          <a:p>
            <a:r>
              <a:rPr lang="cs-CZ" dirty="0"/>
              <a:t>Používejte XML </a:t>
            </a:r>
            <a:r>
              <a:rPr lang="cs-CZ" dirty="0" err="1"/>
              <a:t>namespace</a:t>
            </a:r>
            <a:r>
              <a:rPr lang="cs-CZ" dirty="0"/>
              <a:t> všude kde to má smysl</a:t>
            </a:r>
          </a:p>
          <a:p>
            <a:r>
              <a:rPr lang="cs-CZ" dirty="0"/>
              <a:t>Používejte pouze jednoduché komplexní typy</a:t>
            </a:r>
          </a:p>
          <a:p>
            <a:r>
              <a:rPr lang="cs-CZ" dirty="0"/>
              <a:t>Při lokální deklaraci pozor na „</a:t>
            </a:r>
            <a:r>
              <a:rPr lang="cs-CZ" dirty="0" err="1"/>
              <a:t>qualified</a:t>
            </a:r>
            <a:r>
              <a:rPr lang="cs-CZ" dirty="0"/>
              <a:t>“ elementy</a:t>
            </a:r>
          </a:p>
          <a:p>
            <a:r>
              <a:rPr lang="cs-CZ" dirty="0"/>
              <a:t>Schéma bez </a:t>
            </a:r>
            <a:r>
              <a:rPr lang="cs-CZ" dirty="0" err="1"/>
              <a:t>targetNamespace</a:t>
            </a:r>
            <a:r>
              <a:rPr lang="cs-CZ" dirty="0"/>
              <a:t> použijte výhradně k definici </a:t>
            </a:r>
            <a:r>
              <a:rPr lang="cs-CZ" dirty="0" err="1"/>
              <a:t>simple</a:t>
            </a:r>
            <a:r>
              <a:rPr lang="cs-CZ" dirty="0"/>
              <a:t> typů</a:t>
            </a:r>
          </a:p>
          <a:p>
            <a:r>
              <a:rPr lang="cs-CZ" dirty="0"/>
              <a:t>Preferujte jednoduchost před „XSD guru </a:t>
            </a:r>
            <a:r>
              <a:rPr lang="cs-CZ" dirty="0" err="1"/>
              <a:t>code</a:t>
            </a:r>
            <a:r>
              <a:rPr lang="cs-CZ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80443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Upravte schéma knihovny tak, aby:</a:t>
            </a:r>
          </a:p>
          <a:p>
            <a:pPr lvl="1"/>
            <a:r>
              <a:rPr lang="cs-CZ" dirty="0"/>
              <a:t>Atributy umístěte do skupin</a:t>
            </a:r>
          </a:p>
          <a:p>
            <a:pPr lvl="1"/>
            <a:r>
              <a:rPr lang="cs-CZ" dirty="0"/>
              <a:t>Nastavte, že kniha má buď Popis nebo webový odkaz</a:t>
            </a:r>
          </a:p>
          <a:p>
            <a:pPr lvl="1"/>
            <a:r>
              <a:rPr lang="cs-CZ" dirty="0"/>
              <a:t>Vytvořte typ </a:t>
            </a:r>
            <a:r>
              <a:rPr lang="cs-CZ" dirty="0" err="1"/>
              <a:t>KnihaType</a:t>
            </a:r>
            <a:r>
              <a:rPr lang="cs-CZ" dirty="0"/>
              <a:t> a pomocí extenze udělejte typ </a:t>
            </a:r>
            <a:r>
              <a:rPr lang="cs-CZ" dirty="0" err="1"/>
              <a:t>KnihaSHodnocenimType</a:t>
            </a:r>
            <a:r>
              <a:rPr lang="cs-CZ" dirty="0"/>
              <a:t>, který bude mít element pro zadání hodnocení číslem od 1 do 10</a:t>
            </a:r>
          </a:p>
        </p:txBody>
      </p:sp>
    </p:spTree>
    <p:extLst>
      <p:ext uri="{BB962C8B-B14F-4D97-AF65-F5344CB8AC3E}">
        <p14:creationId xmlns:p14="http://schemas.microsoft.com/office/powerpoint/2010/main" val="2588955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Unikátnost, reference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ID/IDREFS</a:t>
            </a:r>
          </a:p>
          <a:p>
            <a:r>
              <a:rPr lang="cs-CZ" dirty="0" err="1"/>
              <a:t>xs:unique</a:t>
            </a:r>
            <a:endParaRPr lang="cs-CZ" dirty="0"/>
          </a:p>
          <a:p>
            <a:r>
              <a:rPr lang="cs-CZ" dirty="0" err="1"/>
              <a:t>xs:key</a:t>
            </a:r>
            <a:r>
              <a:rPr lang="cs-CZ" dirty="0"/>
              <a:t>/</a:t>
            </a:r>
            <a:r>
              <a:rPr lang="cs-CZ" dirty="0" err="1"/>
              <a:t>xs:keyref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9513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ID/IDREF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Vychází z DTD ID a IDREF</a:t>
            </a:r>
          </a:p>
          <a:p>
            <a:r>
              <a:rPr lang="cs-CZ" dirty="0"/>
              <a:t>Odvozeno z </a:t>
            </a:r>
            <a:r>
              <a:rPr lang="cs-CZ" dirty="0" err="1"/>
              <a:t>xs:NCName</a:t>
            </a:r>
            <a:r>
              <a:rPr lang="cs-CZ" dirty="0"/>
              <a:t> =&gt; nemůže začínat číslicí a nesmí obsahovat mezeru</a:t>
            </a:r>
          </a:p>
          <a:p>
            <a:r>
              <a:rPr lang="cs-CZ" dirty="0"/>
              <a:t>ID a IDREF by se mělo používat pouze v atributech</a:t>
            </a:r>
          </a:p>
        </p:txBody>
      </p:sp>
    </p:spTree>
    <p:extLst>
      <p:ext uri="{BB962C8B-B14F-4D97-AF65-F5344CB8AC3E}">
        <p14:creationId xmlns:p14="http://schemas.microsoft.com/office/powerpoint/2010/main" val="2614084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xs:unique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Validátor ověřuje jedinečnost hodnoty daného prvku</a:t>
            </a:r>
          </a:p>
          <a:p>
            <a:r>
              <a:rPr lang="cs-CZ" dirty="0"/>
              <a:t>Rozsah kontroly je dán umístěním podmínky</a:t>
            </a:r>
          </a:p>
          <a:p>
            <a:r>
              <a:rPr lang="cs-CZ" dirty="0" err="1"/>
              <a:t>Selector</a:t>
            </a:r>
            <a:r>
              <a:rPr lang="cs-CZ" dirty="0"/>
              <a:t> =&gt; určuje kde se bude hledat jedinečnost</a:t>
            </a:r>
          </a:p>
          <a:p>
            <a:r>
              <a:rPr lang="cs-CZ" dirty="0" err="1"/>
              <a:t>Field</a:t>
            </a:r>
            <a:r>
              <a:rPr lang="cs-CZ" dirty="0"/>
              <a:t> =&gt; definuje atribut, </a:t>
            </a:r>
            <a:r>
              <a:rPr lang="cs-CZ" dirty="0" err="1"/>
              <a:t>subelement</a:t>
            </a:r>
            <a:r>
              <a:rPr lang="cs-CZ" dirty="0"/>
              <a:t>, kterého hodnota musí být jedinečná</a:t>
            </a:r>
          </a:p>
          <a:p>
            <a:r>
              <a:rPr lang="cs-CZ" dirty="0" err="1"/>
              <a:t>Composite</a:t>
            </a:r>
            <a:r>
              <a:rPr lang="cs-CZ" dirty="0"/>
              <a:t> </a:t>
            </a:r>
            <a:r>
              <a:rPr lang="cs-CZ" dirty="0" err="1"/>
              <a:t>Fields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3525008" y="4672524"/>
            <a:ext cx="5257800" cy="1993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350" dirty="0"/>
              <a:t>&lt;</a:t>
            </a:r>
            <a:r>
              <a:rPr lang="cs-CZ" sz="1350" dirty="0" err="1"/>
              <a:t>xs:element</a:t>
            </a:r>
            <a:r>
              <a:rPr lang="cs-CZ" sz="1350" dirty="0"/>
              <a:t> </a:t>
            </a:r>
            <a:r>
              <a:rPr lang="cs-CZ" sz="1350" dirty="0" err="1"/>
              <a:t>name</a:t>
            </a:r>
            <a:r>
              <a:rPr lang="cs-CZ" sz="1350" dirty="0"/>
              <a:t>="</a:t>
            </a:r>
            <a:r>
              <a:rPr lang="cs-CZ" sz="1350" dirty="0" err="1"/>
              <a:t>library</a:t>
            </a:r>
            <a:r>
              <a:rPr lang="cs-CZ" sz="1350" dirty="0"/>
              <a:t>" </a:t>
            </a:r>
            <a:r>
              <a:rPr lang="cs-CZ" sz="1350" dirty="0" err="1"/>
              <a:t>maxOccurs</a:t>
            </a:r>
            <a:r>
              <a:rPr lang="cs-CZ" sz="1350" dirty="0"/>
              <a:t>="</a:t>
            </a:r>
            <a:r>
              <a:rPr lang="cs-CZ" sz="1350" dirty="0" err="1"/>
              <a:t>unbounded</a:t>
            </a:r>
            <a:r>
              <a:rPr lang="cs-CZ" sz="1350" dirty="0"/>
              <a:t>"&gt;</a:t>
            </a:r>
          </a:p>
          <a:p>
            <a:r>
              <a:rPr lang="cs-CZ" sz="1350" dirty="0"/>
              <a:t>  &lt;</a:t>
            </a:r>
            <a:r>
              <a:rPr lang="cs-CZ" sz="1350" dirty="0" err="1"/>
              <a:t>xs:complexType</a:t>
            </a:r>
            <a:r>
              <a:rPr lang="cs-CZ" sz="1350" dirty="0"/>
              <a:t>&gt;</a:t>
            </a:r>
          </a:p>
          <a:p>
            <a:r>
              <a:rPr lang="cs-CZ" sz="1350" dirty="0"/>
              <a:t>    .../...</a:t>
            </a:r>
          </a:p>
          <a:p>
            <a:r>
              <a:rPr lang="cs-CZ" sz="1350" dirty="0"/>
              <a:t>  &lt;/</a:t>
            </a:r>
            <a:r>
              <a:rPr lang="cs-CZ" sz="1350" dirty="0" err="1"/>
              <a:t>xs:complexType</a:t>
            </a:r>
            <a:r>
              <a:rPr lang="cs-CZ" sz="1350" dirty="0"/>
              <a:t>&gt;</a:t>
            </a:r>
          </a:p>
          <a:p>
            <a:r>
              <a:rPr lang="cs-CZ" sz="1350" b="1" dirty="0">
                <a:solidFill>
                  <a:srgbClr val="FF0000"/>
                </a:solidFill>
              </a:rPr>
              <a:t>  &lt;</a:t>
            </a:r>
            <a:r>
              <a:rPr lang="cs-CZ" sz="1350" b="1" dirty="0" err="1">
                <a:solidFill>
                  <a:srgbClr val="FF0000"/>
                </a:solidFill>
              </a:rPr>
              <a:t>xs:unique</a:t>
            </a:r>
            <a:r>
              <a:rPr lang="cs-CZ" sz="1350" b="1" dirty="0">
                <a:solidFill>
                  <a:srgbClr val="FF0000"/>
                </a:solidFill>
              </a:rPr>
              <a:t> </a:t>
            </a:r>
            <a:r>
              <a:rPr lang="cs-CZ" sz="1350" b="1" dirty="0" err="1">
                <a:solidFill>
                  <a:srgbClr val="FF0000"/>
                </a:solidFill>
              </a:rPr>
              <a:t>name</a:t>
            </a:r>
            <a:r>
              <a:rPr lang="cs-CZ" sz="1350" b="1" dirty="0">
                <a:solidFill>
                  <a:srgbClr val="FF0000"/>
                </a:solidFill>
              </a:rPr>
              <a:t>="</a:t>
            </a:r>
            <a:r>
              <a:rPr lang="cs-CZ" sz="1350" b="1" dirty="0" err="1">
                <a:solidFill>
                  <a:srgbClr val="FF0000"/>
                </a:solidFill>
              </a:rPr>
              <a:t>book</a:t>
            </a:r>
            <a:r>
              <a:rPr lang="cs-CZ" sz="1350" b="1" dirty="0">
                <a:solidFill>
                  <a:srgbClr val="FF0000"/>
                </a:solidFill>
              </a:rPr>
              <a:t>"&gt;</a:t>
            </a:r>
          </a:p>
          <a:p>
            <a:r>
              <a:rPr lang="cs-CZ" sz="1350" b="1" dirty="0">
                <a:solidFill>
                  <a:srgbClr val="FF0000"/>
                </a:solidFill>
              </a:rPr>
              <a:t>    &lt;</a:t>
            </a:r>
            <a:r>
              <a:rPr lang="cs-CZ" sz="1350" b="1" dirty="0" err="1">
                <a:solidFill>
                  <a:srgbClr val="FF0000"/>
                </a:solidFill>
              </a:rPr>
              <a:t>xs:selector</a:t>
            </a:r>
            <a:r>
              <a:rPr lang="cs-CZ" sz="1350" b="1" dirty="0">
                <a:solidFill>
                  <a:srgbClr val="FF0000"/>
                </a:solidFill>
              </a:rPr>
              <a:t> </a:t>
            </a:r>
            <a:r>
              <a:rPr lang="cs-CZ" sz="1350" b="1" dirty="0" err="1">
                <a:solidFill>
                  <a:srgbClr val="FF0000"/>
                </a:solidFill>
              </a:rPr>
              <a:t>xpath</a:t>
            </a:r>
            <a:r>
              <a:rPr lang="cs-CZ" sz="1350" b="1" dirty="0">
                <a:solidFill>
                  <a:srgbClr val="FF0000"/>
                </a:solidFill>
              </a:rPr>
              <a:t>="</a:t>
            </a:r>
            <a:r>
              <a:rPr lang="cs-CZ" sz="1350" b="1" dirty="0" err="1">
                <a:solidFill>
                  <a:srgbClr val="FF0000"/>
                </a:solidFill>
              </a:rPr>
              <a:t>book</a:t>
            </a:r>
            <a:r>
              <a:rPr lang="cs-CZ" sz="1350" b="1" dirty="0">
                <a:solidFill>
                  <a:srgbClr val="FF0000"/>
                </a:solidFill>
              </a:rPr>
              <a:t>"/&gt;</a:t>
            </a:r>
          </a:p>
          <a:p>
            <a:r>
              <a:rPr lang="cs-CZ" sz="1350" b="1" dirty="0">
                <a:solidFill>
                  <a:srgbClr val="FF0000"/>
                </a:solidFill>
              </a:rPr>
              <a:t>    &lt;</a:t>
            </a:r>
            <a:r>
              <a:rPr lang="cs-CZ" sz="1350" b="1" dirty="0" err="1">
                <a:solidFill>
                  <a:srgbClr val="FF0000"/>
                </a:solidFill>
              </a:rPr>
              <a:t>xs:field</a:t>
            </a:r>
            <a:r>
              <a:rPr lang="cs-CZ" sz="1350" b="1" dirty="0">
                <a:solidFill>
                  <a:srgbClr val="FF0000"/>
                </a:solidFill>
              </a:rPr>
              <a:t> </a:t>
            </a:r>
            <a:r>
              <a:rPr lang="cs-CZ" sz="1350" b="1" dirty="0" err="1">
                <a:solidFill>
                  <a:srgbClr val="FF0000"/>
                </a:solidFill>
              </a:rPr>
              <a:t>xpath</a:t>
            </a:r>
            <a:r>
              <a:rPr lang="cs-CZ" sz="1350" b="1" dirty="0">
                <a:solidFill>
                  <a:srgbClr val="FF0000"/>
                </a:solidFill>
              </a:rPr>
              <a:t>="</a:t>
            </a:r>
            <a:r>
              <a:rPr lang="cs-CZ" sz="1350" b="1" dirty="0" err="1">
                <a:solidFill>
                  <a:srgbClr val="FF0000"/>
                </a:solidFill>
              </a:rPr>
              <a:t>isbn</a:t>
            </a:r>
            <a:r>
              <a:rPr lang="cs-CZ" sz="1350" b="1" dirty="0">
                <a:solidFill>
                  <a:srgbClr val="FF0000"/>
                </a:solidFill>
              </a:rPr>
              <a:t>"/&gt;</a:t>
            </a:r>
          </a:p>
          <a:p>
            <a:r>
              <a:rPr lang="cs-CZ" sz="1350" b="1" dirty="0">
                <a:solidFill>
                  <a:srgbClr val="FF0000"/>
                </a:solidFill>
              </a:rPr>
              <a:t>  &lt;/</a:t>
            </a:r>
            <a:r>
              <a:rPr lang="cs-CZ" sz="1350" b="1" dirty="0" err="1">
                <a:solidFill>
                  <a:srgbClr val="FF0000"/>
                </a:solidFill>
              </a:rPr>
              <a:t>xs:unique</a:t>
            </a:r>
            <a:r>
              <a:rPr lang="cs-CZ" sz="1350" b="1" dirty="0">
                <a:solidFill>
                  <a:srgbClr val="FF0000"/>
                </a:solidFill>
              </a:rPr>
              <a:t>&gt;</a:t>
            </a:r>
          </a:p>
          <a:p>
            <a:r>
              <a:rPr lang="cs-CZ" sz="1350" dirty="0"/>
              <a:t>&lt;/</a:t>
            </a:r>
            <a:r>
              <a:rPr lang="cs-CZ" sz="1350" dirty="0" err="1"/>
              <a:t>xs:element</a:t>
            </a:r>
            <a:r>
              <a:rPr lang="cs-CZ" sz="13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3402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xs:key</a:t>
            </a:r>
            <a:r>
              <a:rPr lang="cs-CZ" dirty="0"/>
              <a:t> / </a:t>
            </a:r>
            <a:r>
              <a:rPr lang="cs-CZ" dirty="0" err="1"/>
              <a:t>xs:keyref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xs:key</a:t>
            </a:r>
            <a:r>
              <a:rPr lang="cs-CZ" dirty="0"/>
              <a:t> se definuje stejně jako </a:t>
            </a:r>
            <a:r>
              <a:rPr lang="cs-CZ" dirty="0" err="1"/>
              <a:t>xs:unique</a:t>
            </a:r>
            <a:r>
              <a:rPr lang="cs-CZ" dirty="0"/>
              <a:t>, ale je povinné mít v něm hodnotu</a:t>
            </a:r>
          </a:p>
          <a:p>
            <a:r>
              <a:rPr lang="cs-CZ" dirty="0" err="1"/>
              <a:t>xs:keyref</a:t>
            </a:r>
            <a:r>
              <a:rPr lang="cs-CZ" dirty="0"/>
              <a:t> odkazuje na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xs:key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5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– základní prvky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4710" y="1543574"/>
            <a:ext cx="7744890" cy="473977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/>
              <a:t>&lt;?</a:t>
            </a:r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="1.0" </a:t>
            </a:r>
            <a:r>
              <a:rPr lang="cs-CZ" dirty="0" err="1"/>
              <a:t>encoding</a:t>
            </a:r>
            <a:r>
              <a:rPr lang="cs-CZ" dirty="0"/>
              <a:t>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&lt;</a:t>
            </a:r>
            <a:r>
              <a:rPr lang="cs-CZ" dirty="0" err="1"/>
              <a:t>expense</a:t>
            </a:r>
            <a:r>
              <a:rPr lang="cs-CZ" dirty="0"/>
              <a:t>-report </a:t>
            </a:r>
            <a:r>
              <a:rPr lang="cs-CZ" dirty="0" err="1"/>
              <a:t>xmlns:xsi</a:t>
            </a:r>
            <a:r>
              <a:rPr lang="cs-CZ" dirty="0"/>
              <a:t>="http://www.w3.org/2001/</a:t>
            </a:r>
            <a:r>
              <a:rPr lang="cs-CZ" dirty="0" err="1"/>
              <a:t>XMLSchema</a:t>
            </a:r>
            <a:r>
              <a:rPr lang="cs-CZ" dirty="0"/>
              <a:t>-instance" </a:t>
            </a:r>
            <a:r>
              <a:rPr lang="cs-CZ" dirty="0" err="1"/>
              <a:t>xsi:noNamespaceSchemaLocation</a:t>
            </a:r>
            <a:r>
              <a:rPr lang="cs-CZ" dirty="0"/>
              <a:t>="ExpReport.xsd" </a:t>
            </a:r>
            <a:r>
              <a:rPr lang="cs-CZ" dirty="0" err="1"/>
              <a:t>currency</a:t>
            </a:r>
            <a:r>
              <a:rPr lang="cs-CZ" dirty="0"/>
              <a:t>="USD" </a:t>
            </a:r>
            <a:r>
              <a:rPr lang="cs-CZ" dirty="0" err="1"/>
              <a:t>detailed</a:t>
            </a:r>
            <a:r>
              <a:rPr lang="cs-CZ" dirty="0"/>
              <a:t>="</a:t>
            </a:r>
            <a:r>
              <a:rPr lang="cs-CZ" dirty="0" err="1"/>
              <a:t>false</a:t>
            </a:r>
            <a:r>
              <a:rPr lang="cs-CZ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 err="1"/>
              <a:t>total</a:t>
            </a:r>
            <a:r>
              <a:rPr lang="cs-CZ" dirty="0"/>
              <a:t>-sum="244.23"&gt;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&lt;Person&gt;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First</a:t>
            </a:r>
            <a:r>
              <a:rPr lang="cs-CZ" dirty="0"/>
              <a:t>&gt;Fred&lt;/</a:t>
            </a:r>
            <a:r>
              <a:rPr lang="cs-CZ" dirty="0" err="1"/>
              <a:t>First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&lt;Last&gt;</a:t>
            </a:r>
            <a:r>
              <a:rPr lang="cs-CZ" dirty="0" err="1"/>
              <a:t>Landis</a:t>
            </a:r>
            <a:r>
              <a:rPr lang="cs-CZ" dirty="0"/>
              <a:t>&lt;/Last&gt;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Title</a:t>
            </a:r>
            <a:r>
              <a:rPr lang="cs-CZ" dirty="0"/>
              <a:t>&gt;Project </a:t>
            </a:r>
            <a:r>
              <a:rPr lang="cs-CZ" dirty="0" err="1"/>
              <a:t>Manager</a:t>
            </a:r>
            <a:r>
              <a:rPr lang="cs-CZ" dirty="0"/>
              <a:t>&lt;/</a:t>
            </a:r>
            <a:r>
              <a:rPr lang="cs-CZ" dirty="0" err="1"/>
              <a:t>Title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Phone</a:t>
            </a:r>
            <a:r>
              <a:rPr lang="cs-CZ" dirty="0"/>
              <a:t>&gt;123-456-7890&lt;/</a:t>
            </a:r>
            <a:r>
              <a:rPr lang="cs-CZ" dirty="0" err="1"/>
              <a:t>Phone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&lt;Email&gt;f.landis@nanonull.com&lt;/Email&gt;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&lt;/Person&gt;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</a:t>
            </a:r>
            <a:r>
              <a:rPr lang="cs-CZ" dirty="0" err="1"/>
              <a:t>expense-item</a:t>
            </a:r>
            <a:r>
              <a:rPr lang="cs-CZ" dirty="0"/>
              <a:t> type="</a:t>
            </a:r>
            <a:r>
              <a:rPr lang="cs-CZ" dirty="0" err="1"/>
              <a:t>Lodging</a:t>
            </a:r>
            <a:r>
              <a:rPr lang="cs-CZ" dirty="0"/>
              <a:t>" </a:t>
            </a:r>
            <a:r>
              <a:rPr lang="cs-CZ" dirty="0" err="1"/>
              <a:t>expto</a:t>
            </a:r>
            <a:r>
              <a:rPr lang="cs-CZ" dirty="0"/>
              <a:t>="Sales"&gt;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Date</a:t>
            </a:r>
            <a:r>
              <a:rPr lang="cs-CZ" dirty="0"/>
              <a:t>&gt;2003-01-01&lt;/</a:t>
            </a:r>
            <a:r>
              <a:rPr lang="cs-CZ" dirty="0" err="1"/>
              <a:t>Date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expense</a:t>
            </a:r>
            <a:r>
              <a:rPr lang="cs-CZ" dirty="0"/>
              <a:t>&gt;122.11&lt;/</a:t>
            </a:r>
            <a:r>
              <a:rPr lang="cs-CZ" dirty="0" err="1"/>
              <a:t>expense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&lt;/</a:t>
            </a:r>
            <a:r>
              <a:rPr lang="cs-CZ" dirty="0" err="1"/>
              <a:t>expense-item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</a:t>
            </a:r>
            <a:r>
              <a:rPr lang="cs-CZ" dirty="0" err="1"/>
              <a:t>expense-item</a:t>
            </a:r>
            <a:r>
              <a:rPr lang="cs-CZ" dirty="0"/>
              <a:t> type="</a:t>
            </a:r>
            <a:r>
              <a:rPr lang="cs-CZ" dirty="0" err="1"/>
              <a:t>Lodging</a:t>
            </a:r>
            <a:r>
              <a:rPr lang="cs-CZ" dirty="0"/>
              <a:t>" </a:t>
            </a:r>
            <a:r>
              <a:rPr lang="cs-CZ" dirty="0" err="1"/>
              <a:t>expto</a:t>
            </a:r>
            <a:r>
              <a:rPr lang="cs-CZ" dirty="0"/>
              <a:t>="</a:t>
            </a:r>
            <a:r>
              <a:rPr lang="cs-CZ" dirty="0" err="1"/>
              <a:t>Development</a:t>
            </a:r>
            <a:r>
              <a:rPr lang="cs-CZ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Date</a:t>
            </a:r>
            <a:r>
              <a:rPr lang="cs-CZ" dirty="0"/>
              <a:t>&gt;2003-01-02&lt;/</a:t>
            </a:r>
            <a:r>
              <a:rPr lang="cs-CZ" dirty="0" err="1"/>
              <a:t>Date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expense</a:t>
            </a:r>
            <a:r>
              <a:rPr lang="cs-CZ" dirty="0"/>
              <a:t>&gt;122.12&lt;/</a:t>
            </a:r>
            <a:r>
              <a:rPr lang="cs-CZ" dirty="0" err="1"/>
              <a:t>expense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	&lt;</a:t>
            </a:r>
            <a:r>
              <a:rPr lang="cs-CZ" dirty="0" err="1"/>
              <a:t>description</a:t>
            </a:r>
            <a:r>
              <a:rPr lang="cs-CZ" dirty="0"/>
              <a:t>&gt;</a:t>
            </a:r>
            <a:r>
              <a:rPr lang="cs-CZ" dirty="0" err="1"/>
              <a:t>Played</a:t>
            </a:r>
            <a:r>
              <a:rPr lang="cs-CZ" dirty="0"/>
              <a:t> penny </a:t>
            </a:r>
            <a:r>
              <a:rPr lang="cs-CZ" dirty="0" err="1"/>
              <a:t>arcade</a:t>
            </a:r>
            <a:r>
              <a:rPr lang="cs-CZ" dirty="0"/>
              <a:t>&lt;/</a:t>
            </a:r>
            <a:r>
              <a:rPr lang="cs-CZ" dirty="0" err="1"/>
              <a:t>description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	&lt;/</a:t>
            </a:r>
            <a:r>
              <a:rPr lang="cs-CZ" dirty="0" err="1"/>
              <a:t>expense-item</a:t>
            </a:r>
            <a:r>
              <a:rPr lang="cs-CZ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/>
              <a:t>&lt;/</a:t>
            </a:r>
            <a:r>
              <a:rPr lang="cs-CZ" dirty="0" err="1"/>
              <a:t>expense</a:t>
            </a:r>
            <a:r>
              <a:rPr lang="cs-CZ" dirty="0"/>
              <a:t>-report&gt;</a:t>
            </a:r>
          </a:p>
        </p:txBody>
      </p:sp>
    </p:spTree>
    <p:extLst>
      <p:ext uri="{BB962C8B-B14F-4D97-AF65-F5344CB8AC3E}">
        <p14:creationId xmlns:p14="http://schemas.microsoft.com/office/powerpoint/2010/main" val="36974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Lab</a:t>
            </a:r>
            <a:r>
              <a:rPr lang="cs-CZ" dirty="0"/>
              <a:t> 5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Upravte schéma a vzorový XML soubor (</a:t>
            </a:r>
            <a:r>
              <a:rPr lang="cs-CZ" dirty="0" err="1"/>
              <a:t>KnihovnaBig</a:t>
            </a:r>
            <a:r>
              <a:rPr lang="cs-CZ" dirty="0"/>
              <a:t>), který obsahuje seznam knih, seznam nakladatelství a seznam autorů tak, aby kontroloval zadané reference</a:t>
            </a:r>
          </a:p>
          <a:p>
            <a:pPr lvl="1"/>
            <a:r>
              <a:rPr lang="cs-CZ" dirty="0"/>
              <a:t>Kniha pro autora a nakladatele obsahuje referenci do seznamu nakladatelů/autorů</a:t>
            </a:r>
          </a:p>
          <a:p>
            <a:r>
              <a:rPr lang="cs-CZ" dirty="0"/>
              <a:t>Zajistěte jedinečnost ISBN v dokumentu</a:t>
            </a:r>
          </a:p>
        </p:txBody>
      </p:sp>
    </p:spTree>
    <p:extLst>
      <p:ext uri="{BB962C8B-B14F-4D97-AF65-F5344CB8AC3E}">
        <p14:creationId xmlns:p14="http://schemas.microsoft.com/office/powerpoint/2010/main" val="3491037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384163" cy="1400530"/>
          </a:xfrm>
        </p:spPr>
        <p:txBody>
          <a:bodyPr/>
          <a:lstStyle/>
          <a:p>
            <a:r>
              <a:rPr lang="cs-CZ" dirty="0"/>
              <a:t>6. Využití schémat a XSD 1.1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Validace dokumentů pomocí schémat</a:t>
            </a:r>
          </a:p>
          <a:p>
            <a:r>
              <a:rPr lang="cs-CZ" dirty="0"/>
              <a:t>Konverze do čitelné podoby pomocí schémat</a:t>
            </a:r>
          </a:p>
          <a:p>
            <a:r>
              <a:rPr lang="cs-CZ" dirty="0"/>
              <a:t>Konverze mezi schématy</a:t>
            </a:r>
          </a:p>
          <a:p>
            <a:r>
              <a:rPr lang="cs-CZ" dirty="0"/>
              <a:t>Generování kódu pro konverze</a:t>
            </a:r>
          </a:p>
        </p:txBody>
      </p:sp>
    </p:spTree>
    <p:extLst>
      <p:ext uri="{BB962C8B-B14F-4D97-AF65-F5344CB8AC3E}">
        <p14:creationId xmlns:p14="http://schemas.microsoft.com/office/powerpoint/2010/main" val="3537144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Validace XML dokumentů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85" y="2396939"/>
            <a:ext cx="7143191" cy="3146611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Speciální aplikace</a:t>
            </a:r>
          </a:p>
          <a:p>
            <a:pPr lvl="1"/>
            <a:r>
              <a:rPr lang="cs-CZ" dirty="0"/>
              <a:t>Většinou vyžaduje vazbu na konkrétní soubor</a:t>
            </a:r>
          </a:p>
          <a:p>
            <a:r>
              <a:rPr lang="cs-CZ" dirty="0"/>
              <a:t>Aplikace napsané v jazyce s XML/XSD knihovnou (C#, C++, Java, …)</a:t>
            </a:r>
          </a:p>
          <a:p>
            <a:pPr lvl="1"/>
            <a:r>
              <a:rPr lang="cs-CZ" dirty="0"/>
              <a:t>Schéma lze načíst samostatně a XML soubor nemusí na schéma odkazovat</a:t>
            </a:r>
          </a:p>
          <a:p>
            <a:pPr lvl="1"/>
            <a:r>
              <a:rPr lang="cs-CZ" dirty="0"/>
              <a:t>Schéma lze udržet v paměti pro více kontrol</a:t>
            </a:r>
          </a:p>
          <a:p>
            <a:pPr lvl="1"/>
            <a:endParaRPr lang="cs-CZ" dirty="0"/>
          </a:p>
          <a:p>
            <a:r>
              <a:rPr lang="cs-CZ" dirty="0"/>
              <a:t>Jedno schéma může validovat XML s různým </a:t>
            </a:r>
            <a:r>
              <a:rPr lang="cs-CZ" dirty="0" err="1"/>
              <a:t>root</a:t>
            </a:r>
            <a:r>
              <a:rPr lang="cs-CZ" dirty="0"/>
              <a:t> elementem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0256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Konverze do čitelné podoby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XSLT lze generovat jakékoliv dokumenty z XML</a:t>
            </a:r>
          </a:p>
          <a:p>
            <a:r>
              <a:rPr lang="cs-CZ" dirty="0"/>
              <a:t>Při tvorbě XSLT je vhodné mít k dispozici XSD</a:t>
            </a:r>
          </a:p>
          <a:p>
            <a:r>
              <a:rPr lang="cs-CZ" dirty="0" err="1"/>
              <a:t>Altova</a:t>
            </a:r>
            <a:r>
              <a:rPr lang="cs-CZ" dirty="0"/>
              <a:t> </a:t>
            </a:r>
            <a:r>
              <a:rPr lang="cs-CZ" dirty="0" err="1"/>
              <a:t>StyleVision</a:t>
            </a:r>
            <a:r>
              <a:rPr lang="cs-CZ" dirty="0"/>
              <a:t> umožňuje generovat HTML, RTF, PDF, Word 2007</a:t>
            </a:r>
          </a:p>
        </p:txBody>
      </p:sp>
    </p:spTree>
    <p:extLst>
      <p:ext uri="{BB962C8B-B14F-4D97-AF65-F5344CB8AC3E}">
        <p14:creationId xmlns:p14="http://schemas.microsoft.com/office/powerpoint/2010/main" val="2610433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Konverze z XML na XML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Opět pomocí XSLT</a:t>
            </a:r>
          </a:p>
          <a:p>
            <a:r>
              <a:rPr lang="cs-CZ" dirty="0"/>
              <a:t>Při práci s XSLT se investice do komerčních produktů vrátí ve zvýšené produktivitě</a:t>
            </a:r>
          </a:p>
          <a:p>
            <a:r>
              <a:rPr lang="cs-CZ" dirty="0" err="1"/>
              <a:t>Altova</a:t>
            </a:r>
            <a:r>
              <a:rPr lang="cs-CZ" dirty="0"/>
              <a:t> </a:t>
            </a:r>
            <a:r>
              <a:rPr lang="cs-CZ" dirty="0" err="1"/>
              <a:t>MapForce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36410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XSD 1.1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XSD 1.1 přineslo několik významných změn</a:t>
            </a:r>
          </a:p>
          <a:p>
            <a:pPr lvl="1"/>
            <a:r>
              <a:rPr lang="cs-CZ" dirty="0" err="1"/>
              <a:t>Assert</a:t>
            </a:r>
            <a:endParaRPr lang="cs-CZ" dirty="0"/>
          </a:p>
          <a:p>
            <a:pPr lvl="1"/>
            <a:r>
              <a:rPr lang="cs-CZ" dirty="0" err="1"/>
              <a:t>Alternative</a:t>
            </a:r>
            <a:endParaRPr lang="cs-CZ" dirty="0"/>
          </a:p>
          <a:p>
            <a:pPr lvl="1"/>
            <a:r>
              <a:rPr lang="cs-CZ" dirty="0"/>
              <a:t>Podpora verzí</a:t>
            </a:r>
          </a:p>
          <a:p>
            <a:pPr lvl="1"/>
            <a:r>
              <a:rPr lang="cs-CZ" dirty="0"/>
              <a:t>Open </a:t>
            </a:r>
            <a:r>
              <a:rPr lang="cs-CZ" dirty="0" err="1"/>
              <a:t>content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.NET Framework zatím nepodporuje XSD 1.1, je nutno použít knihovny třetích stran</a:t>
            </a:r>
          </a:p>
        </p:txBody>
      </p:sp>
    </p:spTree>
    <p:extLst>
      <p:ext uri="{BB962C8B-B14F-4D97-AF65-F5344CB8AC3E}">
        <p14:creationId xmlns:p14="http://schemas.microsoft.com/office/powerpoint/2010/main" val="466523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Lab 6 – jen kdo chce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699" y="2052925"/>
            <a:ext cx="7578069" cy="4195481"/>
          </a:xfrm>
        </p:spPr>
        <p:txBody>
          <a:bodyPr/>
          <a:lstStyle/>
          <a:p>
            <a:r>
              <a:rPr lang="cs-CZ" dirty="0"/>
              <a:t>Zkuste pomocí </a:t>
            </a:r>
            <a:r>
              <a:rPr lang="cs-CZ" dirty="0" err="1"/>
              <a:t>Altova</a:t>
            </a:r>
            <a:r>
              <a:rPr lang="cs-CZ" dirty="0"/>
              <a:t> </a:t>
            </a:r>
            <a:r>
              <a:rPr lang="cs-CZ" dirty="0" err="1"/>
              <a:t>MapPath</a:t>
            </a:r>
            <a:r>
              <a:rPr lang="cs-CZ" dirty="0"/>
              <a:t> vygenerovat XSLT pro konverzi z XML do XML (například mezi verzemi knihoven)</a:t>
            </a:r>
          </a:p>
          <a:p>
            <a:r>
              <a:rPr lang="cs-CZ" dirty="0"/>
              <a:t>Zkuste pomocí </a:t>
            </a:r>
            <a:r>
              <a:rPr lang="cs-CZ" dirty="0" err="1"/>
              <a:t>Altova</a:t>
            </a:r>
            <a:r>
              <a:rPr lang="cs-CZ" dirty="0"/>
              <a:t> </a:t>
            </a:r>
            <a:r>
              <a:rPr lang="cs-CZ" dirty="0" err="1"/>
              <a:t>StyleVision</a:t>
            </a:r>
            <a:r>
              <a:rPr lang="cs-CZ" dirty="0"/>
              <a:t> vygenerovat HTML dokument obsahující data o knihách</a:t>
            </a:r>
          </a:p>
          <a:p>
            <a:r>
              <a:rPr lang="cs-CZ" dirty="0"/>
              <a:t>Vytvořte schéma verze 1.1 a využijte </a:t>
            </a:r>
            <a:r>
              <a:rPr lang="cs-CZ" dirty="0" err="1"/>
              <a:t>alternate</a:t>
            </a:r>
            <a:r>
              <a:rPr lang="cs-CZ" dirty="0"/>
              <a:t> pro různý obsah elementu na základě hodnoty atributu, nebo použijte </a:t>
            </a:r>
            <a:r>
              <a:rPr lang="cs-CZ" dirty="0" err="1"/>
              <a:t>assert</a:t>
            </a:r>
            <a:r>
              <a:rPr lang="cs-CZ" dirty="0"/>
              <a:t> pro vazbu mezi hodnotami</a:t>
            </a:r>
          </a:p>
        </p:txBody>
      </p:sp>
    </p:spTree>
    <p:extLst>
      <p:ext uri="{BB962C8B-B14F-4D97-AF65-F5344CB8AC3E}">
        <p14:creationId xmlns:p14="http://schemas.microsoft.com/office/powerpoint/2010/main" val="1500389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účast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tomas@havetta.cz</a:t>
            </a:r>
          </a:p>
        </p:txBody>
      </p:sp>
    </p:spTree>
    <p:extLst>
      <p:ext uri="{BB962C8B-B14F-4D97-AF65-F5344CB8AC3E}">
        <p14:creationId xmlns:p14="http://schemas.microsoft.com/office/powerpoint/2010/main" val="37747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XML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Element </a:t>
            </a:r>
          </a:p>
          <a:p>
            <a:pPr lvl="1"/>
            <a:r>
              <a:rPr lang="cs-CZ" dirty="0"/>
              <a:t>Musí být uzavřený a správně vnořený</a:t>
            </a:r>
          </a:p>
          <a:p>
            <a:pPr lvl="1"/>
            <a:r>
              <a:rPr lang="cs-CZ" dirty="0"/>
              <a:t>Platí case sensitivita</a:t>
            </a:r>
          </a:p>
          <a:p>
            <a:r>
              <a:rPr lang="cs-CZ" dirty="0" err="1"/>
              <a:t>Attribut</a:t>
            </a:r>
            <a:endParaRPr lang="cs-CZ" dirty="0"/>
          </a:p>
          <a:p>
            <a:pPr lvl="1"/>
            <a:r>
              <a:rPr lang="cs-CZ" dirty="0"/>
              <a:t>Hodnota musí být v uvozovkách</a:t>
            </a:r>
          </a:p>
          <a:p>
            <a:pPr lvl="1"/>
            <a:r>
              <a:rPr lang="cs-CZ" dirty="0"/>
              <a:t>Musí být v elementu jedinečný</a:t>
            </a:r>
          </a:p>
          <a:p>
            <a:r>
              <a:rPr lang="cs-CZ" dirty="0" err="1"/>
              <a:t>Root</a:t>
            </a:r>
            <a:r>
              <a:rPr lang="cs-CZ" dirty="0"/>
              <a:t> element =&gt; v dokumentu může být jen jeden!!!!</a:t>
            </a:r>
          </a:p>
          <a:p>
            <a:r>
              <a:rPr lang="cs-CZ" b="1" dirty="0" err="1">
                <a:solidFill>
                  <a:srgbClr val="FFFF00"/>
                </a:solidFill>
              </a:rPr>
              <a:t>Well</a:t>
            </a:r>
            <a:r>
              <a:rPr lang="cs-CZ" b="1" dirty="0">
                <a:solidFill>
                  <a:srgbClr val="FFFF00"/>
                </a:solidFill>
              </a:rPr>
              <a:t> – </a:t>
            </a:r>
            <a:r>
              <a:rPr lang="cs-CZ" b="1" dirty="0" err="1">
                <a:solidFill>
                  <a:srgbClr val="FFFF00"/>
                </a:solidFill>
              </a:rPr>
              <a:t>formed</a:t>
            </a:r>
            <a:r>
              <a:rPr lang="cs-CZ" b="1" dirty="0">
                <a:solidFill>
                  <a:srgbClr val="FFFF00"/>
                </a:solidFill>
              </a:rPr>
              <a:t> XML </a:t>
            </a:r>
            <a:r>
              <a:rPr lang="cs-CZ" b="1" dirty="0" err="1">
                <a:solidFill>
                  <a:srgbClr val="FFFF00"/>
                </a:solidFill>
              </a:rPr>
              <a:t>document</a:t>
            </a:r>
            <a:r>
              <a:rPr lang="cs-CZ" b="1" dirty="0">
                <a:solidFill>
                  <a:srgbClr val="FFFF00"/>
                </a:solidFill>
              </a:rPr>
              <a:t> </a:t>
            </a:r>
            <a:r>
              <a:rPr lang="cs-CZ" dirty="0"/>
              <a:t>=&gt; splňuje XML pravidla</a:t>
            </a:r>
          </a:p>
          <a:p>
            <a:r>
              <a:rPr lang="cs-CZ" b="1" dirty="0" err="1">
                <a:solidFill>
                  <a:srgbClr val="FFFF00"/>
                </a:solidFill>
              </a:rPr>
              <a:t>Valid</a:t>
            </a:r>
            <a:r>
              <a:rPr lang="cs-CZ" b="1" dirty="0">
                <a:solidFill>
                  <a:srgbClr val="FFFF00"/>
                </a:solidFill>
              </a:rPr>
              <a:t> XML </a:t>
            </a:r>
            <a:r>
              <a:rPr lang="cs-CZ" b="1" dirty="0" err="1">
                <a:solidFill>
                  <a:srgbClr val="FFFF00"/>
                </a:solidFill>
              </a:rPr>
              <a:t>document</a:t>
            </a:r>
            <a:r>
              <a:rPr lang="cs-CZ" b="1" dirty="0">
                <a:solidFill>
                  <a:srgbClr val="FFFF00"/>
                </a:solidFill>
              </a:rPr>
              <a:t> </a:t>
            </a:r>
            <a:r>
              <a:rPr lang="cs-CZ" dirty="0"/>
              <a:t>=&gt; splňuje navíc pravidla dané specifikací dokumentu</a:t>
            </a:r>
          </a:p>
        </p:txBody>
      </p:sp>
    </p:spTree>
    <p:extLst>
      <p:ext uri="{BB962C8B-B14F-4D97-AF65-F5344CB8AC3E}">
        <p14:creationId xmlns:p14="http://schemas.microsoft.com/office/powerpoint/2010/main" val="18937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technologie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XSD</a:t>
            </a:r>
          </a:p>
          <a:p>
            <a:r>
              <a:rPr lang="cs-CZ" dirty="0"/>
              <a:t>XSLT</a:t>
            </a:r>
          </a:p>
          <a:p>
            <a:r>
              <a:rPr lang="cs-CZ" dirty="0" err="1"/>
              <a:t>XPath</a:t>
            </a:r>
            <a:endParaRPr lang="cs-CZ" dirty="0"/>
          </a:p>
          <a:p>
            <a:r>
              <a:rPr lang="cs-CZ" dirty="0" err="1"/>
              <a:t>XQuery</a:t>
            </a:r>
            <a:endParaRPr lang="cs-CZ" dirty="0"/>
          </a:p>
          <a:p>
            <a:r>
              <a:rPr lang="cs-CZ" dirty="0"/>
              <a:t>WSDL, SOAP</a:t>
            </a:r>
          </a:p>
          <a:p>
            <a:r>
              <a:rPr lang="cs-CZ" dirty="0" err="1"/>
              <a:t>OpenXML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176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12000</TotalTime>
  <Words>2943</Words>
  <Application>Microsoft Office PowerPoint</Application>
  <PresentationFormat>Předvádění na obrazovce (4:3)</PresentationFormat>
  <Paragraphs>472</Paragraphs>
  <Slides>77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77</vt:i4>
      </vt:variant>
    </vt:vector>
  </HeadingPairs>
  <TitlesOfParts>
    <vt:vector size="82" baseType="lpstr">
      <vt:lpstr>Arial</vt:lpstr>
      <vt:lpstr>Calibri</vt:lpstr>
      <vt:lpstr>Century Gothic</vt:lpstr>
      <vt:lpstr>Wingdings 3</vt:lpstr>
      <vt:lpstr>Ion</vt:lpstr>
      <vt:lpstr>XML – XSD</vt:lpstr>
      <vt:lpstr>Představení</vt:lpstr>
      <vt:lpstr>Osnova</vt:lpstr>
      <vt:lpstr>Technické informace</vt:lpstr>
      <vt:lpstr>1. Historie</vt:lpstr>
      <vt:lpstr>Začátky XML</vt:lpstr>
      <vt:lpstr>XML – základní prvky</vt:lpstr>
      <vt:lpstr>Základní pojmy XML</vt:lpstr>
      <vt:lpstr>XML technologie</vt:lpstr>
      <vt:lpstr>DTD</vt:lpstr>
      <vt:lpstr>DTD - použití</vt:lpstr>
      <vt:lpstr>XSD - Historie</vt:lpstr>
      <vt:lpstr>XSD - použití</vt:lpstr>
      <vt:lpstr>ALTOVA MissionKit</vt:lpstr>
      <vt:lpstr>Lab 1</vt:lpstr>
      <vt:lpstr>2. Základy XSD</vt:lpstr>
      <vt:lpstr>XSD – první dojmy</vt:lpstr>
      <vt:lpstr>XSD – první vlastní XSD</vt:lpstr>
      <vt:lpstr>Definování základních schémat</vt:lpstr>
      <vt:lpstr>Předdefinované datové typy</vt:lpstr>
      <vt:lpstr>Zpracování mezer</vt:lpstr>
      <vt:lpstr>Další typy odvozené z xs:token</vt:lpstr>
      <vt:lpstr>Speciální typy odvozené z xs:NCName</vt:lpstr>
      <vt:lpstr>Specializované typy</vt:lpstr>
      <vt:lpstr>Numerické typy odvozené z xs:decimal</vt:lpstr>
      <vt:lpstr>Reálná čísla</vt:lpstr>
      <vt:lpstr>Boolovská hodnota</vt:lpstr>
      <vt:lpstr>Datum a čas</vt:lpstr>
      <vt:lpstr>Časový úsek</vt:lpstr>
      <vt:lpstr>Seznamy</vt:lpstr>
      <vt:lpstr>xs:anySimpleType</vt:lpstr>
      <vt:lpstr>Lab 2a</vt:lpstr>
      <vt:lpstr>Vytváření vlastních typů</vt:lpstr>
      <vt:lpstr>Použití restriction - 1</vt:lpstr>
      <vt:lpstr>Použití restriction - 2</vt:lpstr>
      <vt:lpstr>Restriction pro datum a čas</vt:lpstr>
      <vt:lpstr>Restriction pro číselné typy</vt:lpstr>
      <vt:lpstr>Pravidla pro odvozování u restrikce</vt:lpstr>
      <vt:lpstr>List</vt:lpstr>
      <vt:lpstr>Union</vt:lpstr>
      <vt:lpstr>Lab 2b</vt:lpstr>
      <vt:lpstr>3. XML Namespace</vt:lpstr>
      <vt:lpstr>XML Namespace</vt:lpstr>
      <vt:lpstr>Defaultní namespace</vt:lpstr>
      <vt:lpstr>Namespace pomocí prefixu</vt:lpstr>
      <vt:lpstr>Použití více namespace</vt:lpstr>
      <vt:lpstr>Deklarace namespace v XSD</vt:lpstr>
      <vt:lpstr>Import namespace</vt:lpstr>
      <vt:lpstr>Jakýkoliv element z jiného namespace</vt:lpstr>
      <vt:lpstr>Lab 3</vt:lpstr>
      <vt:lpstr>4. Komplexní typy v XSD</vt:lpstr>
      <vt:lpstr>Komplexní typ</vt:lpstr>
      <vt:lpstr>Extension a Restriction</vt:lpstr>
      <vt:lpstr>Simple Content - extension</vt:lpstr>
      <vt:lpstr>Simple Content - restriction</vt:lpstr>
      <vt:lpstr>Komplexní obsah</vt:lpstr>
      <vt:lpstr>Pravidla pro vytváření komplexních typů</vt:lpstr>
      <vt:lpstr>Omezení pro xs:all</vt:lpstr>
      <vt:lpstr>Extenze komplexních typů</vt:lpstr>
      <vt:lpstr>Restriction pro komplexní typy</vt:lpstr>
      <vt:lpstr>Mixed content</vt:lpstr>
      <vt:lpstr>Prázdný element</vt:lpstr>
      <vt:lpstr>Použití skupin</vt:lpstr>
      <vt:lpstr>Doporučení pro život</vt:lpstr>
      <vt:lpstr>Lab 4</vt:lpstr>
      <vt:lpstr>5. Unikátnost, reference</vt:lpstr>
      <vt:lpstr>ID/IDREF</vt:lpstr>
      <vt:lpstr>xs:unique</vt:lpstr>
      <vt:lpstr>xs:key / xs:keyref</vt:lpstr>
      <vt:lpstr>Lab 5</vt:lpstr>
      <vt:lpstr>6. Využití schémat a XSD 1.1</vt:lpstr>
      <vt:lpstr>Validace XML dokumentů</vt:lpstr>
      <vt:lpstr>Konverze do čitelné podoby</vt:lpstr>
      <vt:lpstr>Konverze z XML na XML</vt:lpstr>
      <vt:lpstr>XSD 1.1</vt:lpstr>
      <vt:lpstr>Lab 6 – jen kdo chce</vt:lpstr>
      <vt:lpstr>Děkuji za účast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– XSD</dc:title>
  <dc:creator>Tomáš Havetta</dc:creator>
  <cp:lastModifiedBy>Tomáš Havetta</cp:lastModifiedBy>
  <cp:revision>102</cp:revision>
  <cp:lastPrinted>2019-02-14T21:25:37Z</cp:lastPrinted>
  <dcterms:created xsi:type="dcterms:W3CDTF">2015-05-11T22:06:45Z</dcterms:created>
  <dcterms:modified xsi:type="dcterms:W3CDTF">2019-02-15T21:51:22Z</dcterms:modified>
</cp:coreProperties>
</file>