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3" r:id="rId5"/>
    <p:sldId id="271" r:id="rId6"/>
    <p:sldId id="269" r:id="rId7"/>
    <p:sldId id="270" r:id="rId8"/>
    <p:sldId id="259" r:id="rId9"/>
    <p:sldId id="272" r:id="rId10"/>
    <p:sldId id="273" r:id="rId11"/>
    <p:sldId id="274" r:id="rId12"/>
    <p:sldId id="276" r:id="rId13"/>
    <p:sldId id="275" r:id="rId14"/>
    <p:sldId id="277" r:id="rId15"/>
    <p:sldId id="278" r:id="rId16"/>
    <p:sldId id="280" r:id="rId17"/>
    <p:sldId id="268"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503F"/>
    <a:srgbClr val="57C0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136"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BEBC69F-81EA-4A7B-8424-4554445181C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0857A-A4E0-42C9-A37D-157CCB099ED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BEBC69F-81EA-4A7B-8424-4554445181C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0857A-A4E0-42C9-A37D-157CCB099ED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BEBC69F-81EA-4A7B-8424-4554445181C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0857A-A4E0-42C9-A37D-157CCB099ED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BEBC69F-81EA-4A7B-8424-4554445181C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0857A-A4E0-42C9-A37D-157CCB099EDE}"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BEBC69F-81EA-4A7B-8424-4554445181C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0857A-A4E0-42C9-A37D-157CCB099EDE}"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BEBC69F-81EA-4A7B-8424-4554445181C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20857A-A4E0-42C9-A37D-157CCB099ED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4BEBC69F-81EA-4A7B-8424-4554445181CD}"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20857A-A4E0-42C9-A37D-157CCB099ED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BEBC69F-81EA-4A7B-8424-4554445181CD}"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20857A-A4E0-42C9-A37D-157CCB099ED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BC69F-81EA-4A7B-8424-4554445181CD}"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20857A-A4E0-42C9-A37D-157CCB099ED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BEBC69F-81EA-4A7B-8424-4554445181C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20857A-A4E0-42C9-A37D-157CCB099EDE}"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BEBC69F-81EA-4A7B-8424-4554445181CD}" type="datetimeFigureOut">
              <a:rPr lang="en-IN" smtClean="0"/>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20857A-A4E0-42C9-A37D-157CCB099EDE}"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BC69F-81EA-4A7B-8424-4554445181CD}" type="datetimeFigureOut">
              <a:rPr lang="en-IN" smtClean="0"/>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0857A-A4E0-42C9-A37D-157CCB099ED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47382" y="3134633"/>
            <a:ext cx="7706706" cy="954107"/>
          </a:xfrm>
          <a:prstGeom prst="rect">
            <a:avLst/>
          </a:prstGeom>
          <a:noFill/>
        </p:spPr>
        <p:txBody>
          <a:bodyPr wrap="square" lIns="91440" tIns="45720" rIns="91440" bIns="45720">
            <a:spAutoFit/>
          </a:bodyPr>
          <a:lstStyle/>
          <a:p>
            <a:pPr algn="ctr"/>
            <a:r>
              <a:rPr lang="en-US" sz="28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PREDICTING COVID-19 PANDEMIC</a:t>
            </a:r>
            <a:endParaRPr lang="en-US" sz="28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a:p>
            <a:pPr algn="ctr"/>
            <a:r>
              <a:rPr lang="en-US" sz="28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USING MACHINE LEANING</a:t>
            </a:r>
            <a:endParaRPr lang="en-US" sz="28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7398327" y="4631377"/>
            <a:ext cx="3443843" cy="1322070"/>
          </a:xfrm>
          <a:prstGeom prst="rect">
            <a:avLst/>
          </a:prstGeom>
          <a:noFill/>
        </p:spPr>
        <p:txBody>
          <a:bodyPr wrap="square" lIns="91440" tIns="45720" rIns="91440" bIns="45720">
            <a:spAutoFit/>
          </a:bodyPr>
          <a:lstStyle/>
          <a:p>
            <a:pPr algn="ctr"/>
            <a:r>
              <a:rPr lang="en-US" sz="2000" dirty="0">
                <a:ln w="0"/>
                <a:solidFill>
                  <a:schemeClr val="accent6">
                    <a:lumMod val="50000"/>
                  </a:schemeClr>
                </a:solidFill>
                <a:effectLst>
                  <a:outerShdw blurRad="38100" dist="25400" dir="5400000" algn="ctr" rotWithShape="0">
                    <a:srgbClr val="6E747A">
                      <a:alpha val="43000"/>
                    </a:srgbClr>
                  </a:outerShdw>
                </a:effectLst>
              </a:rPr>
              <a:t>By:</a:t>
            </a:r>
            <a:endParaRPr lang="en-US" sz="2000" dirty="0">
              <a:ln w="0"/>
              <a:solidFill>
                <a:schemeClr val="accent6">
                  <a:lumMod val="50000"/>
                </a:schemeClr>
              </a:solidFill>
              <a:effectLst>
                <a:outerShdw blurRad="38100" dist="25400" dir="5400000" algn="ctr" rotWithShape="0">
                  <a:srgbClr val="6E747A">
                    <a:alpha val="43000"/>
                  </a:srgbClr>
                </a:outerShdw>
              </a:effectLst>
            </a:endParaRPr>
          </a:p>
          <a:p>
            <a:pPr algn="ctr"/>
            <a:r>
              <a:rPr lang="en-US" sz="2000" dirty="0">
                <a:ln w="0"/>
                <a:solidFill>
                  <a:schemeClr val="accent5">
                    <a:lumMod val="50000"/>
                  </a:schemeClr>
                </a:solidFill>
                <a:effectLst>
                  <a:outerShdw blurRad="38100" dist="25400" dir="5400000" algn="ctr" rotWithShape="0">
                    <a:srgbClr val="6E747A">
                      <a:alpha val="43000"/>
                    </a:srgbClr>
                  </a:outerShdw>
                </a:effectLst>
              </a:rPr>
              <a:t>T.AKHIL(18C91A0599)</a:t>
            </a:r>
            <a:endParaRPr lang="en-US" sz="2000" dirty="0">
              <a:ln w="0"/>
              <a:solidFill>
                <a:schemeClr val="accent5">
                  <a:lumMod val="50000"/>
                </a:schemeClr>
              </a:solidFill>
              <a:effectLst>
                <a:outerShdw blurRad="38100" dist="25400" dir="5400000" algn="ctr" rotWithShape="0">
                  <a:srgbClr val="6E747A">
                    <a:alpha val="43000"/>
                  </a:srgbClr>
                </a:outerShdw>
              </a:effectLst>
            </a:endParaRPr>
          </a:p>
          <a:p>
            <a:pPr algn="ctr"/>
            <a:r>
              <a:rPr lang="en-US" sz="2000" dirty="0">
                <a:ln w="0"/>
                <a:solidFill>
                  <a:schemeClr val="accent5">
                    <a:lumMod val="50000"/>
                  </a:schemeClr>
                </a:solidFill>
                <a:effectLst>
                  <a:outerShdw blurRad="38100" dist="25400" dir="5400000" algn="ctr" rotWithShape="0">
                    <a:srgbClr val="6E747A">
                      <a:alpha val="43000"/>
                    </a:srgbClr>
                  </a:outerShdw>
                </a:effectLst>
              </a:rPr>
              <a:t>T.DIVYASRI(18C91A05A0)</a:t>
            </a:r>
            <a:endParaRPr lang="en-US" sz="2000" dirty="0">
              <a:ln w="0"/>
              <a:solidFill>
                <a:schemeClr val="accent5">
                  <a:lumMod val="50000"/>
                </a:schemeClr>
              </a:solidFill>
              <a:effectLst>
                <a:outerShdw blurRad="38100" dist="25400" dir="5400000" algn="ctr" rotWithShape="0">
                  <a:srgbClr val="6E747A">
                    <a:alpha val="43000"/>
                  </a:srgbClr>
                </a:outerShdw>
              </a:effectLst>
            </a:endParaRPr>
          </a:p>
          <a:p>
            <a:pPr algn="ctr"/>
            <a:r>
              <a:rPr lang="en-US" sz="2000" dirty="0">
                <a:ln w="0"/>
                <a:solidFill>
                  <a:schemeClr val="accent5">
                    <a:lumMod val="50000"/>
                  </a:schemeClr>
                </a:solidFill>
                <a:effectLst>
                  <a:outerShdw blurRad="38100" dist="25400" dir="5400000" algn="ctr" rotWithShape="0">
                    <a:srgbClr val="6E747A">
                      <a:alpha val="43000"/>
                    </a:srgbClr>
                  </a:outerShdw>
                </a:effectLst>
              </a:rPr>
              <a:t>V.PRAVALYA(18C91A05B1)</a:t>
            </a:r>
            <a:endParaRPr lang="en-US" sz="2000" dirty="0">
              <a:ln w="0"/>
              <a:solidFill>
                <a:schemeClr val="accent5">
                  <a:lumMod val="50000"/>
                </a:schemeClr>
              </a:solidFill>
              <a:effectLst>
                <a:outerShdw blurRad="38100" dist="25400" dir="5400000" algn="ctr" rotWithShape="0">
                  <a:srgbClr val="6E747A">
                    <a:alpha val="43000"/>
                  </a:srgbClr>
                </a:outerShdw>
              </a:effectLst>
            </a:endParaRPr>
          </a:p>
        </p:txBody>
      </p:sp>
      <p:sp>
        <p:nvSpPr>
          <p:cNvPr id="8" name="Rectangle 7"/>
          <p:cNvSpPr/>
          <p:nvPr/>
        </p:nvSpPr>
        <p:spPr>
          <a:xfrm>
            <a:off x="63163" y="4833257"/>
            <a:ext cx="4490061" cy="829945"/>
          </a:xfrm>
          <a:prstGeom prst="rect">
            <a:avLst/>
          </a:prstGeom>
          <a:noFill/>
        </p:spPr>
        <p:txBody>
          <a:bodyPr wrap="square" lIns="91440" tIns="45720" rIns="91440" bIns="45720">
            <a:spAutoFit/>
          </a:bodyPr>
          <a:lstStyle/>
          <a:p>
            <a:pPr algn="ctr"/>
            <a:r>
              <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Under the guidance of:</a:t>
            </a:r>
            <a:endPar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24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Name:MR.RAVINDHER</a:t>
            </a:r>
            <a:endPar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1886" y="451262"/>
            <a:ext cx="1004214" cy="976195"/>
          </a:xfrm>
          <a:prstGeom prst="rect">
            <a:avLst/>
          </a:prstGeom>
        </p:spPr>
      </p:pic>
      <p:sp>
        <p:nvSpPr>
          <p:cNvPr id="10" name="TextBox 9"/>
          <p:cNvSpPr txBox="1"/>
          <p:nvPr/>
        </p:nvSpPr>
        <p:spPr>
          <a:xfrm>
            <a:off x="1555668" y="275842"/>
            <a:ext cx="10078984" cy="1323439"/>
          </a:xfrm>
          <a:prstGeom prst="rect">
            <a:avLst/>
          </a:prstGeom>
          <a:noFill/>
        </p:spPr>
        <p:txBody>
          <a:bodyPr wrap="square">
            <a:spAutoFit/>
          </a:bodyPr>
          <a:lstStyle/>
          <a:p>
            <a:pPr algn="ctr"/>
            <a:r>
              <a:rPr lang="en-US" sz="2800" dirty="0">
                <a:solidFill>
                  <a:srgbClr val="FF0000"/>
                </a:solidFill>
                <a:latin typeface="Georgia" panose="02040502050405020303" pitchFamily="18" charset="0"/>
              </a:rPr>
              <a:t>HOLY MARY INSTITUTE OF TECHNOLOGY &amp; SCIENCE</a:t>
            </a:r>
            <a:r>
              <a:rPr lang="en-US" dirty="0">
                <a:latin typeface="Arial" panose="020B0604020202020204" pitchFamily="34" charset="0"/>
                <a:cs typeface="Arial" panose="020B0604020202020204" pitchFamily="34" charset="0"/>
              </a:rPr>
              <a:t>     (</a:t>
            </a:r>
            <a:r>
              <a:rPr lang="en-US" dirty="0">
                <a:latin typeface="Georgia" panose="02040502050405020303" pitchFamily="18" charset="0"/>
                <a:cs typeface="Arial" panose="020B0604020202020204" pitchFamily="34" charset="0"/>
              </a:rPr>
              <a:t>Approved by AICTE, New Delhi, Affiliated to JNTU, Hyderabad)</a:t>
            </a:r>
            <a:endParaRPr lang="en-US" dirty="0">
              <a:latin typeface="Georgia" panose="02040502050405020303" pitchFamily="18" charset="0"/>
              <a:cs typeface="Arial" panose="020B0604020202020204" pitchFamily="34" charset="0"/>
            </a:endParaRPr>
          </a:p>
          <a:p>
            <a:pPr algn="ctr"/>
            <a:r>
              <a:rPr lang="en-US" sz="1600" dirty="0">
                <a:latin typeface="Georgia" panose="02040502050405020303" pitchFamily="18" charset="0"/>
                <a:cs typeface="Arial" panose="020B0604020202020204" pitchFamily="34" charset="0"/>
              </a:rPr>
              <a:t> </a:t>
            </a:r>
            <a:r>
              <a:rPr lang="en-US" sz="1600" dirty="0">
                <a:latin typeface="Times New Roman" panose="02020603050405020304" pitchFamily="18" charset="0"/>
                <a:cs typeface="Times New Roman" panose="02020603050405020304" pitchFamily="18" charset="0"/>
              </a:rPr>
              <a:t>BOGARAM(V),KEESARA(M),MEDCHAL DISTRICT-501301</a:t>
            </a:r>
            <a:endParaRPr lang="en-US" sz="1600" dirty="0">
              <a:latin typeface="Times New Roman" panose="02020603050405020304" pitchFamily="18" charset="0"/>
              <a:cs typeface="Times New Roman" panose="02020603050405020304" pitchFamily="18" charset="0"/>
            </a:endParaRPr>
          </a:p>
          <a:p>
            <a:r>
              <a:rPr lang="en-US" dirty="0">
                <a:latin typeface="Georgia" panose="02040502050405020303" pitchFamily="18" charset="0"/>
                <a:cs typeface="Arial" panose="020B0604020202020204" pitchFamily="34" charset="0"/>
              </a:rPr>
              <a:t>                                                                </a:t>
            </a:r>
            <a:r>
              <a:rPr lang="en-US" sz="1600" dirty="0">
                <a:latin typeface="Arial" panose="020B0604020202020204" pitchFamily="34" charset="0"/>
                <a:cs typeface="Arial" panose="020B0604020202020204" pitchFamily="34" charset="0"/>
              </a:rPr>
              <a:t>2021-2022</a:t>
            </a:r>
            <a:endParaRPr lang="en-IN" sz="1600" dirty="0">
              <a:latin typeface="Georgia" panose="02040502050405020303" pitchFamily="18" charset="0"/>
              <a:cs typeface="Arial" panose="020B0604020202020204" pitchFamily="34" charset="0"/>
            </a:endParaRPr>
          </a:p>
        </p:txBody>
      </p:sp>
      <p:sp>
        <p:nvSpPr>
          <p:cNvPr id="11" name="TextBox 10"/>
          <p:cNvSpPr txBox="1"/>
          <p:nvPr/>
        </p:nvSpPr>
        <p:spPr>
          <a:xfrm>
            <a:off x="2303813" y="1664575"/>
            <a:ext cx="6990472" cy="400110"/>
          </a:xfrm>
          <a:prstGeom prst="rect">
            <a:avLst/>
          </a:prstGeom>
          <a:noFill/>
        </p:spPr>
        <p:txBody>
          <a:bodyPr wrap="square">
            <a:spAutoFit/>
          </a:bodyPr>
          <a:lstStyle/>
          <a:p>
            <a:r>
              <a:rPr lang="en-US" sz="2000" b="1" i="1" dirty="0">
                <a:latin typeface="Times New Roman" panose="02020603050405020304" pitchFamily="18" charset="0"/>
                <a:cs typeface="Times New Roman" panose="02020603050405020304" pitchFamily="18" charset="0"/>
              </a:rPr>
              <a:t>DEPARTMENT OF COMPUTER SCIENCE  ENGINEERING</a:t>
            </a:r>
            <a:endParaRPr lang="en-IN" sz="2000" b="1" i="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0445"/>
            <a:ext cx="10972800" cy="1932167"/>
          </a:xfrm>
        </p:spPr>
        <p:txBody>
          <a:bodyPr>
            <a:normAutofit/>
          </a:bodyPr>
          <a:lstStyle/>
          <a:p>
            <a:r>
              <a:rPr lang="en-US" sz="3600" dirty="0"/>
              <a:t>IMPLEMENTATION</a:t>
            </a:r>
            <a:endParaRPr lang="en-IN" sz="3600" dirty="0"/>
          </a:p>
        </p:txBody>
      </p:sp>
      <p:sp>
        <p:nvSpPr>
          <p:cNvPr id="3" name="Content Placeholder 2"/>
          <p:cNvSpPr>
            <a:spLocks noGrp="1"/>
          </p:cNvSpPr>
          <p:nvPr>
            <p:ph idx="1"/>
          </p:nvPr>
        </p:nvSpPr>
        <p:spPr>
          <a:xfrm>
            <a:off x="609600" y="938254"/>
            <a:ext cx="10972800" cy="6361043"/>
          </a:xfrm>
        </p:spPr>
        <p:txBody>
          <a:bodyPr>
            <a:normAutofit fontScale="85000" lnSpcReduction="20000"/>
          </a:bodyPr>
          <a:lstStyle/>
          <a:p>
            <a:pPr marL="0" indent="0">
              <a:buNone/>
            </a:pPr>
            <a:r>
              <a:rPr lang="en-US" sz="1600" dirty="0"/>
              <a:t>import pandas as pd</a:t>
            </a:r>
            <a:endParaRPr lang="en-US" sz="1600" dirty="0"/>
          </a:p>
          <a:p>
            <a:pPr marL="0" indent="0">
              <a:buNone/>
            </a:pPr>
            <a:r>
              <a:rPr lang="en-US" sz="1600" dirty="0"/>
              <a:t>from matplotlib import </a:t>
            </a:r>
            <a:r>
              <a:rPr lang="en-US" sz="1600" dirty="0" err="1"/>
              <a:t>pyplot</a:t>
            </a:r>
            <a:r>
              <a:rPr lang="en-US" sz="1600" dirty="0"/>
              <a:t> as </a:t>
            </a:r>
            <a:r>
              <a:rPr lang="en-US" sz="1600" dirty="0" err="1"/>
              <a:t>plt</a:t>
            </a:r>
            <a:endParaRPr lang="en-US" sz="1600" dirty="0"/>
          </a:p>
          <a:p>
            <a:pPr marL="0" indent="0">
              <a:buNone/>
            </a:pPr>
            <a:r>
              <a:rPr lang="en-US" sz="1600" dirty="0"/>
              <a:t>import seaborn as </a:t>
            </a:r>
            <a:r>
              <a:rPr lang="en-US" sz="1600" dirty="0" err="1"/>
              <a:t>sns</a:t>
            </a:r>
            <a:endParaRPr lang="en-US" sz="1600" dirty="0"/>
          </a:p>
          <a:p>
            <a:pPr marL="0" indent="0">
              <a:buNone/>
            </a:pPr>
            <a:r>
              <a:rPr lang="en-US" sz="1600" dirty="0"/>
              <a:t>import datetime as dt</a:t>
            </a:r>
            <a:endParaRPr lang="en-US" sz="1600" dirty="0"/>
          </a:p>
          <a:p>
            <a:pPr marL="0" indent="0">
              <a:buNone/>
            </a:pPr>
            <a:r>
              <a:rPr lang="en-US" sz="1600" dirty="0"/>
              <a:t>import </a:t>
            </a:r>
            <a:r>
              <a:rPr lang="en-US" sz="1600" dirty="0" err="1"/>
              <a:t>numpy</a:t>
            </a:r>
            <a:r>
              <a:rPr lang="en-US" sz="1600" dirty="0"/>
              <a:t> as np</a:t>
            </a:r>
            <a:endParaRPr lang="en-US" sz="1600" dirty="0"/>
          </a:p>
          <a:p>
            <a:pPr marL="0" indent="0">
              <a:buNone/>
            </a:pPr>
            <a:r>
              <a:rPr lang="en-US" sz="1600" dirty="0"/>
              <a:t>df=</a:t>
            </a:r>
            <a:r>
              <a:rPr lang="en-US" sz="1600" dirty="0" err="1"/>
              <a:t>pd.read_csv</a:t>
            </a:r>
            <a:r>
              <a:rPr lang="en-US" sz="1600" dirty="0"/>
              <a:t>('covid_19_india.csv',parse_dates=['Date'],</a:t>
            </a:r>
            <a:r>
              <a:rPr lang="en-US" sz="1600" dirty="0" err="1"/>
              <a:t>dayfirst</a:t>
            </a:r>
            <a:r>
              <a:rPr lang="en-US" sz="1600" dirty="0"/>
              <a:t>=True) </a:t>
            </a:r>
            <a:endParaRPr lang="en-US" sz="1600" dirty="0"/>
          </a:p>
          <a:p>
            <a:pPr marL="0" indent="0">
              <a:buNone/>
            </a:pPr>
            <a:r>
              <a:rPr lang="en-US" sz="1600" dirty="0" err="1"/>
              <a:t>df.head</a:t>
            </a:r>
            <a:r>
              <a:rPr lang="en-US" sz="1600" dirty="0"/>
              <a:t>()</a:t>
            </a:r>
            <a:endParaRPr lang="en-US" sz="1600" dirty="0"/>
          </a:p>
          <a:p>
            <a:pPr marL="0" indent="0">
              <a:buNone/>
            </a:pPr>
            <a:r>
              <a:rPr lang="en-US" sz="1600" dirty="0"/>
              <a:t>df=df[['</a:t>
            </a:r>
            <a:r>
              <a:rPr lang="en-US" sz="1600" dirty="0" err="1"/>
              <a:t>Date','State</a:t>
            </a:r>
            <a:r>
              <a:rPr lang="en-US" sz="1600" dirty="0"/>
              <a:t>/</a:t>
            </a:r>
            <a:r>
              <a:rPr lang="en-US" sz="1600" dirty="0" err="1"/>
              <a:t>UnionTerritory</a:t>
            </a:r>
            <a:r>
              <a:rPr lang="en-US" sz="1600" dirty="0"/>
              <a:t>','</a:t>
            </a:r>
            <a:r>
              <a:rPr lang="en-US" sz="1600" dirty="0" err="1"/>
              <a:t>Cured','Deaths','Confirmed</a:t>
            </a:r>
            <a:r>
              <a:rPr lang="en-US" sz="1600" dirty="0"/>
              <a:t>’]]</a:t>
            </a:r>
            <a:endParaRPr lang="en-US" sz="1600" dirty="0"/>
          </a:p>
          <a:p>
            <a:pPr marL="0" indent="0">
              <a:buNone/>
            </a:pPr>
            <a:r>
              <a:rPr lang="en-US" sz="1600" dirty="0" err="1"/>
              <a:t>df.columns</a:t>
            </a:r>
            <a:r>
              <a:rPr lang="en-US" sz="1600" dirty="0"/>
              <a:t>=['</a:t>
            </a:r>
            <a:r>
              <a:rPr lang="en-US" sz="1600" dirty="0" err="1"/>
              <a:t>date','state','cured','deaths','confirmed</a:t>
            </a:r>
            <a:r>
              <a:rPr lang="en-US" sz="1600" dirty="0"/>
              <a:t>’]</a:t>
            </a:r>
            <a:endParaRPr lang="en-US" sz="1600" dirty="0"/>
          </a:p>
          <a:p>
            <a:pPr marL="0" indent="0">
              <a:buNone/>
            </a:pPr>
            <a:r>
              <a:rPr lang="en-US" sz="1600" dirty="0" err="1"/>
              <a:t>df.head</a:t>
            </a:r>
            <a:r>
              <a:rPr lang="en-US" sz="1600" dirty="0"/>
              <a:t>()</a:t>
            </a:r>
            <a:endParaRPr lang="en-US" sz="1600" dirty="0"/>
          </a:p>
          <a:p>
            <a:pPr marL="0" indent="0">
              <a:buNone/>
            </a:pPr>
            <a:r>
              <a:rPr lang="en-US" sz="1600" dirty="0" err="1"/>
              <a:t>df.tail</a:t>
            </a:r>
            <a:r>
              <a:rPr lang="en-US" sz="1600" dirty="0"/>
              <a:t>()</a:t>
            </a:r>
            <a:endParaRPr lang="en-US" sz="1600" dirty="0"/>
          </a:p>
          <a:p>
            <a:pPr marL="0" indent="0">
              <a:buNone/>
            </a:pPr>
            <a:r>
              <a:rPr lang="en-US" sz="1600" dirty="0"/>
              <a:t>today=df[</a:t>
            </a:r>
            <a:r>
              <a:rPr lang="en-US" sz="1600" dirty="0" err="1"/>
              <a:t>df.date</a:t>
            </a:r>
            <a:r>
              <a:rPr lang="en-US" sz="1600" dirty="0"/>
              <a:t>=='2020-08-11’]</a:t>
            </a:r>
            <a:endParaRPr lang="en-US" sz="1600" dirty="0"/>
          </a:p>
          <a:p>
            <a:pPr marL="0" indent="0">
              <a:buNone/>
            </a:pPr>
            <a:r>
              <a:rPr lang="en-US" sz="1600" dirty="0"/>
              <a:t>today</a:t>
            </a:r>
            <a:endParaRPr lang="en-US" sz="1600" dirty="0"/>
          </a:p>
          <a:p>
            <a:pPr marL="0" indent="0">
              <a:buNone/>
            </a:pPr>
            <a:r>
              <a:rPr lang="en-US" sz="1600" dirty="0" err="1"/>
              <a:t>max_death_cases</a:t>
            </a:r>
            <a:r>
              <a:rPr lang="en-US" sz="1600" dirty="0"/>
              <a:t>=</a:t>
            </a:r>
            <a:r>
              <a:rPr lang="en-US" sz="1600" dirty="0" err="1"/>
              <a:t>today.sort_values</a:t>
            </a:r>
            <a:r>
              <a:rPr lang="en-US" sz="1600" dirty="0"/>
              <a:t>(by="</a:t>
            </a:r>
            <a:r>
              <a:rPr lang="en-US" sz="1600" dirty="0" err="1"/>
              <a:t>deaths",ascending</a:t>
            </a:r>
            <a:r>
              <a:rPr lang="en-US" sz="1600" dirty="0"/>
              <a:t>=False)</a:t>
            </a:r>
            <a:endParaRPr lang="en-US" sz="1600" dirty="0"/>
          </a:p>
          <a:p>
            <a:pPr marL="0" indent="0">
              <a:buNone/>
            </a:pPr>
            <a:r>
              <a:rPr lang="en-US" sz="1600" dirty="0" err="1"/>
              <a:t>max_death_cases</a:t>
            </a:r>
            <a:endParaRPr lang="en-US" sz="1600" dirty="0"/>
          </a:p>
          <a:p>
            <a:pPr marL="0" indent="0">
              <a:buNone/>
            </a:pPr>
            <a:r>
              <a:rPr lang="en-US" sz="1600" dirty="0" err="1"/>
              <a:t>top_states_confirmed</a:t>
            </a:r>
            <a:r>
              <a:rPr lang="en-US" sz="1600" dirty="0"/>
              <a:t>=</a:t>
            </a:r>
            <a:r>
              <a:rPr lang="en-US" sz="1600" dirty="0" err="1"/>
              <a:t>max_confirmed_cases</a:t>
            </a:r>
            <a:r>
              <a:rPr lang="en-US" sz="1600" dirty="0"/>
              <a:t>[0:5]</a:t>
            </a:r>
            <a:endParaRPr lang="en-US" sz="1600" dirty="0"/>
          </a:p>
          <a:p>
            <a:pPr marL="0" indent="0">
              <a:buNone/>
            </a:pPr>
            <a:r>
              <a:rPr lang="en-US" sz="1600" dirty="0" err="1"/>
              <a:t>sns.set</a:t>
            </a:r>
            <a:r>
              <a:rPr lang="en-US" sz="1600" dirty="0"/>
              <a:t>(</a:t>
            </a:r>
            <a:r>
              <a:rPr lang="en-US" sz="1600" dirty="0" err="1"/>
              <a:t>rc</a:t>
            </a:r>
            <a:r>
              <a:rPr lang="en-US" sz="1600" dirty="0"/>
              <a:t>={'</a:t>
            </a:r>
            <a:r>
              <a:rPr lang="en-US" sz="1600" dirty="0" err="1"/>
              <a:t>figure.figsize</a:t>
            </a:r>
            <a:r>
              <a:rPr lang="en-US" sz="1600" dirty="0"/>
              <a:t>':(15,10)})</a:t>
            </a:r>
            <a:endParaRPr lang="en-US" sz="1600" dirty="0"/>
          </a:p>
          <a:p>
            <a:pPr marL="0" indent="0">
              <a:buNone/>
            </a:pPr>
            <a:r>
              <a:rPr lang="en-US" sz="1600" dirty="0" err="1"/>
              <a:t>sns.barplot</a:t>
            </a:r>
            <a:r>
              <a:rPr lang="en-US" sz="1600" dirty="0"/>
              <a:t>(x="</a:t>
            </a:r>
            <a:r>
              <a:rPr lang="en-US" sz="1600" dirty="0" err="1"/>
              <a:t>state",y</a:t>
            </a:r>
            <a:r>
              <a:rPr lang="en-US" sz="1600" dirty="0"/>
              <a:t>="</a:t>
            </a:r>
            <a:r>
              <a:rPr lang="en-US" sz="1600" dirty="0" err="1"/>
              <a:t>confirmed",data</a:t>
            </a:r>
            <a:r>
              <a:rPr lang="en-US" sz="1600" dirty="0"/>
              <a:t>=</a:t>
            </a:r>
            <a:r>
              <a:rPr lang="en-US" sz="1600" dirty="0" err="1"/>
              <a:t>top_states_confirmed,hue</a:t>
            </a:r>
            <a:r>
              <a:rPr lang="en-US" sz="1600" dirty="0"/>
              <a:t>="state")</a:t>
            </a:r>
            <a:endParaRPr lang="en-US" sz="1600" dirty="0"/>
          </a:p>
          <a:p>
            <a:pPr marL="0" indent="0">
              <a:buNone/>
            </a:pPr>
            <a:r>
              <a:rPr lang="en-US" sz="1600" dirty="0" err="1"/>
              <a:t>plt.show</a:t>
            </a:r>
            <a:r>
              <a:rPr lang="en-US" sz="1600" dirty="0"/>
              <a:t>()</a:t>
            </a:r>
            <a:endParaRPr lang="en-US" sz="1600" dirty="0"/>
          </a:p>
          <a:p>
            <a:pPr marL="0" indent="0">
              <a:buNone/>
            </a:pPr>
            <a:r>
              <a:rPr lang="en-US" sz="1600" dirty="0" err="1"/>
              <a:t>max_death_cases</a:t>
            </a:r>
            <a:r>
              <a:rPr lang="en-US" sz="1600" dirty="0"/>
              <a:t>=</a:t>
            </a:r>
            <a:r>
              <a:rPr lang="en-US" sz="1600" dirty="0" err="1"/>
              <a:t>today.sort_values</a:t>
            </a:r>
            <a:r>
              <a:rPr lang="en-US" sz="1600" dirty="0"/>
              <a:t>(by="</a:t>
            </a:r>
            <a:r>
              <a:rPr lang="en-US" sz="1600" dirty="0" err="1"/>
              <a:t>deaths",ascending</a:t>
            </a:r>
            <a:r>
              <a:rPr lang="en-US" sz="1600" dirty="0"/>
              <a:t>=False)</a:t>
            </a:r>
            <a:endParaRPr lang="en-US" sz="1600" dirty="0"/>
          </a:p>
          <a:p>
            <a:pPr marL="0" indent="0">
              <a:buNone/>
            </a:pPr>
            <a:r>
              <a:rPr lang="en-US" sz="1600" dirty="0" err="1"/>
              <a:t>max_death_cases</a:t>
            </a:r>
            <a:endParaRPr lang="en-US" sz="1600" dirty="0"/>
          </a:p>
          <a:p>
            <a:pPr marL="0" indent="0">
              <a:buNone/>
            </a:pPr>
            <a:r>
              <a:rPr lang="en-US" sz="1600" dirty="0" err="1"/>
              <a:t>top_states_death</a:t>
            </a:r>
            <a:r>
              <a:rPr lang="en-US" sz="1600" dirty="0"/>
              <a:t>=</a:t>
            </a:r>
            <a:r>
              <a:rPr lang="en-US" sz="1600" dirty="0" err="1"/>
              <a:t>max_death_cases</a:t>
            </a:r>
            <a:r>
              <a:rPr lang="en-US" sz="1600" dirty="0"/>
              <a:t>[0:5]</a:t>
            </a:r>
            <a:endParaRPr lang="en-US" sz="1600" dirty="0"/>
          </a:p>
          <a:p>
            <a:pPr marL="0" indent="0">
              <a:buNone/>
            </a:pPr>
            <a:r>
              <a:rPr lang="en-US" sz="1600" dirty="0" err="1"/>
              <a:t>sns.set</a:t>
            </a:r>
            <a:r>
              <a:rPr lang="en-US" sz="1600" dirty="0"/>
              <a:t>(</a:t>
            </a:r>
            <a:r>
              <a:rPr lang="en-US" sz="1600" dirty="0" err="1"/>
              <a:t>rc</a:t>
            </a:r>
            <a:r>
              <a:rPr lang="en-US" sz="1600" dirty="0"/>
              <a:t>={'</a:t>
            </a:r>
            <a:r>
              <a:rPr lang="en-US" sz="1600" dirty="0" err="1"/>
              <a:t>figure.figsize</a:t>
            </a:r>
            <a:r>
              <a:rPr lang="en-US" sz="1600" dirty="0"/>
              <a:t>':(15,10)})</a:t>
            </a:r>
            <a:endParaRPr lang="en-US" sz="1600" dirty="0"/>
          </a:p>
          <a:p>
            <a:pPr marL="0" indent="0">
              <a:buNone/>
            </a:pPr>
            <a:r>
              <a:rPr lang="en-US" sz="1600" dirty="0" err="1"/>
              <a:t>sns.barplot</a:t>
            </a:r>
            <a:r>
              <a:rPr lang="en-US" sz="1600" dirty="0"/>
              <a:t>(x="</a:t>
            </a:r>
            <a:r>
              <a:rPr lang="en-US" sz="1600" dirty="0" err="1"/>
              <a:t>state",y</a:t>
            </a:r>
            <a:r>
              <a:rPr lang="en-US" sz="1600" dirty="0"/>
              <a:t>="</a:t>
            </a:r>
            <a:r>
              <a:rPr lang="en-US" sz="1600" dirty="0" err="1"/>
              <a:t>deaths",data</a:t>
            </a:r>
            <a:r>
              <a:rPr lang="en-US" sz="1600" dirty="0"/>
              <a:t>=</a:t>
            </a:r>
            <a:r>
              <a:rPr lang="en-US" sz="1600" dirty="0" err="1"/>
              <a:t>top_states_death,hue</a:t>
            </a:r>
            <a:r>
              <a:rPr lang="en-US" sz="1600" dirty="0"/>
              <a:t>="state")</a:t>
            </a:r>
            <a:endParaRPr lang="en-US" sz="1600" dirty="0"/>
          </a:p>
          <a:p>
            <a:pPr marL="0" indent="0">
              <a:buNone/>
            </a:pPr>
            <a:r>
              <a:rPr lang="en-US" sz="1600" dirty="0" err="1"/>
              <a:t>plt.show</a:t>
            </a:r>
            <a:r>
              <a:rPr lang="en-US" sz="1600" dirty="0"/>
              <a:t>()</a:t>
            </a:r>
            <a:endParaRPr lang="en-US" sz="1600" dirty="0"/>
          </a:p>
          <a:p>
            <a:pPr marL="0" indent="0">
              <a:buNone/>
            </a:pPr>
            <a:r>
              <a:rPr lang="en-US" sz="1600" dirty="0" err="1"/>
              <a:t>max_cured_cases</a:t>
            </a:r>
            <a:r>
              <a:rPr lang="en-US" sz="1600" dirty="0"/>
              <a:t>=</a:t>
            </a:r>
            <a:r>
              <a:rPr lang="en-US" sz="1600" dirty="0" err="1"/>
              <a:t>today.sort_values</a:t>
            </a:r>
            <a:r>
              <a:rPr lang="en-US" sz="1600" dirty="0"/>
              <a:t>(by="</a:t>
            </a:r>
            <a:r>
              <a:rPr lang="en-US" sz="1600" dirty="0" err="1"/>
              <a:t>cured",ascending</a:t>
            </a:r>
            <a:r>
              <a:rPr lang="en-US" sz="1600" dirty="0"/>
              <a:t>=False)</a:t>
            </a:r>
            <a:endParaRPr lang="en-US" sz="1600" dirty="0"/>
          </a:p>
          <a:p>
            <a:pPr marL="0" indent="0">
              <a:buNone/>
            </a:pPr>
            <a:r>
              <a:rPr lang="en-US" sz="1600" dirty="0" err="1"/>
              <a:t>max_cured_cases</a:t>
            </a:r>
            <a:endParaRPr lang="en-US" sz="1600" dirty="0"/>
          </a:p>
          <a:p>
            <a:pPr marL="0" indent="0">
              <a:buNone/>
            </a:pP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38830"/>
          </a:xfrm>
        </p:spPr>
        <p:txBody>
          <a:bodyPr>
            <a:normAutofit fontScale="90000"/>
          </a:bodyPr>
          <a:lstStyle/>
          <a:p>
            <a:endParaRPr lang="en-IN" dirty="0"/>
          </a:p>
        </p:txBody>
      </p:sp>
      <p:sp>
        <p:nvSpPr>
          <p:cNvPr id="3" name="Content Placeholder 2"/>
          <p:cNvSpPr>
            <a:spLocks noGrp="1"/>
          </p:cNvSpPr>
          <p:nvPr>
            <p:ph idx="1"/>
          </p:nvPr>
        </p:nvSpPr>
        <p:spPr>
          <a:xfrm>
            <a:off x="490331" y="1423282"/>
            <a:ext cx="10972800" cy="4448442"/>
          </a:xfrm>
        </p:spPr>
        <p:txBody>
          <a:bodyPr>
            <a:normAutofit/>
          </a:bodyPr>
          <a:lstStyle/>
          <a:p>
            <a:pPr marL="0" indent="0">
              <a:buNone/>
            </a:pPr>
            <a:r>
              <a:rPr lang="en-US" sz="1400" dirty="0" err="1"/>
              <a:t>top_states_cured</a:t>
            </a:r>
            <a:r>
              <a:rPr lang="en-US" sz="1400" dirty="0"/>
              <a:t>=</a:t>
            </a:r>
            <a:r>
              <a:rPr lang="en-US" sz="1400" dirty="0" err="1"/>
              <a:t>max_cured_cases</a:t>
            </a:r>
            <a:r>
              <a:rPr lang="en-US" sz="1400" dirty="0"/>
              <a:t>[0:6]</a:t>
            </a:r>
            <a:endParaRPr lang="en-US" sz="1400" dirty="0"/>
          </a:p>
          <a:p>
            <a:pPr marL="0" indent="0">
              <a:buNone/>
            </a:pPr>
            <a:r>
              <a:rPr lang="en-IN" sz="1400" dirty="0" err="1"/>
              <a:t>sns.set</a:t>
            </a:r>
            <a:r>
              <a:rPr lang="en-IN" sz="1400" dirty="0"/>
              <a:t>(</a:t>
            </a:r>
            <a:r>
              <a:rPr lang="en-IN" sz="1400" dirty="0" err="1"/>
              <a:t>rc</a:t>
            </a:r>
            <a:r>
              <a:rPr lang="en-IN" sz="1400" dirty="0"/>
              <a:t>={'</a:t>
            </a:r>
            <a:r>
              <a:rPr lang="en-IN" sz="1400" dirty="0" err="1"/>
              <a:t>figure.figsize</a:t>
            </a:r>
            <a:r>
              <a:rPr lang="en-IN" sz="1400" dirty="0"/>
              <a:t>':(15,10)})</a:t>
            </a:r>
            <a:endParaRPr lang="en-IN" sz="1400" dirty="0"/>
          </a:p>
          <a:p>
            <a:pPr marL="0" indent="0">
              <a:buNone/>
            </a:pPr>
            <a:r>
              <a:rPr lang="en-IN" sz="1400" dirty="0" err="1"/>
              <a:t>sns.barplot</a:t>
            </a:r>
            <a:r>
              <a:rPr lang="en-IN" sz="1400" dirty="0"/>
              <a:t>(x="</a:t>
            </a:r>
            <a:r>
              <a:rPr lang="en-IN" sz="1400" dirty="0" err="1"/>
              <a:t>state",y</a:t>
            </a:r>
            <a:r>
              <a:rPr lang="en-IN" sz="1400" dirty="0"/>
              <a:t>="</a:t>
            </a:r>
            <a:r>
              <a:rPr lang="en-IN" sz="1400" dirty="0" err="1"/>
              <a:t>cured",data</a:t>
            </a:r>
            <a:r>
              <a:rPr lang="en-IN" sz="1400" dirty="0"/>
              <a:t>=</a:t>
            </a:r>
            <a:r>
              <a:rPr lang="en-IN" sz="1400" dirty="0" err="1"/>
              <a:t>top_states_cured,hue</a:t>
            </a:r>
            <a:r>
              <a:rPr lang="en-IN" sz="1400" dirty="0"/>
              <a:t>="state")</a:t>
            </a:r>
            <a:endParaRPr lang="en-IN" sz="1400" dirty="0"/>
          </a:p>
          <a:p>
            <a:pPr marL="0" indent="0">
              <a:buNone/>
            </a:pPr>
            <a:r>
              <a:rPr lang="en-IN" sz="1400" dirty="0" err="1"/>
              <a:t>plt.show</a:t>
            </a:r>
            <a:r>
              <a:rPr lang="en-IN" sz="1400" dirty="0"/>
              <a:t>()</a:t>
            </a:r>
            <a:endParaRPr lang="en-IN" sz="1400" dirty="0"/>
          </a:p>
          <a:p>
            <a:pPr marL="0" indent="0">
              <a:buNone/>
            </a:pPr>
            <a:r>
              <a:rPr lang="en-IN" sz="1400" dirty="0" err="1"/>
              <a:t>tel</a:t>
            </a:r>
            <a:r>
              <a:rPr lang="en-IN" sz="1400" dirty="0"/>
              <a:t>=df[</a:t>
            </a:r>
            <a:r>
              <a:rPr lang="en-IN" sz="1400" dirty="0" err="1"/>
              <a:t>df.state</a:t>
            </a:r>
            <a:r>
              <a:rPr lang="en-IN" sz="1400" dirty="0"/>
              <a:t>=='</a:t>
            </a:r>
            <a:r>
              <a:rPr lang="en-IN" sz="1400" dirty="0" err="1"/>
              <a:t>Telengana</a:t>
            </a:r>
            <a:r>
              <a:rPr lang="en-IN" sz="1400" dirty="0"/>
              <a:t>’]</a:t>
            </a:r>
            <a:endParaRPr lang="en-IN" sz="1400" dirty="0"/>
          </a:p>
          <a:p>
            <a:pPr marL="0" indent="0">
              <a:buNone/>
            </a:pPr>
            <a:r>
              <a:rPr lang="en-IN" sz="1400" dirty="0" err="1"/>
              <a:t>tel</a:t>
            </a:r>
            <a:endParaRPr lang="en-IN" sz="1400" dirty="0"/>
          </a:p>
          <a:p>
            <a:pPr marL="0" indent="0">
              <a:buNone/>
            </a:pPr>
            <a:r>
              <a:rPr lang="en-IN" sz="1400" dirty="0" err="1"/>
              <a:t>sns.set</a:t>
            </a:r>
            <a:r>
              <a:rPr lang="en-IN" sz="1400" dirty="0"/>
              <a:t>(</a:t>
            </a:r>
            <a:r>
              <a:rPr lang="en-IN" sz="1400" dirty="0" err="1"/>
              <a:t>rc</a:t>
            </a:r>
            <a:r>
              <a:rPr lang="en-IN" sz="1400" dirty="0"/>
              <a:t>={'</a:t>
            </a:r>
            <a:r>
              <a:rPr lang="en-IN" sz="1400" dirty="0" err="1"/>
              <a:t>figure.figsize</a:t>
            </a:r>
            <a:r>
              <a:rPr lang="en-IN" sz="1400" dirty="0"/>
              <a:t>':(15,10)})</a:t>
            </a:r>
            <a:endParaRPr lang="en-IN" sz="1400" dirty="0"/>
          </a:p>
          <a:p>
            <a:pPr marL="0" indent="0">
              <a:buNone/>
            </a:pPr>
            <a:r>
              <a:rPr lang="en-IN" sz="1400" dirty="0" err="1"/>
              <a:t>sns.lineplot</a:t>
            </a:r>
            <a:r>
              <a:rPr lang="en-IN" sz="1400" dirty="0"/>
              <a:t>(x="</a:t>
            </a:r>
            <a:r>
              <a:rPr lang="en-IN" sz="1400" dirty="0" err="1"/>
              <a:t>date",y</a:t>
            </a:r>
            <a:r>
              <a:rPr lang="en-IN" sz="1400" dirty="0"/>
              <a:t>="</a:t>
            </a:r>
            <a:r>
              <a:rPr lang="en-IN" sz="1400" dirty="0" err="1"/>
              <a:t>confirmed",data</a:t>
            </a:r>
            <a:r>
              <a:rPr lang="en-IN" sz="1400" dirty="0"/>
              <a:t>=</a:t>
            </a:r>
            <a:r>
              <a:rPr lang="en-IN" sz="1400" dirty="0" err="1"/>
              <a:t>tel,color</a:t>
            </a:r>
            <a:r>
              <a:rPr lang="en-IN" sz="1400" dirty="0"/>
              <a:t>="g")</a:t>
            </a:r>
            <a:endParaRPr lang="en-IN" sz="1400" dirty="0"/>
          </a:p>
          <a:p>
            <a:pPr marL="0" indent="0">
              <a:buNone/>
            </a:pPr>
            <a:r>
              <a:rPr lang="en-IN" sz="1400" dirty="0" err="1"/>
              <a:t>plt.show</a:t>
            </a:r>
            <a:r>
              <a:rPr lang="en-IN" sz="1400" dirty="0"/>
              <a:t>()</a:t>
            </a:r>
            <a:endParaRPr lang="en-IN" sz="1400" dirty="0"/>
          </a:p>
          <a:p>
            <a:pPr marL="0" indent="0">
              <a:buNone/>
            </a:pPr>
            <a:r>
              <a:rPr lang="en-IN" sz="1400" dirty="0" err="1"/>
              <a:t>sns.set</a:t>
            </a:r>
            <a:r>
              <a:rPr lang="en-IN" sz="1400" dirty="0"/>
              <a:t>(</a:t>
            </a:r>
            <a:r>
              <a:rPr lang="en-IN" sz="1400" dirty="0" err="1"/>
              <a:t>rc</a:t>
            </a:r>
            <a:r>
              <a:rPr lang="en-IN" sz="1400" dirty="0"/>
              <a:t>={'</a:t>
            </a:r>
            <a:r>
              <a:rPr lang="en-IN" sz="1400" dirty="0" err="1"/>
              <a:t>figure.figsize</a:t>
            </a:r>
            <a:r>
              <a:rPr lang="en-IN" sz="1400" dirty="0"/>
              <a:t>':(15,10)})</a:t>
            </a:r>
            <a:endParaRPr lang="en-IN" sz="1400" dirty="0"/>
          </a:p>
          <a:p>
            <a:pPr marL="0" indent="0">
              <a:buNone/>
            </a:pPr>
            <a:r>
              <a:rPr lang="en-IN" sz="1400" dirty="0" err="1"/>
              <a:t>sns.lineplot</a:t>
            </a:r>
            <a:r>
              <a:rPr lang="en-IN" sz="1400" dirty="0"/>
              <a:t>(x="</a:t>
            </a:r>
            <a:r>
              <a:rPr lang="en-IN" sz="1400" dirty="0" err="1"/>
              <a:t>date",y</a:t>
            </a:r>
            <a:r>
              <a:rPr lang="en-IN" sz="1400" dirty="0"/>
              <a:t>="</a:t>
            </a:r>
            <a:r>
              <a:rPr lang="en-IN" sz="1400" dirty="0" err="1"/>
              <a:t>deaths",data</a:t>
            </a:r>
            <a:r>
              <a:rPr lang="en-IN" sz="1400" dirty="0"/>
              <a:t>=</a:t>
            </a:r>
            <a:r>
              <a:rPr lang="en-IN" sz="1400" dirty="0" err="1"/>
              <a:t>tel,color</a:t>
            </a:r>
            <a:r>
              <a:rPr lang="en-IN" sz="1400" dirty="0"/>
              <a:t>="r")</a:t>
            </a:r>
            <a:endParaRPr lang="en-IN" sz="1400" dirty="0"/>
          </a:p>
          <a:p>
            <a:pPr marL="0" indent="0">
              <a:buNone/>
            </a:pPr>
            <a:r>
              <a:rPr lang="en-IN" sz="1400" dirty="0" err="1"/>
              <a:t>plt.show</a:t>
            </a:r>
            <a:r>
              <a:rPr lang="en-IN" sz="1400" dirty="0"/>
              <a:t>()</a:t>
            </a:r>
            <a:endParaRPr lang="en-IN" sz="1400" dirty="0"/>
          </a:p>
          <a:p>
            <a:pPr marL="0" indent="0">
              <a:buNone/>
            </a:pPr>
            <a:endParaRPr lang="en-IN" sz="1400" dirty="0"/>
          </a:p>
          <a:p>
            <a:pPr marL="0" indent="0">
              <a:buNone/>
            </a:pPr>
            <a:endParaRPr lang="en-IN"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ormAutofit/>
          </a:bodyPr>
          <a:lstStyle/>
          <a:p>
            <a:r>
              <a:rPr lang="en-US" dirty="0"/>
              <a:t>SYSTEM TESTING</a:t>
            </a:r>
            <a:endParaRPr lang="en-IN" dirty="0"/>
          </a:p>
        </p:txBody>
      </p:sp>
      <p:graphicFrame>
        <p:nvGraphicFramePr>
          <p:cNvPr id="4" name="Content Placeholder 3"/>
          <p:cNvGraphicFramePr>
            <a:graphicFrameLocks noGrp="1"/>
          </p:cNvGraphicFramePr>
          <p:nvPr>
            <p:ph idx="1"/>
          </p:nvPr>
        </p:nvGraphicFramePr>
        <p:xfrm>
          <a:off x="609600" y="1600200"/>
          <a:ext cx="11373020" cy="4114800"/>
        </p:xfrm>
        <a:graphic>
          <a:graphicData uri="http://schemas.openxmlformats.org/drawingml/2006/table">
            <a:tbl>
              <a:tblPr/>
              <a:tblGrid>
                <a:gridCol w="1137302"/>
                <a:gridCol w="1137302"/>
                <a:gridCol w="1137302"/>
                <a:gridCol w="1137302"/>
                <a:gridCol w="1137302"/>
                <a:gridCol w="1137302"/>
                <a:gridCol w="1137302"/>
                <a:gridCol w="1137302"/>
                <a:gridCol w="1137302"/>
                <a:gridCol w="1137302"/>
              </a:tblGrid>
              <a:tr h="903984">
                <a:tc>
                  <a:txBody>
                    <a:bodyPr/>
                    <a:lstStyle/>
                    <a:p>
                      <a:pPr algn="r" fontAlgn="ctr"/>
                      <a:r>
                        <a:rPr lang="en-IN" b="1">
                          <a:effectLst/>
                        </a:rPr>
                        <a:t>Sno</a:t>
                      </a:r>
                      <a:endParaRPr lang="en-IN" b="1">
                        <a:effectLst/>
                      </a:endParaRPr>
                    </a:p>
                  </a:txBody>
                  <a:tcPr anchor="ctr">
                    <a:lnL>
                      <a:noFill/>
                    </a:lnL>
                    <a:lnR>
                      <a:noFill/>
                    </a:lnR>
                    <a:lnT>
                      <a:noFill/>
                    </a:lnT>
                    <a:lnB>
                      <a:noFill/>
                    </a:lnB>
                  </a:tcPr>
                </a:tc>
                <a:tc>
                  <a:txBody>
                    <a:bodyPr/>
                    <a:lstStyle/>
                    <a:p>
                      <a:pPr algn="r" fontAlgn="ctr"/>
                      <a:r>
                        <a:rPr lang="en-IN" b="1">
                          <a:effectLst/>
                        </a:rPr>
                        <a:t>Date</a:t>
                      </a:r>
                      <a:endParaRPr lang="en-IN" b="1">
                        <a:effectLst/>
                      </a:endParaRPr>
                    </a:p>
                  </a:txBody>
                  <a:tcPr anchor="ctr">
                    <a:lnL>
                      <a:noFill/>
                    </a:lnL>
                    <a:lnR>
                      <a:noFill/>
                    </a:lnR>
                    <a:lnT>
                      <a:noFill/>
                    </a:lnT>
                    <a:lnB>
                      <a:noFill/>
                    </a:lnB>
                  </a:tcPr>
                </a:tc>
                <a:tc>
                  <a:txBody>
                    <a:bodyPr/>
                    <a:lstStyle/>
                    <a:p>
                      <a:pPr algn="r" fontAlgn="ctr"/>
                      <a:r>
                        <a:rPr lang="en-IN" b="1">
                          <a:effectLst/>
                        </a:rPr>
                        <a:t>Time</a:t>
                      </a:r>
                      <a:endParaRPr lang="en-IN" b="1">
                        <a:effectLst/>
                      </a:endParaRPr>
                    </a:p>
                  </a:txBody>
                  <a:tcPr anchor="ctr">
                    <a:lnL>
                      <a:noFill/>
                    </a:lnL>
                    <a:lnR>
                      <a:noFill/>
                    </a:lnR>
                    <a:lnT>
                      <a:noFill/>
                    </a:lnT>
                    <a:lnB>
                      <a:noFill/>
                    </a:lnB>
                  </a:tcPr>
                </a:tc>
                <a:tc>
                  <a:txBody>
                    <a:bodyPr/>
                    <a:lstStyle/>
                    <a:p>
                      <a:pPr algn="r" fontAlgn="ctr"/>
                      <a:r>
                        <a:rPr lang="en-IN" b="1">
                          <a:effectLst/>
                        </a:rPr>
                        <a:t>State/UnionTerritory</a:t>
                      </a:r>
                      <a:endParaRPr lang="en-IN" b="1">
                        <a:effectLst/>
                      </a:endParaRPr>
                    </a:p>
                  </a:txBody>
                  <a:tcPr anchor="ctr">
                    <a:lnL>
                      <a:noFill/>
                    </a:lnL>
                    <a:lnR>
                      <a:noFill/>
                    </a:lnR>
                    <a:lnT>
                      <a:noFill/>
                    </a:lnT>
                    <a:lnB>
                      <a:noFill/>
                    </a:lnB>
                  </a:tcPr>
                </a:tc>
                <a:tc>
                  <a:txBody>
                    <a:bodyPr/>
                    <a:lstStyle/>
                    <a:p>
                      <a:pPr algn="r" fontAlgn="ctr"/>
                      <a:r>
                        <a:rPr lang="en-IN" b="1">
                          <a:effectLst/>
                        </a:rPr>
                        <a:t>ConfirmedIndianNational</a:t>
                      </a:r>
                      <a:endParaRPr lang="en-IN" b="1">
                        <a:effectLst/>
                      </a:endParaRPr>
                    </a:p>
                  </a:txBody>
                  <a:tcPr anchor="ctr">
                    <a:lnL>
                      <a:noFill/>
                    </a:lnL>
                    <a:lnR>
                      <a:noFill/>
                    </a:lnR>
                    <a:lnT>
                      <a:noFill/>
                    </a:lnT>
                    <a:lnB>
                      <a:noFill/>
                    </a:lnB>
                  </a:tcPr>
                </a:tc>
                <a:tc>
                  <a:txBody>
                    <a:bodyPr/>
                    <a:lstStyle/>
                    <a:p>
                      <a:pPr algn="r" fontAlgn="ctr"/>
                      <a:r>
                        <a:rPr lang="en-IN" b="1">
                          <a:effectLst/>
                        </a:rPr>
                        <a:t>ConfirmedForeignNational</a:t>
                      </a:r>
                      <a:endParaRPr lang="en-IN" b="1">
                        <a:effectLst/>
                      </a:endParaRPr>
                    </a:p>
                  </a:txBody>
                  <a:tcPr anchor="ctr">
                    <a:lnL>
                      <a:noFill/>
                    </a:lnL>
                    <a:lnR>
                      <a:noFill/>
                    </a:lnR>
                    <a:lnT>
                      <a:noFill/>
                    </a:lnT>
                    <a:lnB>
                      <a:noFill/>
                    </a:lnB>
                  </a:tcPr>
                </a:tc>
                <a:tc>
                  <a:txBody>
                    <a:bodyPr/>
                    <a:lstStyle/>
                    <a:p>
                      <a:pPr algn="r" fontAlgn="ctr"/>
                      <a:r>
                        <a:rPr lang="en-IN" b="1">
                          <a:effectLst/>
                        </a:rPr>
                        <a:t>Cured</a:t>
                      </a:r>
                      <a:endParaRPr lang="en-IN" b="1">
                        <a:effectLst/>
                      </a:endParaRPr>
                    </a:p>
                  </a:txBody>
                  <a:tcPr anchor="ctr">
                    <a:lnL>
                      <a:noFill/>
                    </a:lnL>
                    <a:lnR>
                      <a:noFill/>
                    </a:lnR>
                    <a:lnT>
                      <a:noFill/>
                    </a:lnT>
                    <a:lnB>
                      <a:noFill/>
                    </a:lnB>
                  </a:tcPr>
                </a:tc>
                <a:tc>
                  <a:txBody>
                    <a:bodyPr/>
                    <a:lstStyle/>
                    <a:p>
                      <a:pPr algn="r" fontAlgn="ctr"/>
                      <a:r>
                        <a:rPr lang="en-IN" b="1">
                          <a:effectLst/>
                        </a:rPr>
                        <a:t>Deaths</a:t>
                      </a:r>
                      <a:endParaRPr lang="en-IN" b="1">
                        <a:effectLst/>
                      </a:endParaRPr>
                    </a:p>
                  </a:txBody>
                  <a:tcPr anchor="ctr">
                    <a:lnL>
                      <a:noFill/>
                    </a:lnL>
                    <a:lnR>
                      <a:noFill/>
                    </a:lnR>
                    <a:lnT>
                      <a:noFill/>
                    </a:lnT>
                    <a:lnB>
                      <a:noFill/>
                    </a:lnB>
                  </a:tcPr>
                </a:tc>
                <a:tc>
                  <a:txBody>
                    <a:bodyPr/>
                    <a:lstStyle/>
                    <a:p>
                      <a:pPr algn="r" fontAlgn="ctr"/>
                      <a:r>
                        <a:rPr lang="en-IN" b="1">
                          <a:effectLst/>
                        </a:rPr>
                        <a:t>Confirmed</a:t>
                      </a:r>
                      <a:endParaRPr lang="en-IN" b="1">
                        <a:effectLst/>
                      </a:endParaRPr>
                    </a:p>
                  </a:txBody>
                  <a:tcPr anchor="ctr">
                    <a:lnL>
                      <a:noFill/>
                    </a:lnL>
                    <a:lnR>
                      <a:noFill/>
                    </a:lnR>
                    <a:lnT>
                      <a:noFill/>
                    </a:lnT>
                    <a:lnB>
                      <a:noFill/>
                    </a:lnB>
                  </a:tcPr>
                </a:tc>
                <a:tc>
                  <a:txBody>
                    <a:bodyPr/>
                    <a:lstStyle/>
                    <a:p>
                      <a:endParaRPr lang="en-IN" dirty="0"/>
                    </a:p>
                  </a:txBody>
                  <a:tcPr>
                    <a:lnL>
                      <a:noFill/>
                    </a:lnL>
                  </a:tcPr>
                </a:tc>
              </a:tr>
              <a:tr h="632788">
                <a:tc>
                  <a:txBody>
                    <a:bodyPr/>
                    <a:lstStyle/>
                    <a:p>
                      <a:pPr algn="r" fontAlgn="ctr"/>
                      <a:r>
                        <a:rPr lang="en-IN" b="1">
                          <a:effectLst/>
                        </a:rPr>
                        <a:t>0</a:t>
                      </a:r>
                      <a:endParaRPr lang="en-IN" b="1">
                        <a:effectLst/>
                      </a:endParaRPr>
                    </a:p>
                  </a:txBody>
                  <a:tcPr anchor="ctr">
                    <a:lnL>
                      <a:noFill/>
                    </a:lnL>
                    <a:lnR>
                      <a:noFill/>
                    </a:lnR>
                    <a:lnT>
                      <a:noFill/>
                    </a:lnT>
                    <a:lnB>
                      <a:noFill/>
                    </a:lnB>
                    <a:solidFill>
                      <a:srgbClr val="F5F5F5"/>
                    </a:solidFill>
                  </a:tcPr>
                </a:tc>
                <a:tc>
                  <a:txBody>
                    <a:bodyPr/>
                    <a:lstStyle/>
                    <a:p>
                      <a:pPr algn="r" fontAlgn="ctr"/>
                      <a:r>
                        <a:rPr lang="en-IN">
                          <a:effectLst/>
                        </a:rPr>
                        <a:t>1</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2020-01-30</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6:00 PM</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Kerala</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1</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0</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0</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0</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1</a:t>
                      </a:r>
                      <a:endParaRPr lang="en-IN">
                        <a:effectLst/>
                      </a:endParaRPr>
                    </a:p>
                  </a:txBody>
                  <a:tcPr anchor="ctr">
                    <a:lnL>
                      <a:noFill/>
                    </a:lnL>
                    <a:lnR>
                      <a:noFill/>
                    </a:lnR>
                    <a:lnB>
                      <a:noFill/>
                    </a:lnB>
                    <a:solidFill>
                      <a:srgbClr val="F5F5F5"/>
                    </a:solidFill>
                  </a:tcPr>
                </a:tc>
              </a:tr>
              <a:tr h="632788">
                <a:tc>
                  <a:txBody>
                    <a:bodyPr/>
                    <a:lstStyle/>
                    <a:p>
                      <a:pPr algn="r" fontAlgn="ctr"/>
                      <a:r>
                        <a:rPr lang="en-IN" b="1">
                          <a:effectLst/>
                        </a:rPr>
                        <a:t>1</a:t>
                      </a:r>
                      <a:endParaRPr lang="en-IN" b="1">
                        <a:effectLst/>
                      </a:endParaRPr>
                    </a:p>
                  </a:txBody>
                  <a:tcPr anchor="ctr">
                    <a:lnL>
                      <a:noFill/>
                    </a:lnL>
                    <a:lnR>
                      <a:noFill/>
                    </a:lnR>
                    <a:lnT>
                      <a:noFill/>
                    </a:lnT>
                    <a:lnB>
                      <a:noFill/>
                    </a:lnB>
                  </a:tcPr>
                </a:tc>
                <a:tc>
                  <a:txBody>
                    <a:bodyPr/>
                    <a:lstStyle/>
                    <a:p>
                      <a:pPr algn="r" fontAlgn="ctr"/>
                      <a:r>
                        <a:rPr lang="en-IN">
                          <a:effectLst/>
                        </a:rPr>
                        <a:t>2</a:t>
                      </a:r>
                      <a:endParaRPr lang="en-IN">
                        <a:effectLst/>
                      </a:endParaRPr>
                    </a:p>
                  </a:txBody>
                  <a:tcPr anchor="ctr">
                    <a:lnL>
                      <a:noFill/>
                    </a:lnL>
                    <a:lnR>
                      <a:noFill/>
                    </a:lnR>
                    <a:lnT>
                      <a:noFill/>
                    </a:lnT>
                    <a:lnB>
                      <a:noFill/>
                    </a:lnB>
                  </a:tcPr>
                </a:tc>
                <a:tc>
                  <a:txBody>
                    <a:bodyPr/>
                    <a:lstStyle/>
                    <a:p>
                      <a:pPr algn="r" fontAlgn="ctr"/>
                      <a:r>
                        <a:rPr lang="en-IN">
                          <a:effectLst/>
                        </a:rPr>
                        <a:t>2020-01-31</a:t>
                      </a:r>
                      <a:endParaRPr lang="en-IN">
                        <a:effectLst/>
                      </a:endParaRPr>
                    </a:p>
                  </a:txBody>
                  <a:tcPr anchor="ctr">
                    <a:lnL>
                      <a:noFill/>
                    </a:lnL>
                    <a:lnR>
                      <a:noFill/>
                    </a:lnR>
                    <a:lnT>
                      <a:noFill/>
                    </a:lnT>
                    <a:lnB>
                      <a:noFill/>
                    </a:lnB>
                  </a:tcPr>
                </a:tc>
                <a:tc>
                  <a:txBody>
                    <a:bodyPr/>
                    <a:lstStyle/>
                    <a:p>
                      <a:pPr algn="r" fontAlgn="ctr"/>
                      <a:r>
                        <a:rPr lang="en-IN">
                          <a:effectLst/>
                        </a:rPr>
                        <a:t>6:00 PM</a:t>
                      </a:r>
                      <a:endParaRPr lang="en-IN">
                        <a:effectLst/>
                      </a:endParaRPr>
                    </a:p>
                  </a:txBody>
                  <a:tcPr anchor="ctr">
                    <a:lnL>
                      <a:noFill/>
                    </a:lnL>
                    <a:lnR>
                      <a:noFill/>
                    </a:lnR>
                    <a:lnT>
                      <a:noFill/>
                    </a:lnT>
                    <a:lnB>
                      <a:noFill/>
                    </a:lnB>
                  </a:tcPr>
                </a:tc>
                <a:tc>
                  <a:txBody>
                    <a:bodyPr/>
                    <a:lstStyle/>
                    <a:p>
                      <a:pPr algn="r" fontAlgn="ctr"/>
                      <a:r>
                        <a:rPr lang="en-IN">
                          <a:effectLst/>
                        </a:rPr>
                        <a:t>Kerala</a:t>
                      </a:r>
                      <a:endParaRPr lang="en-IN">
                        <a:effectLst/>
                      </a:endParaRPr>
                    </a:p>
                  </a:txBody>
                  <a:tcPr anchor="ctr">
                    <a:lnL>
                      <a:noFill/>
                    </a:lnL>
                    <a:lnR>
                      <a:noFill/>
                    </a:lnR>
                    <a:lnT>
                      <a:noFill/>
                    </a:lnT>
                    <a:lnB>
                      <a:noFill/>
                    </a:lnB>
                  </a:tcPr>
                </a:tc>
                <a:tc>
                  <a:txBody>
                    <a:bodyPr/>
                    <a:lstStyle/>
                    <a:p>
                      <a:pPr algn="r" fontAlgn="ctr"/>
                      <a:r>
                        <a:rPr lang="en-IN">
                          <a:effectLst/>
                        </a:rPr>
                        <a:t>1</a:t>
                      </a:r>
                      <a:endParaRPr lang="en-IN">
                        <a:effectLst/>
                      </a:endParaRPr>
                    </a:p>
                  </a:txBody>
                  <a:tcPr anchor="ctr">
                    <a:lnL>
                      <a:noFill/>
                    </a:lnL>
                    <a:lnR>
                      <a:noFill/>
                    </a:lnR>
                    <a:lnT>
                      <a:noFill/>
                    </a:lnT>
                    <a:lnB>
                      <a:noFill/>
                    </a:lnB>
                  </a:tcPr>
                </a:tc>
                <a:tc>
                  <a:txBody>
                    <a:bodyPr/>
                    <a:lstStyle/>
                    <a:p>
                      <a:pPr algn="r" fontAlgn="ctr"/>
                      <a:r>
                        <a:rPr lang="en-IN">
                          <a:effectLst/>
                        </a:rPr>
                        <a:t>0</a:t>
                      </a:r>
                      <a:endParaRPr lang="en-IN">
                        <a:effectLst/>
                      </a:endParaRPr>
                    </a:p>
                  </a:txBody>
                  <a:tcPr anchor="ctr">
                    <a:lnL>
                      <a:noFill/>
                    </a:lnL>
                    <a:lnR>
                      <a:noFill/>
                    </a:lnR>
                    <a:lnT>
                      <a:noFill/>
                    </a:lnT>
                    <a:lnB>
                      <a:noFill/>
                    </a:lnB>
                  </a:tcPr>
                </a:tc>
                <a:tc>
                  <a:txBody>
                    <a:bodyPr/>
                    <a:lstStyle/>
                    <a:p>
                      <a:pPr algn="r" fontAlgn="ctr"/>
                      <a:r>
                        <a:rPr lang="en-IN">
                          <a:effectLst/>
                        </a:rPr>
                        <a:t>0</a:t>
                      </a:r>
                      <a:endParaRPr lang="en-IN">
                        <a:effectLst/>
                      </a:endParaRPr>
                    </a:p>
                  </a:txBody>
                  <a:tcPr anchor="ctr">
                    <a:lnL>
                      <a:noFill/>
                    </a:lnL>
                    <a:lnR>
                      <a:noFill/>
                    </a:lnR>
                    <a:lnT>
                      <a:noFill/>
                    </a:lnT>
                    <a:lnB>
                      <a:noFill/>
                    </a:lnB>
                  </a:tcPr>
                </a:tc>
                <a:tc>
                  <a:txBody>
                    <a:bodyPr/>
                    <a:lstStyle/>
                    <a:p>
                      <a:pPr algn="r" fontAlgn="ctr"/>
                      <a:r>
                        <a:rPr lang="en-IN">
                          <a:effectLst/>
                        </a:rPr>
                        <a:t>0</a:t>
                      </a:r>
                      <a:endParaRPr lang="en-IN">
                        <a:effectLst/>
                      </a:endParaRPr>
                    </a:p>
                  </a:txBody>
                  <a:tcPr anchor="ctr">
                    <a:lnL>
                      <a:noFill/>
                    </a:lnL>
                    <a:lnR>
                      <a:noFill/>
                    </a:lnR>
                    <a:lnT>
                      <a:noFill/>
                    </a:lnT>
                    <a:lnB>
                      <a:noFill/>
                    </a:lnB>
                  </a:tcPr>
                </a:tc>
                <a:tc>
                  <a:txBody>
                    <a:bodyPr/>
                    <a:lstStyle/>
                    <a:p>
                      <a:pPr algn="r" fontAlgn="ctr"/>
                      <a:r>
                        <a:rPr lang="en-IN">
                          <a:effectLst/>
                        </a:rPr>
                        <a:t>1</a:t>
                      </a:r>
                      <a:endParaRPr lang="en-IN">
                        <a:effectLst/>
                      </a:endParaRPr>
                    </a:p>
                  </a:txBody>
                  <a:tcPr anchor="ctr">
                    <a:lnL>
                      <a:noFill/>
                    </a:lnL>
                    <a:lnR>
                      <a:noFill/>
                    </a:lnR>
                    <a:lnT>
                      <a:noFill/>
                    </a:lnT>
                    <a:lnB>
                      <a:noFill/>
                    </a:lnB>
                  </a:tcPr>
                </a:tc>
              </a:tr>
              <a:tr h="632788">
                <a:tc>
                  <a:txBody>
                    <a:bodyPr/>
                    <a:lstStyle/>
                    <a:p>
                      <a:pPr algn="r" fontAlgn="ctr"/>
                      <a:r>
                        <a:rPr lang="en-IN" b="1">
                          <a:effectLst/>
                        </a:rPr>
                        <a:t>2</a:t>
                      </a:r>
                      <a:endParaRPr lang="en-IN" b="1">
                        <a:effectLst/>
                      </a:endParaRPr>
                    </a:p>
                  </a:txBody>
                  <a:tcPr anchor="ctr">
                    <a:lnL>
                      <a:noFill/>
                    </a:lnL>
                    <a:lnR>
                      <a:noFill/>
                    </a:lnR>
                    <a:lnT>
                      <a:noFill/>
                    </a:lnT>
                    <a:lnB>
                      <a:noFill/>
                    </a:lnB>
                    <a:solidFill>
                      <a:srgbClr val="F5F5F5"/>
                    </a:solidFill>
                  </a:tcPr>
                </a:tc>
                <a:tc>
                  <a:txBody>
                    <a:bodyPr/>
                    <a:lstStyle/>
                    <a:p>
                      <a:pPr algn="r" fontAlgn="ctr"/>
                      <a:r>
                        <a:rPr lang="en-IN">
                          <a:effectLst/>
                        </a:rPr>
                        <a:t>3</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2020-02-01</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6:00 PM</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Kerala</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2</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0</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0</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0</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2</a:t>
                      </a:r>
                      <a:endParaRPr lang="en-IN">
                        <a:effectLst/>
                      </a:endParaRPr>
                    </a:p>
                  </a:txBody>
                  <a:tcPr anchor="ctr">
                    <a:lnL>
                      <a:noFill/>
                    </a:lnL>
                    <a:lnR>
                      <a:noFill/>
                    </a:lnR>
                    <a:lnT>
                      <a:noFill/>
                    </a:lnT>
                    <a:lnB>
                      <a:noFill/>
                    </a:lnB>
                    <a:solidFill>
                      <a:srgbClr val="F5F5F5"/>
                    </a:solidFill>
                  </a:tcPr>
                </a:tc>
              </a:tr>
              <a:tr h="632788">
                <a:tc>
                  <a:txBody>
                    <a:bodyPr/>
                    <a:lstStyle/>
                    <a:p>
                      <a:pPr algn="r" fontAlgn="ctr"/>
                      <a:r>
                        <a:rPr lang="en-IN" b="1">
                          <a:effectLst/>
                        </a:rPr>
                        <a:t>3</a:t>
                      </a:r>
                      <a:endParaRPr lang="en-IN" b="1">
                        <a:effectLst/>
                      </a:endParaRPr>
                    </a:p>
                  </a:txBody>
                  <a:tcPr anchor="ctr">
                    <a:lnL>
                      <a:noFill/>
                    </a:lnL>
                    <a:lnR>
                      <a:noFill/>
                    </a:lnR>
                    <a:lnT>
                      <a:noFill/>
                    </a:lnT>
                    <a:lnB>
                      <a:noFill/>
                    </a:lnB>
                  </a:tcPr>
                </a:tc>
                <a:tc>
                  <a:txBody>
                    <a:bodyPr/>
                    <a:lstStyle/>
                    <a:p>
                      <a:pPr algn="r" fontAlgn="ctr"/>
                      <a:r>
                        <a:rPr lang="en-IN">
                          <a:effectLst/>
                        </a:rPr>
                        <a:t>4</a:t>
                      </a:r>
                      <a:endParaRPr lang="en-IN">
                        <a:effectLst/>
                      </a:endParaRPr>
                    </a:p>
                  </a:txBody>
                  <a:tcPr anchor="ctr">
                    <a:lnL>
                      <a:noFill/>
                    </a:lnL>
                    <a:lnR>
                      <a:noFill/>
                    </a:lnR>
                    <a:lnT>
                      <a:noFill/>
                    </a:lnT>
                    <a:lnB>
                      <a:noFill/>
                    </a:lnB>
                  </a:tcPr>
                </a:tc>
                <a:tc>
                  <a:txBody>
                    <a:bodyPr/>
                    <a:lstStyle/>
                    <a:p>
                      <a:pPr algn="r" fontAlgn="ctr"/>
                      <a:r>
                        <a:rPr lang="en-IN">
                          <a:effectLst/>
                        </a:rPr>
                        <a:t>2020-02-02</a:t>
                      </a:r>
                      <a:endParaRPr lang="en-IN">
                        <a:effectLst/>
                      </a:endParaRPr>
                    </a:p>
                  </a:txBody>
                  <a:tcPr anchor="ctr">
                    <a:lnL>
                      <a:noFill/>
                    </a:lnL>
                    <a:lnR>
                      <a:noFill/>
                    </a:lnR>
                    <a:lnT>
                      <a:noFill/>
                    </a:lnT>
                    <a:lnB>
                      <a:noFill/>
                    </a:lnB>
                  </a:tcPr>
                </a:tc>
                <a:tc>
                  <a:txBody>
                    <a:bodyPr/>
                    <a:lstStyle/>
                    <a:p>
                      <a:pPr algn="r" fontAlgn="ctr"/>
                      <a:r>
                        <a:rPr lang="en-IN">
                          <a:effectLst/>
                        </a:rPr>
                        <a:t>6:00 PM</a:t>
                      </a:r>
                      <a:endParaRPr lang="en-IN">
                        <a:effectLst/>
                      </a:endParaRPr>
                    </a:p>
                  </a:txBody>
                  <a:tcPr anchor="ctr">
                    <a:lnL>
                      <a:noFill/>
                    </a:lnL>
                    <a:lnR>
                      <a:noFill/>
                    </a:lnR>
                    <a:lnT>
                      <a:noFill/>
                    </a:lnT>
                    <a:lnB>
                      <a:noFill/>
                    </a:lnB>
                  </a:tcPr>
                </a:tc>
                <a:tc>
                  <a:txBody>
                    <a:bodyPr/>
                    <a:lstStyle/>
                    <a:p>
                      <a:pPr algn="r" fontAlgn="ctr"/>
                      <a:r>
                        <a:rPr lang="en-IN">
                          <a:effectLst/>
                        </a:rPr>
                        <a:t>Kerala</a:t>
                      </a:r>
                      <a:endParaRPr lang="en-IN">
                        <a:effectLst/>
                      </a:endParaRPr>
                    </a:p>
                  </a:txBody>
                  <a:tcPr anchor="ctr">
                    <a:lnL>
                      <a:noFill/>
                    </a:lnL>
                    <a:lnR>
                      <a:noFill/>
                    </a:lnR>
                    <a:lnT>
                      <a:noFill/>
                    </a:lnT>
                    <a:lnB>
                      <a:noFill/>
                    </a:lnB>
                  </a:tcPr>
                </a:tc>
                <a:tc>
                  <a:txBody>
                    <a:bodyPr/>
                    <a:lstStyle/>
                    <a:p>
                      <a:pPr algn="r" fontAlgn="ctr"/>
                      <a:r>
                        <a:rPr lang="en-IN">
                          <a:effectLst/>
                        </a:rPr>
                        <a:t>3</a:t>
                      </a:r>
                      <a:endParaRPr lang="en-IN">
                        <a:effectLst/>
                      </a:endParaRPr>
                    </a:p>
                  </a:txBody>
                  <a:tcPr anchor="ctr">
                    <a:lnL>
                      <a:noFill/>
                    </a:lnL>
                    <a:lnR>
                      <a:noFill/>
                    </a:lnR>
                    <a:lnT>
                      <a:noFill/>
                    </a:lnT>
                    <a:lnB>
                      <a:noFill/>
                    </a:lnB>
                  </a:tcPr>
                </a:tc>
                <a:tc>
                  <a:txBody>
                    <a:bodyPr/>
                    <a:lstStyle/>
                    <a:p>
                      <a:pPr algn="r" fontAlgn="ctr"/>
                      <a:r>
                        <a:rPr lang="en-IN">
                          <a:effectLst/>
                        </a:rPr>
                        <a:t>0</a:t>
                      </a:r>
                      <a:endParaRPr lang="en-IN">
                        <a:effectLst/>
                      </a:endParaRPr>
                    </a:p>
                  </a:txBody>
                  <a:tcPr anchor="ctr">
                    <a:lnL>
                      <a:noFill/>
                    </a:lnL>
                    <a:lnR>
                      <a:noFill/>
                    </a:lnR>
                    <a:lnT>
                      <a:noFill/>
                    </a:lnT>
                    <a:lnB>
                      <a:noFill/>
                    </a:lnB>
                  </a:tcPr>
                </a:tc>
                <a:tc>
                  <a:txBody>
                    <a:bodyPr/>
                    <a:lstStyle/>
                    <a:p>
                      <a:pPr algn="r" fontAlgn="ctr"/>
                      <a:r>
                        <a:rPr lang="en-IN">
                          <a:effectLst/>
                        </a:rPr>
                        <a:t>0</a:t>
                      </a:r>
                      <a:endParaRPr lang="en-IN">
                        <a:effectLst/>
                      </a:endParaRPr>
                    </a:p>
                  </a:txBody>
                  <a:tcPr anchor="ctr">
                    <a:lnL>
                      <a:noFill/>
                    </a:lnL>
                    <a:lnR>
                      <a:noFill/>
                    </a:lnR>
                    <a:lnT>
                      <a:noFill/>
                    </a:lnT>
                    <a:lnB>
                      <a:noFill/>
                    </a:lnB>
                  </a:tcPr>
                </a:tc>
                <a:tc>
                  <a:txBody>
                    <a:bodyPr/>
                    <a:lstStyle/>
                    <a:p>
                      <a:pPr algn="r" fontAlgn="ctr"/>
                      <a:r>
                        <a:rPr lang="en-IN">
                          <a:effectLst/>
                        </a:rPr>
                        <a:t>0</a:t>
                      </a:r>
                      <a:endParaRPr lang="en-IN">
                        <a:effectLst/>
                      </a:endParaRPr>
                    </a:p>
                  </a:txBody>
                  <a:tcPr anchor="ctr">
                    <a:lnL>
                      <a:noFill/>
                    </a:lnL>
                    <a:lnR>
                      <a:noFill/>
                    </a:lnR>
                    <a:lnT>
                      <a:noFill/>
                    </a:lnT>
                    <a:lnB>
                      <a:noFill/>
                    </a:lnB>
                  </a:tcPr>
                </a:tc>
                <a:tc>
                  <a:txBody>
                    <a:bodyPr/>
                    <a:lstStyle/>
                    <a:p>
                      <a:pPr algn="r" fontAlgn="ctr"/>
                      <a:r>
                        <a:rPr lang="en-IN">
                          <a:effectLst/>
                        </a:rPr>
                        <a:t>3</a:t>
                      </a:r>
                      <a:endParaRPr lang="en-IN">
                        <a:effectLst/>
                      </a:endParaRPr>
                    </a:p>
                  </a:txBody>
                  <a:tcPr anchor="ctr">
                    <a:lnL>
                      <a:noFill/>
                    </a:lnL>
                    <a:lnR>
                      <a:noFill/>
                    </a:lnR>
                    <a:lnT>
                      <a:noFill/>
                    </a:lnT>
                    <a:lnB>
                      <a:noFill/>
                    </a:lnB>
                  </a:tcPr>
                </a:tc>
              </a:tr>
              <a:tr h="632788">
                <a:tc>
                  <a:txBody>
                    <a:bodyPr/>
                    <a:lstStyle/>
                    <a:p>
                      <a:pPr algn="r" fontAlgn="ctr"/>
                      <a:r>
                        <a:rPr lang="en-IN" b="1">
                          <a:effectLst/>
                        </a:rPr>
                        <a:t>4</a:t>
                      </a:r>
                      <a:endParaRPr lang="en-IN" b="1">
                        <a:effectLst/>
                      </a:endParaRPr>
                    </a:p>
                  </a:txBody>
                  <a:tcPr anchor="ctr">
                    <a:lnL>
                      <a:noFill/>
                    </a:lnL>
                    <a:lnR>
                      <a:noFill/>
                    </a:lnR>
                    <a:lnT>
                      <a:noFill/>
                    </a:lnT>
                    <a:lnB>
                      <a:noFill/>
                    </a:lnB>
                    <a:solidFill>
                      <a:srgbClr val="F5F5F5"/>
                    </a:solidFill>
                  </a:tcPr>
                </a:tc>
                <a:tc>
                  <a:txBody>
                    <a:bodyPr/>
                    <a:lstStyle/>
                    <a:p>
                      <a:pPr algn="r" fontAlgn="ctr"/>
                      <a:r>
                        <a:rPr lang="en-IN">
                          <a:effectLst/>
                        </a:rPr>
                        <a:t>5</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2020-02-03</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6:00 PM</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Kerala</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3</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0</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0</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0</a:t>
                      </a:r>
                      <a:endParaRPr lang="en-IN">
                        <a:effectLst/>
                      </a:endParaRPr>
                    </a:p>
                  </a:txBody>
                  <a:tcPr anchor="ctr">
                    <a:lnL>
                      <a:noFill/>
                    </a:lnL>
                    <a:lnR>
                      <a:noFill/>
                    </a:lnR>
                    <a:lnT>
                      <a:noFill/>
                    </a:lnT>
                    <a:lnB>
                      <a:noFill/>
                    </a:lnB>
                    <a:solidFill>
                      <a:srgbClr val="F5F5F5"/>
                    </a:solidFill>
                  </a:tcPr>
                </a:tc>
                <a:tc>
                  <a:txBody>
                    <a:bodyPr/>
                    <a:lstStyle/>
                    <a:p>
                      <a:pPr algn="r" fontAlgn="ctr"/>
                      <a:r>
                        <a:rPr lang="en-IN" dirty="0">
                          <a:effectLst/>
                        </a:rPr>
                        <a:t>3</a:t>
                      </a:r>
                      <a:endParaRPr lang="en-IN" dirty="0">
                        <a:effectLst/>
                      </a:endParaRPr>
                    </a:p>
                  </a:txBody>
                  <a:tcPr anchor="ctr">
                    <a:lnL>
                      <a:noFill/>
                    </a:lnL>
                    <a:lnR>
                      <a:noFill/>
                    </a:lnR>
                    <a:lnT>
                      <a:noFill/>
                    </a:lnT>
                    <a:lnB>
                      <a:noFill/>
                    </a:lnB>
                    <a:solidFill>
                      <a:srgbClr val="F5F5F5"/>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endParaRPr lang="en-IN" dirty="0"/>
          </a:p>
        </p:txBody>
      </p:sp>
      <p:graphicFrame>
        <p:nvGraphicFramePr>
          <p:cNvPr id="4" name="Content Placeholder 3"/>
          <p:cNvGraphicFramePr>
            <a:graphicFrameLocks noGrp="1"/>
          </p:cNvGraphicFramePr>
          <p:nvPr>
            <p:ph idx="1"/>
          </p:nvPr>
        </p:nvGraphicFramePr>
        <p:xfrm>
          <a:off x="609600" y="2765901"/>
          <a:ext cx="8470788" cy="2468880"/>
        </p:xfrm>
        <a:graphic>
          <a:graphicData uri="http://schemas.openxmlformats.org/drawingml/2006/table">
            <a:tbl>
              <a:tblPr/>
              <a:tblGrid>
                <a:gridCol w="1411798"/>
                <a:gridCol w="1411798"/>
                <a:gridCol w="1411798"/>
                <a:gridCol w="1411798"/>
                <a:gridCol w="1411798"/>
                <a:gridCol w="1411798"/>
              </a:tblGrid>
              <a:tr h="210902">
                <a:tc>
                  <a:txBody>
                    <a:bodyPr/>
                    <a:lstStyle/>
                    <a:p>
                      <a:pPr algn="r" fontAlgn="ctr"/>
                      <a:r>
                        <a:rPr lang="en-IN" b="1">
                          <a:effectLst/>
                        </a:rPr>
                        <a:t>date</a:t>
                      </a:r>
                      <a:endParaRPr lang="en-IN" b="1">
                        <a:effectLst/>
                      </a:endParaRPr>
                    </a:p>
                  </a:txBody>
                  <a:tcPr anchor="ctr">
                    <a:lnL>
                      <a:noFill/>
                    </a:lnL>
                    <a:lnR>
                      <a:noFill/>
                    </a:lnR>
                    <a:lnT>
                      <a:noFill/>
                    </a:lnT>
                    <a:lnB>
                      <a:noFill/>
                    </a:lnB>
                  </a:tcPr>
                </a:tc>
                <a:tc>
                  <a:txBody>
                    <a:bodyPr/>
                    <a:lstStyle/>
                    <a:p>
                      <a:pPr algn="r" fontAlgn="ctr"/>
                      <a:r>
                        <a:rPr lang="en-IN" b="1">
                          <a:effectLst/>
                        </a:rPr>
                        <a:t>state</a:t>
                      </a:r>
                      <a:endParaRPr lang="en-IN" b="1">
                        <a:effectLst/>
                      </a:endParaRPr>
                    </a:p>
                  </a:txBody>
                  <a:tcPr anchor="ctr">
                    <a:lnL>
                      <a:noFill/>
                    </a:lnL>
                    <a:lnR>
                      <a:noFill/>
                    </a:lnR>
                    <a:lnT>
                      <a:noFill/>
                    </a:lnT>
                    <a:lnB>
                      <a:noFill/>
                    </a:lnB>
                  </a:tcPr>
                </a:tc>
                <a:tc>
                  <a:txBody>
                    <a:bodyPr/>
                    <a:lstStyle/>
                    <a:p>
                      <a:pPr algn="r" fontAlgn="ctr"/>
                      <a:r>
                        <a:rPr lang="en-IN" b="1">
                          <a:effectLst/>
                        </a:rPr>
                        <a:t>cured</a:t>
                      </a:r>
                      <a:endParaRPr lang="en-IN" b="1">
                        <a:effectLst/>
                      </a:endParaRPr>
                    </a:p>
                  </a:txBody>
                  <a:tcPr anchor="ctr">
                    <a:lnL>
                      <a:noFill/>
                    </a:lnL>
                    <a:lnR>
                      <a:noFill/>
                    </a:lnR>
                    <a:lnT>
                      <a:noFill/>
                    </a:lnT>
                    <a:lnB>
                      <a:noFill/>
                    </a:lnB>
                  </a:tcPr>
                </a:tc>
                <a:tc>
                  <a:txBody>
                    <a:bodyPr/>
                    <a:lstStyle/>
                    <a:p>
                      <a:pPr algn="r" fontAlgn="ctr"/>
                      <a:r>
                        <a:rPr lang="en-IN" b="1">
                          <a:effectLst/>
                        </a:rPr>
                        <a:t>deaths</a:t>
                      </a:r>
                      <a:endParaRPr lang="en-IN" b="1">
                        <a:effectLst/>
                      </a:endParaRPr>
                    </a:p>
                  </a:txBody>
                  <a:tcPr anchor="ctr">
                    <a:lnL>
                      <a:noFill/>
                    </a:lnL>
                    <a:lnR>
                      <a:noFill/>
                    </a:lnR>
                    <a:lnT>
                      <a:noFill/>
                    </a:lnT>
                    <a:lnB>
                      <a:noFill/>
                    </a:lnB>
                  </a:tcPr>
                </a:tc>
                <a:tc>
                  <a:txBody>
                    <a:bodyPr/>
                    <a:lstStyle/>
                    <a:p>
                      <a:pPr algn="r" fontAlgn="ctr"/>
                      <a:r>
                        <a:rPr lang="en-IN" b="1">
                          <a:effectLst/>
                        </a:rPr>
                        <a:t>confirmed</a:t>
                      </a:r>
                      <a:endParaRPr lang="en-IN" b="1">
                        <a:effectLst/>
                      </a:endParaRPr>
                    </a:p>
                  </a:txBody>
                  <a:tcPr anchor="ctr">
                    <a:lnL>
                      <a:noFill/>
                    </a:lnL>
                    <a:lnR>
                      <a:noFill/>
                    </a:lnR>
                    <a:lnT>
                      <a:noFill/>
                    </a:lnT>
                    <a:lnB>
                      <a:noFill/>
                    </a:lnB>
                  </a:tcPr>
                </a:tc>
                <a:tc>
                  <a:txBody>
                    <a:bodyPr/>
                    <a:lstStyle/>
                    <a:p>
                      <a:endParaRPr lang="en-IN"/>
                    </a:p>
                  </a:txBody>
                  <a:tcPr>
                    <a:lnL>
                      <a:noFill/>
                    </a:lnL>
                  </a:tcPr>
                </a:tc>
              </a:tr>
              <a:tr h="210902">
                <a:tc>
                  <a:txBody>
                    <a:bodyPr/>
                    <a:lstStyle/>
                    <a:p>
                      <a:pPr algn="r" fontAlgn="ctr"/>
                      <a:r>
                        <a:rPr lang="en-IN" b="1">
                          <a:effectLst/>
                        </a:rPr>
                        <a:t>18105</a:t>
                      </a:r>
                      <a:endParaRPr lang="en-IN" b="1">
                        <a:effectLst/>
                      </a:endParaRPr>
                    </a:p>
                  </a:txBody>
                  <a:tcPr anchor="ctr">
                    <a:lnL>
                      <a:noFill/>
                    </a:lnL>
                    <a:lnR>
                      <a:noFill/>
                    </a:lnR>
                    <a:lnT>
                      <a:noFill/>
                    </a:lnT>
                    <a:lnB>
                      <a:noFill/>
                    </a:lnB>
                    <a:solidFill>
                      <a:srgbClr val="F5F5F5"/>
                    </a:solidFill>
                  </a:tcPr>
                </a:tc>
                <a:tc>
                  <a:txBody>
                    <a:bodyPr/>
                    <a:lstStyle/>
                    <a:p>
                      <a:pPr algn="r" fontAlgn="ctr"/>
                      <a:r>
                        <a:rPr lang="en-IN">
                          <a:effectLst/>
                        </a:rPr>
                        <a:t>2021-08-11</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Telangana</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638410</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3831</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650353</a:t>
                      </a:r>
                      <a:endParaRPr lang="en-IN">
                        <a:effectLst/>
                      </a:endParaRPr>
                    </a:p>
                  </a:txBody>
                  <a:tcPr anchor="ctr">
                    <a:lnL>
                      <a:noFill/>
                    </a:lnL>
                    <a:lnR>
                      <a:noFill/>
                    </a:lnR>
                    <a:lnB>
                      <a:noFill/>
                    </a:lnB>
                    <a:solidFill>
                      <a:srgbClr val="F5F5F5"/>
                    </a:solidFill>
                  </a:tcPr>
                </a:tc>
              </a:tr>
              <a:tr h="210902">
                <a:tc>
                  <a:txBody>
                    <a:bodyPr/>
                    <a:lstStyle/>
                    <a:p>
                      <a:pPr algn="r" fontAlgn="ctr"/>
                      <a:r>
                        <a:rPr lang="en-IN" b="1">
                          <a:effectLst/>
                        </a:rPr>
                        <a:t>18106</a:t>
                      </a:r>
                      <a:endParaRPr lang="en-IN" b="1">
                        <a:effectLst/>
                      </a:endParaRPr>
                    </a:p>
                  </a:txBody>
                  <a:tcPr anchor="ctr">
                    <a:lnL>
                      <a:noFill/>
                    </a:lnL>
                    <a:lnR>
                      <a:noFill/>
                    </a:lnR>
                    <a:lnT>
                      <a:noFill/>
                    </a:lnT>
                    <a:lnB>
                      <a:noFill/>
                    </a:lnB>
                  </a:tcPr>
                </a:tc>
                <a:tc>
                  <a:txBody>
                    <a:bodyPr/>
                    <a:lstStyle/>
                    <a:p>
                      <a:pPr algn="r" fontAlgn="ctr"/>
                      <a:r>
                        <a:rPr lang="en-IN">
                          <a:effectLst/>
                        </a:rPr>
                        <a:t>2021-08-11</a:t>
                      </a:r>
                      <a:endParaRPr lang="en-IN">
                        <a:effectLst/>
                      </a:endParaRPr>
                    </a:p>
                  </a:txBody>
                  <a:tcPr anchor="ctr">
                    <a:lnL>
                      <a:noFill/>
                    </a:lnL>
                    <a:lnR>
                      <a:noFill/>
                    </a:lnR>
                    <a:lnT>
                      <a:noFill/>
                    </a:lnT>
                    <a:lnB>
                      <a:noFill/>
                    </a:lnB>
                  </a:tcPr>
                </a:tc>
                <a:tc>
                  <a:txBody>
                    <a:bodyPr/>
                    <a:lstStyle/>
                    <a:p>
                      <a:pPr algn="r" fontAlgn="ctr"/>
                      <a:r>
                        <a:rPr lang="en-IN">
                          <a:effectLst/>
                        </a:rPr>
                        <a:t>Tripura</a:t>
                      </a:r>
                      <a:endParaRPr lang="en-IN">
                        <a:effectLst/>
                      </a:endParaRPr>
                    </a:p>
                  </a:txBody>
                  <a:tcPr anchor="ctr">
                    <a:lnL>
                      <a:noFill/>
                    </a:lnL>
                    <a:lnR>
                      <a:noFill/>
                    </a:lnR>
                    <a:lnT>
                      <a:noFill/>
                    </a:lnT>
                    <a:lnB>
                      <a:noFill/>
                    </a:lnB>
                  </a:tcPr>
                </a:tc>
                <a:tc>
                  <a:txBody>
                    <a:bodyPr/>
                    <a:lstStyle/>
                    <a:p>
                      <a:pPr algn="r" fontAlgn="ctr"/>
                      <a:r>
                        <a:rPr lang="en-IN" dirty="0">
                          <a:effectLst/>
                        </a:rPr>
                        <a:t>77811</a:t>
                      </a:r>
                      <a:endParaRPr lang="en-IN" dirty="0">
                        <a:effectLst/>
                      </a:endParaRPr>
                    </a:p>
                  </a:txBody>
                  <a:tcPr anchor="ctr">
                    <a:lnL>
                      <a:noFill/>
                    </a:lnL>
                    <a:lnR>
                      <a:noFill/>
                    </a:lnR>
                    <a:lnT>
                      <a:noFill/>
                    </a:lnT>
                    <a:lnB>
                      <a:noFill/>
                    </a:lnB>
                  </a:tcPr>
                </a:tc>
                <a:tc>
                  <a:txBody>
                    <a:bodyPr/>
                    <a:lstStyle/>
                    <a:p>
                      <a:pPr algn="r" fontAlgn="ctr"/>
                      <a:r>
                        <a:rPr lang="en-IN">
                          <a:effectLst/>
                        </a:rPr>
                        <a:t>773</a:t>
                      </a:r>
                      <a:endParaRPr lang="en-IN">
                        <a:effectLst/>
                      </a:endParaRPr>
                    </a:p>
                  </a:txBody>
                  <a:tcPr anchor="ctr">
                    <a:lnL>
                      <a:noFill/>
                    </a:lnL>
                    <a:lnR>
                      <a:noFill/>
                    </a:lnR>
                    <a:lnT>
                      <a:noFill/>
                    </a:lnT>
                    <a:lnB>
                      <a:noFill/>
                    </a:lnB>
                  </a:tcPr>
                </a:tc>
                <a:tc>
                  <a:txBody>
                    <a:bodyPr/>
                    <a:lstStyle/>
                    <a:p>
                      <a:pPr algn="r" fontAlgn="ctr"/>
                      <a:r>
                        <a:rPr lang="en-IN">
                          <a:effectLst/>
                        </a:rPr>
                        <a:t>80660</a:t>
                      </a:r>
                      <a:endParaRPr lang="en-IN">
                        <a:effectLst/>
                      </a:endParaRPr>
                    </a:p>
                  </a:txBody>
                  <a:tcPr anchor="ctr">
                    <a:lnL>
                      <a:noFill/>
                    </a:lnL>
                    <a:lnR>
                      <a:noFill/>
                    </a:lnR>
                    <a:lnT>
                      <a:noFill/>
                    </a:lnT>
                    <a:lnB>
                      <a:noFill/>
                    </a:lnB>
                  </a:tcPr>
                </a:tc>
              </a:tr>
              <a:tr h="210902">
                <a:tc>
                  <a:txBody>
                    <a:bodyPr/>
                    <a:lstStyle/>
                    <a:p>
                      <a:pPr algn="r" fontAlgn="ctr"/>
                      <a:r>
                        <a:rPr lang="en-IN" b="1">
                          <a:effectLst/>
                        </a:rPr>
                        <a:t>18107</a:t>
                      </a:r>
                      <a:endParaRPr lang="en-IN" b="1">
                        <a:effectLst/>
                      </a:endParaRPr>
                    </a:p>
                  </a:txBody>
                  <a:tcPr anchor="ctr">
                    <a:lnL>
                      <a:noFill/>
                    </a:lnL>
                    <a:lnR>
                      <a:noFill/>
                    </a:lnR>
                    <a:lnT>
                      <a:noFill/>
                    </a:lnT>
                    <a:lnB>
                      <a:noFill/>
                    </a:lnB>
                    <a:solidFill>
                      <a:srgbClr val="F5F5F5"/>
                    </a:solidFill>
                  </a:tcPr>
                </a:tc>
                <a:tc>
                  <a:txBody>
                    <a:bodyPr/>
                    <a:lstStyle/>
                    <a:p>
                      <a:pPr algn="r" fontAlgn="ctr"/>
                      <a:r>
                        <a:rPr lang="en-IN">
                          <a:effectLst/>
                        </a:rPr>
                        <a:t>2021-08-11</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Uttarakhand</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334650</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7368</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342462</a:t>
                      </a:r>
                      <a:endParaRPr lang="en-IN">
                        <a:effectLst/>
                      </a:endParaRPr>
                    </a:p>
                  </a:txBody>
                  <a:tcPr anchor="ctr">
                    <a:lnL>
                      <a:noFill/>
                    </a:lnL>
                    <a:lnR>
                      <a:noFill/>
                    </a:lnR>
                    <a:lnT>
                      <a:noFill/>
                    </a:lnT>
                    <a:lnB>
                      <a:noFill/>
                    </a:lnB>
                    <a:solidFill>
                      <a:srgbClr val="F5F5F5"/>
                    </a:solidFill>
                  </a:tcPr>
                </a:tc>
              </a:tr>
              <a:tr h="210902">
                <a:tc>
                  <a:txBody>
                    <a:bodyPr/>
                    <a:lstStyle/>
                    <a:p>
                      <a:pPr algn="r" fontAlgn="ctr"/>
                      <a:r>
                        <a:rPr lang="en-IN" b="1">
                          <a:effectLst/>
                        </a:rPr>
                        <a:t>18108</a:t>
                      </a:r>
                      <a:endParaRPr lang="en-IN" b="1">
                        <a:effectLst/>
                      </a:endParaRPr>
                    </a:p>
                  </a:txBody>
                  <a:tcPr anchor="ctr">
                    <a:lnL>
                      <a:noFill/>
                    </a:lnL>
                    <a:lnR>
                      <a:noFill/>
                    </a:lnR>
                    <a:lnT>
                      <a:noFill/>
                    </a:lnT>
                    <a:lnB>
                      <a:noFill/>
                    </a:lnB>
                  </a:tcPr>
                </a:tc>
                <a:tc>
                  <a:txBody>
                    <a:bodyPr/>
                    <a:lstStyle/>
                    <a:p>
                      <a:pPr algn="r" fontAlgn="ctr"/>
                      <a:r>
                        <a:rPr lang="en-IN">
                          <a:effectLst/>
                        </a:rPr>
                        <a:t>2021-08-11</a:t>
                      </a:r>
                      <a:endParaRPr lang="en-IN">
                        <a:effectLst/>
                      </a:endParaRPr>
                    </a:p>
                  </a:txBody>
                  <a:tcPr anchor="ctr">
                    <a:lnL>
                      <a:noFill/>
                    </a:lnL>
                    <a:lnR>
                      <a:noFill/>
                    </a:lnR>
                    <a:lnT>
                      <a:noFill/>
                    </a:lnT>
                    <a:lnB>
                      <a:noFill/>
                    </a:lnB>
                  </a:tcPr>
                </a:tc>
                <a:tc>
                  <a:txBody>
                    <a:bodyPr/>
                    <a:lstStyle/>
                    <a:p>
                      <a:pPr algn="r" fontAlgn="ctr"/>
                      <a:r>
                        <a:rPr lang="en-IN">
                          <a:effectLst/>
                        </a:rPr>
                        <a:t>Uttar Pradesh</a:t>
                      </a:r>
                      <a:endParaRPr lang="en-IN">
                        <a:effectLst/>
                      </a:endParaRPr>
                    </a:p>
                  </a:txBody>
                  <a:tcPr anchor="ctr">
                    <a:lnL>
                      <a:noFill/>
                    </a:lnL>
                    <a:lnR>
                      <a:noFill/>
                    </a:lnR>
                    <a:lnT>
                      <a:noFill/>
                    </a:lnT>
                    <a:lnB>
                      <a:noFill/>
                    </a:lnB>
                  </a:tcPr>
                </a:tc>
                <a:tc>
                  <a:txBody>
                    <a:bodyPr/>
                    <a:lstStyle/>
                    <a:p>
                      <a:pPr algn="r" fontAlgn="ctr"/>
                      <a:r>
                        <a:rPr lang="en-IN" dirty="0">
                          <a:effectLst/>
                        </a:rPr>
                        <a:t>1685492</a:t>
                      </a:r>
                      <a:endParaRPr lang="en-IN" dirty="0">
                        <a:effectLst/>
                      </a:endParaRPr>
                    </a:p>
                  </a:txBody>
                  <a:tcPr anchor="ctr">
                    <a:lnL>
                      <a:noFill/>
                    </a:lnL>
                    <a:lnR>
                      <a:noFill/>
                    </a:lnR>
                    <a:lnT>
                      <a:noFill/>
                    </a:lnT>
                    <a:lnB>
                      <a:noFill/>
                    </a:lnB>
                  </a:tcPr>
                </a:tc>
                <a:tc>
                  <a:txBody>
                    <a:bodyPr/>
                    <a:lstStyle/>
                    <a:p>
                      <a:pPr algn="r" fontAlgn="ctr"/>
                      <a:r>
                        <a:rPr lang="en-IN">
                          <a:effectLst/>
                        </a:rPr>
                        <a:t>22775</a:t>
                      </a:r>
                      <a:endParaRPr lang="en-IN">
                        <a:effectLst/>
                      </a:endParaRPr>
                    </a:p>
                  </a:txBody>
                  <a:tcPr anchor="ctr">
                    <a:lnL>
                      <a:noFill/>
                    </a:lnL>
                    <a:lnR>
                      <a:noFill/>
                    </a:lnR>
                    <a:lnT>
                      <a:noFill/>
                    </a:lnT>
                    <a:lnB>
                      <a:noFill/>
                    </a:lnB>
                  </a:tcPr>
                </a:tc>
                <a:tc>
                  <a:txBody>
                    <a:bodyPr/>
                    <a:lstStyle/>
                    <a:p>
                      <a:pPr algn="r" fontAlgn="ctr"/>
                      <a:r>
                        <a:rPr lang="en-IN">
                          <a:effectLst/>
                        </a:rPr>
                        <a:t>1708812</a:t>
                      </a:r>
                      <a:endParaRPr lang="en-IN">
                        <a:effectLst/>
                      </a:endParaRPr>
                    </a:p>
                  </a:txBody>
                  <a:tcPr anchor="ctr">
                    <a:lnL>
                      <a:noFill/>
                    </a:lnL>
                    <a:lnR>
                      <a:noFill/>
                    </a:lnR>
                    <a:lnT>
                      <a:noFill/>
                    </a:lnT>
                    <a:lnB>
                      <a:noFill/>
                    </a:lnB>
                  </a:tcPr>
                </a:tc>
              </a:tr>
              <a:tr h="210902">
                <a:tc>
                  <a:txBody>
                    <a:bodyPr/>
                    <a:lstStyle/>
                    <a:p>
                      <a:pPr algn="r" fontAlgn="ctr"/>
                      <a:r>
                        <a:rPr lang="en-IN" b="1">
                          <a:effectLst/>
                        </a:rPr>
                        <a:t>18109</a:t>
                      </a:r>
                      <a:endParaRPr lang="en-IN" b="1">
                        <a:effectLst/>
                      </a:endParaRPr>
                    </a:p>
                  </a:txBody>
                  <a:tcPr anchor="ctr">
                    <a:lnL>
                      <a:noFill/>
                    </a:lnL>
                    <a:lnR>
                      <a:noFill/>
                    </a:lnR>
                    <a:lnT>
                      <a:noFill/>
                    </a:lnT>
                    <a:lnB>
                      <a:noFill/>
                    </a:lnB>
                    <a:solidFill>
                      <a:srgbClr val="F5F5F5"/>
                    </a:solidFill>
                  </a:tcPr>
                </a:tc>
                <a:tc>
                  <a:txBody>
                    <a:bodyPr/>
                    <a:lstStyle/>
                    <a:p>
                      <a:pPr algn="r" fontAlgn="ctr"/>
                      <a:r>
                        <a:rPr lang="en-IN">
                          <a:effectLst/>
                        </a:rPr>
                        <a:t>2021-08-11</a:t>
                      </a:r>
                      <a:endParaRPr lang="en-IN">
                        <a:effectLst/>
                      </a:endParaRPr>
                    </a:p>
                  </a:txBody>
                  <a:tcPr anchor="ctr">
                    <a:lnL>
                      <a:noFill/>
                    </a:lnL>
                    <a:lnR>
                      <a:noFill/>
                    </a:lnR>
                    <a:lnT>
                      <a:noFill/>
                    </a:lnT>
                    <a:lnB>
                      <a:noFill/>
                    </a:lnB>
                    <a:solidFill>
                      <a:srgbClr val="F5F5F5"/>
                    </a:solidFill>
                  </a:tcPr>
                </a:tc>
                <a:tc>
                  <a:txBody>
                    <a:bodyPr/>
                    <a:lstStyle/>
                    <a:p>
                      <a:pPr algn="r" fontAlgn="ctr"/>
                      <a:r>
                        <a:rPr lang="en-IN">
                          <a:effectLst/>
                        </a:rPr>
                        <a:t>West Bengal</a:t>
                      </a:r>
                      <a:endParaRPr lang="en-IN">
                        <a:effectLst/>
                      </a:endParaRPr>
                    </a:p>
                  </a:txBody>
                  <a:tcPr anchor="ctr">
                    <a:lnL>
                      <a:noFill/>
                    </a:lnL>
                    <a:lnR>
                      <a:noFill/>
                    </a:lnR>
                    <a:lnT>
                      <a:noFill/>
                    </a:lnT>
                    <a:lnB>
                      <a:noFill/>
                    </a:lnB>
                    <a:solidFill>
                      <a:srgbClr val="F5F5F5"/>
                    </a:solidFill>
                  </a:tcPr>
                </a:tc>
                <a:tc>
                  <a:txBody>
                    <a:bodyPr/>
                    <a:lstStyle/>
                    <a:p>
                      <a:pPr algn="r" fontAlgn="ctr"/>
                      <a:r>
                        <a:rPr lang="en-IN" dirty="0">
                          <a:effectLst/>
                        </a:rPr>
                        <a:t>1506532</a:t>
                      </a:r>
                      <a:endParaRPr lang="en-IN" dirty="0">
                        <a:effectLst/>
                      </a:endParaRPr>
                    </a:p>
                  </a:txBody>
                  <a:tcPr anchor="ctr">
                    <a:lnL>
                      <a:noFill/>
                    </a:lnL>
                    <a:lnR>
                      <a:noFill/>
                    </a:lnR>
                    <a:lnT>
                      <a:noFill/>
                    </a:lnT>
                    <a:lnB>
                      <a:noFill/>
                    </a:lnB>
                    <a:solidFill>
                      <a:srgbClr val="F5F5F5"/>
                    </a:solidFill>
                  </a:tcPr>
                </a:tc>
                <a:tc>
                  <a:txBody>
                    <a:bodyPr/>
                    <a:lstStyle/>
                    <a:p>
                      <a:pPr algn="r" fontAlgn="ctr"/>
                      <a:r>
                        <a:rPr lang="en-IN">
                          <a:effectLst/>
                        </a:rPr>
                        <a:t>18252</a:t>
                      </a:r>
                      <a:endParaRPr lang="en-IN">
                        <a:effectLst/>
                      </a:endParaRPr>
                    </a:p>
                  </a:txBody>
                  <a:tcPr anchor="ctr">
                    <a:lnL>
                      <a:noFill/>
                    </a:lnL>
                    <a:lnR>
                      <a:noFill/>
                    </a:lnR>
                    <a:lnT>
                      <a:noFill/>
                    </a:lnT>
                    <a:lnB>
                      <a:noFill/>
                    </a:lnB>
                    <a:solidFill>
                      <a:srgbClr val="F5F5F5"/>
                    </a:solidFill>
                  </a:tcPr>
                </a:tc>
                <a:tc>
                  <a:txBody>
                    <a:bodyPr/>
                    <a:lstStyle/>
                    <a:p>
                      <a:pPr algn="r" fontAlgn="ctr"/>
                      <a:r>
                        <a:rPr lang="en-IN" dirty="0">
                          <a:effectLst/>
                        </a:rPr>
                        <a:t>1534999</a:t>
                      </a:r>
                      <a:endParaRPr lang="en-IN" dirty="0">
                        <a:effectLst/>
                      </a:endParaRPr>
                    </a:p>
                  </a:txBody>
                  <a:tcPr anchor="ctr">
                    <a:lnL>
                      <a:noFill/>
                    </a:lnL>
                    <a:lnR>
                      <a:noFill/>
                    </a:lnR>
                    <a:lnT>
                      <a:noFill/>
                    </a:lnT>
                    <a:lnB>
                      <a:noFill/>
                    </a:lnB>
                    <a:solidFill>
                      <a:srgbClr val="F5F5F5"/>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endParaRPr lang="en-IN" dirty="0"/>
          </a:p>
        </p:txBody>
      </p:sp>
      <p:pic>
        <p:nvPicPr>
          <p:cNvPr id="409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 y="1874838"/>
            <a:ext cx="5743978" cy="35284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2"/>
          <a:stretch>
            <a:fillRect/>
          </a:stretch>
        </p:blipFill>
        <p:spPr>
          <a:xfrm>
            <a:off x="5841885" y="1808634"/>
            <a:ext cx="5604741" cy="366084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endParaRPr lang="en-IN" dirty="0"/>
          </a:p>
        </p:txBody>
      </p:sp>
      <p:pic>
        <p:nvPicPr>
          <p:cNvPr id="614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95102" y="1766773"/>
            <a:ext cx="5543495" cy="381432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1600" y="2200287"/>
            <a:ext cx="6263163" cy="4117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832" y="1828801"/>
            <a:ext cx="3027284" cy="452760"/>
          </a:xfrm>
        </p:spPr>
        <p:txBody>
          <a:bodyPr>
            <a:normAutofit fontScale="90000"/>
          </a:bodyPr>
          <a:lstStyle/>
          <a:p>
            <a:r>
              <a:rPr lang="en-US" sz="3600" dirty="0">
                <a:solidFill>
                  <a:srgbClr val="002060"/>
                </a:solidFill>
              </a:rPr>
              <a:t>CONCLUSION</a:t>
            </a:r>
            <a:endParaRPr lang="en-IN" sz="3600" dirty="0">
              <a:solidFill>
                <a:srgbClr val="002060"/>
              </a:solidFill>
            </a:endParaRPr>
          </a:p>
        </p:txBody>
      </p:sp>
      <p:sp>
        <p:nvSpPr>
          <p:cNvPr id="3" name="Subtitle 2"/>
          <p:cNvSpPr>
            <a:spLocks noGrp="1"/>
          </p:cNvSpPr>
          <p:nvPr>
            <p:ph type="subTitle" idx="1"/>
          </p:nvPr>
        </p:nvSpPr>
        <p:spPr>
          <a:xfrm>
            <a:off x="1269506" y="2679589"/>
            <a:ext cx="7830105" cy="1732613"/>
          </a:xfrm>
        </p:spPr>
        <p:txBody>
          <a:bodyPr>
            <a:normAutofit fontScale="92500" lnSpcReduction="10000"/>
          </a:bodyPr>
          <a:lstStyle/>
          <a:p>
            <a:pPr algn="l">
              <a:buClr>
                <a:schemeClr val="tx1"/>
              </a:buClr>
            </a:pPr>
            <a:r>
              <a:rPr lang="en-IN" sz="2400" dirty="0">
                <a:solidFill>
                  <a:schemeClr val="tx1"/>
                </a:solidFill>
              </a:rPr>
              <a:t> A ML-based prediction model can be used as a screening tool to identify patients at risk of imminent ICU transfer within 24 h. This tool could improve the management of hospital resources and patient-throughput planning, thus delivering more effective care to patients hospitalized with COVID-19.</a:t>
            </a:r>
            <a:endParaRPr lang="en-IN" sz="2400" dirty="0">
              <a:solidFill>
                <a:schemeClr val="tx1"/>
              </a:solidFill>
            </a:endParaRPr>
          </a:p>
        </p:txBody>
      </p:sp>
    </p:spTree>
  </p:cSld>
  <p:clrMapOvr>
    <a:masterClrMapping/>
  </p:clrMapOvr>
  <p:transition spd="slow">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11044" y="694555"/>
            <a:ext cx="6400801" cy="5200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3783" y="1393794"/>
            <a:ext cx="10255188" cy="4882719"/>
          </a:xfrm>
        </p:spPr>
        <p:txBody>
          <a:bodyPr>
            <a:normAutofit/>
          </a:bodyPr>
          <a:lstStyle/>
          <a:p>
            <a:pPr marL="342900" indent="-342900" algn="l">
              <a:buClr>
                <a:schemeClr val="tx1"/>
              </a:buClr>
              <a:buSzPct val="85000"/>
              <a:buFont typeface="Arial" panose="020B0604020202020204" pitchFamily="34" charset="0"/>
              <a:buChar char="•"/>
            </a:pPr>
            <a:r>
              <a:rPr lang="en-IN" sz="2000" dirty="0">
                <a:solidFill>
                  <a:schemeClr val="tx1"/>
                </a:solidFill>
              </a:rPr>
              <a:t>In this project we will building a machine learning model using python to discuss the spread of corona virus as well as certain steps taken by governments of countries such as india,china,south korea,and Italy.The covid 19 is on the spread it basically goes through four stages.The outbreak of corona virus is obviously developing in to a major international crisis and lending to influence the most important aspects of our daily lifes.</a:t>
            </a:r>
            <a:endParaRPr lang="en-IN" sz="2000" dirty="0">
              <a:solidFill>
                <a:schemeClr val="tx1"/>
              </a:solidFill>
            </a:endParaRPr>
          </a:p>
          <a:p>
            <a:pPr marL="342900" indent="-342900" algn="l">
              <a:buClr>
                <a:schemeClr val="tx1"/>
              </a:buClr>
              <a:buSzPct val="85000"/>
              <a:buFont typeface="Arial" panose="020B0604020202020204" pitchFamily="34" charset="0"/>
              <a:buChar char="•"/>
            </a:pPr>
            <a:endParaRPr lang="en-IN" sz="2000" dirty="0">
              <a:solidFill>
                <a:schemeClr val="tx1"/>
              </a:solidFill>
            </a:endParaRPr>
          </a:p>
          <a:p>
            <a:pPr marL="342900" indent="-342900" algn="l">
              <a:buClr>
                <a:schemeClr val="tx1"/>
              </a:buClr>
              <a:buSzPct val="85000"/>
              <a:buFont typeface="Arial" panose="020B0604020202020204" pitchFamily="34" charset="0"/>
              <a:buChar char="•"/>
            </a:pPr>
            <a:r>
              <a:rPr lang="en-IN" sz="2000" dirty="0">
                <a:solidFill>
                  <a:schemeClr val="tx1"/>
                </a:solidFill>
              </a:rPr>
              <a:t>The objective of this project is to come up with a strong machine learning module which predicts how the virus could spread across different countries in regions the goal of this is to come up with something that predicts the spread of the virus in the next week.</a:t>
            </a:r>
            <a:endParaRPr lang="en-IN" sz="2000" dirty="0">
              <a:solidFill>
                <a:schemeClr val="tx1"/>
              </a:solidFill>
            </a:endParaRPr>
          </a:p>
          <a:p>
            <a:pPr marL="342900" indent="-342900" algn="l">
              <a:buClr>
                <a:schemeClr val="tx1"/>
              </a:buClr>
              <a:buSzPct val="85000"/>
              <a:buFont typeface="Arial" panose="020B0604020202020204" pitchFamily="34" charset="0"/>
              <a:buChar char="•"/>
            </a:pPr>
            <a:endParaRPr lang="en-IN" sz="2000" dirty="0">
              <a:solidFill>
                <a:schemeClr val="tx1"/>
              </a:solidFill>
            </a:endParaRPr>
          </a:p>
          <a:p>
            <a:pPr marL="342900" indent="-342900" algn="l">
              <a:buClr>
                <a:schemeClr val="tx1"/>
              </a:buClr>
              <a:buSzPct val="85000"/>
              <a:buFont typeface="Arial" panose="020B0604020202020204" pitchFamily="34" charset="0"/>
              <a:buChar char="•"/>
            </a:pPr>
            <a:r>
              <a:rPr lang="en-IN" sz="2000" dirty="0">
                <a:solidFill>
                  <a:schemeClr val="tx1"/>
                </a:solidFill>
              </a:rPr>
              <a:t>This model is written in Jupiter and its being executed using kolob</a:t>
            </a:r>
            <a:r>
              <a:rPr lang="en-US" altLang="en-IN" sz="2000" dirty="0">
                <a:solidFill>
                  <a:schemeClr val="tx1"/>
                </a:solidFill>
              </a:rPr>
              <a:t>.</a:t>
            </a:r>
            <a:r>
              <a:rPr lang="en-IN" sz="2000" dirty="0">
                <a:solidFill>
                  <a:schemeClr val="tx1"/>
                </a:solidFill>
              </a:rPr>
              <a:t> </a:t>
            </a:r>
            <a:endParaRPr lang="en-IN" sz="2000" dirty="0">
              <a:solidFill>
                <a:schemeClr val="tx1"/>
              </a:solidFill>
            </a:endParaRPr>
          </a:p>
        </p:txBody>
      </p:sp>
      <p:sp>
        <p:nvSpPr>
          <p:cNvPr id="4" name="Rectangle 3"/>
          <p:cNvSpPr/>
          <p:nvPr/>
        </p:nvSpPr>
        <p:spPr>
          <a:xfrm>
            <a:off x="4358244" y="273131"/>
            <a:ext cx="3752603"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ABSTRACT</a:t>
            </a:r>
            <a:endParaRPr lang="en-US" sz="5400" b="1" cap="none" spc="0" dirty="0">
              <a:solidFill>
                <a:schemeClr val="accent4"/>
              </a:solidFill>
              <a:effectLst/>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4C4C4C"/>
                </a:solidFill>
                <a:latin typeface="Helvetica Neue"/>
              </a:rPr>
              <a:t>.</a:t>
            </a:r>
            <a:br>
              <a:rPr lang="en-US" b="0" i="0" dirty="0">
                <a:solidFill>
                  <a:srgbClr val="4C4C4C"/>
                </a:solidFill>
                <a:effectLst/>
                <a:latin typeface="Helvetica Neue"/>
              </a:rPr>
            </a:br>
            <a:endParaRPr lang="en-IN" dirty="0"/>
          </a:p>
        </p:txBody>
      </p:sp>
      <p:sp>
        <p:nvSpPr>
          <p:cNvPr id="3" name="Subtitle 2"/>
          <p:cNvSpPr>
            <a:spLocks noGrp="1"/>
          </p:cNvSpPr>
          <p:nvPr>
            <p:ph type="subTitle" idx="1"/>
          </p:nvPr>
        </p:nvSpPr>
        <p:spPr>
          <a:xfrm>
            <a:off x="648070" y="310717"/>
            <a:ext cx="10599938" cy="6161103"/>
          </a:xfrm>
        </p:spPr>
        <p:txBody>
          <a:bodyPr>
            <a:normAutofit/>
          </a:bodyPr>
          <a:lstStyle/>
          <a:p>
            <a:pPr algn="l"/>
            <a:endParaRPr lang="en-US" sz="2000" b="1" u="sng" dirty="0">
              <a:solidFill>
                <a:srgbClr val="7030A0"/>
              </a:solidFill>
            </a:endParaRPr>
          </a:p>
          <a:p>
            <a:pPr algn="l"/>
            <a:endParaRPr lang="en-US" sz="2000" b="1" u="sng" dirty="0">
              <a:solidFill>
                <a:srgbClr val="7030A0"/>
              </a:solidFill>
            </a:endParaRPr>
          </a:p>
          <a:p>
            <a:pPr algn="l"/>
            <a:endParaRPr lang="en-US" sz="2000" b="1" u="sng" dirty="0">
              <a:solidFill>
                <a:srgbClr val="7030A0"/>
              </a:solidFill>
            </a:endParaRPr>
          </a:p>
          <a:p>
            <a:pPr algn="l"/>
            <a:endParaRPr lang="en-US" sz="2000" b="1" u="sng" dirty="0">
              <a:solidFill>
                <a:srgbClr val="7030A0"/>
              </a:solidFill>
            </a:endParaRPr>
          </a:p>
          <a:p>
            <a:pPr algn="l"/>
            <a:r>
              <a:rPr lang="en-US" sz="2000" b="1" u="sng" dirty="0">
                <a:solidFill>
                  <a:srgbClr val="7030A0"/>
                </a:solidFill>
              </a:rPr>
              <a:t>EXISTING SYSTEM:</a:t>
            </a:r>
            <a:endParaRPr lang="en-US" sz="2000" b="1" u="sng" dirty="0">
              <a:solidFill>
                <a:srgbClr val="7030A0"/>
              </a:solidFill>
            </a:endParaRPr>
          </a:p>
          <a:p>
            <a:pPr algn="l"/>
            <a:br>
              <a:rPr lang="en-US" sz="2000" dirty="0">
                <a:solidFill>
                  <a:srgbClr val="4C4C4C"/>
                </a:solidFill>
              </a:rPr>
            </a:br>
            <a:r>
              <a:rPr lang="en-US" sz="2000" dirty="0">
                <a:solidFill>
                  <a:schemeClr val="tx1"/>
                </a:solidFill>
              </a:rPr>
              <a:t> Our society is in the era of unbelievable attempts to struggle upon the spread of this life-threatening condition in terms of infrastructure, finance, business, manufacturing, and several other resources. Artificial Intelligence (AI) researchers strengthen their proficiency in developing mathematical paradigms for investigating this pandemic using nationwide distributed data.AI can in principle be used to track and to predict how the COVID-19 disease will spread over time and space. In fact, an AI-based model of HealthMap, at Boston Children’s Hospital (USA), sounded one of the first alarms on 30 December 2019, around 30 minutes earlier than a scientist at the Program for Monitoring Emerging Diseases (PMED) issued an alert (see the discussion in Naudé 2020). For the further tracking and prediction of how COVID-19 will spread, however, AI has so far not been very useful. This is for a number of reasons.</a:t>
            </a:r>
            <a:r>
              <a:rPr lang="en-US" sz="2000" dirty="0">
                <a:solidFill>
                  <a:schemeClr val="tx1"/>
                </a:solidFill>
                <a:sym typeface="+mn-ea"/>
              </a:rPr>
              <a:t> This article intends to apply the machine learning models simultaneously with the forecast of expected reachability of the COVID-19 over the nations by using the real-time data from the Johns Hopkins dashboard</a:t>
            </a:r>
            <a:endParaRPr lang="en-US" sz="2000" dirty="0">
              <a:solidFill>
                <a:schemeClr val="tx1"/>
              </a:solidFill>
            </a:endParaRPr>
          </a:p>
          <a:p>
            <a:pPr algn="l"/>
            <a:endParaRPr lang="en-US" sz="2000" dirty="0">
              <a:solidFill>
                <a:schemeClr val="tx1"/>
              </a:solidFill>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DISADVANTAGES OF EXISTING SYSTEM</a:t>
            </a:r>
            <a:endParaRPr lang="en-IN" sz="2400" dirty="0"/>
          </a:p>
        </p:txBody>
      </p:sp>
      <p:sp>
        <p:nvSpPr>
          <p:cNvPr id="3" name="Content Placeholder 2"/>
          <p:cNvSpPr>
            <a:spLocks noGrp="1"/>
          </p:cNvSpPr>
          <p:nvPr>
            <p:ph idx="1"/>
          </p:nvPr>
        </p:nvSpPr>
        <p:spPr/>
        <p:txBody>
          <a:bodyPr>
            <a:normAutofit/>
          </a:bodyPr>
          <a:lstStyle/>
          <a:p>
            <a:r>
              <a:rPr lang="en-US" sz="2000" dirty="0"/>
              <a:t>NEEDS HUMAN SURVILLANCE</a:t>
            </a:r>
            <a:endParaRPr lang="en-US" sz="2000" dirty="0"/>
          </a:p>
          <a:p>
            <a:r>
              <a:rPr lang="en-US" sz="2000" dirty="0"/>
              <a:t>MAY OVERLOOK SOCIAL VARIABLES</a:t>
            </a:r>
            <a:endParaRPr lang="en-US" sz="2000" dirty="0"/>
          </a:p>
          <a:p>
            <a:r>
              <a:rPr lang="en-US" sz="2000" dirty="0"/>
              <a:t>MAY LEAD TO UNEMPLOYMENT</a:t>
            </a:r>
            <a:endParaRPr lang="en-US" sz="2000" dirty="0"/>
          </a:p>
          <a:p>
            <a:r>
              <a:rPr lang="en-US" sz="2000" dirty="0"/>
              <a:t>INACCURACIES ARE STILL POSSIBLE</a:t>
            </a:r>
            <a:endParaRPr lang="en-US" sz="2000" dirty="0"/>
          </a:p>
          <a:p>
            <a:r>
              <a:rPr lang="en-US" sz="2000" dirty="0"/>
              <a:t>SUSCEPTIBLE TO SECURITY RISKS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73777"/>
            <a:ext cx="10972800" cy="5152389"/>
          </a:xfrm>
        </p:spPr>
        <p:style>
          <a:lnRef idx="2">
            <a:schemeClr val="dk1"/>
          </a:lnRef>
          <a:fillRef idx="1">
            <a:schemeClr val="lt1"/>
          </a:fillRef>
          <a:effectRef idx="0">
            <a:schemeClr val="dk1"/>
          </a:effectRef>
          <a:fontRef idx="minor">
            <a:schemeClr val="dk1"/>
          </a:fontRef>
        </p:style>
        <p:txBody>
          <a:bodyPr/>
          <a:lstStyle/>
          <a:p>
            <a:pPr>
              <a:buNone/>
            </a:pPr>
            <a:r>
              <a:rPr lang="en-US" b="1" u="sng" dirty="0">
                <a:solidFill>
                  <a:srgbClr val="7030A0"/>
                </a:solidFill>
              </a:rPr>
              <a:t>PROPOSED SYSTEM:</a:t>
            </a:r>
            <a:endParaRPr lang="en-US" b="1" u="sng" dirty="0">
              <a:solidFill>
                <a:srgbClr val="7030A0"/>
              </a:solidFill>
            </a:endParaRPr>
          </a:p>
          <a:p>
            <a:r>
              <a:rPr lang="en-US" b="1" u="sng" dirty="0">
                <a:solidFill>
                  <a:schemeClr val="tx1"/>
                </a:solidFill>
              </a:rPr>
              <a:t>The proposed method is based on machine learning framework. Logistic Regression algorithm has been</a:t>
            </a:r>
            <a:endParaRPr lang="en-US" b="1" u="sng" dirty="0">
              <a:solidFill>
                <a:schemeClr val="tx1"/>
              </a:solidFill>
            </a:endParaRPr>
          </a:p>
          <a:p>
            <a:r>
              <a:rPr lang="en-US" b="1" u="sng" dirty="0">
                <a:solidFill>
                  <a:schemeClr val="tx1"/>
                </a:solidFill>
              </a:rPr>
              <a:t>used for predicting the COVID-19 in someone’s body. </a:t>
            </a:r>
            <a:endParaRPr lang="en-US" b="1" u="sng" dirty="0">
              <a:solidFill>
                <a:schemeClr val="tx1"/>
              </a:solidFill>
            </a:endParaRPr>
          </a:p>
          <a:p>
            <a:pPr marL="0" indent="0">
              <a:buNone/>
            </a:pPr>
            <a:endParaRPr lang="en-US" dirty="0">
              <a:solidFill>
                <a:schemeClr val="tx1"/>
              </a:solidFill>
            </a:endParaRPr>
          </a:p>
          <a:p>
            <a:pPr marL="0" indent="0">
              <a:buNone/>
            </a:pPr>
            <a:r>
              <a:rPr lang="en-IN" dirty="0">
                <a:solidFill>
                  <a:schemeClr val="tx1"/>
                </a:solidFill>
              </a:rPr>
              <a:t>                                </a:t>
            </a:r>
            <a:endParaRPr lang="en-IN" dirty="0">
              <a:solidFill>
                <a:schemeClr val="tx1"/>
              </a:solidFill>
            </a:endParaRPr>
          </a:p>
          <a:p>
            <a:endParaRPr lang="en-IN" dirty="0"/>
          </a:p>
          <a:p>
            <a:endParaRPr lang="en-IN" dirty="0"/>
          </a:p>
        </p:txBody>
      </p:sp>
      <p:sp>
        <p:nvSpPr>
          <p:cNvPr id="2" name="Rectangle 1"/>
          <p:cNvSpPr/>
          <p:nvPr/>
        </p:nvSpPr>
        <p:spPr>
          <a:xfrm>
            <a:off x="1584325" y="3801745"/>
            <a:ext cx="1967230" cy="9315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a:t>data collection</a:t>
            </a:r>
            <a:endParaRPr lang="en-US" sz="2400"/>
          </a:p>
        </p:txBody>
      </p:sp>
      <p:cxnSp>
        <p:nvCxnSpPr>
          <p:cNvPr id="4" name="Straight Arrow Connector 3"/>
          <p:cNvCxnSpPr>
            <a:stCxn id="2" idx="3"/>
          </p:cNvCxnSpPr>
          <p:nvPr/>
        </p:nvCxnSpPr>
        <p:spPr>
          <a:xfrm>
            <a:off x="3551555" y="4267835"/>
            <a:ext cx="798830" cy="13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350385" y="3802380"/>
            <a:ext cx="1639570" cy="1151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a:t>processing data</a:t>
            </a:r>
            <a:endParaRPr lang="en-US" sz="2400"/>
          </a:p>
        </p:txBody>
      </p:sp>
      <p:cxnSp>
        <p:nvCxnSpPr>
          <p:cNvPr id="6" name="Straight Arrow Connector 5"/>
          <p:cNvCxnSpPr>
            <a:stCxn id="5" idx="3"/>
          </p:cNvCxnSpPr>
          <p:nvPr/>
        </p:nvCxnSpPr>
        <p:spPr>
          <a:xfrm flipV="1">
            <a:off x="5989955" y="4357370"/>
            <a:ext cx="641985" cy="20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677025" y="3801745"/>
            <a:ext cx="1367790" cy="1092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a:t>Training the data</a:t>
            </a:r>
            <a:endParaRPr lang="en-US" sz="2400"/>
          </a:p>
        </p:txBody>
      </p:sp>
      <p:cxnSp>
        <p:nvCxnSpPr>
          <p:cNvPr id="8" name="Straight Arrow Connector 7"/>
          <p:cNvCxnSpPr>
            <a:stCxn id="7" idx="3"/>
          </p:cNvCxnSpPr>
          <p:nvPr/>
        </p:nvCxnSpPr>
        <p:spPr>
          <a:xfrm flipV="1">
            <a:off x="8044815" y="4326890"/>
            <a:ext cx="671830" cy="20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717280" y="3874135"/>
            <a:ext cx="1850390" cy="13214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Applied linear</a:t>
            </a:r>
            <a:endParaRPr lang="en-US" sz="2400" dirty="0"/>
          </a:p>
          <a:p>
            <a:pPr algn="ctr"/>
            <a:r>
              <a:rPr lang="en-US" sz="2400" dirty="0"/>
              <a:t>regression on Algorithm</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28157"/>
            <a:ext cx="10972800" cy="4998010"/>
          </a:xfrm>
        </p:spPr>
        <p:txBody>
          <a:bodyPr/>
          <a:lstStyle/>
          <a:p>
            <a:pPr>
              <a:buNone/>
            </a:pPr>
            <a:r>
              <a:rPr lang="en-US" dirty="0"/>
              <a:t>Advantages :</a:t>
            </a:r>
            <a:endParaRPr lang="en-US" sz="1800" dirty="0"/>
          </a:p>
          <a:p>
            <a:pPr>
              <a:buNone/>
            </a:pPr>
            <a:r>
              <a:rPr lang="en-US" sz="1800" dirty="0"/>
              <a:t>1.Process of learning is simply learning from experience or observations.</a:t>
            </a:r>
            <a:endParaRPr lang="en-US" sz="1800" dirty="0"/>
          </a:p>
          <a:p>
            <a:pPr>
              <a:buNone/>
            </a:pPr>
            <a:r>
              <a:rPr lang="en-US" sz="1800" dirty="0"/>
              <a:t>2.The basic aim of ML is to make computers learn automatically with no human intervention.</a:t>
            </a:r>
            <a:endParaRPr lang="en-US" sz="1800" dirty="0"/>
          </a:p>
          <a:p>
            <a:pPr>
              <a:buNone/>
            </a:pPr>
            <a:r>
              <a:rPr lang="en-US" sz="1800" dirty="0"/>
              <a:t>3.ML techniques are used to interpret and analyze large datasets and predict their output.</a:t>
            </a:r>
            <a:endParaRPr lang="en-US" sz="1800" dirty="0"/>
          </a:p>
          <a:p>
            <a:pPr>
              <a:buNone/>
            </a:pPr>
            <a:r>
              <a:rPr lang="en-US" dirty="0"/>
              <a:t>Disadvantages:</a:t>
            </a:r>
            <a:endParaRPr lang="en-US" dirty="0"/>
          </a:p>
          <a:p>
            <a:pPr>
              <a:buNone/>
            </a:pPr>
            <a:r>
              <a:rPr lang="en-IN" sz="1800" dirty="0"/>
              <a:t>1.Machine learning requires massive data sets to train on.</a:t>
            </a:r>
            <a:endParaRPr lang="en-IN" sz="1800" dirty="0"/>
          </a:p>
          <a:p>
            <a:pPr>
              <a:buNone/>
            </a:pPr>
            <a:r>
              <a:rPr lang="en-IN" sz="1800" dirty="0"/>
              <a:t>2.ML needs enough time to let the algorithms learn and develop enough to </a:t>
            </a:r>
            <a:r>
              <a:rPr lang="en-IN" sz="1800" dirty="0" err="1"/>
              <a:t>fufill</a:t>
            </a:r>
            <a:r>
              <a:rPr lang="en-IN" sz="1800" dirty="0"/>
              <a:t> their purpose with a considerable amount of accuracy and relevancy.</a:t>
            </a:r>
            <a:endParaRPr lang="en-IN" sz="1800" dirty="0"/>
          </a:p>
          <a:p>
            <a:pPr>
              <a:buNone/>
            </a:pPr>
            <a:r>
              <a:rPr lang="en-IN" sz="1800" dirty="0"/>
              <a:t>3.It also needs massive resources to function.</a:t>
            </a:r>
            <a:endParaRPr lang="en-IN"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5482" y="660415"/>
            <a:ext cx="8787710" cy="4870374"/>
          </a:xfrm>
        </p:spPr>
        <p:txBody>
          <a:bodyPr>
            <a:normAutofit/>
          </a:bodyPr>
          <a:lstStyle/>
          <a:p>
            <a:pPr algn="l">
              <a:lnSpc>
                <a:spcPct val="115000"/>
              </a:lnSpc>
              <a:spcAft>
                <a:spcPts val="1000"/>
              </a:spcAft>
            </a:pPr>
            <a:r>
              <a:rPr lang="en-US" sz="1900" b="1" u="sng"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 </a:t>
            </a:r>
            <a:r>
              <a:rPr lang="en-US" sz="1900" b="1"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900"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41375" algn="l">
              <a:spcBef>
                <a:spcPts val="675"/>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Operating</a:t>
            </a:r>
            <a:r>
              <a:rPr lang="en-US" sz="18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	:	Windows 10.</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41375" algn="l">
              <a:spcBef>
                <a:spcPts val="720"/>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Coding</a:t>
            </a:r>
            <a:r>
              <a:rPr lang="en-US" sz="1800"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Language	:	Python</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41375" algn="l">
              <a:spcBef>
                <a:spcPts val="720"/>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Editor	:	</a:t>
            </a: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JUPYTER </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spcAft>
                <a:spcPts val="1000"/>
              </a:spcAft>
            </a:pPr>
            <a:endParaRPr lang="en-US" sz="1900" b="1" u="sng" kern="5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r>
              <a:rPr lang="en-US" sz="1900" b="1" u="sng" kern="5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HARDWARE REQUIREMENTS </a:t>
            </a:r>
            <a:r>
              <a:rPr lang="en-US" sz="1900" b="1" u="sng" kern="5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900" b="1" u="sng" kern="5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41375" algn="l">
              <a:spcBef>
                <a:spcPts val="650"/>
              </a:spcBef>
              <a:spcAft>
                <a:spcPts val="0"/>
              </a:spcAft>
              <a:tabLst>
                <a:tab pos="267462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System	:	Intel </a:t>
            </a:r>
            <a:r>
              <a:rPr lang="en-US" sz="1800" dirty="0" err="1">
                <a:solidFill>
                  <a:schemeClr val="tx1"/>
                </a:solidFill>
                <a:effectLst/>
                <a:latin typeface="Times New Roman" panose="02020603050405020304" pitchFamily="18" charset="0"/>
                <a:ea typeface="Times New Roman" panose="02020603050405020304" pitchFamily="18" charset="0"/>
              </a:rPr>
              <a:t>i</a:t>
            </a:r>
            <a:r>
              <a:rPr lang="en-US" sz="1800" dirty="0">
                <a:solidFill>
                  <a:schemeClr val="tx1"/>
                </a:solidFill>
                <a:effectLst/>
                <a:latin typeface="Times New Roman" panose="02020603050405020304" pitchFamily="18" charset="0"/>
                <a:ea typeface="Times New Roman" panose="02020603050405020304" pitchFamily="18" charset="0"/>
              </a:rPr>
              <a:t> 5Core.</a:t>
            </a:r>
            <a:r>
              <a:rPr lang="en-US" sz="1800" dirty="0">
                <a:solidFill>
                  <a:schemeClr val="tx1"/>
                </a:solidFill>
                <a:latin typeface="Times New Roman" panose="02020603050405020304" pitchFamily="18" charset="0"/>
                <a:ea typeface="Times New Roman" panose="02020603050405020304" pitchFamily="18" charset="0"/>
              </a:rPr>
              <a:t>11th</a:t>
            </a:r>
            <a:r>
              <a:rPr lang="en-US" sz="1800" dirty="0">
                <a:solidFill>
                  <a:schemeClr val="tx1"/>
                </a:solidFill>
                <a:effectLst/>
                <a:latin typeface="Times New Roman" panose="02020603050405020304" pitchFamily="18" charset="0"/>
                <a:ea typeface="Times New Roman" panose="02020603050405020304" pitchFamily="18" charset="0"/>
              </a:rPr>
              <a:t>gen</a:t>
            </a:r>
            <a:endParaRPr lang="en-IN" sz="18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10"/>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Hard</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Disk	:	80 GB.</a:t>
            </a:r>
            <a:endParaRPr lang="en-IN" sz="18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05"/>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Monitor	:	15’’</a:t>
            </a:r>
            <a:r>
              <a:rPr lang="en-US" sz="1800" spc="-6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LED</a:t>
            </a:r>
            <a:endParaRPr lang="en-IN" sz="18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20"/>
              </a:spcBef>
              <a:spcAft>
                <a:spcPts val="0"/>
              </a:spcAft>
              <a:tabLst>
                <a:tab pos="267462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Input Devices	:	Keyboard, Mouse</a:t>
            </a:r>
            <a:endParaRPr lang="en-IN" sz="18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10"/>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Ram	:	</a:t>
            </a:r>
            <a:r>
              <a:rPr lang="en-US" sz="1800" dirty="0">
                <a:solidFill>
                  <a:schemeClr val="tx1"/>
                </a:solidFill>
                <a:latin typeface="Times New Roman" panose="02020603050405020304" pitchFamily="18" charset="0"/>
                <a:ea typeface="Times New Roman" panose="02020603050405020304" pitchFamily="18" charset="0"/>
              </a:rPr>
              <a:t>8</a:t>
            </a:r>
            <a:r>
              <a:rPr lang="en-US" sz="1800" dirty="0">
                <a:solidFill>
                  <a:schemeClr val="tx1"/>
                </a:solidFill>
                <a:effectLst/>
                <a:latin typeface="Times New Roman" panose="02020603050405020304" pitchFamily="18" charset="0"/>
                <a:ea typeface="Times New Roman" panose="02020603050405020304" pitchFamily="18" charset="0"/>
              </a:rPr>
              <a:t>GB</a:t>
            </a:r>
            <a:endParaRPr lang="en-IN" sz="1800" dirty="0">
              <a:solidFill>
                <a:schemeClr val="tx1"/>
              </a:solidFill>
              <a:effectLst/>
              <a:latin typeface="Times New Roman" panose="02020603050405020304" pitchFamily="18" charset="0"/>
              <a:ea typeface="Times New Roman" panose="02020603050405020304" pitchFamily="18" charset="0"/>
            </a:endParaRPr>
          </a:p>
          <a:p>
            <a:pPr algn="l"/>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p:cNvSpPr/>
          <p:nvPr/>
        </p:nvSpPr>
        <p:spPr>
          <a:xfrm>
            <a:off x="779226" y="476083"/>
            <a:ext cx="1820849" cy="93825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COVID- 19 DATASET</a:t>
            </a:r>
            <a:endParaRPr lang="en-IN" sz="1400" dirty="0"/>
          </a:p>
        </p:txBody>
      </p:sp>
      <p:sp>
        <p:nvSpPr>
          <p:cNvPr id="3" name="Arrow: Down 2"/>
          <p:cNvSpPr/>
          <p:nvPr/>
        </p:nvSpPr>
        <p:spPr>
          <a:xfrm>
            <a:off x="1677724" y="1502796"/>
            <a:ext cx="45719" cy="64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755374" y="2258171"/>
            <a:ext cx="1844701" cy="564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endParaRPr lang="en-IN" dirty="0"/>
          </a:p>
        </p:txBody>
      </p:sp>
      <p:sp>
        <p:nvSpPr>
          <p:cNvPr id="5" name="Arrow: Down 4"/>
          <p:cNvSpPr/>
          <p:nvPr/>
        </p:nvSpPr>
        <p:spPr>
          <a:xfrm>
            <a:off x="1677723" y="2902227"/>
            <a:ext cx="45719" cy="7633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716607" y="3753017"/>
            <a:ext cx="1967950" cy="564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endParaRPr lang="en-IN" dirty="0"/>
          </a:p>
        </p:txBody>
      </p:sp>
      <p:sp>
        <p:nvSpPr>
          <p:cNvPr id="7" name="Arrow: Down 6"/>
          <p:cNvSpPr/>
          <p:nvPr/>
        </p:nvSpPr>
        <p:spPr>
          <a:xfrm flipH="1">
            <a:off x="1664798" y="4404277"/>
            <a:ext cx="45719" cy="6659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874642" y="5192950"/>
            <a:ext cx="1606162" cy="46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SPLITTING</a:t>
            </a:r>
            <a:endParaRPr lang="en-IN" dirty="0"/>
          </a:p>
        </p:txBody>
      </p:sp>
      <p:sp>
        <p:nvSpPr>
          <p:cNvPr id="10" name="Arrow: Down 9"/>
          <p:cNvSpPr/>
          <p:nvPr/>
        </p:nvSpPr>
        <p:spPr>
          <a:xfrm>
            <a:off x="1643931" y="5803708"/>
            <a:ext cx="45719" cy="316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866691" y="6206988"/>
            <a:ext cx="1606162" cy="46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endParaRPr lang="en-IN" dirty="0"/>
          </a:p>
        </p:txBody>
      </p:sp>
      <p:sp>
        <p:nvSpPr>
          <p:cNvPr id="13" name="Arrow: Right 12"/>
          <p:cNvSpPr/>
          <p:nvPr/>
        </p:nvSpPr>
        <p:spPr>
          <a:xfrm>
            <a:off x="2684557" y="6400800"/>
            <a:ext cx="978408" cy="117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3792772" y="6206988"/>
            <a:ext cx="1924216" cy="545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APPLYING ML ALGORITHMS</a:t>
            </a:r>
            <a:endParaRPr lang="en-IN" dirty="0"/>
          </a:p>
        </p:txBody>
      </p:sp>
      <p:sp>
        <p:nvSpPr>
          <p:cNvPr id="15" name="Arrow: Right 14"/>
          <p:cNvSpPr/>
          <p:nvPr/>
        </p:nvSpPr>
        <p:spPr>
          <a:xfrm>
            <a:off x="5772647" y="6400800"/>
            <a:ext cx="1057523" cy="7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6885828" y="5987332"/>
            <a:ext cx="2512614" cy="826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US" dirty="0"/>
          </a:p>
          <a:p>
            <a:pPr algn="ctr"/>
            <a:r>
              <a:rPr lang="en-US" dirty="0"/>
              <a:t>CLASSIFYING COVID19  CONFIRMED CASES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SYSTEM ANALYSIS</a:t>
            </a:r>
            <a:endParaRPr lang="en-IN" sz="3600" dirty="0"/>
          </a:p>
        </p:txBody>
      </p:sp>
      <p:sp>
        <p:nvSpPr>
          <p:cNvPr id="3" name="Content Placeholder 2"/>
          <p:cNvSpPr>
            <a:spLocks noGrp="1"/>
          </p:cNvSpPr>
          <p:nvPr>
            <p:ph idx="1"/>
          </p:nvPr>
        </p:nvSpPr>
        <p:spPr/>
        <p:txBody>
          <a:bodyPr>
            <a:normAutofit fontScale="90000" lnSpcReduction="10000"/>
          </a:bodyPr>
          <a:lstStyle/>
          <a:p>
            <a:r>
              <a:rPr lang="en-US" altLang="en-IN" dirty="0">
                <a:sym typeface="+mn-ea"/>
              </a:rPr>
              <a:t>currently,</a:t>
            </a:r>
            <a:r>
              <a:rPr lang="en-IN" dirty="0">
                <a:sym typeface="+mn-ea"/>
              </a:rPr>
              <a:t>ongoing efforts have been made to develop novel diagnostic approaches using machine learning algorithms. For example, machine learning-based  Neural network classifiers were developed for large-scale screening of COVID-19 patients based on their distinct respiratory pattern . Similarly, a deep learning-based analysis system of thoracic CT images was constructed for automated detection and monitoring of COVID-19 patients over time . Rapid development of automated diagnostic systems based on artificial intelligence and machine learning not o</a:t>
            </a:r>
            <a:r>
              <a:rPr lang="en-IN" dirty="0">
                <a:sym typeface="+mn-ea"/>
              </a:rPr>
              <a:t>Currently</a:t>
            </a:r>
            <a:r>
              <a:rPr lang="en-IN" dirty="0">
                <a:sym typeface="+mn-ea"/>
              </a:rPr>
              <a:t>nly can contribute to increased diagnostic accuracy and speed but will also protect healthcare workers by decreasing their contacts with COVID-19 patients </a:t>
            </a:r>
            <a:r>
              <a:rPr lang="en-US" altLang="en-IN" dirty="0">
                <a:sym typeface="+mn-ea"/>
              </a:rPr>
              <a:t>.</a:t>
            </a:r>
            <a:endParaRPr lang="en-IN"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6581</Words>
  <Application>WPS Presentation</Application>
  <PresentationFormat>Widescreen</PresentationFormat>
  <Paragraphs>347</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Times New Roman</vt:lpstr>
      <vt:lpstr>Georgia</vt:lpstr>
      <vt:lpstr>Helvetica Neue</vt:lpstr>
      <vt:lpstr>Calibri</vt:lpstr>
      <vt:lpstr>Microsoft YaHei</vt:lpstr>
      <vt:lpstr>Arial Unicode MS</vt:lpstr>
      <vt:lpstr>Office Theme</vt:lpstr>
      <vt:lpstr>PowerPoint 演示文稿</vt:lpstr>
      <vt:lpstr>PowerPoint 演示文稿</vt:lpstr>
      <vt:lpstr>. </vt:lpstr>
      <vt:lpstr>DISADVANTAGES OF EXISTING SYSTEM</vt:lpstr>
      <vt:lpstr>PowerPoint 演示文稿</vt:lpstr>
      <vt:lpstr>PowerPoint 演示文稿</vt:lpstr>
      <vt:lpstr>PowerPoint 演示文稿</vt:lpstr>
      <vt:lpstr>PowerPoint 演示文稿</vt:lpstr>
      <vt:lpstr>SYSTEM ANALYSIS</vt:lpstr>
      <vt:lpstr>IMPLEMENTATION</vt:lpstr>
      <vt:lpstr>PowerPoint 演示文稿</vt:lpstr>
      <vt:lpstr>SYSTEM TESTING</vt:lpstr>
      <vt:lpstr>System testing</vt:lpstr>
      <vt:lpstr>system testing</vt:lpstr>
      <vt:lpstr>System testing</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 Divya</dc:creator>
  <cp:lastModifiedBy>HP</cp:lastModifiedBy>
  <cp:revision>61</cp:revision>
  <dcterms:created xsi:type="dcterms:W3CDTF">2021-05-08T17:00:00Z</dcterms:created>
  <dcterms:modified xsi:type="dcterms:W3CDTF">2021-10-21T17:32:00Z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