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849" r:id="rId2"/>
    <p:sldId id="907" r:id="rId3"/>
    <p:sldId id="896" r:id="rId4"/>
    <p:sldId id="850" r:id="rId5"/>
    <p:sldId id="875" r:id="rId6"/>
    <p:sldId id="710" r:id="rId7"/>
    <p:sldId id="880" r:id="rId8"/>
    <p:sldId id="889" r:id="rId9"/>
    <p:sldId id="872" r:id="rId10"/>
    <p:sldId id="859" r:id="rId11"/>
    <p:sldId id="856" r:id="rId12"/>
    <p:sldId id="858" r:id="rId13"/>
    <p:sldId id="894" r:id="rId14"/>
    <p:sldId id="884" r:id="rId15"/>
    <p:sldId id="892" r:id="rId16"/>
    <p:sldId id="885" r:id="rId17"/>
    <p:sldId id="890" r:id="rId18"/>
    <p:sldId id="899" r:id="rId19"/>
    <p:sldId id="902" r:id="rId20"/>
    <p:sldId id="906" r:id="rId21"/>
    <p:sldId id="887" r:id="rId22"/>
    <p:sldId id="895" r:id="rId23"/>
    <p:sldId id="900" r:id="rId24"/>
    <p:sldId id="901" r:id="rId25"/>
    <p:sldId id="903" r:id="rId26"/>
    <p:sldId id="904" r:id="rId27"/>
    <p:sldId id="905" r:id="rId28"/>
    <p:sldId id="897" r:id="rId29"/>
    <p:sldId id="908" r:id="rId30"/>
    <p:sldId id="909" r:id="rId31"/>
    <p:sldId id="910" r:id="rId32"/>
    <p:sldId id="911" r:id="rId33"/>
    <p:sldId id="912" r:id="rId34"/>
    <p:sldId id="913" r:id="rId35"/>
    <p:sldId id="918" r:id="rId36"/>
    <p:sldId id="881" r:id="rId37"/>
    <p:sldId id="917" r:id="rId38"/>
    <p:sldId id="914" r:id="rId39"/>
    <p:sldId id="915" r:id="rId40"/>
    <p:sldId id="916" r:id="rId41"/>
    <p:sldId id="919" r:id="rId42"/>
    <p:sldId id="692" r:id="rId43"/>
    <p:sldId id="920" r:id="rId44"/>
    <p:sldId id="888" r:id="rId45"/>
    <p:sldId id="923" r:id="rId46"/>
    <p:sldId id="943" r:id="rId47"/>
    <p:sldId id="921" r:id="rId48"/>
    <p:sldId id="946" r:id="rId49"/>
    <p:sldId id="945" r:id="rId50"/>
    <p:sldId id="924" r:id="rId51"/>
    <p:sldId id="925" r:id="rId52"/>
    <p:sldId id="926" r:id="rId53"/>
    <p:sldId id="927" r:id="rId54"/>
    <p:sldId id="928" r:id="rId55"/>
    <p:sldId id="929" r:id="rId56"/>
    <p:sldId id="930" r:id="rId57"/>
    <p:sldId id="931" r:id="rId58"/>
    <p:sldId id="870" r:id="rId59"/>
    <p:sldId id="932" r:id="rId60"/>
    <p:sldId id="933" r:id="rId61"/>
    <p:sldId id="934" r:id="rId62"/>
    <p:sldId id="935" r:id="rId63"/>
    <p:sldId id="936" r:id="rId64"/>
    <p:sldId id="937" r:id="rId65"/>
    <p:sldId id="938" r:id="rId66"/>
    <p:sldId id="940" r:id="rId67"/>
    <p:sldId id="939" r:id="rId68"/>
    <p:sldId id="942" r:id="rId69"/>
    <p:sldId id="699" r:id="rId70"/>
    <p:sldId id="89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Davoudian" initials="AD" lastIdx="16" clrIdx="0">
    <p:extLst>
      <p:ext uri="{19B8F6BF-5375-455C-9EA6-DF929625EA0E}">
        <p15:presenceInfo xmlns:p15="http://schemas.microsoft.com/office/powerpoint/2012/main" userId="Ali Davoud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12" autoAdjust="0"/>
    <p:restoredTop sz="96357" autoAdjust="0"/>
  </p:normalViewPr>
  <p:slideViewPr>
    <p:cSldViewPr snapToGrid="0">
      <p:cViewPr varScale="1">
        <p:scale>
          <a:sx n="110" d="100"/>
          <a:sy n="110" d="100"/>
        </p:scale>
        <p:origin x="930" y="78"/>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782D3-7EA6-466B-8F3F-58D00DA52238}" type="datetimeFigureOut">
              <a:rPr lang="en-CA" smtClean="0"/>
              <a:t>2020-07-08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0F4EF-5132-4B53-872B-551D7E75CF29}" type="slidenum">
              <a:rPr lang="en-CA" smtClean="0"/>
              <a:t>‹#›</a:t>
            </a:fld>
            <a:endParaRPr lang="en-CA"/>
          </a:p>
        </p:txBody>
      </p:sp>
    </p:spTree>
    <p:extLst>
      <p:ext uri="{BB962C8B-B14F-4D97-AF65-F5344CB8AC3E}">
        <p14:creationId xmlns:p14="http://schemas.microsoft.com/office/powerpoint/2010/main" val="14472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F650F4EF-5132-4B53-872B-551D7E75CF29}" type="slidenum">
              <a:rPr lang="en-CA" smtClean="0"/>
              <a:t>6</a:t>
            </a:fld>
            <a:endParaRPr lang="en-CA"/>
          </a:p>
        </p:txBody>
      </p:sp>
    </p:spTree>
    <p:extLst>
      <p:ext uri="{BB962C8B-B14F-4D97-AF65-F5344CB8AC3E}">
        <p14:creationId xmlns:p14="http://schemas.microsoft.com/office/powerpoint/2010/main" val="273239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F650F4EF-5132-4B53-872B-551D7E75CF29}" type="slidenum">
              <a:rPr lang="en-CA" smtClean="0"/>
              <a:t>32</a:t>
            </a:fld>
            <a:endParaRPr lang="en-CA"/>
          </a:p>
        </p:txBody>
      </p:sp>
    </p:spTree>
    <p:extLst>
      <p:ext uri="{BB962C8B-B14F-4D97-AF65-F5344CB8AC3E}">
        <p14:creationId xmlns:p14="http://schemas.microsoft.com/office/powerpoint/2010/main" val="2555574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34</a:t>
            </a:fld>
            <a:endParaRPr lang="en-CA"/>
          </a:p>
        </p:txBody>
      </p:sp>
    </p:spTree>
    <p:extLst>
      <p:ext uri="{BB962C8B-B14F-4D97-AF65-F5344CB8AC3E}">
        <p14:creationId xmlns:p14="http://schemas.microsoft.com/office/powerpoint/2010/main" val="3831520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37</a:t>
            </a:fld>
            <a:endParaRPr lang="en-CA"/>
          </a:p>
        </p:txBody>
      </p:sp>
    </p:spTree>
    <p:extLst>
      <p:ext uri="{BB962C8B-B14F-4D97-AF65-F5344CB8AC3E}">
        <p14:creationId xmlns:p14="http://schemas.microsoft.com/office/powerpoint/2010/main" val="341295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38</a:t>
            </a:fld>
            <a:endParaRPr lang="en-CA"/>
          </a:p>
        </p:txBody>
      </p:sp>
    </p:spTree>
    <p:extLst>
      <p:ext uri="{BB962C8B-B14F-4D97-AF65-F5344CB8AC3E}">
        <p14:creationId xmlns:p14="http://schemas.microsoft.com/office/powerpoint/2010/main" val="4148917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39</a:t>
            </a:fld>
            <a:endParaRPr lang="en-CA"/>
          </a:p>
        </p:txBody>
      </p:sp>
    </p:spTree>
    <p:extLst>
      <p:ext uri="{BB962C8B-B14F-4D97-AF65-F5344CB8AC3E}">
        <p14:creationId xmlns:p14="http://schemas.microsoft.com/office/powerpoint/2010/main" val="341717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40</a:t>
            </a:fld>
            <a:endParaRPr lang="en-CA"/>
          </a:p>
        </p:txBody>
      </p:sp>
    </p:spTree>
    <p:extLst>
      <p:ext uri="{BB962C8B-B14F-4D97-AF65-F5344CB8AC3E}">
        <p14:creationId xmlns:p14="http://schemas.microsoft.com/office/powerpoint/2010/main" val="406791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41</a:t>
            </a:fld>
            <a:endParaRPr lang="en-CA" dirty="0"/>
          </a:p>
        </p:txBody>
      </p:sp>
    </p:spTree>
    <p:extLst>
      <p:ext uri="{BB962C8B-B14F-4D97-AF65-F5344CB8AC3E}">
        <p14:creationId xmlns:p14="http://schemas.microsoft.com/office/powerpoint/2010/main" val="45548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43</a:t>
            </a:fld>
            <a:endParaRPr lang="en-CA" dirty="0"/>
          </a:p>
        </p:txBody>
      </p:sp>
    </p:spTree>
    <p:extLst>
      <p:ext uri="{BB962C8B-B14F-4D97-AF65-F5344CB8AC3E}">
        <p14:creationId xmlns:p14="http://schemas.microsoft.com/office/powerpoint/2010/main" val="2697607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F650F4EF-5132-4B53-872B-551D7E75CF29}" type="slidenum">
              <a:rPr lang="en-CA" smtClean="0"/>
              <a:t>54</a:t>
            </a:fld>
            <a:endParaRPr lang="en-CA"/>
          </a:p>
        </p:txBody>
      </p:sp>
    </p:spTree>
    <p:extLst>
      <p:ext uri="{BB962C8B-B14F-4D97-AF65-F5344CB8AC3E}">
        <p14:creationId xmlns:p14="http://schemas.microsoft.com/office/powerpoint/2010/main" val="103710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56</a:t>
            </a:fld>
            <a:endParaRPr lang="en-CA"/>
          </a:p>
        </p:txBody>
      </p:sp>
    </p:spTree>
    <p:extLst>
      <p:ext uri="{BB962C8B-B14F-4D97-AF65-F5344CB8AC3E}">
        <p14:creationId xmlns:p14="http://schemas.microsoft.com/office/powerpoint/2010/main" val="16075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8</a:t>
            </a:fld>
            <a:endParaRPr lang="en-CA"/>
          </a:p>
        </p:txBody>
      </p:sp>
    </p:spTree>
    <p:extLst>
      <p:ext uri="{BB962C8B-B14F-4D97-AF65-F5344CB8AC3E}">
        <p14:creationId xmlns:p14="http://schemas.microsoft.com/office/powerpoint/2010/main" val="3235120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59</a:t>
            </a:fld>
            <a:endParaRPr lang="en-CA"/>
          </a:p>
        </p:txBody>
      </p:sp>
    </p:spTree>
    <p:extLst>
      <p:ext uri="{BB962C8B-B14F-4D97-AF65-F5344CB8AC3E}">
        <p14:creationId xmlns:p14="http://schemas.microsoft.com/office/powerpoint/2010/main" val="51500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60</a:t>
            </a:fld>
            <a:endParaRPr lang="en-CA"/>
          </a:p>
        </p:txBody>
      </p:sp>
    </p:spTree>
    <p:extLst>
      <p:ext uri="{BB962C8B-B14F-4D97-AF65-F5344CB8AC3E}">
        <p14:creationId xmlns:p14="http://schemas.microsoft.com/office/powerpoint/2010/main" val="743587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61</a:t>
            </a:fld>
            <a:endParaRPr lang="en-CA"/>
          </a:p>
        </p:txBody>
      </p:sp>
    </p:spTree>
    <p:extLst>
      <p:ext uri="{BB962C8B-B14F-4D97-AF65-F5344CB8AC3E}">
        <p14:creationId xmlns:p14="http://schemas.microsoft.com/office/powerpoint/2010/main" val="420249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62</a:t>
            </a:fld>
            <a:endParaRPr lang="en-CA" dirty="0"/>
          </a:p>
        </p:txBody>
      </p:sp>
    </p:spTree>
    <p:extLst>
      <p:ext uri="{BB962C8B-B14F-4D97-AF65-F5344CB8AC3E}">
        <p14:creationId xmlns:p14="http://schemas.microsoft.com/office/powerpoint/2010/main" val="362798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63</a:t>
            </a:fld>
            <a:endParaRPr lang="en-CA" dirty="0"/>
          </a:p>
        </p:txBody>
      </p:sp>
    </p:spTree>
    <p:extLst>
      <p:ext uri="{BB962C8B-B14F-4D97-AF65-F5344CB8AC3E}">
        <p14:creationId xmlns:p14="http://schemas.microsoft.com/office/powerpoint/2010/main" val="2560870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64</a:t>
            </a:fld>
            <a:endParaRPr lang="en-CA" dirty="0"/>
          </a:p>
        </p:txBody>
      </p:sp>
    </p:spTree>
    <p:extLst>
      <p:ext uri="{BB962C8B-B14F-4D97-AF65-F5344CB8AC3E}">
        <p14:creationId xmlns:p14="http://schemas.microsoft.com/office/powerpoint/2010/main" val="136262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10</a:t>
            </a:fld>
            <a:endParaRPr lang="en-CA"/>
          </a:p>
        </p:txBody>
      </p:sp>
    </p:spTree>
    <p:extLst>
      <p:ext uri="{BB962C8B-B14F-4D97-AF65-F5344CB8AC3E}">
        <p14:creationId xmlns:p14="http://schemas.microsoft.com/office/powerpoint/2010/main" val="93628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11</a:t>
            </a:fld>
            <a:endParaRPr lang="en-CA"/>
          </a:p>
        </p:txBody>
      </p:sp>
    </p:spTree>
    <p:extLst>
      <p:ext uri="{BB962C8B-B14F-4D97-AF65-F5344CB8AC3E}">
        <p14:creationId xmlns:p14="http://schemas.microsoft.com/office/powerpoint/2010/main" val="197562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NoAM does not focus on columnar DBs, and does not consider all the conceptual constructs, such as composite attributes and N:M relationships, nor formalizes conversion rules between a conceptual modeling and logical representations in the NoAM model.</a:t>
            </a:r>
            <a:r>
              <a:rPr lang="en-US" dirty="0"/>
              <a:t> </a:t>
            </a:r>
          </a:p>
          <a:p>
            <a:r>
              <a:rPr lang="en-US" dirty="0"/>
              <a:t>“</a:t>
            </a:r>
            <a:r>
              <a:rPr lang="en-US" sz="1200" b="0" i="0" kern="1200" dirty="0">
                <a:solidFill>
                  <a:schemeClr val="tx1"/>
                </a:solidFill>
                <a:effectLst/>
                <a:latin typeface="+mn-lt"/>
                <a:ea typeface="+mn-ea"/>
                <a:cs typeface="+mn-cs"/>
              </a:rPr>
              <a:t>A big data modeling methodology for apache Cassandra” covers all concepts from an ER conceptual model (without extensions introduced by EER) for a logical design</a:t>
            </a:r>
            <a:r>
              <a:rPr lang="en-US" dirty="0"/>
              <a:t> </a:t>
            </a:r>
            <a:br>
              <a:rPr lang="en-US" dirty="0"/>
            </a:br>
            <a:br>
              <a:rPr lang="en-US" dirty="0"/>
            </a:br>
            <a:r>
              <a:rPr lang="en-US" dirty="0"/>
              <a:t>“ </a:t>
            </a:r>
            <a:br>
              <a:rPr lang="en-US" dirty="0"/>
            </a:br>
            <a:endParaRPr lang="en-CA" dirty="0"/>
          </a:p>
        </p:txBody>
      </p:sp>
      <p:sp>
        <p:nvSpPr>
          <p:cNvPr id="4" name="Slide Number Placeholder 3"/>
          <p:cNvSpPr>
            <a:spLocks noGrp="1"/>
          </p:cNvSpPr>
          <p:nvPr>
            <p:ph type="sldNum" sz="quarter" idx="5"/>
          </p:nvPr>
        </p:nvSpPr>
        <p:spPr/>
        <p:txBody>
          <a:bodyPr/>
          <a:lstStyle/>
          <a:p>
            <a:fld id="{DDD9F40B-34FC-45A3-95D7-60FEA2ED4CBF}" type="slidenum">
              <a:rPr lang="en-CA" smtClean="0"/>
              <a:t>12</a:t>
            </a:fld>
            <a:endParaRPr lang="en-CA"/>
          </a:p>
        </p:txBody>
      </p:sp>
    </p:spTree>
    <p:extLst>
      <p:ext uri="{BB962C8B-B14F-4D97-AF65-F5344CB8AC3E}">
        <p14:creationId xmlns:p14="http://schemas.microsoft.com/office/powerpoint/2010/main" val="126132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13</a:t>
            </a:fld>
            <a:endParaRPr lang="en-CA" dirty="0"/>
          </a:p>
        </p:txBody>
      </p:sp>
    </p:spTree>
    <p:extLst>
      <p:ext uri="{BB962C8B-B14F-4D97-AF65-F5344CB8AC3E}">
        <p14:creationId xmlns:p14="http://schemas.microsoft.com/office/powerpoint/2010/main" val="261356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14</a:t>
            </a:fld>
            <a:endParaRPr lang="en-CA" dirty="0"/>
          </a:p>
        </p:txBody>
      </p:sp>
    </p:spTree>
    <p:extLst>
      <p:ext uri="{BB962C8B-B14F-4D97-AF65-F5344CB8AC3E}">
        <p14:creationId xmlns:p14="http://schemas.microsoft.com/office/powerpoint/2010/main" val="426404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15</a:t>
            </a:fld>
            <a:endParaRPr lang="en-CA" dirty="0"/>
          </a:p>
        </p:txBody>
      </p:sp>
    </p:spTree>
    <p:extLst>
      <p:ext uri="{BB962C8B-B14F-4D97-AF65-F5344CB8AC3E}">
        <p14:creationId xmlns:p14="http://schemas.microsoft.com/office/powerpoint/2010/main" val="203647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650F4EF-5132-4B53-872B-551D7E75CF29}" type="slidenum">
              <a:rPr lang="en-CA" smtClean="0"/>
              <a:t>22</a:t>
            </a:fld>
            <a:endParaRPr lang="en-CA" dirty="0"/>
          </a:p>
        </p:txBody>
      </p:sp>
    </p:spTree>
    <p:extLst>
      <p:ext uri="{BB962C8B-B14F-4D97-AF65-F5344CB8AC3E}">
        <p14:creationId xmlns:p14="http://schemas.microsoft.com/office/powerpoint/2010/main" val="350014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8227-5B87-4BC4-A69E-7EC04669AD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086F28D-8495-455B-AB2D-511178567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FE6ECEC-BC2C-4C67-8627-A5A15DF0B9CF}"/>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5" name="Footer Placeholder 4">
            <a:extLst>
              <a:ext uri="{FF2B5EF4-FFF2-40B4-BE49-F238E27FC236}">
                <a16:creationId xmlns:a16="http://schemas.microsoft.com/office/drawing/2014/main" id="{1BBF0BD0-0FFB-4438-B769-B89E67EAD2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2102BD-4FD2-4A4A-8447-45FB9B1E5EE9}"/>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352825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9738-2286-4C2B-B2C4-60AF2771D8D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F95D839-2712-4272-975D-FFC2A663F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EE04C9-DB16-435E-A6DB-16F8ADF224AD}"/>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5" name="Footer Placeholder 4">
            <a:extLst>
              <a:ext uri="{FF2B5EF4-FFF2-40B4-BE49-F238E27FC236}">
                <a16:creationId xmlns:a16="http://schemas.microsoft.com/office/drawing/2014/main" id="{2B95FB61-8D92-46CD-862A-BF051D274B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FDE4E6-1340-45EF-A566-C0ABFD500372}"/>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261787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83ECD-9890-4D80-9FA9-3CFCAF53F4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DBFE80-F29B-483D-9A5B-E2202E18E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6D9957-298F-4532-99BE-C0ADB95F92A3}"/>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5" name="Footer Placeholder 4">
            <a:extLst>
              <a:ext uri="{FF2B5EF4-FFF2-40B4-BE49-F238E27FC236}">
                <a16:creationId xmlns:a16="http://schemas.microsoft.com/office/drawing/2014/main" id="{5CA3D16B-9280-446D-8A70-DDB67ECC51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798BA0-1205-41D1-BA3D-9FF819A7C696}"/>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280405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3475-F256-4075-8337-DBA1AFEA837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A26ACD-B5E9-4558-BE30-2E087F4B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BC1050-62BC-4E42-AA31-207C063FCAEB}"/>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5" name="Footer Placeholder 4">
            <a:extLst>
              <a:ext uri="{FF2B5EF4-FFF2-40B4-BE49-F238E27FC236}">
                <a16:creationId xmlns:a16="http://schemas.microsoft.com/office/drawing/2014/main" id="{BCCBFC9C-9F7E-4C2A-AE80-5B6C02F05E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2ADEF2-EBC5-44FC-AEF6-1F7E2A3544A5}"/>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381123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3C80-74AF-4766-AE2F-C1421174C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C6110FD-391C-44FC-97DA-CB2305E66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89DEF-C665-447F-93D9-99FDD9DF9FC6}"/>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5" name="Footer Placeholder 4">
            <a:extLst>
              <a:ext uri="{FF2B5EF4-FFF2-40B4-BE49-F238E27FC236}">
                <a16:creationId xmlns:a16="http://schemas.microsoft.com/office/drawing/2014/main" id="{1421530B-29B2-455F-9DD2-BE0B379039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BB5251-1B7C-4CB3-B3BD-76AF09312BED}"/>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376302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425E-F9F6-4E14-8E78-D0DAE4FA393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41E63D-76F0-42B0-8BFB-9A8CA9E524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B0CC91-D5BF-448E-AAF4-DC9C24468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230E50-3223-4D01-AFDE-024736F935DC}"/>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6" name="Footer Placeholder 5">
            <a:extLst>
              <a:ext uri="{FF2B5EF4-FFF2-40B4-BE49-F238E27FC236}">
                <a16:creationId xmlns:a16="http://schemas.microsoft.com/office/drawing/2014/main" id="{21D1DE46-6FCB-41F9-BE06-847E886CFA7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7F75754-9E55-4C97-8290-0DF305D9F668}"/>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22777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8D94-9D08-4D2C-9040-BCD9E5DD219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21373BD-5F3C-47E2-90B9-D5EC60BE5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8B12F-C0DB-4336-AED3-5600D557E4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0A22241-CEAA-4D02-9252-2F83FC28C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7C1D6-A1D9-485C-998C-B1CF087B8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BA97B7-3E69-471C-A5F7-280E63B3B59E}"/>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8" name="Footer Placeholder 7">
            <a:extLst>
              <a:ext uri="{FF2B5EF4-FFF2-40B4-BE49-F238E27FC236}">
                <a16:creationId xmlns:a16="http://schemas.microsoft.com/office/drawing/2014/main" id="{24D0A71C-72E5-4944-A328-F42EEABAA48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C1DEE11-69C1-43E9-ACDD-1EC7313F5B9A}"/>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19160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730D-36E4-4011-BBE6-68941A46D82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0183668-5036-44B9-A5F7-04BD029D9300}"/>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4" name="Footer Placeholder 3">
            <a:extLst>
              <a:ext uri="{FF2B5EF4-FFF2-40B4-BE49-F238E27FC236}">
                <a16:creationId xmlns:a16="http://schemas.microsoft.com/office/drawing/2014/main" id="{BB8CCEC3-CBB1-4DEE-AC8B-DF840EA61C1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C44DA86-A4FE-4322-B978-4D4E21292D33}"/>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158526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92358-729C-4959-906E-751BBF9C61F2}"/>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3" name="Footer Placeholder 2">
            <a:extLst>
              <a:ext uri="{FF2B5EF4-FFF2-40B4-BE49-F238E27FC236}">
                <a16:creationId xmlns:a16="http://schemas.microsoft.com/office/drawing/2014/main" id="{E82FB512-A20C-4F71-A24A-48F8642AF06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3272535-7734-4DE3-A051-67D774458795}"/>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296892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7B9A-401F-4F99-B6CF-7D3DE700C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44763D5-A1AF-41DA-8E97-4EA37E51E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AD300CB-02DA-46BA-9E06-BE305968E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71F18-6682-4221-BB9B-6071EF229106}"/>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6" name="Footer Placeholder 5">
            <a:extLst>
              <a:ext uri="{FF2B5EF4-FFF2-40B4-BE49-F238E27FC236}">
                <a16:creationId xmlns:a16="http://schemas.microsoft.com/office/drawing/2014/main" id="{C3D4030D-C08B-4B5E-9274-68ECAA7A7A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FCAD06-C482-4B0A-9D90-140272A5CC11}"/>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6440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D9E0-D50E-4F4F-A27D-476801A97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19ED73-E3D7-40A2-8093-AAC0CCC7E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84C4D4A-10CC-40EC-A7FE-BEC5AEA83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21A66-6EDA-4F63-BC5D-F6469E364F62}"/>
              </a:ext>
            </a:extLst>
          </p:cNvPr>
          <p:cNvSpPr>
            <a:spLocks noGrp="1"/>
          </p:cNvSpPr>
          <p:nvPr>
            <p:ph type="dt" sz="half" idx="10"/>
          </p:nvPr>
        </p:nvSpPr>
        <p:spPr/>
        <p:txBody>
          <a:bodyPr/>
          <a:lstStyle/>
          <a:p>
            <a:fld id="{0B010060-29BF-4459-A811-B404A14E3DB7}" type="datetimeFigureOut">
              <a:rPr lang="en-CA" smtClean="0"/>
              <a:t>2020-07-08</a:t>
            </a:fld>
            <a:endParaRPr lang="en-CA"/>
          </a:p>
        </p:txBody>
      </p:sp>
      <p:sp>
        <p:nvSpPr>
          <p:cNvPr id="6" name="Footer Placeholder 5">
            <a:extLst>
              <a:ext uri="{FF2B5EF4-FFF2-40B4-BE49-F238E27FC236}">
                <a16:creationId xmlns:a16="http://schemas.microsoft.com/office/drawing/2014/main" id="{C15EB4C8-9255-46E4-9160-495F468FD2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D04C9D-9A68-4D30-8442-488F154C7446}"/>
              </a:ext>
            </a:extLst>
          </p:cNvPr>
          <p:cNvSpPr>
            <a:spLocks noGrp="1"/>
          </p:cNvSpPr>
          <p:nvPr>
            <p:ph type="sldNum" sz="quarter" idx="12"/>
          </p:nvPr>
        </p:nvSpPr>
        <p:spPr/>
        <p:txBody>
          <a:bodyPr/>
          <a:lstStyle/>
          <a:p>
            <a:fld id="{A6C8129E-3167-4085-9E25-C663A1333544}" type="slidenum">
              <a:rPr lang="en-CA" smtClean="0"/>
              <a:t>‹#›</a:t>
            </a:fld>
            <a:endParaRPr lang="en-CA"/>
          </a:p>
        </p:txBody>
      </p:sp>
    </p:spTree>
    <p:extLst>
      <p:ext uri="{BB962C8B-B14F-4D97-AF65-F5344CB8AC3E}">
        <p14:creationId xmlns:p14="http://schemas.microsoft.com/office/powerpoint/2010/main" val="364951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E2528-9866-40FE-9781-0FABF1B41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92E066-4292-4CB8-91C2-2A18264BE4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8F753E-83DE-4C41-B7EB-F6A05AB0D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10060-29BF-4459-A811-B404A14E3DB7}" type="datetimeFigureOut">
              <a:rPr lang="en-CA" smtClean="0"/>
              <a:t>2020-07-08</a:t>
            </a:fld>
            <a:endParaRPr lang="en-CA"/>
          </a:p>
        </p:txBody>
      </p:sp>
      <p:sp>
        <p:nvSpPr>
          <p:cNvPr id="5" name="Footer Placeholder 4">
            <a:extLst>
              <a:ext uri="{FF2B5EF4-FFF2-40B4-BE49-F238E27FC236}">
                <a16:creationId xmlns:a16="http://schemas.microsoft.com/office/drawing/2014/main" id="{8C180372-978D-4F1B-8643-2B547E08C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7F88719-F3DA-42F9-92BC-C8D785464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8129E-3167-4085-9E25-C663A1333544}" type="slidenum">
              <a:rPr lang="en-CA" smtClean="0"/>
              <a:t>‹#›</a:t>
            </a:fld>
            <a:endParaRPr lang="en-CA"/>
          </a:p>
        </p:txBody>
      </p:sp>
    </p:spTree>
    <p:extLst>
      <p:ext uri="{BB962C8B-B14F-4D97-AF65-F5344CB8AC3E}">
        <p14:creationId xmlns:p14="http://schemas.microsoft.com/office/powerpoint/2010/main" val="2028073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C3A3-C80D-4787-9D2E-B85E7ECBC36C}"/>
              </a:ext>
            </a:extLst>
          </p:cNvPr>
          <p:cNvSpPr>
            <a:spLocks noGrp="1"/>
          </p:cNvSpPr>
          <p:nvPr>
            <p:ph type="title"/>
          </p:nvPr>
        </p:nvSpPr>
        <p:spPr>
          <a:xfrm>
            <a:off x="254000" y="1587501"/>
            <a:ext cx="11684000" cy="2921000"/>
          </a:xfrm>
        </p:spPr>
        <p:txBody>
          <a:bodyPr>
            <a:normAutofit fontScale="90000"/>
          </a:bodyPr>
          <a:lstStyle/>
          <a:p>
            <a:pPr algn="ctr"/>
            <a:r>
              <a:rPr lang="en-US" sz="5300" b="1" i="0" dirty="0">
                <a:solidFill>
                  <a:srgbClr val="0070C0"/>
                </a:solidFill>
                <a:effectLst/>
                <a:latin typeface="+mn-lt"/>
              </a:rPr>
              <a:t>An Automatic Workload-driven Method for NoSQL Database Generation −</a:t>
            </a:r>
            <a:br>
              <a:rPr lang="en-US" sz="5300" b="1" i="0" dirty="0">
                <a:solidFill>
                  <a:srgbClr val="0070C0"/>
                </a:solidFill>
                <a:effectLst/>
                <a:latin typeface="+mn-lt"/>
              </a:rPr>
            </a:br>
            <a:r>
              <a:rPr lang="en-US" i="0" dirty="0">
                <a:solidFill>
                  <a:srgbClr val="0070C0"/>
                </a:solidFill>
                <a:effectLst/>
                <a:latin typeface="+mn-lt"/>
              </a:rPr>
              <a:t>Supplementary Material</a:t>
            </a:r>
            <a:r>
              <a:rPr lang="en-US" sz="2000" dirty="0">
                <a:solidFill>
                  <a:srgbClr val="0070C0"/>
                </a:solidFill>
                <a:latin typeface="+mn-lt"/>
              </a:rPr>
              <a:t> </a:t>
            </a:r>
            <a:br>
              <a:rPr lang="en-US" sz="2700" dirty="0">
                <a:latin typeface="+mn-lt"/>
              </a:rPr>
            </a:br>
            <a:br>
              <a:rPr lang="en-US" sz="2200" dirty="0">
                <a:solidFill>
                  <a:srgbClr val="0070C0"/>
                </a:solidFill>
                <a:latin typeface="+mn-lt"/>
              </a:rPr>
            </a:br>
            <a:r>
              <a:rPr lang="en-US" sz="2200" dirty="0">
                <a:solidFill>
                  <a:srgbClr val="0070C0"/>
                </a:solidFill>
                <a:latin typeface="+mn-lt"/>
              </a:rPr>
              <a:t>June 2020</a:t>
            </a:r>
            <a:br>
              <a:rPr lang="en-CA" sz="2800" dirty="0">
                <a:latin typeface="+mn-lt"/>
              </a:rPr>
            </a:br>
            <a:endParaRPr lang="en-CA" sz="6000" b="1" dirty="0">
              <a:latin typeface="+mn-lt"/>
            </a:endParaRPr>
          </a:p>
        </p:txBody>
      </p:sp>
    </p:spTree>
    <p:extLst>
      <p:ext uri="{BB962C8B-B14F-4D97-AF65-F5344CB8AC3E}">
        <p14:creationId xmlns:p14="http://schemas.microsoft.com/office/powerpoint/2010/main" val="351641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10</a:t>
            </a:fld>
            <a:endParaRPr lang="en-CA" sz="3200" dirty="0"/>
          </a:p>
        </p:txBody>
      </p:sp>
      <mc:AlternateContent xmlns:mc="http://schemas.openxmlformats.org/markup-compatibility/2006" xmlns:a14="http://schemas.microsoft.com/office/drawing/2010/main">
        <mc:Choice Requires="a14">
          <p:graphicFrame>
            <p:nvGraphicFramePr>
              <p:cNvPr id="6" name="Table 2">
                <a:extLst>
                  <a:ext uri="{FF2B5EF4-FFF2-40B4-BE49-F238E27FC236}">
                    <a16:creationId xmlns:a16="http://schemas.microsoft.com/office/drawing/2014/main" id="{AC4DF4BB-861F-4724-9D8E-30968BDBB082}"/>
                  </a:ext>
                </a:extLst>
              </p:cNvPr>
              <p:cNvGraphicFramePr>
                <a:graphicFrameLocks noGrp="1"/>
              </p:cNvGraphicFramePr>
              <p:nvPr>
                <p:extLst>
                  <p:ext uri="{D42A27DB-BD31-4B8C-83A1-F6EECF244321}">
                    <p14:modId xmlns:p14="http://schemas.microsoft.com/office/powerpoint/2010/main" val="1627940377"/>
                  </p:ext>
                </p:extLst>
              </p:nvPr>
            </p:nvGraphicFramePr>
            <p:xfrm>
              <a:off x="2673531" y="778654"/>
              <a:ext cx="6644640" cy="3291840"/>
            </p:xfrm>
            <a:graphic>
              <a:graphicData uri="http://schemas.openxmlformats.org/drawingml/2006/table">
                <a:tbl>
                  <a:tblPr firstRow="1" bandRow="1">
                    <a:tableStyleId>{5C22544A-7EE6-4342-B048-85BDC9FD1C3A}</a:tableStyleId>
                  </a:tblPr>
                  <a:tblGrid>
                    <a:gridCol w="888274">
                      <a:extLst>
                        <a:ext uri="{9D8B030D-6E8A-4147-A177-3AD203B41FA5}">
                          <a16:colId xmlns:a16="http://schemas.microsoft.com/office/drawing/2014/main" val="178961354"/>
                        </a:ext>
                      </a:extLst>
                    </a:gridCol>
                    <a:gridCol w="1839051">
                      <a:extLst>
                        <a:ext uri="{9D8B030D-6E8A-4147-A177-3AD203B41FA5}">
                          <a16:colId xmlns:a16="http://schemas.microsoft.com/office/drawing/2014/main" val="2261031682"/>
                        </a:ext>
                      </a:extLst>
                    </a:gridCol>
                    <a:gridCol w="1060904">
                      <a:extLst>
                        <a:ext uri="{9D8B030D-6E8A-4147-A177-3AD203B41FA5}">
                          <a16:colId xmlns:a16="http://schemas.microsoft.com/office/drawing/2014/main" val="346983786"/>
                        </a:ext>
                      </a:extLst>
                    </a:gridCol>
                    <a:gridCol w="772613">
                      <a:extLst>
                        <a:ext uri="{9D8B030D-6E8A-4147-A177-3AD203B41FA5}">
                          <a16:colId xmlns:a16="http://schemas.microsoft.com/office/drawing/2014/main" val="183868491"/>
                        </a:ext>
                      </a:extLst>
                    </a:gridCol>
                    <a:gridCol w="960392">
                      <a:extLst>
                        <a:ext uri="{9D8B030D-6E8A-4147-A177-3AD203B41FA5}">
                          <a16:colId xmlns:a16="http://schemas.microsoft.com/office/drawing/2014/main" val="2761771545"/>
                        </a:ext>
                      </a:extLst>
                    </a:gridCol>
                    <a:gridCol w="1123406">
                      <a:extLst>
                        <a:ext uri="{9D8B030D-6E8A-4147-A177-3AD203B41FA5}">
                          <a16:colId xmlns:a16="http://schemas.microsoft.com/office/drawing/2014/main" val="1926917095"/>
                        </a:ext>
                      </a:extLst>
                    </a:gridCol>
                  </a:tblGrid>
                  <a:tr h="552348">
                    <a:tc>
                      <a:txBody>
                        <a:bodyPr/>
                        <a:lstStyle/>
                        <a:p>
                          <a:pPr algn="ctr"/>
                          <a:r>
                            <a:rPr lang="en-US" sz="1600" dirty="0">
                              <a:solidFill>
                                <a:schemeClr val="tx1"/>
                              </a:solidFill>
                            </a:rPr>
                            <a:t>QPG node</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algn="ctr"/>
                          <a:r>
                            <a:rPr lang="en-CA" sz="1600" dirty="0">
                              <a:solidFill>
                                <a:schemeClr val="tx1"/>
                              </a:solidFill>
                            </a:rPr>
                            <a:t>Scalar </a:t>
                          </a:r>
                        </a:p>
                        <a:p>
                          <a:pPr algn="ctr"/>
                          <a:r>
                            <a:rPr lang="en-CA" sz="1600" dirty="0">
                              <a:solidFill>
                                <a:schemeClr val="tx1"/>
                              </a:solidFill>
                            </a:rPr>
                            <a:t>properties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rPr>
                            <a:t>Key properties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algn="ctr"/>
                          <a:r>
                            <a:rPr lang="en-CA" sz="1600" dirty="0">
                              <a:solidFill>
                                <a:schemeClr val="tx1"/>
                              </a:solidFill>
                            </a:rPr>
                            <a:t>Access </a:t>
                          </a:r>
                        </a:p>
                        <a:p>
                          <a:pPr algn="ctr"/>
                          <a:r>
                            <a:rPr lang="en-CA" sz="1600" dirty="0">
                              <a:solidFill>
                                <a:schemeClr val="tx1"/>
                              </a:solidFill>
                            </a:rPr>
                            <a:t>point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Query numbers</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rPr>
                            <a:t>Out neighbors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extLst>
                      <a:ext uri="{0D108BD9-81ED-4DB2-BD59-A6C34878D82A}">
                        <a16:rowId xmlns:a16="http://schemas.microsoft.com/office/drawing/2014/main" val="7152809"/>
                      </a:ext>
                    </a:extLst>
                  </a:tr>
                  <a:tr h="364546">
                    <a:tc>
                      <a:txBody>
                        <a:bodyPr/>
                        <a:lstStyle/>
                        <a:p>
                          <a:pPr algn="ctr"/>
                          <a:r>
                            <a:rPr lang="en-US" sz="1400" i="0" dirty="0">
                              <a:latin typeface="+mn-lt"/>
                            </a:rPr>
                            <a:t>Server</a:t>
                          </a:r>
                          <a:endParaRPr lang="en-CA" sz="1400" i="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Id/INT, name/STRING, IP/STRING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Yes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1, 2, 3, 4</m:t>
                                </m:r>
                              </m:oMath>
                            </m:oMathPara>
                          </a14:m>
                          <a:endParaRPr lang="en-CA" sz="1400" i="0" dirty="0">
                            <a:latin typeface="+mn-lt"/>
                          </a:endParaRPr>
                        </a:p>
                        <a:p>
                          <a:pPr algn="ctr"/>
                          <a:endParaRPr lang="en-CA" sz="1400" i="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latin typeface="+mn-lt"/>
                            </a:rPr>
                            <a:t>Session</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6610927"/>
                      </a:ext>
                    </a:extLst>
                  </a:tr>
                  <a:tr h="502229">
                    <a:tc>
                      <a:txBody>
                        <a:bodyPr/>
                        <a:lstStyle/>
                        <a:p>
                          <a:pPr algn="ctr"/>
                          <a:r>
                            <a:rPr lang="en-US" sz="1400" i="0" dirty="0">
                              <a:latin typeface="+mn-lt"/>
                            </a:rPr>
                            <a:t>Session</a:t>
                          </a:r>
                          <a:endParaRPr lang="en-CA" sz="1400" i="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Id/INT, startingTime/STRING, endingTime/STRING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No</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CA"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State</m:t>
                                </m:r>
                                <m:r>
                                  <a:rPr kumimoji="0" lang="en-CA"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CA"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Player</m:t>
                                </m:r>
                              </m:oMath>
                            </m:oMathPara>
                          </a14:m>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654309"/>
                      </a:ext>
                    </a:extLst>
                  </a:tr>
                  <a:tr h="509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latin typeface="+mn-lt"/>
                            </a:rPr>
                            <a:t>State</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Id/INT, posX/INT, posY/INT, posZ/INT, timestamp/INT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No</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7627963"/>
                      </a:ext>
                    </a:extLst>
                  </a:tr>
                  <a:tr h="509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latin typeface="+mn-lt"/>
                            </a:rPr>
                            <a:t>Player</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Id/INT, name/STRING, flags/STRING, isAdmin/INT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Yes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CA"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oMath>
                            </m:oMathPara>
                          </a14:m>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i="0" dirty="0" smtClean="0">
                                    <a:latin typeface="+mn-lt"/>
                                  </a:rPr>
                                  <m:t>Session</m:t>
                                </m:r>
                              </m:oMath>
                            </m:oMathPara>
                          </a14:m>
                          <a:endPar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5586712"/>
                      </a:ext>
                    </a:extLst>
                  </a:tr>
                </a:tbl>
              </a:graphicData>
            </a:graphic>
          </p:graphicFrame>
        </mc:Choice>
        <mc:Fallback xmlns="">
          <p:graphicFrame>
            <p:nvGraphicFramePr>
              <p:cNvPr id="6" name="Table 2">
                <a:extLst>
                  <a:ext uri="{FF2B5EF4-FFF2-40B4-BE49-F238E27FC236}">
                    <a16:creationId xmlns:a16="http://schemas.microsoft.com/office/drawing/2014/main" id="{AC4DF4BB-861F-4724-9D8E-30968BDBB082}"/>
                  </a:ext>
                </a:extLst>
              </p:cNvPr>
              <p:cNvGraphicFramePr>
                <a:graphicFrameLocks noGrp="1"/>
              </p:cNvGraphicFramePr>
              <p:nvPr>
                <p:extLst>
                  <p:ext uri="{D42A27DB-BD31-4B8C-83A1-F6EECF244321}">
                    <p14:modId xmlns:p14="http://schemas.microsoft.com/office/powerpoint/2010/main" val="1627940377"/>
                  </p:ext>
                </p:extLst>
              </p:nvPr>
            </p:nvGraphicFramePr>
            <p:xfrm>
              <a:off x="2673531" y="778654"/>
              <a:ext cx="6644640" cy="3291840"/>
            </p:xfrm>
            <a:graphic>
              <a:graphicData uri="http://schemas.openxmlformats.org/drawingml/2006/table">
                <a:tbl>
                  <a:tblPr firstRow="1" bandRow="1">
                    <a:tableStyleId>{5C22544A-7EE6-4342-B048-85BDC9FD1C3A}</a:tableStyleId>
                  </a:tblPr>
                  <a:tblGrid>
                    <a:gridCol w="888274">
                      <a:extLst>
                        <a:ext uri="{9D8B030D-6E8A-4147-A177-3AD203B41FA5}">
                          <a16:colId xmlns:a16="http://schemas.microsoft.com/office/drawing/2014/main" val="178961354"/>
                        </a:ext>
                      </a:extLst>
                    </a:gridCol>
                    <a:gridCol w="1839051">
                      <a:extLst>
                        <a:ext uri="{9D8B030D-6E8A-4147-A177-3AD203B41FA5}">
                          <a16:colId xmlns:a16="http://schemas.microsoft.com/office/drawing/2014/main" val="2261031682"/>
                        </a:ext>
                      </a:extLst>
                    </a:gridCol>
                    <a:gridCol w="1060904">
                      <a:extLst>
                        <a:ext uri="{9D8B030D-6E8A-4147-A177-3AD203B41FA5}">
                          <a16:colId xmlns:a16="http://schemas.microsoft.com/office/drawing/2014/main" val="346983786"/>
                        </a:ext>
                      </a:extLst>
                    </a:gridCol>
                    <a:gridCol w="772613">
                      <a:extLst>
                        <a:ext uri="{9D8B030D-6E8A-4147-A177-3AD203B41FA5}">
                          <a16:colId xmlns:a16="http://schemas.microsoft.com/office/drawing/2014/main" val="183868491"/>
                        </a:ext>
                      </a:extLst>
                    </a:gridCol>
                    <a:gridCol w="960392">
                      <a:extLst>
                        <a:ext uri="{9D8B030D-6E8A-4147-A177-3AD203B41FA5}">
                          <a16:colId xmlns:a16="http://schemas.microsoft.com/office/drawing/2014/main" val="2761771545"/>
                        </a:ext>
                      </a:extLst>
                    </a:gridCol>
                    <a:gridCol w="1123406">
                      <a:extLst>
                        <a:ext uri="{9D8B030D-6E8A-4147-A177-3AD203B41FA5}">
                          <a16:colId xmlns:a16="http://schemas.microsoft.com/office/drawing/2014/main" val="1926917095"/>
                        </a:ext>
                      </a:extLst>
                    </a:gridCol>
                  </a:tblGrid>
                  <a:tr h="579120">
                    <a:tc>
                      <a:txBody>
                        <a:bodyPr/>
                        <a:lstStyle/>
                        <a:p>
                          <a:pPr algn="ctr"/>
                          <a:r>
                            <a:rPr lang="en-US" sz="1600" dirty="0">
                              <a:solidFill>
                                <a:schemeClr val="tx1"/>
                              </a:solidFill>
                            </a:rPr>
                            <a:t>QPG node</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algn="ctr"/>
                          <a:r>
                            <a:rPr lang="en-CA" sz="1600" dirty="0">
                              <a:solidFill>
                                <a:schemeClr val="tx1"/>
                              </a:solidFill>
                            </a:rPr>
                            <a:t>Scalar </a:t>
                          </a:r>
                        </a:p>
                        <a:p>
                          <a:pPr algn="ctr"/>
                          <a:r>
                            <a:rPr lang="en-CA" sz="1600" dirty="0">
                              <a:solidFill>
                                <a:schemeClr val="tx1"/>
                              </a:solidFill>
                            </a:rPr>
                            <a:t>properties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rPr>
                            <a:t>Key properties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algn="ctr"/>
                          <a:r>
                            <a:rPr lang="en-CA" sz="1600" dirty="0">
                              <a:solidFill>
                                <a:schemeClr val="tx1"/>
                              </a:solidFill>
                            </a:rPr>
                            <a:t>Access </a:t>
                          </a:r>
                        </a:p>
                        <a:p>
                          <a:pPr algn="ctr"/>
                          <a:r>
                            <a:rPr lang="en-CA" sz="1600" dirty="0">
                              <a:solidFill>
                                <a:schemeClr val="tx1"/>
                              </a:solidFill>
                            </a:rPr>
                            <a:t>point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Query numbers</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rPr>
                            <a:t>Out neighbors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35000"/>
                          </a:schemeClr>
                        </a:solidFill>
                      </a:tcPr>
                    </a:tc>
                    <a:extLst>
                      <a:ext uri="{0D108BD9-81ED-4DB2-BD59-A6C34878D82A}">
                        <a16:rowId xmlns:a16="http://schemas.microsoft.com/office/drawing/2014/main" val="7152809"/>
                      </a:ext>
                    </a:extLst>
                  </a:tr>
                  <a:tr h="518160">
                    <a:tc>
                      <a:txBody>
                        <a:bodyPr/>
                        <a:lstStyle/>
                        <a:p>
                          <a:pPr algn="ctr"/>
                          <a:r>
                            <a:rPr lang="en-US" sz="1400" i="0" dirty="0">
                              <a:latin typeface="+mn-lt"/>
                            </a:rPr>
                            <a:t>Server</a:t>
                          </a:r>
                          <a:endParaRPr lang="en-CA" sz="1400" i="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Id/INT, name/STRING, IP/STRING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Yes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74684" t="-114118" r="-117722" b="-43647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latin typeface="+mn-lt"/>
                            </a:rPr>
                            <a:t>Session</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6610927"/>
                      </a:ext>
                    </a:extLst>
                  </a:tr>
                  <a:tr h="731520">
                    <a:tc>
                      <a:txBody>
                        <a:bodyPr/>
                        <a:lstStyle/>
                        <a:p>
                          <a:pPr algn="ctr"/>
                          <a:r>
                            <a:rPr lang="en-US" sz="1400" i="0" dirty="0">
                              <a:latin typeface="+mn-lt"/>
                            </a:rPr>
                            <a:t>Session</a:t>
                          </a:r>
                          <a:endParaRPr lang="en-CA" sz="1400" i="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Id/INT, startingTime/STRING, endingTime/STRING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No</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74684" t="-150413" r="-117722" b="-206612"/>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93478" t="-150413" r="-1087" b="-206612"/>
                          </a:stretch>
                        </a:blipFill>
                      </a:tcPr>
                    </a:tc>
                    <a:extLst>
                      <a:ext uri="{0D108BD9-81ED-4DB2-BD59-A6C34878D82A}">
                        <a16:rowId xmlns:a16="http://schemas.microsoft.com/office/drawing/2014/main" val="3517654309"/>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latin typeface="+mn-lt"/>
                            </a:rPr>
                            <a:t>State</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Id/INT, posX/INT, posY/INT, posZ/INT, timestamp/INT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No</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74684" t="-252500" r="-117722" b="-108333"/>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93478" t="-252500" r="-1087" b="-108333"/>
                          </a:stretch>
                        </a:blipFill>
                      </a:tcPr>
                    </a:tc>
                    <a:extLst>
                      <a:ext uri="{0D108BD9-81ED-4DB2-BD59-A6C34878D82A}">
                        <a16:rowId xmlns:a16="http://schemas.microsoft.com/office/drawing/2014/main" val="1237627963"/>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0" dirty="0">
                              <a:latin typeface="+mn-lt"/>
                            </a:rPr>
                            <a:t>Player</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400" i="0" dirty="0">
                              <a:latin typeface="+mn-lt"/>
                            </a:rPr>
                            <a:t>Id/INT, name/STRING, flags/STRING, isAdmin/INT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id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mn-lt"/>
                              <a:ea typeface="+mn-ea"/>
                              <a:cs typeface="+mn-cs"/>
                            </a:rPr>
                            <a:t>Yes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74684" t="-352500" r="-117722" b="-8333"/>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blipFill>
                          <a:blip r:embed="rId3"/>
                          <a:stretch>
                            <a:fillRect l="-493478" t="-352500" r="-1087" b="-8333"/>
                          </a:stretch>
                        </a:blipFill>
                      </a:tcPr>
                    </a:tc>
                    <a:extLst>
                      <a:ext uri="{0D108BD9-81ED-4DB2-BD59-A6C34878D82A}">
                        <a16:rowId xmlns:a16="http://schemas.microsoft.com/office/drawing/2014/main" val="3335586712"/>
                      </a:ext>
                    </a:extLst>
                  </a:tr>
                </a:tbl>
              </a:graphicData>
            </a:graphic>
          </p:graphicFrame>
        </mc:Fallback>
      </mc:AlternateContent>
      <p:sp>
        <p:nvSpPr>
          <p:cNvPr id="8" name="Title 1">
            <a:extLst>
              <a:ext uri="{FF2B5EF4-FFF2-40B4-BE49-F238E27FC236}">
                <a16:creationId xmlns:a16="http://schemas.microsoft.com/office/drawing/2014/main" id="{D63B57D0-BE6A-464F-8772-7BC05BBB8FC2}"/>
              </a:ext>
            </a:extLst>
          </p:cNvPr>
          <p:cNvSpPr>
            <a:spLocks noGrp="1"/>
          </p:cNvSpPr>
          <p:nvPr>
            <p:ph type="title"/>
          </p:nvPr>
        </p:nvSpPr>
        <p:spPr>
          <a:xfrm>
            <a:off x="1069973" y="4070494"/>
            <a:ext cx="10052052" cy="614589"/>
          </a:xfrm>
        </p:spPr>
        <p:txBody>
          <a:bodyPr>
            <a:noAutofit/>
          </a:bodyPr>
          <a:lstStyle/>
          <a:p>
            <a:pPr algn="ctr"/>
            <a:r>
              <a:rPr lang="en-CA" sz="2000" b="1" dirty="0">
                <a:latin typeface="+mn-lt"/>
              </a:rPr>
              <a:t>Table 1: </a:t>
            </a:r>
            <a:r>
              <a:rPr lang="en-US" sz="2000" dirty="0">
                <a:latin typeface="+mn-lt"/>
              </a:rPr>
              <a:t>QPG node specification</a:t>
            </a:r>
            <a:endParaRPr lang="en-CA" sz="2000" dirty="0">
              <a:latin typeface="+mn-lt"/>
            </a:endParaRPr>
          </a:p>
        </p:txBody>
      </p:sp>
    </p:spTree>
    <p:extLst>
      <p:ext uri="{BB962C8B-B14F-4D97-AF65-F5344CB8AC3E}">
        <p14:creationId xmlns:p14="http://schemas.microsoft.com/office/powerpoint/2010/main" val="101027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11</a:t>
            </a:fld>
            <a:endParaRPr lang="en-CA" sz="3200" dirty="0"/>
          </a:p>
        </p:txBody>
      </p:sp>
      <mc:AlternateContent xmlns:mc="http://schemas.openxmlformats.org/markup-compatibility/2006" xmlns:a14="http://schemas.microsoft.com/office/drawing/2010/main">
        <mc:Choice Requires="a14">
          <p:graphicFrame>
            <p:nvGraphicFramePr>
              <p:cNvPr id="7" name="Table 2">
                <a:extLst>
                  <a:ext uri="{FF2B5EF4-FFF2-40B4-BE49-F238E27FC236}">
                    <a16:creationId xmlns:a16="http://schemas.microsoft.com/office/drawing/2014/main" id="{C3EE047F-BA4B-41D5-A56E-EF92B5FDC558}"/>
                  </a:ext>
                </a:extLst>
              </p:cNvPr>
              <p:cNvGraphicFramePr>
                <a:graphicFrameLocks noGrp="1"/>
              </p:cNvGraphicFramePr>
              <p:nvPr>
                <p:extLst>
                  <p:ext uri="{D42A27DB-BD31-4B8C-83A1-F6EECF244321}">
                    <p14:modId xmlns:p14="http://schemas.microsoft.com/office/powerpoint/2010/main" val="1695410065"/>
                  </p:ext>
                </p:extLst>
              </p:nvPr>
            </p:nvGraphicFramePr>
            <p:xfrm>
              <a:off x="3949337" y="1012100"/>
              <a:ext cx="4293325" cy="1996440"/>
            </p:xfrm>
            <a:graphic>
              <a:graphicData uri="http://schemas.openxmlformats.org/drawingml/2006/table">
                <a:tbl>
                  <a:tblPr firstRow="1" bandRow="1">
                    <a:tableStyleId>{5C22544A-7EE6-4342-B048-85BDC9FD1C3A}</a:tableStyleId>
                  </a:tblPr>
                  <a:tblGrid>
                    <a:gridCol w="2185851">
                      <a:extLst>
                        <a:ext uri="{9D8B030D-6E8A-4147-A177-3AD203B41FA5}">
                          <a16:colId xmlns:a16="http://schemas.microsoft.com/office/drawing/2014/main" val="178961354"/>
                        </a:ext>
                      </a:extLst>
                    </a:gridCol>
                    <a:gridCol w="949234">
                      <a:extLst>
                        <a:ext uri="{9D8B030D-6E8A-4147-A177-3AD203B41FA5}">
                          <a16:colId xmlns:a16="http://schemas.microsoft.com/office/drawing/2014/main" val="230353687"/>
                        </a:ext>
                      </a:extLst>
                    </a:gridCol>
                    <a:gridCol w="1158240">
                      <a:extLst>
                        <a:ext uri="{9D8B030D-6E8A-4147-A177-3AD203B41FA5}">
                          <a16:colId xmlns:a16="http://schemas.microsoft.com/office/drawing/2014/main" val="4206257105"/>
                        </a:ext>
                      </a:extLst>
                    </a:gridCol>
                  </a:tblGrid>
                  <a:tr h="374168">
                    <a:tc>
                      <a:txBody>
                        <a:bodyPr/>
                        <a:lstStyle/>
                        <a:p>
                          <a:pPr algn="ctr"/>
                          <a:r>
                            <a:rPr lang="en-US" sz="1600" dirty="0">
                              <a:solidFill>
                                <a:schemeClr val="tx1"/>
                              </a:solidFill>
                            </a:rPr>
                            <a:t>QPG edge</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Query numbers</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rPr>
                            <a:t>Cardinality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7152809"/>
                      </a:ext>
                    </a:extLst>
                  </a:tr>
                  <a:tr h="370840">
                    <a:tc>
                      <a:txBody>
                        <a:bodyPr/>
                        <a:lstStyle/>
                        <a:p>
                          <a:pPr algn="ctr"/>
                          <a:r>
                            <a:rPr lang="en-US" sz="1400" dirty="0">
                              <a:latin typeface="+mn-lt"/>
                            </a:rPr>
                            <a:t>&lt;Server, Session&gt;/</a:t>
                          </a:r>
                          <a:r>
                            <a:rPr lang="en-CA" sz="1400" dirty="0">
                              <a:latin typeface="+mn-lt"/>
                            </a:rPr>
                            <a:t>handles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CA" sz="1400" dirty="0">
                              <a:latin typeface="+mn-lt"/>
                            </a:rPr>
                            <a:t>1, 2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2266109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&lt;Session, State&gt;/captures</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m:rPr>
                                    <m:nor/>
                                  </m:rPr>
                                  <a:rPr lang="en-CA" sz="1400" dirty="0" smtClean="0">
                                    <a:latin typeface="+mn-lt"/>
                                  </a:rPr>
                                  <m:t>1, 2</m:t>
                                </m:r>
                              </m:oMath>
                            </m:oMathPara>
                          </a14:m>
                          <a:endParaRPr lang="en-CA" sz="14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m:rPr>
                                    <m:nor/>
                                  </m:rPr>
                                  <a:rPr lang="en-US" sz="1400" b="0" dirty="0" smtClean="0">
                                    <a:latin typeface="+mn-lt"/>
                                  </a:rPr>
                                  <m:t>∗</m:t>
                                </m:r>
                              </m:oMath>
                            </m:oMathPara>
                          </a14:m>
                          <a:endParaRPr lang="en-CA" sz="1400" b="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176543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&lt;Session, Player&gt;/owns</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kern="1200" dirty="0">
                              <a:solidFill>
                                <a:schemeClr val="dk1"/>
                              </a:solidFill>
                              <a:latin typeface="+mn-lt"/>
                              <a:ea typeface="+mn-ea"/>
                              <a:cs typeface="+mn-cs"/>
                            </a:rPr>
                            <a:t>1, 2</a:t>
                          </a:r>
                          <a:endParaRPr lang="en-CA" sz="1400" kern="1200" dirty="0">
                            <a:solidFill>
                              <a:schemeClr val="dk1"/>
                            </a:solidFill>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1</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2938984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&lt;Player, Session&gt;/owns</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dirty="0">
                              <a:latin typeface="+mn-lt"/>
                            </a:rPr>
                            <a:t>5</a:t>
                          </a:r>
                          <a:endParaRPr lang="en-CA" sz="14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dirty="0">
                              <a:latin typeface="+mn-lt"/>
                            </a:rPr>
                            <a:t>*</a:t>
                          </a:r>
                          <a:endParaRPr lang="en-CA" sz="1400" b="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37627963"/>
                      </a:ext>
                    </a:extLst>
                  </a:tr>
                </a:tbl>
              </a:graphicData>
            </a:graphic>
          </p:graphicFrame>
        </mc:Choice>
        <mc:Fallback xmlns="">
          <p:graphicFrame>
            <p:nvGraphicFramePr>
              <p:cNvPr id="7" name="Table 2">
                <a:extLst>
                  <a:ext uri="{FF2B5EF4-FFF2-40B4-BE49-F238E27FC236}">
                    <a16:creationId xmlns:a16="http://schemas.microsoft.com/office/drawing/2014/main" id="{C3EE047F-BA4B-41D5-A56E-EF92B5FDC558}"/>
                  </a:ext>
                </a:extLst>
              </p:cNvPr>
              <p:cNvGraphicFramePr>
                <a:graphicFrameLocks noGrp="1"/>
              </p:cNvGraphicFramePr>
              <p:nvPr>
                <p:extLst>
                  <p:ext uri="{D42A27DB-BD31-4B8C-83A1-F6EECF244321}">
                    <p14:modId xmlns:p14="http://schemas.microsoft.com/office/powerpoint/2010/main" val="1695410065"/>
                  </p:ext>
                </p:extLst>
              </p:nvPr>
            </p:nvGraphicFramePr>
            <p:xfrm>
              <a:off x="3949337" y="1012100"/>
              <a:ext cx="4293325" cy="1996440"/>
            </p:xfrm>
            <a:graphic>
              <a:graphicData uri="http://schemas.openxmlformats.org/drawingml/2006/table">
                <a:tbl>
                  <a:tblPr firstRow="1" bandRow="1">
                    <a:tableStyleId>{5C22544A-7EE6-4342-B048-85BDC9FD1C3A}</a:tableStyleId>
                  </a:tblPr>
                  <a:tblGrid>
                    <a:gridCol w="2185851">
                      <a:extLst>
                        <a:ext uri="{9D8B030D-6E8A-4147-A177-3AD203B41FA5}">
                          <a16:colId xmlns:a16="http://schemas.microsoft.com/office/drawing/2014/main" val="178961354"/>
                        </a:ext>
                      </a:extLst>
                    </a:gridCol>
                    <a:gridCol w="949234">
                      <a:extLst>
                        <a:ext uri="{9D8B030D-6E8A-4147-A177-3AD203B41FA5}">
                          <a16:colId xmlns:a16="http://schemas.microsoft.com/office/drawing/2014/main" val="230353687"/>
                        </a:ext>
                      </a:extLst>
                    </a:gridCol>
                    <a:gridCol w="1158240">
                      <a:extLst>
                        <a:ext uri="{9D8B030D-6E8A-4147-A177-3AD203B41FA5}">
                          <a16:colId xmlns:a16="http://schemas.microsoft.com/office/drawing/2014/main" val="4206257105"/>
                        </a:ext>
                      </a:extLst>
                    </a:gridCol>
                  </a:tblGrid>
                  <a:tr h="579120">
                    <a:tc>
                      <a:txBody>
                        <a:bodyPr/>
                        <a:lstStyle/>
                        <a:p>
                          <a:pPr algn="ctr"/>
                          <a:r>
                            <a:rPr lang="en-US" sz="1600" dirty="0">
                              <a:solidFill>
                                <a:schemeClr val="tx1"/>
                              </a:solidFill>
                            </a:rPr>
                            <a:t>QPG edge</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Query numbers</a:t>
                          </a:r>
                          <a:endParaRPr lang="en-CA"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rPr>
                            <a:t>Cardinality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7152809"/>
                      </a:ext>
                    </a:extLst>
                  </a:tr>
                  <a:tr h="370840">
                    <a:tc>
                      <a:txBody>
                        <a:bodyPr/>
                        <a:lstStyle/>
                        <a:p>
                          <a:pPr algn="ctr"/>
                          <a:r>
                            <a:rPr lang="en-US" sz="1400" dirty="0">
                              <a:latin typeface="+mn-lt"/>
                            </a:rPr>
                            <a:t>&lt;Server, Session&gt;/</a:t>
                          </a:r>
                          <a:r>
                            <a:rPr lang="en-CA" sz="1400" dirty="0">
                              <a:latin typeface="+mn-lt"/>
                            </a:rPr>
                            <a:t>handles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CA" sz="1400" dirty="0">
                              <a:latin typeface="+mn-lt"/>
                            </a:rPr>
                            <a:t>1, 2</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272105" t="-160656" r="-1053" b="-298361"/>
                          </a:stretch>
                        </a:blipFill>
                      </a:tcPr>
                    </a:tc>
                    <a:extLst>
                      <a:ext uri="{0D108BD9-81ED-4DB2-BD59-A6C34878D82A}">
                        <a16:rowId xmlns:a16="http://schemas.microsoft.com/office/drawing/2014/main" val="32266109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&lt;Session, State&gt;/captures</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229299" t="-260656" r="-122293" b="-198361"/>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272105" t="-260656" r="-1053" b="-198361"/>
                          </a:stretch>
                        </a:blipFill>
                      </a:tcPr>
                    </a:tc>
                    <a:extLst>
                      <a:ext uri="{0D108BD9-81ED-4DB2-BD59-A6C34878D82A}">
                        <a16:rowId xmlns:a16="http://schemas.microsoft.com/office/drawing/2014/main" val="35176543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&lt;Session, Player&gt;/owns</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kern="1200" dirty="0">
                              <a:solidFill>
                                <a:schemeClr val="dk1"/>
                              </a:solidFill>
                              <a:latin typeface="+mn-lt"/>
                              <a:ea typeface="+mn-ea"/>
                              <a:cs typeface="+mn-cs"/>
                            </a:rPr>
                            <a:t>1, 2</a:t>
                          </a:r>
                          <a:endParaRPr lang="en-CA" sz="1400" kern="1200" dirty="0">
                            <a:solidFill>
                              <a:schemeClr val="dk1"/>
                            </a:solidFill>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1</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2938984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&lt;Player, Session&gt;/owns</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dirty="0">
                              <a:latin typeface="+mn-lt"/>
                            </a:rPr>
                            <a:t>5</a:t>
                          </a:r>
                          <a:endParaRPr lang="en-CA" sz="140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dirty="0">
                              <a:latin typeface="+mn-lt"/>
                            </a:rPr>
                            <a:t>*</a:t>
                          </a:r>
                          <a:endParaRPr lang="en-CA" sz="1400" b="0" dirty="0">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37627963"/>
                      </a:ext>
                    </a:extLst>
                  </a:tr>
                </a:tbl>
              </a:graphicData>
            </a:graphic>
          </p:graphicFrame>
        </mc:Fallback>
      </mc:AlternateContent>
      <p:sp>
        <p:nvSpPr>
          <p:cNvPr id="8" name="Title 1">
            <a:extLst>
              <a:ext uri="{FF2B5EF4-FFF2-40B4-BE49-F238E27FC236}">
                <a16:creationId xmlns:a16="http://schemas.microsoft.com/office/drawing/2014/main" id="{7B7BE39E-84AA-447A-85B4-44D51D1EADD8}"/>
              </a:ext>
            </a:extLst>
          </p:cNvPr>
          <p:cNvSpPr>
            <a:spLocks noGrp="1"/>
          </p:cNvSpPr>
          <p:nvPr>
            <p:ph type="title"/>
          </p:nvPr>
        </p:nvSpPr>
        <p:spPr>
          <a:xfrm>
            <a:off x="1069973" y="3008540"/>
            <a:ext cx="10052052" cy="614589"/>
          </a:xfrm>
        </p:spPr>
        <p:txBody>
          <a:bodyPr>
            <a:noAutofit/>
          </a:bodyPr>
          <a:lstStyle/>
          <a:p>
            <a:pPr algn="ctr"/>
            <a:r>
              <a:rPr lang="en-CA" sz="2000" b="1" dirty="0">
                <a:latin typeface="+mn-lt"/>
              </a:rPr>
              <a:t>Table 2: </a:t>
            </a:r>
            <a:r>
              <a:rPr lang="en-US" sz="2000" dirty="0">
                <a:latin typeface="+mn-lt"/>
              </a:rPr>
              <a:t>QPG edge specification</a:t>
            </a:r>
            <a:endParaRPr lang="en-CA" sz="2000" dirty="0">
              <a:latin typeface="+mn-lt"/>
            </a:endParaRPr>
          </a:p>
        </p:txBody>
      </p:sp>
    </p:spTree>
    <p:extLst>
      <p:ext uri="{BB962C8B-B14F-4D97-AF65-F5344CB8AC3E}">
        <p14:creationId xmlns:p14="http://schemas.microsoft.com/office/powerpoint/2010/main" val="246294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12</a:t>
            </a:fld>
            <a:endParaRPr lang="en-CA" sz="3200" dirty="0"/>
          </a:p>
        </p:txBody>
      </p:sp>
      <mc:AlternateContent xmlns:mc="http://schemas.openxmlformats.org/markup-compatibility/2006" xmlns:a14="http://schemas.microsoft.com/office/drawing/2010/main">
        <mc:Choice Requires="a14">
          <p:graphicFrame>
            <p:nvGraphicFramePr>
              <p:cNvPr id="8" name="Table 2">
                <a:extLst>
                  <a:ext uri="{FF2B5EF4-FFF2-40B4-BE49-F238E27FC236}">
                    <a16:creationId xmlns:a16="http://schemas.microsoft.com/office/drawing/2014/main" id="{9B373D83-928A-437A-9B90-F0D442F5A465}"/>
                  </a:ext>
                </a:extLst>
              </p:cNvPr>
              <p:cNvGraphicFramePr>
                <a:graphicFrameLocks noGrp="1"/>
              </p:cNvGraphicFramePr>
              <p:nvPr>
                <p:extLst>
                  <p:ext uri="{D42A27DB-BD31-4B8C-83A1-F6EECF244321}">
                    <p14:modId xmlns:p14="http://schemas.microsoft.com/office/powerpoint/2010/main" val="1434910738"/>
                  </p:ext>
                </p:extLst>
              </p:nvPr>
            </p:nvGraphicFramePr>
            <p:xfrm>
              <a:off x="815220" y="730452"/>
              <a:ext cx="10774800" cy="2596742"/>
            </p:xfrm>
            <a:graphic>
              <a:graphicData uri="http://schemas.openxmlformats.org/drawingml/2006/table">
                <a:tbl>
                  <a:tblPr firstRow="1" bandRow="1">
                    <a:tableStyleId>{5C22544A-7EE6-4342-B048-85BDC9FD1C3A}</a:tableStyleId>
                  </a:tblPr>
                  <a:tblGrid>
                    <a:gridCol w="587351">
                      <a:extLst>
                        <a:ext uri="{9D8B030D-6E8A-4147-A177-3AD203B41FA5}">
                          <a16:colId xmlns:a16="http://schemas.microsoft.com/office/drawing/2014/main" val="2752485735"/>
                        </a:ext>
                      </a:extLst>
                    </a:gridCol>
                    <a:gridCol w="1009703">
                      <a:extLst>
                        <a:ext uri="{9D8B030D-6E8A-4147-A177-3AD203B41FA5}">
                          <a16:colId xmlns:a16="http://schemas.microsoft.com/office/drawing/2014/main" val="178961354"/>
                        </a:ext>
                      </a:extLst>
                    </a:gridCol>
                    <a:gridCol w="1036320">
                      <a:extLst>
                        <a:ext uri="{9D8B030D-6E8A-4147-A177-3AD203B41FA5}">
                          <a16:colId xmlns:a16="http://schemas.microsoft.com/office/drawing/2014/main" val="230353687"/>
                        </a:ext>
                      </a:extLst>
                    </a:gridCol>
                    <a:gridCol w="1375955">
                      <a:extLst>
                        <a:ext uri="{9D8B030D-6E8A-4147-A177-3AD203B41FA5}">
                          <a16:colId xmlns:a16="http://schemas.microsoft.com/office/drawing/2014/main" val="4254769994"/>
                        </a:ext>
                      </a:extLst>
                    </a:gridCol>
                    <a:gridCol w="6765471">
                      <a:extLst>
                        <a:ext uri="{9D8B030D-6E8A-4147-A177-3AD203B41FA5}">
                          <a16:colId xmlns:a16="http://schemas.microsoft.com/office/drawing/2014/main" val="2153989386"/>
                        </a:ext>
                      </a:extLst>
                    </a:gridCol>
                  </a:tblGrid>
                  <a:tr h="370840">
                    <a:tc>
                      <a:txBody>
                        <a:bodyPr/>
                        <a:lstStyle/>
                        <a:p>
                          <a:pPr algn="ctr"/>
                          <a:r>
                            <a:rPr lang="en-US" sz="1600" dirty="0">
                              <a:solidFill>
                                <a:schemeClr val="tx1"/>
                              </a:solidFill>
                              <a:latin typeface="+mn-lt"/>
                            </a:rPr>
                            <a:t>Query No</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algn="ctr"/>
                          <a:r>
                            <a:rPr lang="en-US" sz="1600" dirty="0">
                              <a:solidFill>
                                <a:schemeClr val="tx1"/>
                              </a:solidFill>
                              <a:latin typeface="+mn-lt"/>
                            </a:rPr>
                            <a:t>Equality </a:t>
                          </a:r>
                        </a:p>
                        <a:p>
                          <a:pPr algn="ctr"/>
                          <a:r>
                            <a:rPr lang="en-US" sz="1600" dirty="0">
                              <a:solidFill>
                                <a:schemeClr val="tx1"/>
                              </a:solidFill>
                              <a:latin typeface="+mn-lt"/>
                            </a:rPr>
                            <a:t>properties</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Inequality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properties</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Ordering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properties</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latin typeface="+mn-lt"/>
                            </a:rPr>
                            <a:t>Projection/aggregation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latin typeface="+mn-lt"/>
                            </a:rPr>
                            <a:t>properties</a:t>
                          </a: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7152809"/>
                      </a:ext>
                    </a:extLst>
                  </a:tr>
                  <a:tr h="2751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1</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dirty="0">
                              <a:solidFill>
                                <a:schemeClr val="tx1"/>
                              </a:solidFill>
                              <a:latin typeface="+mn-lt"/>
                            </a:rPr>
                            <a:t>Server.id, Player.id</a:t>
                          </a:r>
                          <a:endParaRPr lang="en-CA" sz="14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CA" sz="1400" dirty="0" smtClean="0">
                                    <a:solidFill>
                                      <a:prstClr val="black"/>
                                    </a:solidFill>
                                    <a:latin typeface="+mn-lt"/>
                                  </a:rPr>
                                  <m:t>State</m:t>
                                </m:r>
                                <m:r>
                                  <m:rPr>
                                    <m:nor/>
                                  </m:rPr>
                                  <a:rPr lang="en-CA" sz="1400" dirty="0" smtClean="0">
                                    <a:solidFill>
                                      <a:prstClr val="black"/>
                                    </a:solidFill>
                                    <a:latin typeface="+mn-lt"/>
                                  </a:rPr>
                                  <m:t>.</m:t>
                                </m:r>
                                <m:r>
                                  <m:rPr>
                                    <m:nor/>
                                  </m:rPr>
                                  <a:rPr lang="en-CA" sz="1400" dirty="0" smtClean="0">
                                    <a:solidFill>
                                      <a:prstClr val="black"/>
                                    </a:solidFill>
                                    <a:latin typeface="+mn-lt"/>
                                  </a:rPr>
                                  <m:t>timestamp</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Server.id, Session.id, Player.id, </a:t>
                          </a:r>
                          <a:r>
                            <a:rPr lang="en-CA" sz="1400" dirty="0">
                              <a:solidFill>
                                <a:prstClr val="black"/>
                              </a:solidFill>
                            </a:rPr>
                            <a:t>State.id, State.posX, State.posY, State.posZ, State.timestamp</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22661092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2</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Server.id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CA" sz="1400" b="0" i="0"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Player</m:t>
                                </m:r>
                                <m:r>
                                  <a:rPr kumimoji="0" lang="en-CA" sz="1400" b="0" i="0"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r>
                                  <m:rPr>
                                    <m:sty m:val="p"/>
                                  </m:rPr>
                                  <a:rPr kumimoji="0" lang="en-CA" sz="1400" b="0" i="0"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id</m:t>
                                </m:r>
                                <m:r>
                                  <a:rPr kumimoji="0" lang="en-CA" sz="1400" b="0" i="0"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CA" sz="1400" dirty="0" smtClean="0">
                                    <a:solidFill>
                                      <a:prstClr val="black"/>
                                    </a:solidFill>
                                    <a:latin typeface="+mn-lt"/>
                                  </a:rPr>
                                  <m:t>State</m:t>
                                </m:r>
                                <m:r>
                                  <m:rPr>
                                    <m:nor/>
                                  </m:rPr>
                                  <a:rPr lang="en-CA" sz="1400" dirty="0" smtClean="0">
                                    <a:solidFill>
                                      <a:prstClr val="black"/>
                                    </a:solidFill>
                                    <a:latin typeface="+mn-lt"/>
                                  </a:rPr>
                                  <m:t>.</m:t>
                                </m:r>
                                <m:r>
                                  <m:rPr>
                                    <m:nor/>
                                  </m:rPr>
                                  <a:rPr lang="en-CA" sz="1400" dirty="0" smtClean="0">
                                    <a:solidFill>
                                      <a:prstClr val="black"/>
                                    </a:solidFill>
                                    <a:latin typeface="+mn-lt"/>
                                  </a:rPr>
                                  <m:t>timestamp</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CA" sz="1400" dirty="0"/>
                            <a:t>Server.id, Session.id, </a:t>
                          </a:r>
                          <a:r>
                            <a:rPr lang="en-CA" sz="1400" dirty="0">
                              <a:solidFill>
                                <a:prstClr val="black"/>
                              </a:solidFill>
                            </a:rPr>
                            <a:t>State.id, State.posX, State.posY, State.posZ, State.timestamp </a:t>
                          </a:r>
                          <a:endParaRPr lang="en-CA" sz="1400" b="1" dirty="0">
                            <a:solidFill>
                              <a:srgbClr val="0070C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628077287"/>
                      </a:ext>
                    </a:extLst>
                  </a:tr>
                  <a:tr h="2751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3</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Server.id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CA" sz="1400" dirty="0"/>
                            <a:t>Server.id, Server.name, </a:t>
                          </a:r>
                          <a:r>
                            <a:rPr lang="en-CA" sz="1400" dirty="0">
                              <a:solidFill>
                                <a:prstClr val="black"/>
                              </a:solidFill>
                            </a:rPr>
                            <a:t>Server.IP </a:t>
                          </a:r>
                          <a:endParaRPr lang="en-CA" sz="1400" b="1" dirty="0">
                            <a:solidFill>
                              <a:srgbClr val="0070C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9981476"/>
                      </a:ext>
                    </a:extLst>
                  </a:tr>
                  <a:tr h="305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4</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Server.id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Server.id </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7134763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5</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Player.id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oMath>
                            </m:oMathPara>
                          </a14:m>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CA" sz="1400" dirty="0"/>
                            <a:t>Session.id </a:t>
                          </a:r>
                          <a:endParaRPr lang="en-CA" sz="1400" b="1" dirty="0">
                            <a:solidFill>
                              <a:srgbClr val="0070C0"/>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17654309"/>
                      </a:ext>
                    </a:extLst>
                  </a:tr>
                </a:tbl>
              </a:graphicData>
            </a:graphic>
          </p:graphicFrame>
        </mc:Choice>
        <mc:Fallback xmlns="">
          <p:graphicFrame>
            <p:nvGraphicFramePr>
              <p:cNvPr id="8" name="Table 2">
                <a:extLst>
                  <a:ext uri="{FF2B5EF4-FFF2-40B4-BE49-F238E27FC236}">
                    <a16:creationId xmlns:a16="http://schemas.microsoft.com/office/drawing/2014/main" id="{9B373D83-928A-437A-9B90-F0D442F5A465}"/>
                  </a:ext>
                </a:extLst>
              </p:cNvPr>
              <p:cNvGraphicFramePr>
                <a:graphicFrameLocks noGrp="1"/>
              </p:cNvGraphicFramePr>
              <p:nvPr>
                <p:extLst>
                  <p:ext uri="{D42A27DB-BD31-4B8C-83A1-F6EECF244321}">
                    <p14:modId xmlns:p14="http://schemas.microsoft.com/office/powerpoint/2010/main" val="1434910738"/>
                  </p:ext>
                </p:extLst>
              </p:nvPr>
            </p:nvGraphicFramePr>
            <p:xfrm>
              <a:off x="815220" y="730452"/>
              <a:ext cx="10774800" cy="2596742"/>
            </p:xfrm>
            <a:graphic>
              <a:graphicData uri="http://schemas.openxmlformats.org/drawingml/2006/table">
                <a:tbl>
                  <a:tblPr firstRow="1" bandRow="1">
                    <a:tableStyleId>{5C22544A-7EE6-4342-B048-85BDC9FD1C3A}</a:tableStyleId>
                  </a:tblPr>
                  <a:tblGrid>
                    <a:gridCol w="587351">
                      <a:extLst>
                        <a:ext uri="{9D8B030D-6E8A-4147-A177-3AD203B41FA5}">
                          <a16:colId xmlns:a16="http://schemas.microsoft.com/office/drawing/2014/main" val="2752485735"/>
                        </a:ext>
                      </a:extLst>
                    </a:gridCol>
                    <a:gridCol w="1009703">
                      <a:extLst>
                        <a:ext uri="{9D8B030D-6E8A-4147-A177-3AD203B41FA5}">
                          <a16:colId xmlns:a16="http://schemas.microsoft.com/office/drawing/2014/main" val="178961354"/>
                        </a:ext>
                      </a:extLst>
                    </a:gridCol>
                    <a:gridCol w="1036320">
                      <a:extLst>
                        <a:ext uri="{9D8B030D-6E8A-4147-A177-3AD203B41FA5}">
                          <a16:colId xmlns:a16="http://schemas.microsoft.com/office/drawing/2014/main" val="230353687"/>
                        </a:ext>
                      </a:extLst>
                    </a:gridCol>
                    <a:gridCol w="1375955">
                      <a:extLst>
                        <a:ext uri="{9D8B030D-6E8A-4147-A177-3AD203B41FA5}">
                          <a16:colId xmlns:a16="http://schemas.microsoft.com/office/drawing/2014/main" val="4254769994"/>
                        </a:ext>
                      </a:extLst>
                    </a:gridCol>
                    <a:gridCol w="6765471">
                      <a:extLst>
                        <a:ext uri="{9D8B030D-6E8A-4147-A177-3AD203B41FA5}">
                          <a16:colId xmlns:a16="http://schemas.microsoft.com/office/drawing/2014/main" val="2153989386"/>
                        </a:ext>
                      </a:extLst>
                    </a:gridCol>
                  </a:tblGrid>
                  <a:tr h="579120">
                    <a:tc>
                      <a:txBody>
                        <a:bodyPr/>
                        <a:lstStyle/>
                        <a:p>
                          <a:pPr algn="ctr"/>
                          <a:r>
                            <a:rPr lang="en-US" sz="1600" dirty="0">
                              <a:solidFill>
                                <a:schemeClr val="tx1"/>
                              </a:solidFill>
                              <a:latin typeface="+mn-lt"/>
                            </a:rPr>
                            <a:t>Query No</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algn="ctr"/>
                          <a:r>
                            <a:rPr lang="en-US" sz="1600" dirty="0">
                              <a:solidFill>
                                <a:schemeClr val="tx1"/>
                              </a:solidFill>
                              <a:latin typeface="+mn-lt"/>
                            </a:rPr>
                            <a:t>Equality </a:t>
                          </a:r>
                        </a:p>
                        <a:p>
                          <a:pPr algn="ctr"/>
                          <a:r>
                            <a:rPr lang="en-US" sz="1600" dirty="0">
                              <a:solidFill>
                                <a:schemeClr val="tx1"/>
                              </a:solidFill>
                              <a:latin typeface="+mn-lt"/>
                            </a:rPr>
                            <a:t>properties</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Inequality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properties</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Ordering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mn-lt"/>
                            </a:rPr>
                            <a:t>properties</a:t>
                          </a:r>
                          <a:endParaRPr lang="en-CA" sz="1600" dirty="0">
                            <a:solidFill>
                              <a:schemeClr val="tx1"/>
                            </a:solidFill>
                            <a:latin typeface="+mn-lt"/>
                          </a:endParaRP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latin typeface="+mn-lt"/>
                            </a:rPr>
                            <a:t>Projection/aggregation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1600" dirty="0">
                              <a:solidFill>
                                <a:schemeClr val="tx1"/>
                              </a:solidFill>
                              <a:latin typeface="+mn-lt"/>
                            </a:rPr>
                            <a:t>properties</a:t>
                          </a:r>
                        </a:p>
                      </a:txBody>
                      <a:tcPr marL="0" marR="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alpha val="35000"/>
                          </a:schemeClr>
                        </a:solidFill>
                      </a:tcPr>
                    </a:tc>
                    <a:extLst>
                      <a:ext uri="{0D108BD9-81ED-4DB2-BD59-A6C34878D82A}">
                        <a16:rowId xmlns:a16="http://schemas.microsoft.com/office/drawing/2014/main" val="7152809"/>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1</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dirty="0">
                              <a:solidFill>
                                <a:schemeClr val="tx1"/>
                              </a:solidFill>
                              <a:latin typeface="+mn-lt"/>
                            </a:rPr>
                            <a:t>Server.id, Player.id</a:t>
                          </a:r>
                          <a:endParaRPr lang="en-CA" sz="1400" b="0" dirty="0">
                            <a:solidFill>
                              <a:schemeClr val="tx1"/>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54706" t="-114118" r="-787647" b="-292941"/>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91593" t="-114118" r="-492478" b="-29294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Server.id, Session.id, Player.id, </a:t>
                          </a:r>
                          <a:r>
                            <a:rPr lang="en-CA" sz="1400" dirty="0">
                              <a:solidFill>
                                <a:prstClr val="black"/>
                              </a:solidFill>
                            </a:rPr>
                            <a:t>State.id, State.posX, State.posY, State.posZ, State.timestamp</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226610927"/>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2</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Server.id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54706" t="-211628" r="-787647" b="-189535"/>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91593" t="-211628" r="-492478" b="-189535"/>
                          </a:stretch>
                        </a:blipFill>
                      </a:tcPr>
                    </a:tc>
                    <a:tc>
                      <a:txBody>
                        <a:bodyPr/>
                        <a:lstStyle/>
                        <a:p>
                          <a:r>
                            <a:rPr lang="en-CA" sz="1400" dirty="0"/>
                            <a:t>Server.id, Session.id, </a:t>
                          </a:r>
                          <a:r>
                            <a:rPr lang="en-CA" sz="1400" dirty="0">
                              <a:solidFill>
                                <a:prstClr val="black"/>
                              </a:solidFill>
                            </a:rPr>
                            <a:t>State.id, State.posX, State.posY, State.posZ, State.timestamp </a:t>
                          </a:r>
                          <a:endParaRPr lang="en-CA" sz="1400" b="1" dirty="0">
                            <a:solidFill>
                              <a:srgbClr val="0070C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62807728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3</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Server.id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54706" t="-536000" r="-787647" b="-226000"/>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91593" t="-536000" r="-492478" b="-226000"/>
                          </a:stretch>
                        </a:blipFill>
                      </a:tcPr>
                    </a:tc>
                    <a:tc>
                      <a:txBody>
                        <a:bodyPr/>
                        <a:lstStyle/>
                        <a:p>
                          <a:r>
                            <a:rPr lang="en-CA" sz="1400" dirty="0"/>
                            <a:t>Server.id, Server.name, </a:t>
                          </a:r>
                          <a:r>
                            <a:rPr lang="en-CA" sz="1400" dirty="0">
                              <a:solidFill>
                                <a:prstClr val="black"/>
                              </a:solidFill>
                            </a:rPr>
                            <a:t>Server.IP </a:t>
                          </a:r>
                          <a:endParaRPr lang="en-CA" sz="1400" b="1" dirty="0">
                            <a:solidFill>
                              <a:srgbClr val="0070C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709981476"/>
                      </a:ext>
                    </a:extLst>
                  </a:tr>
                  <a:tr h="305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4</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Server.id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54706" t="-636000" r="-787647" b="-126000"/>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91593" t="-636000" r="-492478" b="-126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Server.id </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7134763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5</a:t>
                          </a:r>
                          <a:endParaRPr kumimoji="0" lang="en-CA" sz="14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Player.id</a:t>
                          </a:r>
                          <a:endParaRPr kumimoji="0" lang="en-CA"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54706" t="-603279" r="-787647" b="-3279"/>
                          </a:stretch>
                        </a:blipFill>
                      </a:tcPr>
                    </a:tc>
                    <a:tc>
                      <a:txBody>
                        <a:bodyPr/>
                        <a:lstStyle/>
                        <a:p>
                          <a:endParaRPr lang="en-US"/>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3"/>
                          <a:stretch>
                            <a:fillRect l="-191593" t="-603279" r="-492478" b="-3279"/>
                          </a:stretch>
                        </a:blipFill>
                      </a:tcPr>
                    </a:tc>
                    <a:tc>
                      <a:txBody>
                        <a:bodyPr/>
                        <a:lstStyle/>
                        <a:p>
                          <a:pPr algn="l"/>
                          <a:r>
                            <a:rPr lang="en-CA" sz="1400" dirty="0"/>
                            <a:t>Session.id </a:t>
                          </a:r>
                          <a:endParaRPr lang="en-CA" sz="1400" b="1" dirty="0">
                            <a:solidFill>
                              <a:srgbClr val="0070C0"/>
                            </a:solidFill>
                            <a:latin typeface="+mn-lt"/>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17654309"/>
                      </a:ext>
                    </a:extLst>
                  </a:tr>
                </a:tbl>
              </a:graphicData>
            </a:graphic>
          </p:graphicFrame>
        </mc:Fallback>
      </mc:AlternateContent>
      <p:sp>
        <p:nvSpPr>
          <p:cNvPr id="13" name="TextBox 12">
            <a:extLst>
              <a:ext uri="{FF2B5EF4-FFF2-40B4-BE49-F238E27FC236}">
                <a16:creationId xmlns:a16="http://schemas.microsoft.com/office/drawing/2014/main" id="{A2945C08-F781-4BE4-9713-21537979E894}"/>
              </a:ext>
            </a:extLst>
          </p:cNvPr>
          <p:cNvSpPr txBox="1"/>
          <p:nvPr/>
        </p:nvSpPr>
        <p:spPr>
          <a:xfrm>
            <a:off x="6440323" y="3985931"/>
            <a:ext cx="474259" cy="369332"/>
          </a:xfrm>
          <a:prstGeom prst="rect">
            <a:avLst/>
          </a:prstGeom>
          <a:noFill/>
        </p:spPr>
        <p:txBody>
          <a:bodyPr wrap="square" rtlCol="0">
            <a:spAutoFit/>
          </a:bodyPr>
          <a:lstStyle/>
          <a:p>
            <a:pPr algn="ctr"/>
            <a:endParaRPr lang="en-CA" dirty="0"/>
          </a:p>
        </p:txBody>
      </p:sp>
      <p:sp>
        <p:nvSpPr>
          <p:cNvPr id="7" name="Title 1">
            <a:extLst>
              <a:ext uri="{FF2B5EF4-FFF2-40B4-BE49-F238E27FC236}">
                <a16:creationId xmlns:a16="http://schemas.microsoft.com/office/drawing/2014/main" id="{C1DF2BB1-C387-4042-A963-F6B9A5D3B308}"/>
              </a:ext>
            </a:extLst>
          </p:cNvPr>
          <p:cNvSpPr>
            <a:spLocks noGrp="1"/>
          </p:cNvSpPr>
          <p:nvPr>
            <p:ph type="title"/>
          </p:nvPr>
        </p:nvSpPr>
        <p:spPr>
          <a:xfrm>
            <a:off x="1069973" y="3349268"/>
            <a:ext cx="10052052" cy="614589"/>
          </a:xfrm>
        </p:spPr>
        <p:txBody>
          <a:bodyPr>
            <a:noAutofit/>
          </a:bodyPr>
          <a:lstStyle/>
          <a:p>
            <a:pPr algn="ctr"/>
            <a:r>
              <a:rPr lang="en-CA" sz="2000" b="1" dirty="0">
                <a:latin typeface="+mn-lt"/>
              </a:rPr>
              <a:t>Table 3: </a:t>
            </a:r>
            <a:r>
              <a:rPr lang="en-US" sz="2000" dirty="0">
                <a:latin typeface="+mn-lt"/>
              </a:rPr>
              <a:t>QPG query specification</a:t>
            </a:r>
            <a:endParaRPr lang="en-CA" sz="2000" dirty="0">
              <a:latin typeface="+mn-lt"/>
            </a:endParaRPr>
          </a:p>
        </p:txBody>
      </p:sp>
    </p:spTree>
    <p:extLst>
      <p:ext uri="{BB962C8B-B14F-4D97-AF65-F5344CB8AC3E}">
        <p14:creationId xmlns:p14="http://schemas.microsoft.com/office/powerpoint/2010/main" val="284319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6868375-2194-4E99-A75C-DD5C27DBA68C}"/>
              </a:ext>
            </a:extLst>
          </p:cNvPr>
          <p:cNvSpPr/>
          <p:nvPr/>
        </p:nvSpPr>
        <p:spPr>
          <a:xfrm>
            <a:off x="2402318" y="503549"/>
            <a:ext cx="2324257" cy="2455438"/>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9" name="Content Placeholder 2">
            <a:extLst>
              <a:ext uri="{FF2B5EF4-FFF2-40B4-BE49-F238E27FC236}">
                <a16:creationId xmlns:a16="http://schemas.microsoft.com/office/drawing/2014/main" id="{067F7608-BBE3-4539-B14E-EA8094FA1CD6}"/>
              </a:ext>
            </a:extLst>
          </p:cNvPr>
          <p:cNvSpPr txBox="1">
            <a:spLocks/>
          </p:cNvSpPr>
          <p:nvPr/>
        </p:nvSpPr>
        <p:spPr>
          <a:xfrm>
            <a:off x="2544357" y="562265"/>
            <a:ext cx="1814229" cy="1829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Player.id</a:t>
            </a:r>
          </a:p>
          <a:p>
            <a:pPr marL="0" indent="0">
              <a:lnSpc>
                <a:spcPct val="100000"/>
              </a:lnSpc>
              <a:spcBef>
                <a:spcPts val="0"/>
              </a:spcBef>
              <a:buNone/>
            </a:pPr>
            <a:r>
              <a:rPr lang="en-US" sz="1900" dirty="0"/>
              <a:t>State.timestamp</a:t>
            </a:r>
          </a:p>
          <a:p>
            <a:pPr marL="0" indent="0">
              <a:lnSpc>
                <a:spcPct val="100000"/>
              </a:lnSpc>
              <a:spcBef>
                <a:spcPts val="0"/>
              </a:spcBef>
              <a:buNone/>
            </a:pPr>
            <a:r>
              <a:rPr lang="en-US" sz="1900" dirty="0"/>
              <a:t>State.id</a:t>
            </a:r>
          </a:p>
          <a:p>
            <a:pPr marL="0" indent="0">
              <a:lnSpc>
                <a:spcPct val="100000"/>
              </a:lnSpc>
              <a:spcBef>
                <a:spcPts val="0"/>
              </a:spcBef>
              <a:buNone/>
            </a:pPr>
            <a:r>
              <a:rPr lang="en-US" sz="1900" dirty="0"/>
              <a:t>Session.id</a:t>
            </a:r>
          </a:p>
          <a:p>
            <a:pPr marL="0" indent="0">
              <a:lnSpc>
                <a:spcPct val="100000"/>
              </a:lnSpc>
              <a:spcBef>
                <a:spcPts val="0"/>
              </a:spcBef>
              <a:buNone/>
            </a:pPr>
            <a:r>
              <a:rPr lang="en-US" sz="1900" dirty="0"/>
              <a:t>State.posX</a:t>
            </a:r>
          </a:p>
          <a:p>
            <a:pPr marL="0" indent="0">
              <a:lnSpc>
                <a:spcPct val="100000"/>
              </a:lnSpc>
              <a:spcBef>
                <a:spcPts val="0"/>
              </a:spcBef>
              <a:buNone/>
            </a:pPr>
            <a:r>
              <a:rPr lang="en-US" sz="1900" dirty="0"/>
              <a:t>State.posY</a:t>
            </a:r>
          </a:p>
          <a:p>
            <a:pPr marL="0" indent="0">
              <a:lnSpc>
                <a:spcPct val="100000"/>
              </a:lnSpc>
              <a:spcBef>
                <a:spcPts val="0"/>
              </a:spcBef>
              <a:buNone/>
            </a:pPr>
            <a:r>
              <a:rPr lang="en-US" sz="1900" dirty="0"/>
              <a:t>State.posZ</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10" name="Rectangle 9">
            <a:extLst>
              <a:ext uri="{FF2B5EF4-FFF2-40B4-BE49-F238E27FC236}">
                <a16:creationId xmlns:a16="http://schemas.microsoft.com/office/drawing/2014/main" id="{60277C7D-08A2-42A4-A804-150A90E77F3A}"/>
              </a:ext>
            </a:extLst>
          </p:cNvPr>
          <p:cNvSpPr/>
          <p:nvPr/>
        </p:nvSpPr>
        <p:spPr>
          <a:xfrm>
            <a:off x="1885701" y="498631"/>
            <a:ext cx="693514" cy="400110"/>
          </a:xfrm>
          <a:prstGeom prst="rect">
            <a:avLst/>
          </a:prstGeom>
        </p:spPr>
        <p:txBody>
          <a:bodyPr wrap="square">
            <a:spAutoFit/>
          </a:bodyPr>
          <a:lstStyle/>
          <a:p>
            <a:pPr>
              <a:defRPr/>
            </a:pPr>
            <a:r>
              <a:rPr lang="en-CA" sz="2000" b="1" dirty="0"/>
              <a:t>CF</a:t>
            </a:r>
            <a:r>
              <a:rPr lang="en-CA" sz="2000" b="1" baseline="-25000" dirty="0"/>
              <a:t>1</a:t>
            </a:r>
          </a:p>
        </p:txBody>
      </p:sp>
      <p:sp>
        <p:nvSpPr>
          <p:cNvPr id="11" name="TextBox 10">
            <a:extLst>
              <a:ext uri="{FF2B5EF4-FFF2-40B4-BE49-F238E27FC236}">
                <a16:creationId xmlns:a16="http://schemas.microsoft.com/office/drawing/2014/main" id="{2E7329F1-95A7-408E-A7A7-BCB0EF7802D6}"/>
              </a:ext>
            </a:extLst>
          </p:cNvPr>
          <p:cNvSpPr txBox="1"/>
          <p:nvPr/>
        </p:nvSpPr>
        <p:spPr>
          <a:xfrm>
            <a:off x="4242517" y="556816"/>
            <a:ext cx="645338" cy="2139047"/>
          </a:xfrm>
          <a:prstGeom prst="rect">
            <a:avLst/>
          </a:prstGeom>
          <a:noFill/>
        </p:spPr>
        <p:txBody>
          <a:bodyPr wrap="square" rtlCol="0">
            <a:spAutoFit/>
          </a:bodyPr>
          <a:lstStyle/>
          <a:p>
            <a:r>
              <a:rPr lang="en-CA" sz="1900" dirty="0">
                <a:solidFill>
                  <a:srgbClr val="0070C0"/>
                </a:solidFill>
              </a:rPr>
              <a:t>PK</a:t>
            </a:r>
          </a:p>
          <a:p>
            <a:r>
              <a:rPr lang="en-CA" sz="1900" dirty="0">
                <a:solidFill>
                  <a:srgbClr val="0070C0"/>
                </a:solidFill>
              </a:rPr>
              <a:t>PK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endParaRPr lang="en-CA" sz="1900" dirty="0">
              <a:solidFill>
                <a:srgbClr val="0070C0"/>
              </a:solidFill>
            </a:endParaRPr>
          </a:p>
          <a:p>
            <a:endParaRPr lang="en-CA" sz="1900" dirty="0">
              <a:solidFill>
                <a:srgbClr val="C00000"/>
              </a:solidFill>
            </a:endParaRPr>
          </a:p>
        </p:txBody>
      </p:sp>
      <p:sp>
        <p:nvSpPr>
          <p:cNvPr id="21" name="Rectangle: Rounded Corners 20">
            <a:extLst>
              <a:ext uri="{FF2B5EF4-FFF2-40B4-BE49-F238E27FC236}">
                <a16:creationId xmlns:a16="http://schemas.microsoft.com/office/drawing/2014/main" id="{FB8967E0-D46A-487D-AEB5-AD74421B08F0}"/>
              </a:ext>
            </a:extLst>
          </p:cNvPr>
          <p:cNvSpPr/>
          <p:nvPr/>
        </p:nvSpPr>
        <p:spPr>
          <a:xfrm>
            <a:off x="8381615" y="1934058"/>
            <a:ext cx="1953332" cy="1022761"/>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2" name="Content Placeholder 2">
            <a:extLst>
              <a:ext uri="{FF2B5EF4-FFF2-40B4-BE49-F238E27FC236}">
                <a16:creationId xmlns:a16="http://schemas.microsoft.com/office/drawing/2014/main" id="{4E36ED9E-5DA0-4F15-B93E-C83A805E3F8E}"/>
              </a:ext>
            </a:extLst>
          </p:cNvPr>
          <p:cNvSpPr txBox="1">
            <a:spLocks/>
          </p:cNvSpPr>
          <p:nvPr/>
        </p:nvSpPr>
        <p:spPr>
          <a:xfrm>
            <a:off x="8523657" y="1992772"/>
            <a:ext cx="1724170" cy="938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Server.name</a:t>
            </a:r>
          </a:p>
          <a:p>
            <a:pPr marL="0" indent="0">
              <a:lnSpc>
                <a:spcPct val="100000"/>
              </a:lnSpc>
              <a:spcBef>
                <a:spcPts val="0"/>
              </a:spcBef>
              <a:buNone/>
            </a:pPr>
            <a:r>
              <a:rPr lang="en-US" sz="1900" dirty="0"/>
              <a:t>Server.IP</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23" name="Rectangle 22">
            <a:extLst>
              <a:ext uri="{FF2B5EF4-FFF2-40B4-BE49-F238E27FC236}">
                <a16:creationId xmlns:a16="http://schemas.microsoft.com/office/drawing/2014/main" id="{E701A9E7-64C3-4BAF-9F1A-1DCDF14D40CF}"/>
              </a:ext>
            </a:extLst>
          </p:cNvPr>
          <p:cNvSpPr/>
          <p:nvPr/>
        </p:nvSpPr>
        <p:spPr>
          <a:xfrm>
            <a:off x="7876123" y="1978941"/>
            <a:ext cx="889911" cy="400110"/>
          </a:xfrm>
          <a:prstGeom prst="rect">
            <a:avLst/>
          </a:prstGeom>
        </p:spPr>
        <p:txBody>
          <a:bodyPr wrap="square">
            <a:spAutoFit/>
          </a:bodyPr>
          <a:lstStyle/>
          <a:p>
            <a:pPr>
              <a:defRPr/>
            </a:pPr>
            <a:r>
              <a:rPr lang="en-CA" sz="2000" b="1" dirty="0"/>
              <a:t>CF</a:t>
            </a:r>
            <a:r>
              <a:rPr lang="en-CA" sz="2000" b="1" baseline="-25000" dirty="0"/>
              <a:t>3</a:t>
            </a:r>
            <a:endParaRPr lang="en-CA" sz="2000" baseline="-25000" dirty="0"/>
          </a:p>
        </p:txBody>
      </p:sp>
      <p:sp>
        <p:nvSpPr>
          <p:cNvPr id="24" name="TextBox 23">
            <a:extLst>
              <a:ext uri="{FF2B5EF4-FFF2-40B4-BE49-F238E27FC236}">
                <a16:creationId xmlns:a16="http://schemas.microsoft.com/office/drawing/2014/main" id="{A0527746-8706-4A33-84CE-2E4D5796F4C9}"/>
              </a:ext>
            </a:extLst>
          </p:cNvPr>
          <p:cNvSpPr txBox="1"/>
          <p:nvPr/>
        </p:nvSpPr>
        <p:spPr>
          <a:xfrm>
            <a:off x="9863408" y="1987323"/>
            <a:ext cx="658994" cy="969496"/>
          </a:xfrm>
          <a:prstGeom prst="rect">
            <a:avLst/>
          </a:prstGeom>
          <a:noFill/>
        </p:spPr>
        <p:txBody>
          <a:bodyPr wrap="square" rtlCol="0">
            <a:spAutoFit/>
          </a:bodyPr>
          <a:lstStyle/>
          <a:p>
            <a:r>
              <a:rPr lang="en-CA" sz="1900" b="1" dirty="0">
                <a:solidFill>
                  <a:srgbClr val="0070C0"/>
                </a:solidFill>
              </a:rPr>
              <a:t>PK</a:t>
            </a:r>
          </a:p>
          <a:p>
            <a:endParaRPr lang="en-CA" sz="1900" dirty="0">
              <a:solidFill>
                <a:srgbClr val="0070C0"/>
              </a:solidFill>
            </a:endParaRPr>
          </a:p>
          <a:p>
            <a:endParaRPr lang="en-CA" sz="1900" dirty="0">
              <a:solidFill>
                <a:srgbClr val="C00000"/>
              </a:solidFill>
            </a:endParaRPr>
          </a:p>
        </p:txBody>
      </p:sp>
      <p:sp>
        <p:nvSpPr>
          <p:cNvPr id="19" name="TextBox 18">
            <a:extLst>
              <a:ext uri="{FF2B5EF4-FFF2-40B4-BE49-F238E27FC236}">
                <a16:creationId xmlns:a16="http://schemas.microsoft.com/office/drawing/2014/main" id="{C0D065F4-50A6-4DFF-B40F-59B311543E67}"/>
              </a:ext>
            </a:extLst>
          </p:cNvPr>
          <p:cNvSpPr txBox="1"/>
          <p:nvPr/>
        </p:nvSpPr>
        <p:spPr>
          <a:xfrm>
            <a:off x="1768762" y="4162138"/>
            <a:ext cx="9057248" cy="369332"/>
          </a:xfrm>
          <a:prstGeom prst="rect">
            <a:avLst/>
          </a:prstGeom>
          <a:noFill/>
        </p:spPr>
        <p:txBody>
          <a:bodyPr wrap="square" rtlCol="0">
            <a:spAutoFit/>
          </a:bodyPr>
          <a:lstStyle/>
          <a:p>
            <a:r>
              <a:rPr lang="en-CA" b="1" dirty="0"/>
              <a:t>PK</a:t>
            </a:r>
            <a:r>
              <a:rPr lang="en-CA" dirty="0"/>
              <a:t> means partition key, and </a:t>
            </a:r>
            <a:r>
              <a:rPr lang="en-CA" b="1" dirty="0"/>
              <a:t>CK</a:t>
            </a:r>
            <a:r>
              <a:rPr lang="en-CA" dirty="0"/>
              <a:t> means clustering key where </a:t>
            </a:r>
            <a:r>
              <a:rPr lang="en-CA" b="1" dirty="0"/>
              <a:t>–</a:t>
            </a:r>
            <a:r>
              <a:rPr lang="en-CA" dirty="0"/>
              <a:t>/</a:t>
            </a:r>
            <a:r>
              <a:rPr lang="en-CA" b="1" dirty="0"/>
              <a:t>+</a:t>
            </a:r>
            <a:r>
              <a:rPr lang="en-CA" dirty="0"/>
              <a:t> means &lt;DESC&gt;/&lt;ASC&gt; order</a:t>
            </a:r>
          </a:p>
        </p:txBody>
      </p:sp>
      <p:sp>
        <p:nvSpPr>
          <p:cNvPr id="26" name="Rectangle 25">
            <a:extLst>
              <a:ext uri="{FF2B5EF4-FFF2-40B4-BE49-F238E27FC236}">
                <a16:creationId xmlns:a16="http://schemas.microsoft.com/office/drawing/2014/main" id="{C73A8599-4187-4EBB-A99F-9247E11E4884}"/>
              </a:ext>
            </a:extLst>
          </p:cNvPr>
          <p:cNvSpPr/>
          <p:nvPr/>
        </p:nvSpPr>
        <p:spPr>
          <a:xfrm>
            <a:off x="4736100" y="3246354"/>
            <a:ext cx="771024" cy="400110"/>
          </a:xfrm>
          <a:prstGeom prst="rect">
            <a:avLst/>
          </a:prstGeom>
        </p:spPr>
        <p:txBody>
          <a:bodyPr wrap="square">
            <a:spAutoFit/>
          </a:bodyPr>
          <a:lstStyle/>
          <a:p>
            <a:pPr>
              <a:defRPr/>
            </a:pPr>
            <a:r>
              <a:rPr lang="en-CA" sz="2000" b="1" dirty="0"/>
              <a:t>CF</a:t>
            </a:r>
            <a:r>
              <a:rPr lang="en-CA" sz="2000" b="1" baseline="-25000" dirty="0"/>
              <a:t>5</a:t>
            </a:r>
            <a:endParaRPr lang="en-CA" sz="2000" baseline="-25000" dirty="0"/>
          </a:p>
        </p:txBody>
      </p:sp>
      <p:sp>
        <p:nvSpPr>
          <p:cNvPr id="27" name="Rectangle: Rounded Corners 26">
            <a:extLst>
              <a:ext uri="{FF2B5EF4-FFF2-40B4-BE49-F238E27FC236}">
                <a16:creationId xmlns:a16="http://schemas.microsoft.com/office/drawing/2014/main" id="{6FCB1DD6-36CD-4D0E-8CEE-C4D77D457DE8}"/>
              </a:ext>
            </a:extLst>
          </p:cNvPr>
          <p:cNvSpPr/>
          <p:nvPr/>
        </p:nvSpPr>
        <p:spPr>
          <a:xfrm>
            <a:off x="5242434" y="3271107"/>
            <a:ext cx="2181899" cy="733893"/>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8" name="Content Placeholder 2">
            <a:extLst>
              <a:ext uri="{FF2B5EF4-FFF2-40B4-BE49-F238E27FC236}">
                <a16:creationId xmlns:a16="http://schemas.microsoft.com/office/drawing/2014/main" id="{06658512-7168-45E5-A92E-D1B7540F5159}"/>
              </a:ext>
            </a:extLst>
          </p:cNvPr>
          <p:cNvSpPr txBox="1">
            <a:spLocks/>
          </p:cNvSpPr>
          <p:nvPr/>
        </p:nvSpPr>
        <p:spPr>
          <a:xfrm>
            <a:off x="5384475" y="3329825"/>
            <a:ext cx="2039858" cy="675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Player.id</a:t>
            </a:r>
          </a:p>
          <a:p>
            <a:pPr marL="0" indent="0">
              <a:lnSpc>
                <a:spcPct val="100000"/>
              </a:lnSpc>
              <a:spcBef>
                <a:spcPts val="0"/>
              </a:spcBef>
              <a:buNone/>
            </a:pPr>
            <a:r>
              <a:rPr lang="en-US" sz="1900" dirty="0"/>
              <a:t>Session.id</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29" name="TextBox 28">
            <a:extLst>
              <a:ext uri="{FF2B5EF4-FFF2-40B4-BE49-F238E27FC236}">
                <a16:creationId xmlns:a16="http://schemas.microsoft.com/office/drawing/2014/main" id="{679A17C2-E7A9-4DA5-A889-35C8B01FC309}"/>
              </a:ext>
            </a:extLst>
          </p:cNvPr>
          <p:cNvSpPr txBox="1"/>
          <p:nvPr/>
        </p:nvSpPr>
        <p:spPr>
          <a:xfrm>
            <a:off x="6883805" y="3324374"/>
            <a:ext cx="620306" cy="677108"/>
          </a:xfrm>
          <a:prstGeom prst="rect">
            <a:avLst/>
          </a:prstGeom>
          <a:noFill/>
        </p:spPr>
        <p:txBody>
          <a:bodyPr wrap="square" rtlCol="0">
            <a:spAutoFit/>
          </a:bodyPr>
          <a:lstStyle/>
          <a:p>
            <a:r>
              <a:rPr lang="en-CA" sz="1900" b="1" dirty="0">
                <a:solidFill>
                  <a:srgbClr val="0070C0"/>
                </a:solidFill>
              </a:rPr>
              <a:t>PK</a:t>
            </a:r>
          </a:p>
          <a:p>
            <a:r>
              <a:rPr lang="en-CA" sz="1900" dirty="0">
                <a:solidFill>
                  <a:srgbClr val="0070C0"/>
                </a:solidFill>
              </a:rPr>
              <a:t>CK+</a:t>
            </a:r>
            <a:endParaRPr lang="en-CA" sz="1900" dirty="0">
              <a:solidFill>
                <a:srgbClr val="C00000"/>
              </a:solidFill>
            </a:endParaRPr>
          </a:p>
        </p:txBody>
      </p:sp>
      <p:sp>
        <p:nvSpPr>
          <p:cNvPr id="30" name="Rectangle: Rounded Corners 29">
            <a:extLst>
              <a:ext uri="{FF2B5EF4-FFF2-40B4-BE49-F238E27FC236}">
                <a16:creationId xmlns:a16="http://schemas.microsoft.com/office/drawing/2014/main" id="{8655D36A-2D52-4677-8C04-E4F96463AAF6}"/>
              </a:ext>
            </a:extLst>
          </p:cNvPr>
          <p:cNvSpPr/>
          <p:nvPr/>
        </p:nvSpPr>
        <p:spPr>
          <a:xfrm>
            <a:off x="5363325" y="503549"/>
            <a:ext cx="2324257" cy="2455438"/>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31" name="Content Placeholder 2">
            <a:extLst>
              <a:ext uri="{FF2B5EF4-FFF2-40B4-BE49-F238E27FC236}">
                <a16:creationId xmlns:a16="http://schemas.microsoft.com/office/drawing/2014/main" id="{42A24992-E73C-4D71-AE28-0DEA4A827F79}"/>
              </a:ext>
            </a:extLst>
          </p:cNvPr>
          <p:cNvSpPr txBox="1">
            <a:spLocks/>
          </p:cNvSpPr>
          <p:nvPr/>
        </p:nvSpPr>
        <p:spPr>
          <a:xfrm>
            <a:off x="5505364" y="562265"/>
            <a:ext cx="1814229" cy="1829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Player.id</a:t>
            </a:r>
          </a:p>
          <a:p>
            <a:pPr marL="0" indent="0">
              <a:lnSpc>
                <a:spcPct val="100000"/>
              </a:lnSpc>
              <a:spcBef>
                <a:spcPts val="0"/>
              </a:spcBef>
              <a:buNone/>
            </a:pPr>
            <a:r>
              <a:rPr lang="en-US" sz="1900" dirty="0"/>
              <a:t>State.timestamp</a:t>
            </a:r>
          </a:p>
          <a:p>
            <a:pPr marL="0" indent="0">
              <a:lnSpc>
                <a:spcPct val="100000"/>
              </a:lnSpc>
              <a:spcBef>
                <a:spcPts val="0"/>
              </a:spcBef>
              <a:buNone/>
            </a:pPr>
            <a:r>
              <a:rPr lang="en-US" sz="1900" dirty="0"/>
              <a:t>State.id</a:t>
            </a:r>
          </a:p>
          <a:p>
            <a:pPr marL="0" indent="0">
              <a:lnSpc>
                <a:spcPct val="100000"/>
              </a:lnSpc>
              <a:spcBef>
                <a:spcPts val="0"/>
              </a:spcBef>
              <a:buNone/>
            </a:pPr>
            <a:r>
              <a:rPr lang="en-US" sz="1900" dirty="0"/>
              <a:t>Session.id</a:t>
            </a:r>
          </a:p>
          <a:p>
            <a:pPr marL="0" indent="0">
              <a:lnSpc>
                <a:spcPct val="100000"/>
              </a:lnSpc>
              <a:spcBef>
                <a:spcPts val="0"/>
              </a:spcBef>
              <a:buNone/>
            </a:pPr>
            <a:r>
              <a:rPr lang="en-US" sz="1900" dirty="0"/>
              <a:t>State.posX</a:t>
            </a:r>
          </a:p>
          <a:p>
            <a:pPr marL="0" indent="0">
              <a:lnSpc>
                <a:spcPct val="100000"/>
              </a:lnSpc>
              <a:spcBef>
                <a:spcPts val="0"/>
              </a:spcBef>
              <a:buNone/>
            </a:pPr>
            <a:r>
              <a:rPr lang="en-US" sz="1900" dirty="0"/>
              <a:t>State.posY</a:t>
            </a:r>
          </a:p>
          <a:p>
            <a:pPr marL="0" indent="0">
              <a:lnSpc>
                <a:spcPct val="100000"/>
              </a:lnSpc>
              <a:spcBef>
                <a:spcPts val="0"/>
              </a:spcBef>
              <a:buNone/>
            </a:pPr>
            <a:r>
              <a:rPr lang="en-US" sz="1900" dirty="0"/>
              <a:t>State.posZ</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35" name="Rectangle 34">
            <a:extLst>
              <a:ext uri="{FF2B5EF4-FFF2-40B4-BE49-F238E27FC236}">
                <a16:creationId xmlns:a16="http://schemas.microsoft.com/office/drawing/2014/main" id="{F79B9A4A-1AA4-4EBE-A8BF-8CCC237A9CC8}"/>
              </a:ext>
            </a:extLst>
          </p:cNvPr>
          <p:cNvSpPr/>
          <p:nvPr/>
        </p:nvSpPr>
        <p:spPr>
          <a:xfrm>
            <a:off x="4846708" y="498631"/>
            <a:ext cx="693514" cy="400110"/>
          </a:xfrm>
          <a:prstGeom prst="rect">
            <a:avLst/>
          </a:prstGeom>
        </p:spPr>
        <p:txBody>
          <a:bodyPr wrap="square">
            <a:spAutoFit/>
          </a:bodyPr>
          <a:lstStyle/>
          <a:p>
            <a:pPr>
              <a:defRPr/>
            </a:pPr>
            <a:r>
              <a:rPr lang="en-CA" sz="2000" b="1" dirty="0"/>
              <a:t>CF</a:t>
            </a:r>
            <a:r>
              <a:rPr lang="en-CA" sz="2000" b="1" baseline="-25000" dirty="0"/>
              <a:t>2</a:t>
            </a:r>
            <a:endParaRPr lang="en-CA" sz="2000" baseline="-25000" dirty="0"/>
          </a:p>
        </p:txBody>
      </p:sp>
      <p:sp>
        <p:nvSpPr>
          <p:cNvPr id="37" name="TextBox 36">
            <a:extLst>
              <a:ext uri="{FF2B5EF4-FFF2-40B4-BE49-F238E27FC236}">
                <a16:creationId xmlns:a16="http://schemas.microsoft.com/office/drawing/2014/main" id="{DEE273A6-8F57-479B-BE65-440C3A56ED11}"/>
              </a:ext>
            </a:extLst>
          </p:cNvPr>
          <p:cNvSpPr txBox="1"/>
          <p:nvPr/>
        </p:nvSpPr>
        <p:spPr>
          <a:xfrm>
            <a:off x="7203524" y="556816"/>
            <a:ext cx="645338" cy="1846659"/>
          </a:xfrm>
          <a:prstGeom prst="rect">
            <a:avLst/>
          </a:prstGeom>
          <a:noFill/>
        </p:spPr>
        <p:txBody>
          <a:bodyPr wrap="square" rtlCol="0">
            <a:spAutoFit/>
          </a:bodyPr>
          <a:lstStyle/>
          <a:p>
            <a:r>
              <a:rPr lang="en-CA" sz="1900" b="1" dirty="0">
                <a:solidFill>
                  <a:srgbClr val="0070C0"/>
                </a:solidFill>
              </a:rPr>
              <a:t>PK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endParaRPr lang="en-CA" sz="1900" dirty="0">
              <a:solidFill>
                <a:srgbClr val="C00000"/>
              </a:solidFill>
            </a:endParaRPr>
          </a:p>
        </p:txBody>
      </p:sp>
      <p:sp>
        <p:nvSpPr>
          <p:cNvPr id="38" name="Rectangle: Rounded Corners 37">
            <a:extLst>
              <a:ext uri="{FF2B5EF4-FFF2-40B4-BE49-F238E27FC236}">
                <a16:creationId xmlns:a16="http://schemas.microsoft.com/office/drawing/2014/main" id="{7E74071C-5B12-4A41-9D87-316D887F16B6}"/>
              </a:ext>
            </a:extLst>
          </p:cNvPr>
          <p:cNvSpPr/>
          <p:nvPr/>
        </p:nvSpPr>
        <p:spPr>
          <a:xfrm>
            <a:off x="2400718" y="3506741"/>
            <a:ext cx="1953332" cy="498259"/>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39" name="Content Placeholder 2">
            <a:extLst>
              <a:ext uri="{FF2B5EF4-FFF2-40B4-BE49-F238E27FC236}">
                <a16:creationId xmlns:a16="http://schemas.microsoft.com/office/drawing/2014/main" id="{A2FA2970-5E8A-448C-9C68-BB85E783CE8E}"/>
              </a:ext>
            </a:extLst>
          </p:cNvPr>
          <p:cNvSpPr txBox="1">
            <a:spLocks/>
          </p:cNvSpPr>
          <p:nvPr/>
        </p:nvSpPr>
        <p:spPr>
          <a:xfrm>
            <a:off x="2542760" y="3565456"/>
            <a:ext cx="1724170" cy="439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40" name="Rectangle 39">
            <a:extLst>
              <a:ext uri="{FF2B5EF4-FFF2-40B4-BE49-F238E27FC236}">
                <a16:creationId xmlns:a16="http://schemas.microsoft.com/office/drawing/2014/main" id="{B8B6B1D8-208F-44CB-84F0-F5EBBF781E16}"/>
              </a:ext>
            </a:extLst>
          </p:cNvPr>
          <p:cNvSpPr/>
          <p:nvPr/>
        </p:nvSpPr>
        <p:spPr>
          <a:xfrm>
            <a:off x="1895226" y="3551624"/>
            <a:ext cx="889911" cy="400110"/>
          </a:xfrm>
          <a:prstGeom prst="rect">
            <a:avLst/>
          </a:prstGeom>
        </p:spPr>
        <p:txBody>
          <a:bodyPr wrap="square">
            <a:spAutoFit/>
          </a:bodyPr>
          <a:lstStyle/>
          <a:p>
            <a:pPr>
              <a:defRPr/>
            </a:pPr>
            <a:r>
              <a:rPr lang="en-CA" sz="2000" b="1" dirty="0"/>
              <a:t>CF</a:t>
            </a:r>
            <a:r>
              <a:rPr lang="en-CA" sz="2000" b="1" baseline="-25000" dirty="0"/>
              <a:t>4</a:t>
            </a:r>
            <a:endParaRPr lang="en-CA" sz="2000" baseline="-25000" dirty="0"/>
          </a:p>
        </p:txBody>
      </p:sp>
      <p:sp>
        <p:nvSpPr>
          <p:cNvPr id="41" name="TextBox 40">
            <a:extLst>
              <a:ext uri="{FF2B5EF4-FFF2-40B4-BE49-F238E27FC236}">
                <a16:creationId xmlns:a16="http://schemas.microsoft.com/office/drawing/2014/main" id="{3F4C14EC-E0F9-4E29-A65D-99D8D3EE360A}"/>
              </a:ext>
            </a:extLst>
          </p:cNvPr>
          <p:cNvSpPr txBox="1"/>
          <p:nvPr/>
        </p:nvSpPr>
        <p:spPr>
          <a:xfrm>
            <a:off x="3882511" y="3560006"/>
            <a:ext cx="471539" cy="384721"/>
          </a:xfrm>
          <a:prstGeom prst="rect">
            <a:avLst/>
          </a:prstGeom>
          <a:noFill/>
        </p:spPr>
        <p:txBody>
          <a:bodyPr wrap="square" rtlCol="0">
            <a:spAutoFit/>
          </a:bodyPr>
          <a:lstStyle/>
          <a:p>
            <a:r>
              <a:rPr lang="en-CA" sz="1900" b="1" dirty="0">
                <a:solidFill>
                  <a:srgbClr val="0070C0"/>
                </a:solidFill>
              </a:rPr>
              <a:t>PK</a:t>
            </a:r>
            <a:endParaRPr lang="en-CA" sz="1900" dirty="0">
              <a:solidFill>
                <a:srgbClr val="C00000"/>
              </a:solidFill>
            </a:endParaRPr>
          </a:p>
        </p:txBody>
      </p:sp>
      <p:sp>
        <p:nvSpPr>
          <p:cNvPr id="25" name="Title 1">
            <a:extLst>
              <a:ext uri="{FF2B5EF4-FFF2-40B4-BE49-F238E27FC236}">
                <a16:creationId xmlns:a16="http://schemas.microsoft.com/office/drawing/2014/main" id="{6D85AA28-8B77-408A-A310-8C216D9DC4A6}"/>
              </a:ext>
            </a:extLst>
          </p:cNvPr>
          <p:cNvSpPr>
            <a:spLocks noGrp="1"/>
          </p:cNvSpPr>
          <p:nvPr>
            <p:ph type="title"/>
          </p:nvPr>
        </p:nvSpPr>
        <p:spPr>
          <a:xfrm>
            <a:off x="1877083" y="4652922"/>
            <a:ext cx="8280726" cy="614589"/>
          </a:xfrm>
        </p:spPr>
        <p:txBody>
          <a:bodyPr>
            <a:noAutofit/>
          </a:bodyPr>
          <a:lstStyle/>
          <a:p>
            <a:pPr algn="ctr"/>
            <a:r>
              <a:rPr lang="en-CA" sz="2000" b="1" dirty="0">
                <a:latin typeface="+mn-lt"/>
              </a:rPr>
              <a:t>Fig. 5: </a:t>
            </a:r>
            <a:r>
              <a:rPr lang="en-US" sz="2000" b="0" i="0" dirty="0">
                <a:solidFill>
                  <a:srgbClr val="000000"/>
                </a:solidFill>
                <a:effectLst/>
                <a:latin typeface="NimbusRomNo9L-Regu"/>
              </a:rPr>
              <a:t>CF schemas associated with the case study, generated by our method where CF</a:t>
            </a:r>
            <a:r>
              <a:rPr lang="en-US" sz="2000" b="0" i="0" baseline="-25000" dirty="0">
                <a:solidFill>
                  <a:srgbClr val="000000"/>
                </a:solidFill>
                <a:effectLst/>
                <a:latin typeface="NimbusRomNo9L-Regu"/>
              </a:rPr>
              <a:t>3</a:t>
            </a:r>
            <a:r>
              <a:rPr lang="en-US" sz="2000" b="0" i="0" dirty="0">
                <a:solidFill>
                  <a:srgbClr val="000000"/>
                </a:solidFill>
                <a:effectLst/>
                <a:latin typeface="NimbusRomNo9L-Regu"/>
              </a:rPr>
              <a:t> and CF</a:t>
            </a:r>
            <a:r>
              <a:rPr lang="en-US" sz="2000" b="0" i="0" baseline="-25000" dirty="0">
                <a:solidFill>
                  <a:srgbClr val="000000"/>
                </a:solidFill>
                <a:effectLst/>
                <a:latin typeface="NimbusRomNo9L-Regu"/>
              </a:rPr>
              <a:t>4</a:t>
            </a:r>
            <a:r>
              <a:rPr lang="en-US" sz="2000" b="0" i="0" dirty="0">
                <a:solidFill>
                  <a:srgbClr val="000000"/>
                </a:solidFill>
                <a:effectLst/>
                <a:latin typeface="NimbusRomNo9L-Regu"/>
              </a:rPr>
              <a:t> are compatible</a:t>
            </a:r>
            <a:endParaRPr lang="en-CA" sz="2000" dirty="0">
              <a:latin typeface="+mn-lt"/>
            </a:endParaRPr>
          </a:p>
        </p:txBody>
      </p:sp>
      <p:sp>
        <p:nvSpPr>
          <p:cNvPr id="32" name="Slide Number Placeholder 3">
            <a:extLst>
              <a:ext uri="{FF2B5EF4-FFF2-40B4-BE49-F238E27FC236}">
                <a16:creationId xmlns:a16="http://schemas.microsoft.com/office/drawing/2014/main" id="{D9805578-A13B-47D4-B687-A911DBFD0C8C}"/>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13</a:t>
            </a:fld>
            <a:endParaRPr lang="en-CA" sz="3200" dirty="0"/>
          </a:p>
        </p:txBody>
      </p:sp>
    </p:spTree>
    <p:extLst>
      <p:ext uri="{BB962C8B-B14F-4D97-AF65-F5344CB8AC3E}">
        <p14:creationId xmlns:p14="http://schemas.microsoft.com/office/powerpoint/2010/main" val="414848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Down 30">
            <a:extLst>
              <a:ext uri="{FF2B5EF4-FFF2-40B4-BE49-F238E27FC236}">
                <a16:creationId xmlns:a16="http://schemas.microsoft.com/office/drawing/2014/main" id="{60E9341F-D314-4197-8A1F-C7E09F9BB4CD}"/>
              </a:ext>
            </a:extLst>
          </p:cNvPr>
          <p:cNvSpPr/>
          <p:nvPr/>
        </p:nvSpPr>
        <p:spPr>
          <a:xfrm rot="16200000">
            <a:off x="5723934" y="1494425"/>
            <a:ext cx="939800" cy="1206859"/>
          </a:xfrm>
          <a:prstGeom prst="downArrow">
            <a:avLst/>
          </a:prstGeom>
          <a:solidFill>
            <a:schemeClr val="accent1">
              <a:lumMod val="40000"/>
              <a:lumOff val="60000"/>
              <a:alpha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Rectangle 31">
            <a:extLst>
              <a:ext uri="{FF2B5EF4-FFF2-40B4-BE49-F238E27FC236}">
                <a16:creationId xmlns:a16="http://schemas.microsoft.com/office/drawing/2014/main" id="{79362CB9-9766-453A-8A75-F31384AA4F90}"/>
              </a:ext>
            </a:extLst>
          </p:cNvPr>
          <p:cNvSpPr/>
          <p:nvPr/>
        </p:nvSpPr>
        <p:spPr>
          <a:xfrm>
            <a:off x="5590402" y="1913188"/>
            <a:ext cx="966996" cy="369332"/>
          </a:xfrm>
          <a:prstGeom prst="rect">
            <a:avLst/>
          </a:prstGeom>
        </p:spPr>
        <p:txBody>
          <a:bodyPr wrap="none">
            <a:spAutoFit/>
          </a:bodyPr>
          <a:lstStyle/>
          <a:p>
            <a:pPr>
              <a:defRPr/>
            </a:pPr>
            <a:r>
              <a:rPr lang="en-US" dirty="0"/>
              <a:t>Merging</a:t>
            </a:r>
            <a:endParaRPr lang="en-CA" dirty="0">
              <a:solidFill>
                <a:prstClr val="black"/>
              </a:solidFill>
            </a:endParaRPr>
          </a:p>
        </p:txBody>
      </p:sp>
      <p:sp>
        <p:nvSpPr>
          <p:cNvPr id="28" name="Rectangle: Rounded Corners 27">
            <a:extLst>
              <a:ext uri="{FF2B5EF4-FFF2-40B4-BE49-F238E27FC236}">
                <a16:creationId xmlns:a16="http://schemas.microsoft.com/office/drawing/2014/main" id="{0AD3F0BD-219D-48E8-A40A-3D4A3C2E28EC}"/>
              </a:ext>
            </a:extLst>
          </p:cNvPr>
          <p:cNvSpPr/>
          <p:nvPr/>
        </p:nvSpPr>
        <p:spPr>
          <a:xfrm>
            <a:off x="3407784" y="718208"/>
            <a:ext cx="1953332" cy="1022761"/>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9" name="Content Placeholder 2">
            <a:extLst>
              <a:ext uri="{FF2B5EF4-FFF2-40B4-BE49-F238E27FC236}">
                <a16:creationId xmlns:a16="http://schemas.microsoft.com/office/drawing/2014/main" id="{7B3CCBF0-004F-402D-9DBC-920933D6AE6C}"/>
              </a:ext>
            </a:extLst>
          </p:cNvPr>
          <p:cNvSpPr txBox="1">
            <a:spLocks/>
          </p:cNvSpPr>
          <p:nvPr/>
        </p:nvSpPr>
        <p:spPr>
          <a:xfrm>
            <a:off x="3549826" y="776922"/>
            <a:ext cx="1724170" cy="938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Server.name</a:t>
            </a:r>
          </a:p>
          <a:p>
            <a:pPr marL="0" indent="0">
              <a:lnSpc>
                <a:spcPct val="100000"/>
              </a:lnSpc>
              <a:spcBef>
                <a:spcPts val="0"/>
              </a:spcBef>
              <a:buNone/>
            </a:pPr>
            <a:r>
              <a:rPr lang="en-US" sz="1900" dirty="0"/>
              <a:t>Server.IP</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30" name="Rectangle 29">
            <a:extLst>
              <a:ext uri="{FF2B5EF4-FFF2-40B4-BE49-F238E27FC236}">
                <a16:creationId xmlns:a16="http://schemas.microsoft.com/office/drawing/2014/main" id="{2FBCD065-EE49-4A83-8F61-6E0BF45F1796}"/>
              </a:ext>
            </a:extLst>
          </p:cNvPr>
          <p:cNvSpPr/>
          <p:nvPr/>
        </p:nvSpPr>
        <p:spPr>
          <a:xfrm>
            <a:off x="2902292" y="763091"/>
            <a:ext cx="889911" cy="400110"/>
          </a:xfrm>
          <a:prstGeom prst="rect">
            <a:avLst/>
          </a:prstGeom>
        </p:spPr>
        <p:txBody>
          <a:bodyPr wrap="square">
            <a:spAutoFit/>
          </a:bodyPr>
          <a:lstStyle/>
          <a:p>
            <a:pPr>
              <a:defRPr/>
            </a:pPr>
            <a:r>
              <a:rPr lang="en-CA" sz="2000" b="1" dirty="0"/>
              <a:t>CF</a:t>
            </a:r>
            <a:r>
              <a:rPr lang="en-CA" sz="2000" b="1" baseline="-25000" dirty="0"/>
              <a:t>3</a:t>
            </a:r>
            <a:endParaRPr lang="en-CA" sz="2000" baseline="-25000" dirty="0"/>
          </a:p>
        </p:txBody>
      </p:sp>
      <p:sp>
        <p:nvSpPr>
          <p:cNvPr id="33" name="TextBox 32">
            <a:extLst>
              <a:ext uri="{FF2B5EF4-FFF2-40B4-BE49-F238E27FC236}">
                <a16:creationId xmlns:a16="http://schemas.microsoft.com/office/drawing/2014/main" id="{7C7BE491-0BEC-4576-B28B-658FF3DFA292}"/>
              </a:ext>
            </a:extLst>
          </p:cNvPr>
          <p:cNvSpPr txBox="1"/>
          <p:nvPr/>
        </p:nvSpPr>
        <p:spPr>
          <a:xfrm>
            <a:off x="4889577" y="771473"/>
            <a:ext cx="658994" cy="969496"/>
          </a:xfrm>
          <a:prstGeom prst="rect">
            <a:avLst/>
          </a:prstGeom>
          <a:noFill/>
        </p:spPr>
        <p:txBody>
          <a:bodyPr wrap="square" rtlCol="0">
            <a:spAutoFit/>
          </a:bodyPr>
          <a:lstStyle/>
          <a:p>
            <a:r>
              <a:rPr lang="en-CA" sz="1900" b="1" dirty="0">
                <a:solidFill>
                  <a:srgbClr val="0070C0"/>
                </a:solidFill>
              </a:rPr>
              <a:t>PK</a:t>
            </a:r>
          </a:p>
          <a:p>
            <a:endParaRPr lang="en-CA" sz="1900" dirty="0">
              <a:solidFill>
                <a:srgbClr val="0070C0"/>
              </a:solidFill>
            </a:endParaRPr>
          </a:p>
          <a:p>
            <a:endParaRPr lang="en-CA" sz="1900" dirty="0">
              <a:solidFill>
                <a:srgbClr val="C00000"/>
              </a:solidFill>
            </a:endParaRPr>
          </a:p>
        </p:txBody>
      </p:sp>
      <p:sp>
        <p:nvSpPr>
          <p:cNvPr id="38" name="Rectangle: Rounded Corners 37">
            <a:extLst>
              <a:ext uri="{FF2B5EF4-FFF2-40B4-BE49-F238E27FC236}">
                <a16:creationId xmlns:a16="http://schemas.microsoft.com/office/drawing/2014/main" id="{E275E23A-4EC9-4FC9-8722-5865B81673EB}"/>
              </a:ext>
            </a:extLst>
          </p:cNvPr>
          <p:cNvSpPr/>
          <p:nvPr/>
        </p:nvSpPr>
        <p:spPr>
          <a:xfrm>
            <a:off x="3407784" y="2443930"/>
            <a:ext cx="1953332" cy="498259"/>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39" name="Content Placeholder 2">
            <a:extLst>
              <a:ext uri="{FF2B5EF4-FFF2-40B4-BE49-F238E27FC236}">
                <a16:creationId xmlns:a16="http://schemas.microsoft.com/office/drawing/2014/main" id="{87B07566-6074-4843-B54C-AE4BA216D9B9}"/>
              </a:ext>
            </a:extLst>
          </p:cNvPr>
          <p:cNvSpPr txBox="1">
            <a:spLocks/>
          </p:cNvSpPr>
          <p:nvPr/>
        </p:nvSpPr>
        <p:spPr>
          <a:xfrm>
            <a:off x="3549826" y="2502645"/>
            <a:ext cx="1724170" cy="439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40" name="Rectangle 39">
            <a:extLst>
              <a:ext uri="{FF2B5EF4-FFF2-40B4-BE49-F238E27FC236}">
                <a16:creationId xmlns:a16="http://schemas.microsoft.com/office/drawing/2014/main" id="{9A07C761-9011-4244-B383-4EF9C9CC3FB0}"/>
              </a:ext>
            </a:extLst>
          </p:cNvPr>
          <p:cNvSpPr/>
          <p:nvPr/>
        </p:nvSpPr>
        <p:spPr>
          <a:xfrm>
            <a:off x="2902292" y="2488813"/>
            <a:ext cx="889911" cy="400110"/>
          </a:xfrm>
          <a:prstGeom prst="rect">
            <a:avLst/>
          </a:prstGeom>
        </p:spPr>
        <p:txBody>
          <a:bodyPr wrap="square">
            <a:spAutoFit/>
          </a:bodyPr>
          <a:lstStyle/>
          <a:p>
            <a:pPr>
              <a:defRPr/>
            </a:pPr>
            <a:r>
              <a:rPr lang="en-CA" sz="2000" b="1" dirty="0"/>
              <a:t>CF</a:t>
            </a:r>
            <a:r>
              <a:rPr lang="en-CA" sz="2000" b="1" baseline="-25000" dirty="0"/>
              <a:t>4</a:t>
            </a:r>
            <a:endParaRPr lang="en-CA" sz="2000" baseline="-25000" dirty="0"/>
          </a:p>
        </p:txBody>
      </p:sp>
      <p:sp>
        <p:nvSpPr>
          <p:cNvPr id="41" name="TextBox 40">
            <a:extLst>
              <a:ext uri="{FF2B5EF4-FFF2-40B4-BE49-F238E27FC236}">
                <a16:creationId xmlns:a16="http://schemas.microsoft.com/office/drawing/2014/main" id="{4C4A7FA4-256A-4D95-A6D5-E913400D296B}"/>
              </a:ext>
            </a:extLst>
          </p:cNvPr>
          <p:cNvSpPr txBox="1"/>
          <p:nvPr/>
        </p:nvSpPr>
        <p:spPr>
          <a:xfrm>
            <a:off x="4889577" y="2497195"/>
            <a:ext cx="471539" cy="384721"/>
          </a:xfrm>
          <a:prstGeom prst="rect">
            <a:avLst/>
          </a:prstGeom>
          <a:noFill/>
        </p:spPr>
        <p:txBody>
          <a:bodyPr wrap="square" rtlCol="0">
            <a:spAutoFit/>
          </a:bodyPr>
          <a:lstStyle/>
          <a:p>
            <a:r>
              <a:rPr lang="en-CA" sz="1900" b="1" dirty="0">
                <a:solidFill>
                  <a:srgbClr val="0070C0"/>
                </a:solidFill>
              </a:rPr>
              <a:t>PK</a:t>
            </a:r>
            <a:endParaRPr lang="en-CA" sz="1900" dirty="0">
              <a:solidFill>
                <a:srgbClr val="C00000"/>
              </a:solidFill>
            </a:endParaRPr>
          </a:p>
        </p:txBody>
      </p:sp>
      <p:sp>
        <p:nvSpPr>
          <p:cNvPr id="45" name="Rectangle: Rounded Corners 44">
            <a:extLst>
              <a:ext uri="{FF2B5EF4-FFF2-40B4-BE49-F238E27FC236}">
                <a16:creationId xmlns:a16="http://schemas.microsoft.com/office/drawing/2014/main" id="{478B78B4-6D0B-45D1-B55B-E5C15B0E3741}"/>
              </a:ext>
            </a:extLst>
          </p:cNvPr>
          <p:cNvSpPr/>
          <p:nvPr/>
        </p:nvSpPr>
        <p:spPr>
          <a:xfrm>
            <a:off x="7393814" y="1544994"/>
            <a:ext cx="1953332" cy="1022761"/>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46" name="Content Placeholder 2">
            <a:extLst>
              <a:ext uri="{FF2B5EF4-FFF2-40B4-BE49-F238E27FC236}">
                <a16:creationId xmlns:a16="http://schemas.microsoft.com/office/drawing/2014/main" id="{C514262B-A6FB-416F-849E-5051C33BDBDC}"/>
              </a:ext>
            </a:extLst>
          </p:cNvPr>
          <p:cNvSpPr txBox="1">
            <a:spLocks/>
          </p:cNvSpPr>
          <p:nvPr/>
        </p:nvSpPr>
        <p:spPr>
          <a:xfrm>
            <a:off x="7535856" y="1603708"/>
            <a:ext cx="1724170" cy="938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Server.name</a:t>
            </a:r>
          </a:p>
          <a:p>
            <a:pPr marL="0" indent="0">
              <a:lnSpc>
                <a:spcPct val="100000"/>
              </a:lnSpc>
              <a:spcBef>
                <a:spcPts val="0"/>
              </a:spcBef>
              <a:buNone/>
            </a:pPr>
            <a:r>
              <a:rPr lang="en-US" sz="1900" dirty="0"/>
              <a:t>Server.IP</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47" name="Rectangle 46">
            <a:extLst>
              <a:ext uri="{FF2B5EF4-FFF2-40B4-BE49-F238E27FC236}">
                <a16:creationId xmlns:a16="http://schemas.microsoft.com/office/drawing/2014/main" id="{155F7FF6-501C-4652-A4A8-2C5E52869522}"/>
              </a:ext>
            </a:extLst>
          </p:cNvPr>
          <p:cNvSpPr/>
          <p:nvPr/>
        </p:nvSpPr>
        <p:spPr>
          <a:xfrm>
            <a:off x="6755789" y="1589877"/>
            <a:ext cx="889911" cy="400110"/>
          </a:xfrm>
          <a:prstGeom prst="rect">
            <a:avLst/>
          </a:prstGeom>
        </p:spPr>
        <p:txBody>
          <a:bodyPr wrap="square">
            <a:spAutoFit/>
          </a:bodyPr>
          <a:lstStyle/>
          <a:p>
            <a:pPr>
              <a:defRPr/>
            </a:pPr>
            <a:r>
              <a:rPr lang="en-CA" sz="2000" b="1" dirty="0"/>
              <a:t>CF</a:t>
            </a:r>
            <a:r>
              <a:rPr lang="en-CA" sz="2000" b="1" baseline="-25000" dirty="0"/>
              <a:t>3/4</a:t>
            </a:r>
            <a:endParaRPr lang="en-CA" sz="2000" baseline="-25000" dirty="0"/>
          </a:p>
        </p:txBody>
      </p:sp>
      <p:sp>
        <p:nvSpPr>
          <p:cNvPr id="16" name="Title 1">
            <a:extLst>
              <a:ext uri="{FF2B5EF4-FFF2-40B4-BE49-F238E27FC236}">
                <a16:creationId xmlns:a16="http://schemas.microsoft.com/office/drawing/2014/main" id="{FF1B0A26-EFF6-4C7D-94BD-CDB6698D89E1}"/>
              </a:ext>
            </a:extLst>
          </p:cNvPr>
          <p:cNvSpPr>
            <a:spLocks noGrp="1"/>
          </p:cNvSpPr>
          <p:nvPr>
            <p:ph type="title"/>
          </p:nvPr>
        </p:nvSpPr>
        <p:spPr>
          <a:xfrm>
            <a:off x="1955637" y="3041371"/>
            <a:ext cx="8280726" cy="614589"/>
          </a:xfrm>
        </p:spPr>
        <p:txBody>
          <a:bodyPr>
            <a:noAutofit/>
          </a:bodyPr>
          <a:lstStyle/>
          <a:p>
            <a:pPr algn="ctr"/>
            <a:r>
              <a:rPr lang="en-CA" sz="2000" b="1" dirty="0">
                <a:latin typeface="+mn-lt"/>
              </a:rPr>
              <a:t>Fig. 6: </a:t>
            </a:r>
            <a:r>
              <a:rPr lang="en-US" sz="2000" b="0" i="0" dirty="0">
                <a:solidFill>
                  <a:srgbClr val="000000"/>
                </a:solidFill>
                <a:effectLst/>
                <a:latin typeface="NimbusRomNo9L-Regu"/>
              </a:rPr>
              <a:t>Combining CF</a:t>
            </a:r>
            <a:r>
              <a:rPr lang="en-US" sz="2000" b="0" i="0" baseline="-25000" dirty="0">
                <a:solidFill>
                  <a:srgbClr val="000000"/>
                </a:solidFill>
                <a:effectLst/>
                <a:latin typeface="NimbusRomNo9L-Regu"/>
              </a:rPr>
              <a:t>3</a:t>
            </a:r>
            <a:r>
              <a:rPr lang="en-US" sz="2000" b="0" i="0" dirty="0">
                <a:solidFill>
                  <a:srgbClr val="000000"/>
                </a:solidFill>
                <a:effectLst/>
                <a:latin typeface="NimbusRomNo9L-Regu"/>
              </a:rPr>
              <a:t> and CF</a:t>
            </a:r>
            <a:r>
              <a:rPr lang="en-US" sz="2000" b="0" i="0" baseline="-25000" dirty="0">
                <a:solidFill>
                  <a:srgbClr val="000000"/>
                </a:solidFill>
                <a:effectLst/>
                <a:latin typeface="NimbusRomNo9L-Regu"/>
              </a:rPr>
              <a:t>4</a:t>
            </a:r>
            <a:r>
              <a:rPr lang="en-US" sz="2000" b="0" i="0" dirty="0">
                <a:solidFill>
                  <a:srgbClr val="000000"/>
                </a:solidFill>
                <a:effectLst/>
                <a:latin typeface="NimbusRomNo9L-Regu"/>
              </a:rPr>
              <a:t> as they are compatible</a:t>
            </a:r>
            <a:endParaRPr lang="en-CA" sz="2000" dirty="0">
              <a:latin typeface="+mn-lt"/>
            </a:endParaRPr>
          </a:p>
        </p:txBody>
      </p:sp>
      <p:sp>
        <p:nvSpPr>
          <p:cNvPr id="17" name="Slide Number Placeholder 3">
            <a:extLst>
              <a:ext uri="{FF2B5EF4-FFF2-40B4-BE49-F238E27FC236}">
                <a16:creationId xmlns:a16="http://schemas.microsoft.com/office/drawing/2014/main" id="{A4868794-C59B-441E-8AE8-DC6DCF3A5B7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14</a:t>
            </a:fld>
            <a:endParaRPr lang="en-CA" sz="3200" dirty="0"/>
          </a:p>
        </p:txBody>
      </p:sp>
    </p:spTree>
    <p:extLst>
      <p:ext uri="{BB962C8B-B14F-4D97-AF65-F5344CB8AC3E}">
        <p14:creationId xmlns:p14="http://schemas.microsoft.com/office/powerpoint/2010/main" val="390968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6868375-2194-4E99-A75C-DD5C27DBA68C}"/>
              </a:ext>
            </a:extLst>
          </p:cNvPr>
          <p:cNvSpPr/>
          <p:nvPr/>
        </p:nvSpPr>
        <p:spPr>
          <a:xfrm>
            <a:off x="552664" y="503549"/>
            <a:ext cx="2324257" cy="2455438"/>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9" name="Content Placeholder 2">
            <a:extLst>
              <a:ext uri="{FF2B5EF4-FFF2-40B4-BE49-F238E27FC236}">
                <a16:creationId xmlns:a16="http://schemas.microsoft.com/office/drawing/2014/main" id="{067F7608-BBE3-4539-B14E-EA8094FA1CD6}"/>
              </a:ext>
            </a:extLst>
          </p:cNvPr>
          <p:cNvSpPr txBox="1">
            <a:spLocks/>
          </p:cNvSpPr>
          <p:nvPr/>
        </p:nvSpPr>
        <p:spPr>
          <a:xfrm>
            <a:off x="694703" y="562265"/>
            <a:ext cx="1814229" cy="1829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Player.id</a:t>
            </a:r>
          </a:p>
          <a:p>
            <a:pPr marL="0" indent="0">
              <a:lnSpc>
                <a:spcPct val="100000"/>
              </a:lnSpc>
              <a:spcBef>
                <a:spcPts val="0"/>
              </a:spcBef>
              <a:buNone/>
            </a:pPr>
            <a:r>
              <a:rPr lang="en-US" sz="1900" dirty="0"/>
              <a:t>State.timestamp</a:t>
            </a:r>
          </a:p>
          <a:p>
            <a:pPr marL="0" indent="0">
              <a:lnSpc>
                <a:spcPct val="100000"/>
              </a:lnSpc>
              <a:spcBef>
                <a:spcPts val="0"/>
              </a:spcBef>
              <a:buNone/>
            </a:pPr>
            <a:r>
              <a:rPr lang="en-US" sz="1900" dirty="0"/>
              <a:t>State.id</a:t>
            </a:r>
          </a:p>
          <a:p>
            <a:pPr marL="0" indent="0">
              <a:lnSpc>
                <a:spcPct val="100000"/>
              </a:lnSpc>
              <a:spcBef>
                <a:spcPts val="0"/>
              </a:spcBef>
              <a:buNone/>
            </a:pPr>
            <a:r>
              <a:rPr lang="en-US" sz="1900" dirty="0"/>
              <a:t>Session.id</a:t>
            </a:r>
          </a:p>
          <a:p>
            <a:pPr marL="0" indent="0">
              <a:lnSpc>
                <a:spcPct val="100000"/>
              </a:lnSpc>
              <a:spcBef>
                <a:spcPts val="0"/>
              </a:spcBef>
              <a:buNone/>
            </a:pPr>
            <a:r>
              <a:rPr lang="en-US" sz="1900" dirty="0"/>
              <a:t>State.posX</a:t>
            </a:r>
          </a:p>
          <a:p>
            <a:pPr marL="0" indent="0">
              <a:lnSpc>
                <a:spcPct val="100000"/>
              </a:lnSpc>
              <a:spcBef>
                <a:spcPts val="0"/>
              </a:spcBef>
              <a:buNone/>
            </a:pPr>
            <a:r>
              <a:rPr lang="en-US" sz="1900" dirty="0"/>
              <a:t>State.posY</a:t>
            </a:r>
          </a:p>
          <a:p>
            <a:pPr marL="0" indent="0">
              <a:lnSpc>
                <a:spcPct val="100000"/>
              </a:lnSpc>
              <a:spcBef>
                <a:spcPts val="0"/>
              </a:spcBef>
              <a:buNone/>
            </a:pPr>
            <a:r>
              <a:rPr lang="en-US" sz="1900" dirty="0"/>
              <a:t>State.posZ</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10" name="Rectangle 9">
            <a:extLst>
              <a:ext uri="{FF2B5EF4-FFF2-40B4-BE49-F238E27FC236}">
                <a16:creationId xmlns:a16="http://schemas.microsoft.com/office/drawing/2014/main" id="{60277C7D-08A2-42A4-A804-150A90E77F3A}"/>
              </a:ext>
            </a:extLst>
          </p:cNvPr>
          <p:cNvSpPr/>
          <p:nvPr/>
        </p:nvSpPr>
        <p:spPr>
          <a:xfrm>
            <a:off x="57953" y="498631"/>
            <a:ext cx="693514" cy="400110"/>
          </a:xfrm>
          <a:prstGeom prst="rect">
            <a:avLst/>
          </a:prstGeom>
        </p:spPr>
        <p:txBody>
          <a:bodyPr wrap="square">
            <a:spAutoFit/>
          </a:bodyPr>
          <a:lstStyle/>
          <a:p>
            <a:pPr>
              <a:defRPr/>
            </a:pPr>
            <a:r>
              <a:rPr lang="en-CA" sz="2000" b="1" dirty="0"/>
              <a:t>CF</a:t>
            </a:r>
            <a:r>
              <a:rPr lang="en-CA" sz="2000" b="1" baseline="-25000" dirty="0"/>
              <a:t>1</a:t>
            </a:r>
          </a:p>
        </p:txBody>
      </p:sp>
      <p:sp>
        <p:nvSpPr>
          <p:cNvPr id="11" name="TextBox 10">
            <a:extLst>
              <a:ext uri="{FF2B5EF4-FFF2-40B4-BE49-F238E27FC236}">
                <a16:creationId xmlns:a16="http://schemas.microsoft.com/office/drawing/2014/main" id="{2E7329F1-95A7-408E-A7A7-BCB0EF7802D6}"/>
              </a:ext>
            </a:extLst>
          </p:cNvPr>
          <p:cNvSpPr txBox="1"/>
          <p:nvPr/>
        </p:nvSpPr>
        <p:spPr>
          <a:xfrm>
            <a:off x="2392863" y="556816"/>
            <a:ext cx="645338" cy="2139047"/>
          </a:xfrm>
          <a:prstGeom prst="rect">
            <a:avLst/>
          </a:prstGeom>
          <a:noFill/>
        </p:spPr>
        <p:txBody>
          <a:bodyPr wrap="square" rtlCol="0">
            <a:spAutoFit/>
          </a:bodyPr>
          <a:lstStyle/>
          <a:p>
            <a:r>
              <a:rPr lang="en-CA" sz="1900" b="1" dirty="0">
                <a:solidFill>
                  <a:srgbClr val="0070C0"/>
                </a:solidFill>
              </a:rPr>
              <a:t>PK</a:t>
            </a:r>
          </a:p>
          <a:p>
            <a:r>
              <a:rPr lang="en-CA" sz="1900" b="1" dirty="0">
                <a:solidFill>
                  <a:srgbClr val="0070C0"/>
                </a:solidFill>
              </a:rPr>
              <a:t>PK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endParaRPr lang="en-CA" sz="1900" dirty="0">
              <a:solidFill>
                <a:srgbClr val="0070C0"/>
              </a:solidFill>
            </a:endParaRPr>
          </a:p>
          <a:p>
            <a:endParaRPr lang="en-CA" sz="1900" dirty="0">
              <a:solidFill>
                <a:srgbClr val="C00000"/>
              </a:solidFill>
            </a:endParaRPr>
          </a:p>
        </p:txBody>
      </p:sp>
      <p:sp>
        <p:nvSpPr>
          <p:cNvPr id="21" name="Rectangle: Rounded Corners 20">
            <a:extLst>
              <a:ext uri="{FF2B5EF4-FFF2-40B4-BE49-F238E27FC236}">
                <a16:creationId xmlns:a16="http://schemas.microsoft.com/office/drawing/2014/main" id="{FB8967E0-D46A-487D-AEB5-AD74421B08F0}"/>
              </a:ext>
            </a:extLst>
          </p:cNvPr>
          <p:cNvSpPr/>
          <p:nvPr/>
        </p:nvSpPr>
        <p:spPr>
          <a:xfrm>
            <a:off x="6666448" y="1934058"/>
            <a:ext cx="1953332" cy="1022761"/>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2" name="Content Placeholder 2">
            <a:extLst>
              <a:ext uri="{FF2B5EF4-FFF2-40B4-BE49-F238E27FC236}">
                <a16:creationId xmlns:a16="http://schemas.microsoft.com/office/drawing/2014/main" id="{4E36ED9E-5DA0-4F15-B93E-C83A805E3F8E}"/>
              </a:ext>
            </a:extLst>
          </p:cNvPr>
          <p:cNvSpPr txBox="1">
            <a:spLocks/>
          </p:cNvSpPr>
          <p:nvPr/>
        </p:nvSpPr>
        <p:spPr>
          <a:xfrm>
            <a:off x="6808490" y="1992772"/>
            <a:ext cx="1724170" cy="938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Server.name</a:t>
            </a:r>
          </a:p>
          <a:p>
            <a:pPr marL="0" indent="0">
              <a:lnSpc>
                <a:spcPct val="100000"/>
              </a:lnSpc>
              <a:spcBef>
                <a:spcPts val="0"/>
              </a:spcBef>
              <a:buNone/>
            </a:pPr>
            <a:r>
              <a:rPr lang="en-US" sz="1900" dirty="0"/>
              <a:t>Server.IP</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23" name="Rectangle 22">
            <a:extLst>
              <a:ext uri="{FF2B5EF4-FFF2-40B4-BE49-F238E27FC236}">
                <a16:creationId xmlns:a16="http://schemas.microsoft.com/office/drawing/2014/main" id="{E701A9E7-64C3-4BAF-9F1A-1DCDF14D40CF}"/>
              </a:ext>
            </a:extLst>
          </p:cNvPr>
          <p:cNvSpPr/>
          <p:nvPr/>
        </p:nvSpPr>
        <p:spPr>
          <a:xfrm>
            <a:off x="6000115" y="1978941"/>
            <a:ext cx="889911" cy="400110"/>
          </a:xfrm>
          <a:prstGeom prst="rect">
            <a:avLst/>
          </a:prstGeom>
        </p:spPr>
        <p:txBody>
          <a:bodyPr wrap="square">
            <a:spAutoFit/>
          </a:bodyPr>
          <a:lstStyle/>
          <a:p>
            <a:pPr>
              <a:defRPr/>
            </a:pPr>
            <a:r>
              <a:rPr lang="en-CA" sz="2000" b="1" dirty="0"/>
              <a:t>CF</a:t>
            </a:r>
            <a:r>
              <a:rPr lang="en-CA" sz="2000" b="1" baseline="-25000" dirty="0"/>
              <a:t>3/4</a:t>
            </a:r>
            <a:endParaRPr lang="en-CA" sz="2000" baseline="-25000" dirty="0"/>
          </a:p>
        </p:txBody>
      </p:sp>
      <p:sp>
        <p:nvSpPr>
          <p:cNvPr id="24" name="TextBox 23">
            <a:extLst>
              <a:ext uri="{FF2B5EF4-FFF2-40B4-BE49-F238E27FC236}">
                <a16:creationId xmlns:a16="http://schemas.microsoft.com/office/drawing/2014/main" id="{A0527746-8706-4A33-84CE-2E4D5796F4C9}"/>
              </a:ext>
            </a:extLst>
          </p:cNvPr>
          <p:cNvSpPr txBox="1"/>
          <p:nvPr/>
        </p:nvSpPr>
        <p:spPr>
          <a:xfrm>
            <a:off x="8148241" y="1987323"/>
            <a:ext cx="658994" cy="969496"/>
          </a:xfrm>
          <a:prstGeom prst="rect">
            <a:avLst/>
          </a:prstGeom>
          <a:noFill/>
        </p:spPr>
        <p:txBody>
          <a:bodyPr wrap="square" rtlCol="0">
            <a:spAutoFit/>
          </a:bodyPr>
          <a:lstStyle/>
          <a:p>
            <a:r>
              <a:rPr lang="en-CA" sz="1900" b="1" dirty="0">
                <a:solidFill>
                  <a:srgbClr val="0070C0"/>
                </a:solidFill>
              </a:rPr>
              <a:t>PK</a:t>
            </a:r>
          </a:p>
          <a:p>
            <a:endParaRPr lang="en-CA" sz="1900" dirty="0">
              <a:solidFill>
                <a:srgbClr val="0070C0"/>
              </a:solidFill>
            </a:endParaRPr>
          </a:p>
          <a:p>
            <a:endParaRPr lang="en-CA" sz="1900" dirty="0">
              <a:solidFill>
                <a:srgbClr val="C00000"/>
              </a:solidFill>
            </a:endParaRPr>
          </a:p>
        </p:txBody>
      </p:sp>
      <p:sp>
        <p:nvSpPr>
          <p:cNvPr id="19" name="TextBox 18">
            <a:extLst>
              <a:ext uri="{FF2B5EF4-FFF2-40B4-BE49-F238E27FC236}">
                <a16:creationId xmlns:a16="http://schemas.microsoft.com/office/drawing/2014/main" id="{C0D065F4-50A6-4DFF-B40F-59B311543E67}"/>
              </a:ext>
            </a:extLst>
          </p:cNvPr>
          <p:cNvSpPr txBox="1"/>
          <p:nvPr/>
        </p:nvSpPr>
        <p:spPr>
          <a:xfrm>
            <a:off x="1897692" y="3226086"/>
            <a:ext cx="9057248" cy="369332"/>
          </a:xfrm>
          <a:prstGeom prst="rect">
            <a:avLst/>
          </a:prstGeom>
          <a:noFill/>
        </p:spPr>
        <p:txBody>
          <a:bodyPr wrap="square" rtlCol="0">
            <a:spAutoFit/>
          </a:bodyPr>
          <a:lstStyle/>
          <a:p>
            <a:r>
              <a:rPr lang="en-CA" b="1" dirty="0"/>
              <a:t>PK</a:t>
            </a:r>
            <a:r>
              <a:rPr lang="en-CA" dirty="0"/>
              <a:t> means partition key, and </a:t>
            </a:r>
            <a:r>
              <a:rPr lang="en-CA" b="1" dirty="0"/>
              <a:t>CK</a:t>
            </a:r>
            <a:r>
              <a:rPr lang="en-CA" dirty="0"/>
              <a:t> means clustering key where </a:t>
            </a:r>
            <a:r>
              <a:rPr lang="en-CA" b="1" dirty="0"/>
              <a:t>–</a:t>
            </a:r>
            <a:r>
              <a:rPr lang="en-CA" dirty="0"/>
              <a:t>/</a:t>
            </a:r>
            <a:r>
              <a:rPr lang="en-CA" b="1" dirty="0"/>
              <a:t>+</a:t>
            </a:r>
            <a:r>
              <a:rPr lang="en-CA" dirty="0"/>
              <a:t> means &lt;DESC&gt;/&lt;ASC&gt; order</a:t>
            </a:r>
          </a:p>
        </p:txBody>
      </p:sp>
      <p:sp>
        <p:nvSpPr>
          <p:cNvPr id="26" name="Rectangle 25">
            <a:extLst>
              <a:ext uri="{FF2B5EF4-FFF2-40B4-BE49-F238E27FC236}">
                <a16:creationId xmlns:a16="http://schemas.microsoft.com/office/drawing/2014/main" id="{C73A8599-4187-4EBB-A99F-9247E11E4884}"/>
              </a:ext>
            </a:extLst>
          </p:cNvPr>
          <p:cNvSpPr/>
          <p:nvPr/>
        </p:nvSpPr>
        <p:spPr>
          <a:xfrm>
            <a:off x="8807235" y="2172963"/>
            <a:ext cx="771024" cy="400110"/>
          </a:xfrm>
          <a:prstGeom prst="rect">
            <a:avLst/>
          </a:prstGeom>
        </p:spPr>
        <p:txBody>
          <a:bodyPr wrap="square">
            <a:spAutoFit/>
          </a:bodyPr>
          <a:lstStyle/>
          <a:p>
            <a:pPr>
              <a:defRPr/>
            </a:pPr>
            <a:r>
              <a:rPr lang="en-CA" sz="2000" b="1" dirty="0"/>
              <a:t>CF</a:t>
            </a:r>
            <a:r>
              <a:rPr lang="en-CA" sz="2000" b="1" baseline="-25000" dirty="0"/>
              <a:t>5</a:t>
            </a:r>
            <a:endParaRPr lang="en-CA" sz="2000" baseline="-25000" dirty="0"/>
          </a:p>
        </p:txBody>
      </p:sp>
      <p:sp>
        <p:nvSpPr>
          <p:cNvPr id="27" name="Rectangle: Rounded Corners 26">
            <a:extLst>
              <a:ext uri="{FF2B5EF4-FFF2-40B4-BE49-F238E27FC236}">
                <a16:creationId xmlns:a16="http://schemas.microsoft.com/office/drawing/2014/main" id="{6FCB1DD6-36CD-4D0E-8CEE-C4D77D457DE8}"/>
              </a:ext>
            </a:extLst>
          </p:cNvPr>
          <p:cNvSpPr/>
          <p:nvPr/>
        </p:nvSpPr>
        <p:spPr>
          <a:xfrm>
            <a:off x="9313569" y="2197716"/>
            <a:ext cx="2181899" cy="733893"/>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8" name="Content Placeholder 2">
            <a:extLst>
              <a:ext uri="{FF2B5EF4-FFF2-40B4-BE49-F238E27FC236}">
                <a16:creationId xmlns:a16="http://schemas.microsoft.com/office/drawing/2014/main" id="{06658512-7168-45E5-A92E-D1B7540F5159}"/>
              </a:ext>
            </a:extLst>
          </p:cNvPr>
          <p:cNvSpPr txBox="1">
            <a:spLocks/>
          </p:cNvSpPr>
          <p:nvPr/>
        </p:nvSpPr>
        <p:spPr>
          <a:xfrm>
            <a:off x="9455610" y="2256434"/>
            <a:ext cx="2039858" cy="675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Player.id</a:t>
            </a:r>
          </a:p>
          <a:p>
            <a:pPr marL="0" indent="0">
              <a:lnSpc>
                <a:spcPct val="100000"/>
              </a:lnSpc>
              <a:spcBef>
                <a:spcPts val="0"/>
              </a:spcBef>
              <a:buNone/>
            </a:pPr>
            <a:r>
              <a:rPr lang="en-US" sz="1900" dirty="0"/>
              <a:t>Session.id</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29" name="TextBox 28">
            <a:extLst>
              <a:ext uri="{FF2B5EF4-FFF2-40B4-BE49-F238E27FC236}">
                <a16:creationId xmlns:a16="http://schemas.microsoft.com/office/drawing/2014/main" id="{679A17C2-E7A9-4DA5-A889-35C8B01FC309}"/>
              </a:ext>
            </a:extLst>
          </p:cNvPr>
          <p:cNvSpPr txBox="1"/>
          <p:nvPr/>
        </p:nvSpPr>
        <p:spPr>
          <a:xfrm>
            <a:off x="10954940" y="2250983"/>
            <a:ext cx="620306" cy="677108"/>
          </a:xfrm>
          <a:prstGeom prst="rect">
            <a:avLst/>
          </a:prstGeom>
          <a:noFill/>
        </p:spPr>
        <p:txBody>
          <a:bodyPr wrap="square" rtlCol="0">
            <a:spAutoFit/>
          </a:bodyPr>
          <a:lstStyle/>
          <a:p>
            <a:r>
              <a:rPr lang="en-CA" sz="1900" b="1" dirty="0">
                <a:solidFill>
                  <a:srgbClr val="0070C0"/>
                </a:solidFill>
              </a:rPr>
              <a:t>PK</a:t>
            </a:r>
          </a:p>
          <a:p>
            <a:r>
              <a:rPr lang="en-CA" sz="1900" dirty="0">
                <a:solidFill>
                  <a:srgbClr val="0070C0"/>
                </a:solidFill>
              </a:rPr>
              <a:t>CK+</a:t>
            </a:r>
            <a:endParaRPr lang="en-CA" sz="1900" dirty="0">
              <a:solidFill>
                <a:srgbClr val="C00000"/>
              </a:solidFill>
            </a:endParaRPr>
          </a:p>
        </p:txBody>
      </p:sp>
      <p:sp>
        <p:nvSpPr>
          <p:cNvPr id="30" name="Rectangle: Rounded Corners 29">
            <a:extLst>
              <a:ext uri="{FF2B5EF4-FFF2-40B4-BE49-F238E27FC236}">
                <a16:creationId xmlns:a16="http://schemas.microsoft.com/office/drawing/2014/main" id="{8655D36A-2D52-4677-8C04-E4F96463AAF6}"/>
              </a:ext>
            </a:extLst>
          </p:cNvPr>
          <p:cNvSpPr/>
          <p:nvPr/>
        </p:nvSpPr>
        <p:spPr>
          <a:xfrm>
            <a:off x="3513671" y="503549"/>
            <a:ext cx="2324257" cy="2455438"/>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31" name="Content Placeholder 2">
            <a:extLst>
              <a:ext uri="{FF2B5EF4-FFF2-40B4-BE49-F238E27FC236}">
                <a16:creationId xmlns:a16="http://schemas.microsoft.com/office/drawing/2014/main" id="{42A24992-E73C-4D71-AE28-0DEA4A827F79}"/>
              </a:ext>
            </a:extLst>
          </p:cNvPr>
          <p:cNvSpPr txBox="1">
            <a:spLocks/>
          </p:cNvSpPr>
          <p:nvPr/>
        </p:nvSpPr>
        <p:spPr>
          <a:xfrm>
            <a:off x="3655710" y="562265"/>
            <a:ext cx="1814229" cy="1829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State.timestamp</a:t>
            </a:r>
          </a:p>
          <a:p>
            <a:pPr marL="0" indent="0">
              <a:lnSpc>
                <a:spcPct val="100000"/>
              </a:lnSpc>
              <a:spcBef>
                <a:spcPts val="0"/>
              </a:spcBef>
              <a:buNone/>
            </a:pPr>
            <a:r>
              <a:rPr lang="en-US" sz="1900" dirty="0"/>
              <a:t>Player.id</a:t>
            </a:r>
          </a:p>
          <a:p>
            <a:pPr marL="0" indent="0">
              <a:lnSpc>
                <a:spcPct val="100000"/>
              </a:lnSpc>
              <a:spcBef>
                <a:spcPts val="0"/>
              </a:spcBef>
              <a:buNone/>
            </a:pPr>
            <a:r>
              <a:rPr lang="en-US" sz="1900" dirty="0"/>
              <a:t>State.id</a:t>
            </a:r>
          </a:p>
          <a:p>
            <a:pPr marL="0" indent="0">
              <a:lnSpc>
                <a:spcPct val="100000"/>
              </a:lnSpc>
              <a:spcBef>
                <a:spcPts val="0"/>
              </a:spcBef>
              <a:buNone/>
            </a:pPr>
            <a:r>
              <a:rPr lang="en-US" sz="1900" dirty="0"/>
              <a:t>Session.id</a:t>
            </a:r>
          </a:p>
          <a:p>
            <a:pPr marL="0" indent="0">
              <a:lnSpc>
                <a:spcPct val="100000"/>
              </a:lnSpc>
              <a:spcBef>
                <a:spcPts val="0"/>
              </a:spcBef>
              <a:buNone/>
            </a:pPr>
            <a:r>
              <a:rPr lang="en-US" sz="1900" dirty="0"/>
              <a:t>State.posX</a:t>
            </a:r>
          </a:p>
          <a:p>
            <a:pPr marL="0" indent="0">
              <a:lnSpc>
                <a:spcPct val="100000"/>
              </a:lnSpc>
              <a:spcBef>
                <a:spcPts val="0"/>
              </a:spcBef>
              <a:buNone/>
            </a:pPr>
            <a:r>
              <a:rPr lang="en-US" sz="1900" dirty="0"/>
              <a:t>State.posY</a:t>
            </a:r>
          </a:p>
          <a:p>
            <a:pPr marL="0" indent="0">
              <a:lnSpc>
                <a:spcPct val="100000"/>
              </a:lnSpc>
              <a:spcBef>
                <a:spcPts val="0"/>
              </a:spcBef>
              <a:buNone/>
            </a:pPr>
            <a:r>
              <a:rPr lang="en-US" sz="1900" dirty="0"/>
              <a:t>State.posZ</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35" name="Rectangle 34">
            <a:extLst>
              <a:ext uri="{FF2B5EF4-FFF2-40B4-BE49-F238E27FC236}">
                <a16:creationId xmlns:a16="http://schemas.microsoft.com/office/drawing/2014/main" id="{F79B9A4A-1AA4-4EBE-A8BF-8CCC237A9CC8}"/>
              </a:ext>
            </a:extLst>
          </p:cNvPr>
          <p:cNvSpPr/>
          <p:nvPr/>
        </p:nvSpPr>
        <p:spPr>
          <a:xfrm>
            <a:off x="2997054" y="498631"/>
            <a:ext cx="693514" cy="400110"/>
          </a:xfrm>
          <a:prstGeom prst="rect">
            <a:avLst/>
          </a:prstGeom>
        </p:spPr>
        <p:txBody>
          <a:bodyPr wrap="square">
            <a:spAutoFit/>
          </a:bodyPr>
          <a:lstStyle/>
          <a:p>
            <a:pPr>
              <a:defRPr/>
            </a:pPr>
            <a:r>
              <a:rPr lang="en-CA" sz="2000" b="1" dirty="0"/>
              <a:t>CF</a:t>
            </a:r>
            <a:r>
              <a:rPr lang="en-CA" sz="2000" b="1" baseline="-25000" dirty="0"/>
              <a:t>2</a:t>
            </a:r>
            <a:endParaRPr lang="en-CA" sz="2000" baseline="-25000" dirty="0"/>
          </a:p>
        </p:txBody>
      </p:sp>
      <p:sp>
        <p:nvSpPr>
          <p:cNvPr id="37" name="TextBox 36">
            <a:extLst>
              <a:ext uri="{FF2B5EF4-FFF2-40B4-BE49-F238E27FC236}">
                <a16:creationId xmlns:a16="http://schemas.microsoft.com/office/drawing/2014/main" id="{DEE273A6-8F57-479B-BE65-440C3A56ED11}"/>
              </a:ext>
            </a:extLst>
          </p:cNvPr>
          <p:cNvSpPr txBox="1"/>
          <p:nvPr/>
        </p:nvSpPr>
        <p:spPr>
          <a:xfrm>
            <a:off x="5353870" y="556816"/>
            <a:ext cx="645338" cy="1846659"/>
          </a:xfrm>
          <a:prstGeom prst="rect">
            <a:avLst/>
          </a:prstGeom>
          <a:noFill/>
        </p:spPr>
        <p:txBody>
          <a:bodyPr wrap="square" rtlCol="0">
            <a:spAutoFit/>
          </a:bodyPr>
          <a:lstStyle/>
          <a:p>
            <a:r>
              <a:rPr lang="en-CA" sz="1900" b="1" dirty="0">
                <a:solidFill>
                  <a:srgbClr val="0070C0"/>
                </a:solidFill>
              </a:rPr>
              <a:t>PK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endParaRPr lang="en-CA" sz="1900" dirty="0">
              <a:solidFill>
                <a:srgbClr val="C00000"/>
              </a:solidFill>
            </a:endParaRPr>
          </a:p>
        </p:txBody>
      </p:sp>
      <p:sp>
        <p:nvSpPr>
          <p:cNvPr id="20" name="Title 1">
            <a:extLst>
              <a:ext uri="{FF2B5EF4-FFF2-40B4-BE49-F238E27FC236}">
                <a16:creationId xmlns:a16="http://schemas.microsoft.com/office/drawing/2014/main" id="{F0530878-61E0-4DD2-940C-2C1B289EF055}"/>
              </a:ext>
            </a:extLst>
          </p:cNvPr>
          <p:cNvSpPr>
            <a:spLocks noGrp="1"/>
          </p:cNvSpPr>
          <p:nvPr>
            <p:ph type="title"/>
          </p:nvPr>
        </p:nvSpPr>
        <p:spPr>
          <a:xfrm>
            <a:off x="1906141" y="3581104"/>
            <a:ext cx="9077857" cy="614589"/>
          </a:xfrm>
        </p:spPr>
        <p:txBody>
          <a:bodyPr>
            <a:noAutofit/>
          </a:bodyPr>
          <a:lstStyle/>
          <a:p>
            <a:pPr algn="ctr"/>
            <a:r>
              <a:rPr lang="en-CA" sz="2000" b="1" dirty="0">
                <a:latin typeface="+mn-lt"/>
              </a:rPr>
              <a:t>Fig. 7: </a:t>
            </a:r>
            <a:r>
              <a:rPr lang="en-US" sz="2000" b="0" i="0" dirty="0">
                <a:solidFill>
                  <a:srgbClr val="000000"/>
                </a:solidFill>
                <a:effectLst/>
                <a:latin typeface="NimbusRomNo9L-Regu"/>
              </a:rPr>
              <a:t>CF schemas associated with the case study, generated by our method</a:t>
            </a:r>
            <a:endParaRPr lang="en-CA" sz="2000" dirty="0">
              <a:latin typeface="+mn-lt"/>
            </a:endParaRPr>
          </a:p>
        </p:txBody>
      </p:sp>
      <p:sp>
        <p:nvSpPr>
          <p:cNvPr id="25" name="Slide Number Placeholder 3">
            <a:extLst>
              <a:ext uri="{FF2B5EF4-FFF2-40B4-BE49-F238E27FC236}">
                <a16:creationId xmlns:a16="http://schemas.microsoft.com/office/drawing/2014/main" id="{E269935C-6495-4B8E-BE22-F1C15F097F75}"/>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15</a:t>
            </a:fld>
            <a:endParaRPr lang="en-CA" sz="3200" dirty="0"/>
          </a:p>
        </p:txBody>
      </p:sp>
    </p:spTree>
    <p:extLst>
      <p:ext uri="{BB962C8B-B14F-4D97-AF65-F5344CB8AC3E}">
        <p14:creationId xmlns:p14="http://schemas.microsoft.com/office/powerpoint/2010/main" val="388657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838199" y="261711"/>
            <a:ext cx="10515600" cy="614589"/>
          </a:xfrm>
        </p:spPr>
        <p:txBody>
          <a:bodyPr>
            <a:normAutofit fontScale="90000"/>
          </a:bodyPr>
          <a:lstStyle/>
          <a:p>
            <a:pPr algn="ctr"/>
            <a:r>
              <a:rPr lang="en-CA" b="1" dirty="0">
                <a:solidFill>
                  <a:srgbClr val="0070C0"/>
                </a:solidFill>
              </a:rPr>
              <a:t>Generated Cassandra Tables by our Method</a:t>
            </a:r>
          </a:p>
        </p:txBody>
      </p:sp>
      <p:graphicFrame>
        <p:nvGraphicFramePr>
          <p:cNvPr id="2" name="表格 1"/>
          <p:cNvGraphicFramePr>
            <a:graphicFrameLocks noGrp="1"/>
          </p:cNvGraphicFramePr>
          <p:nvPr/>
        </p:nvGraphicFramePr>
        <p:xfrm>
          <a:off x="2273161" y="1280272"/>
          <a:ext cx="8128000" cy="4028440"/>
        </p:xfrm>
        <a:graphic>
          <a:graphicData uri="http://schemas.openxmlformats.org/drawingml/2006/table">
            <a:tbl>
              <a:tblPr firstRow="1" bandRow="1">
                <a:tableStyleId>{5C22544A-7EE6-4342-B048-85BDC9FD1C3A}</a:tableStyleId>
              </a:tblPr>
              <a:tblGrid>
                <a:gridCol w="950350">
                  <a:extLst>
                    <a:ext uri="{9D8B030D-6E8A-4147-A177-3AD203B41FA5}">
                      <a16:colId xmlns:a16="http://schemas.microsoft.com/office/drawing/2014/main" val="921692855"/>
                    </a:ext>
                  </a:extLst>
                </a:gridCol>
                <a:gridCol w="7177650">
                  <a:extLst>
                    <a:ext uri="{9D8B030D-6E8A-4147-A177-3AD203B41FA5}">
                      <a16:colId xmlns:a16="http://schemas.microsoft.com/office/drawing/2014/main" val="661043589"/>
                    </a:ext>
                  </a:extLst>
                </a:gridCol>
              </a:tblGrid>
              <a:tr h="370840">
                <a:tc>
                  <a:txBody>
                    <a:bodyPr/>
                    <a:lstStyle/>
                    <a:p>
                      <a:pPr algn="l"/>
                      <a:r>
                        <a:rPr lang="en-US" altLang="zh-CN" dirty="0"/>
                        <a:t>Table</a:t>
                      </a:r>
                      <a:endParaRPr lang="zh-CN" altLang="en-US" dirty="0"/>
                    </a:p>
                  </a:txBody>
                  <a:tcPr/>
                </a:tc>
                <a:tc>
                  <a:txBody>
                    <a:bodyPr/>
                    <a:lstStyle/>
                    <a:p>
                      <a:pPr algn="l"/>
                      <a:r>
                        <a:rPr lang="en-US" altLang="zh-CN" dirty="0"/>
                        <a:t>Create Statement</a:t>
                      </a:r>
                      <a:endParaRPr lang="zh-CN" altLang="en-US" dirty="0"/>
                    </a:p>
                  </a:txBody>
                  <a:tcPr/>
                </a:tc>
                <a:extLst>
                  <a:ext uri="{0D108BD9-81ED-4DB2-BD59-A6C34878D82A}">
                    <a16:rowId xmlns:a16="http://schemas.microsoft.com/office/drawing/2014/main" val="2224987153"/>
                  </a:ext>
                </a:extLst>
              </a:tr>
              <a:tr h="370840">
                <a:tc>
                  <a:txBody>
                    <a:bodyPr/>
                    <a:lstStyle/>
                    <a:p>
                      <a:pPr algn="l"/>
                      <a:r>
                        <a:rPr lang="en-US" altLang="zh-CN" dirty="0"/>
                        <a:t>CF1</a:t>
                      </a:r>
                      <a:endParaRPr lang="zh-CN" altLang="en-US" dirty="0"/>
                    </a:p>
                  </a:txBody>
                  <a:tcPr/>
                </a:tc>
                <a:tc>
                  <a:txBody>
                    <a:bodyPr/>
                    <a:lstStyle/>
                    <a:p>
                      <a:pPr algn="l"/>
                      <a:r>
                        <a:rPr lang="en-US" altLang="zh-CN" sz="1800" kern="1200" dirty="0">
                          <a:solidFill>
                            <a:schemeClr val="dk1"/>
                          </a:solidFill>
                          <a:effectLst/>
                          <a:latin typeface="+mn-lt"/>
                          <a:ea typeface="+mn-ea"/>
                          <a:cs typeface="+mn-cs"/>
                        </a:rPr>
                        <a:t>"create table if not exists CFTable1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bigint</a:t>
                      </a:r>
                      <a:r>
                        <a:rPr lang="en-US" altLang="zh-CN" sz="1800" kern="1200" dirty="0">
                          <a:solidFill>
                            <a:schemeClr val="dk1"/>
                          </a:solidFill>
                          <a:effectLst/>
                          <a:latin typeface="+mn-lt"/>
                          <a:ea typeface="+mn-ea"/>
                          <a:cs typeface="+mn-cs"/>
                        </a:rPr>
                        <a:t>,\n"</a:t>
                      </a:r>
                      <a:br>
                        <a:rPr lang="zh-CN" altLang="en-US" sz="1800" i="1" kern="1200" dirty="0">
                          <a:solidFill>
                            <a:schemeClr val="dk1"/>
                          </a:solidFill>
                          <a:effectLst/>
                          <a:latin typeface="+mn-lt"/>
                          <a:ea typeface="+mn-ea"/>
                          <a:cs typeface="+mn-cs"/>
                        </a:rPr>
                      </a:br>
                      <a:r>
                        <a:rPr lang="zh-CN" altLang="en-US" sz="1800" i="1" kern="120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State_id</a:t>
                      </a:r>
                      <a:r>
                        <a:rPr lang="en-US" altLang="zh-CN" sz="1800" kern="1200" dirty="0">
                          <a:solidFill>
                            <a:schemeClr val="dk1"/>
                          </a:solidFill>
                          <a:effectLst/>
                          <a:latin typeface="+mn-lt"/>
                          <a:ea typeface="+mn-ea"/>
                          <a:cs typeface="+mn-cs"/>
                        </a:rPr>
                        <a:t>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State_posX</a:t>
                      </a:r>
                      <a:r>
                        <a:rPr lang="en-US" altLang="zh-CN" sz="1800" kern="1200" dirty="0">
                          <a:solidFill>
                            <a:schemeClr val="dk1"/>
                          </a:solidFill>
                          <a:effectLst/>
                          <a:latin typeface="+mn-lt"/>
                          <a:ea typeface="+mn-ea"/>
                          <a:cs typeface="+mn-cs"/>
                        </a:rPr>
                        <a:t>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State_posY</a:t>
                      </a:r>
                      <a:r>
                        <a:rPr lang="en-US" altLang="zh-CN" sz="1800" kern="1200" dirty="0">
                          <a:solidFill>
                            <a:schemeClr val="dk1"/>
                          </a:solidFill>
                          <a:effectLst/>
                          <a:latin typeface="+mn-lt"/>
                          <a:ea typeface="+mn-ea"/>
                          <a:cs typeface="+mn-cs"/>
                        </a:rPr>
                        <a:t>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State_posZ</a:t>
                      </a:r>
                      <a:r>
                        <a:rPr lang="en-US" altLang="zh-CN" sz="1800" kern="1200" dirty="0">
                          <a:solidFill>
                            <a:schemeClr val="dk1"/>
                          </a:solidFill>
                          <a:effectLst/>
                          <a:latin typeface="+mn-lt"/>
                          <a:ea typeface="+mn-ea"/>
                          <a:cs typeface="+mn-cs"/>
                        </a:rPr>
                        <a:t>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Server_id,Player_id</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State_timestamp,State_id,Session_id</a:t>
                      </a:r>
                      <a:r>
                        <a:rPr lang="en-US" altLang="zh-CN" sz="1800" kern="1200" dirty="0">
                          <a:solidFill>
                            <a:schemeClr val="dk1"/>
                          </a:solidFill>
                          <a:effectLst/>
                          <a:latin typeface="+mn-lt"/>
                          <a:ea typeface="+mn-ea"/>
                          <a:cs typeface="+mn-cs"/>
                        </a:rPr>
                        <a:t>)\n" </a:t>
                      </a:r>
                      <a:r>
                        <a:rPr lang="en-US" altLang="zh-CN" dirty="0"/>
                        <a:t>+</a:t>
                      </a:r>
                      <a:r>
                        <a:rPr lang="en-US" altLang="zh-CN" sz="1800" kern="1200" dirty="0">
                          <a:solidFill>
                            <a:schemeClr val="dk1"/>
                          </a:solidFill>
                          <a:effectLst/>
                          <a:latin typeface="+mn-lt"/>
                          <a:ea typeface="+mn-ea"/>
                          <a:cs typeface="+mn-cs"/>
                        </a:rPr>
                        <a:t>")WITH CLUSTERING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ASC,State_id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ASC,Session_id</a:t>
                      </a:r>
                      <a:r>
                        <a:rPr lang="en-US" altLang="zh-CN" sz="1800" kern="1200" dirty="0">
                          <a:solidFill>
                            <a:schemeClr val="dk1"/>
                          </a:solidFill>
                          <a:effectLst/>
                          <a:latin typeface="+mn-lt"/>
                          <a:ea typeface="+mn-ea"/>
                          <a:cs typeface="+mn-cs"/>
                        </a:rPr>
                        <a:t> ASC);\n"</a:t>
                      </a:r>
                      <a:endParaRPr lang="zh-CN" altLang="en-US" dirty="0"/>
                    </a:p>
                  </a:txBody>
                  <a:tcPr/>
                </a:tc>
                <a:extLst>
                  <a:ext uri="{0D108BD9-81ED-4DB2-BD59-A6C34878D82A}">
                    <a16:rowId xmlns:a16="http://schemas.microsoft.com/office/drawing/2014/main" val="2498188837"/>
                  </a:ext>
                </a:extLst>
              </a:tr>
            </a:tbl>
          </a:graphicData>
        </a:graphic>
      </p:graphicFrame>
      <p:sp>
        <p:nvSpPr>
          <p:cNvPr id="5" name="Slide Number Placeholder 3">
            <a:extLst>
              <a:ext uri="{FF2B5EF4-FFF2-40B4-BE49-F238E27FC236}">
                <a16:creationId xmlns:a16="http://schemas.microsoft.com/office/drawing/2014/main" id="{D50D671C-41ED-4BB5-B39F-CD3E1B64079B}"/>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16</a:t>
            </a:fld>
            <a:endParaRPr lang="en-CA" sz="3200" dirty="0"/>
          </a:p>
        </p:txBody>
      </p:sp>
    </p:spTree>
    <p:extLst>
      <p:ext uri="{BB962C8B-B14F-4D97-AF65-F5344CB8AC3E}">
        <p14:creationId xmlns:p14="http://schemas.microsoft.com/office/powerpoint/2010/main" val="89383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031999" y="1211942"/>
          <a:ext cx="8128000" cy="4028440"/>
        </p:xfrm>
        <a:graphic>
          <a:graphicData uri="http://schemas.openxmlformats.org/drawingml/2006/table">
            <a:tbl>
              <a:tblPr firstRow="1" bandRow="1">
                <a:tableStyleId>{5C22544A-7EE6-4342-B048-85BDC9FD1C3A}</a:tableStyleId>
              </a:tblPr>
              <a:tblGrid>
                <a:gridCol w="950350">
                  <a:extLst>
                    <a:ext uri="{9D8B030D-6E8A-4147-A177-3AD203B41FA5}">
                      <a16:colId xmlns:a16="http://schemas.microsoft.com/office/drawing/2014/main" val="921692855"/>
                    </a:ext>
                  </a:extLst>
                </a:gridCol>
                <a:gridCol w="7177650">
                  <a:extLst>
                    <a:ext uri="{9D8B030D-6E8A-4147-A177-3AD203B41FA5}">
                      <a16:colId xmlns:a16="http://schemas.microsoft.com/office/drawing/2014/main" val="661043589"/>
                    </a:ext>
                  </a:extLst>
                </a:gridCol>
              </a:tblGrid>
              <a:tr h="370840">
                <a:tc>
                  <a:txBody>
                    <a:bodyPr/>
                    <a:lstStyle/>
                    <a:p>
                      <a:r>
                        <a:rPr lang="en-US" altLang="zh-CN" dirty="0"/>
                        <a:t>Table</a:t>
                      </a:r>
                      <a:endParaRPr lang="zh-CN" altLang="en-US" dirty="0"/>
                    </a:p>
                  </a:txBody>
                  <a:tcPr/>
                </a:tc>
                <a:tc>
                  <a:txBody>
                    <a:bodyPr/>
                    <a:lstStyle/>
                    <a:p>
                      <a:r>
                        <a:rPr lang="en-US" altLang="zh-CN" dirty="0"/>
                        <a:t>Create Statement</a:t>
                      </a:r>
                      <a:endParaRPr lang="zh-CN" altLang="en-US" dirty="0"/>
                    </a:p>
                  </a:txBody>
                  <a:tcPr/>
                </a:tc>
                <a:extLst>
                  <a:ext uri="{0D108BD9-81ED-4DB2-BD59-A6C34878D82A}">
                    <a16:rowId xmlns:a16="http://schemas.microsoft.com/office/drawing/2014/main" val="2224987153"/>
                  </a:ext>
                </a:extLst>
              </a:tr>
              <a:tr h="370840">
                <a:tc>
                  <a:txBody>
                    <a:bodyPr/>
                    <a:lstStyle/>
                    <a:p>
                      <a:r>
                        <a:rPr lang="en-US" altLang="zh-CN" dirty="0"/>
                        <a:t>CF2</a:t>
                      </a:r>
                      <a:endParaRPr lang="zh-CN" altLang="en-US" dirty="0"/>
                    </a:p>
                  </a:txBody>
                  <a:tcPr/>
                </a:tc>
                <a:tc>
                  <a:txBody>
                    <a:bodyPr/>
                    <a:lstStyle/>
                    <a:p>
                      <a:r>
                        <a:rPr lang="en-US" altLang="zh-CN" sz="1800" kern="1200" dirty="0">
                          <a:solidFill>
                            <a:schemeClr val="dk1"/>
                          </a:solidFill>
                          <a:effectLst/>
                          <a:latin typeface="+mn-lt"/>
                          <a:ea typeface="+mn-ea"/>
                          <a:cs typeface="+mn-cs"/>
                        </a:rPr>
                        <a:t>"create table if not exists CFTable2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bigint</a:t>
                      </a:r>
                      <a:r>
                        <a:rPr lang="en-US" altLang="zh-CN" sz="1800" kern="1200" dirty="0">
                          <a:solidFill>
                            <a:schemeClr val="dk1"/>
                          </a:solidFill>
                          <a:effectLst/>
                          <a:latin typeface="+mn-lt"/>
                          <a:ea typeface="+mn-ea"/>
                          <a:cs typeface="+mn-cs"/>
                        </a:rPr>
                        <a:t>,\n" </a:t>
                      </a:r>
                      <a:r>
                        <a:rPr lang="en-US" altLang="zh-CN" dirty="0"/>
                        <a:t>+  </a:t>
                      </a:r>
                      <a:r>
                        <a:rPr lang="en-US" altLang="zh-CN" sz="1800" kern="1200" dirty="0">
                          <a:solidFill>
                            <a:schemeClr val="dk1"/>
                          </a:solidFill>
                          <a:effectLst/>
                          <a:latin typeface="+mn-lt"/>
                          <a:ea typeface="+mn-ea"/>
                          <a:cs typeface="+mn-cs"/>
                        </a:rPr>
                        <a:t>//</a:t>
                      </a:r>
                      <a:r>
                        <a:rPr lang="en-US" altLang="zh-CN" sz="1800" i="1" kern="1200" dirty="0">
                          <a:solidFill>
                            <a:schemeClr val="dk1"/>
                          </a:solidFill>
                          <a:effectLst/>
                          <a:latin typeface="+mn-lt"/>
                          <a:ea typeface="+mn-ea"/>
                          <a:cs typeface="+mn-cs"/>
                        </a:rPr>
                        <a:t>TODO </a:t>
                      </a:r>
                      <a:r>
                        <a:rPr lang="zh-CN" altLang="en-US" sz="1800" i="1" kern="1200" dirty="0">
                          <a:solidFill>
                            <a:schemeClr val="dk1"/>
                          </a:solidFill>
                          <a:effectLst/>
                          <a:latin typeface="+mn-lt"/>
                          <a:ea typeface="+mn-ea"/>
                          <a:cs typeface="+mn-cs"/>
                        </a:rPr>
                        <a:t>关于</a:t>
                      </a:r>
                      <a:r>
                        <a:rPr lang="en-US" altLang="zh-CN" sz="1800" i="1" kern="1200" dirty="0">
                          <a:solidFill>
                            <a:schemeClr val="dk1"/>
                          </a:solidFill>
                          <a:effectLst/>
                          <a:latin typeface="+mn-lt"/>
                          <a:ea typeface="+mn-ea"/>
                          <a:cs typeface="+mn-cs"/>
                        </a:rPr>
                        <a:t>long</a:t>
                      </a:r>
                      <a:r>
                        <a:rPr lang="zh-CN" altLang="en-US" sz="1800" i="1" kern="1200" dirty="0">
                          <a:solidFill>
                            <a:schemeClr val="dk1"/>
                          </a:solidFill>
                          <a:effectLst/>
                          <a:latin typeface="+mn-lt"/>
                          <a:ea typeface="+mn-ea"/>
                          <a:cs typeface="+mn-cs"/>
                        </a:rPr>
                        <a:t>类型转换的选择</a:t>
                      </a:r>
                      <a:br>
                        <a:rPr lang="zh-CN" altLang="en-US" sz="1800" i="1" kern="1200" dirty="0">
                          <a:solidFill>
                            <a:schemeClr val="dk1"/>
                          </a:solidFill>
                          <a:effectLst/>
                          <a:latin typeface="+mn-lt"/>
                          <a:ea typeface="+mn-ea"/>
                          <a:cs typeface="+mn-cs"/>
                        </a:rPr>
                      </a:br>
                      <a:r>
                        <a:rPr lang="zh-CN" altLang="en-US" sz="1800" i="1" kern="120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State_posX</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State_posY</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State_posZ</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Server_id,State_timestamp,Player_id,State_id,Session_id</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")WITH CLUSTERING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ASC,State_id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ASC,Session_id</a:t>
                      </a:r>
                      <a:r>
                        <a:rPr lang="en-US" altLang="zh-CN" sz="1800" kern="1200" dirty="0">
                          <a:solidFill>
                            <a:schemeClr val="dk1"/>
                          </a:solidFill>
                          <a:effectLst/>
                          <a:latin typeface="+mn-lt"/>
                          <a:ea typeface="+mn-ea"/>
                          <a:cs typeface="+mn-cs"/>
                        </a:rPr>
                        <a:t> ASC);\n"</a:t>
                      </a:r>
                      <a:endParaRPr lang="zh-CN" altLang="en-US" dirty="0"/>
                    </a:p>
                  </a:txBody>
                  <a:tcPr/>
                </a:tc>
                <a:extLst>
                  <a:ext uri="{0D108BD9-81ED-4DB2-BD59-A6C34878D82A}">
                    <a16:rowId xmlns:a16="http://schemas.microsoft.com/office/drawing/2014/main" val="3725696015"/>
                  </a:ext>
                </a:extLst>
              </a:tr>
            </a:tbl>
          </a:graphicData>
        </a:graphic>
      </p:graphicFrame>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a:solidFill>
                  <a:srgbClr val="0070C0"/>
                </a:solidFill>
              </a:rPr>
              <a:t>Generated Cassandra Tables by our Method</a:t>
            </a:r>
            <a:endParaRPr lang="en-CA" b="1" dirty="0">
              <a:solidFill>
                <a:srgbClr val="0070C0"/>
              </a:solidFill>
            </a:endParaRPr>
          </a:p>
        </p:txBody>
      </p:sp>
      <p:sp>
        <p:nvSpPr>
          <p:cNvPr id="4" name="Slide Number Placeholder 3">
            <a:extLst>
              <a:ext uri="{FF2B5EF4-FFF2-40B4-BE49-F238E27FC236}">
                <a16:creationId xmlns:a16="http://schemas.microsoft.com/office/drawing/2014/main" id="{F5D3E938-C149-4913-A88E-E49840C7CF7F}"/>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17</a:t>
            </a:fld>
            <a:endParaRPr lang="en-CA" sz="3200" dirty="0"/>
          </a:p>
        </p:txBody>
      </p:sp>
    </p:spTree>
    <p:extLst>
      <p:ext uri="{BB962C8B-B14F-4D97-AF65-F5344CB8AC3E}">
        <p14:creationId xmlns:p14="http://schemas.microsoft.com/office/powerpoint/2010/main" val="95787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a:solidFill>
                  <a:srgbClr val="0070C0"/>
                </a:solidFill>
              </a:rPr>
              <a:t>Generated Cassandra Tables by our Method</a:t>
            </a:r>
            <a:endParaRPr lang="en-CA" b="1" dirty="0">
              <a:solidFill>
                <a:srgbClr val="0070C0"/>
              </a:solidFill>
            </a:endParaRPr>
          </a:p>
        </p:txBody>
      </p:sp>
      <p:graphicFrame>
        <p:nvGraphicFramePr>
          <p:cNvPr id="4" name="表格 1">
            <a:extLst>
              <a:ext uri="{FF2B5EF4-FFF2-40B4-BE49-F238E27FC236}">
                <a16:creationId xmlns:a16="http://schemas.microsoft.com/office/drawing/2014/main" id="{8DA9835B-0C26-42C1-854A-8F3E8C9423C2}"/>
              </a:ext>
            </a:extLst>
          </p:cNvPr>
          <p:cNvGraphicFramePr>
            <a:graphicFrameLocks noGrp="1"/>
          </p:cNvGraphicFramePr>
          <p:nvPr/>
        </p:nvGraphicFramePr>
        <p:xfrm>
          <a:off x="2031999" y="1194526"/>
          <a:ext cx="8128000" cy="3571240"/>
        </p:xfrm>
        <a:graphic>
          <a:graphicData uri="http://schemas.openxmlformats.org/drawingml/2006/table">
            <a:tbl>
              <a:tblPr firstRow="1" bandRow="1">
                <a:tableStyleId>{5C22544A-7EE6-4342-B048-85BDC9FD1C3A}</a:tableStyleId>
              </a:tblPr>
              <a:tblGrid>
                <a:gridCol w="950350">
                  <a:extLst>
                    <a:ext uri="{9D8B030D-6E8A-4147-A177-3AD203B41FA5}">
                      <a16:colId xmlns:a16="http://schemas.microsoft.com/office/drawing/2014/main" val="921692855"/>
                    </a:ext>
                  </a:extLst>
                </a:gridCol>
                <a:gridCol w="7177650">
                  <a:extLst>
                    <a:ext uri="{9D8B030D-6E8A-4147-A177-3AD203B41FA5}">
                      <a16:colId xmlns:a16="http://schemas.microsoft.com/office/drawing/2014/main" val="661043589"/>
                    </a:ext>
                  </a:extLst>
                </a:gridCol>
              </a:tblGrid>
              <a:tr h="370840">
                <a:tc>
                  <a:txBody>
                    <a:bodyPr/>
                    <a:lstStyle/>
                    <a:p>
                      <a:r>
                        <a:rPr lang="en-US" altLang="zh-CN" dirty="0"/>
                        <a:t>Table</a:t>
                      </a:r>
                      <a:endParaRPr lang="zh-CN" altLang="en-US" dirty="0"/>
                    </a:p>
                  </a:txBody>
                  <a:tcPr/>
                </a:tc>
                <a:tc>
                  <a:txBody>
                    <a:bodyPr/>
                    <a:lstStyle/>
                    <a:p>
                      <a:r>
                        <a:rPr lang="en-US" altLang="zh-CN" dirty="0"/>
                        <a:t>Create Statement</a:t>
                      </a:r>
                      <a:endParaRPr lang="zh-CN" altLang="en-US" dirty="0"/>
                    </a:p>
                  </a:txBody>
                  <a:tcPr/>
                </a:tc>
                <a:extLst>
                  <a:ext uri="{0D108BD9-81ED-4DB2-BD59-A6C34878D82A}">
                    <a16:rowId xmlns:a16="http://schemas.microsoft.com/office/drawing/2014/main" val="2224987153"/>
                  </a:ext>
                </a:extLst>
              </a:tr>
              <a:tr h="370840">
                <a:tc>
                  <a:txBody>
                    <a:bodyPr/>
                    <a:lstStyle/>
                    <a:p>
                      <a:r>
                        <a:rPr lang="en-US" altLang="zh-CN" dirty="0"/>
                        <a:t>CF3/4</a:t>
                      </a:r>
                      <a:endParaRPr lang="zh-CN" altLang="en-US" dirty="0"/>
                    </a:p>
                  </a:txBody>
                  <a:tcPr/>
                </a:tc>
                <a:tc>
                  <a:txBody>
                    <a:bodyPr/>
                    <a:lstStyle/>
                    <a:p>
                      <a:r>
                        <a:rPr lang="en-US" altLang="zh-CN" sz="1800" kern="1200" dirty="0">
                          <a:solidFill>
                            <a:schemeClr val="dk1"/>
                          </a:solidFill>
                          <a:effectLst/>
                          <a:latin typeface="+mn-lt"/>
                          <a:ea typeface="+mn-ea"/>
                          <a:cs typeface="+mn-cs"/>
                        </a:rPr>
                        <a:t>"create table if not exists CFTable3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Server_name</a:t>
                      </a:r>
                      <a:r>
                        <a:rPr lang="en-US" altLang="zh-CN" sz="1800" kern="1200" dirty="0">
                          <a:solidFill>
                            <a:schemeClr val="dk1"/>
                          </a:solidFill>
                          <a:effectLst/>
                          <a:latin typeface="+mn-lt"/>
                          <a:ea typeface="+mn-ea"/>
                          <a:cs typeface="+mn-cs"/>
                        </a:rPr>
                        <a:t> text,\n"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Server_IP</a:t>
                      </a:r>
                      <a:r>
                        <a:rPr lang="en-US" altLang="zh-CN" sz="1800" kern="1200" dirty="0">
                          <a:solidFill>
                            <a:schemeClr val="dk1"/>
                          </a:solidFill>
                          <a:effectLst/>
                          <a:latin typeface="+mn-lt"/>
                          <a:ea typeface="+mn-ea"/>
                          <a:cs typeface="+mn-cs"/>
                        </a:rPr>
                        <a:t> text,\n"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");\n"</a:t>
                      </a:r>
                      <a:endParaRPr lang="zh-CN" altLang="en-US" dirty="0"/>
                    </a:p>
                  </a:txBody>
                  <a:tcPr/>
                </a:tc>
                <a:extLst>
                  <a:ext uri="{0D108BD9-81ED-4DB2-BD59-A6C34878D82A}">
                    <a16:rowId xmlns:a16="http://schemas.microsoft.com/office/drawing/2014/main" val="2369025370"/>
                  </a:ext>
                </a:extLst>
              </a:tr>
              <a:tr h="370840">
                <a:tc>
                  <a:txBody>
                    <a:bodyPr/>
                    <a:lstStyle/>
                    <a:p>
                      <a:r>
                        <a:rPr lang="en-US" altLang="zh-CN" dirty="0"/>
                        <a:t>CF5</a:t>
                      </a:r>
                      <a:endParaRPr lang="zh-CN" altLang="en-US" dirty="0"/>
                    </a:p>
                  </a:txBody>
                  <a:tcPr/>
                </a:tc>
                <a:tc>
                  <a:txBody>
                    <a:bodyPr/>
                    <a:lstStyle/>
                    <a:p>
                      <a:r>
                        <a:rPr lang="en-US" altLang="zh-CN" sz="1800" kern="1200" dirty="0">
                          <a:solidFill>
                            <a:schemeClr val="dk1"/>
                          </a:solidFill>
                          <a:effectLst/>
                          <a:latin typeface="+mn-lt"/>
                          <a:ea typeface="+mn-ea"/>
                          <a:cs typeface="+mn-cs"/>
                        </a:rPr>
                        <a:t>"create table if not exists CFTable5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Player_Id,Session_Id</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")WITH CLUSTERING ORDER BY (</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ASC);\n"</a:t>
                      </a:r>
                      <a:endParaRPr lang="zh-CN" altLang="en-US" dirty="0"/>
                    </a:p>
                  </a:txBody>
                  <a:tcPr/>
                </a:tc>
                <a:extLst>
                  <a:ext uri="{0D108BD9-81ED-4DB2-BD59-A6C34878D82A}">
                    <a16:rowId xmlns:a16="http://schemas.microsoft.com/office/drawing/2014/main" val="1675651880"/>
                  </a:ext>
                </a:extLst>
              </a:tr>
            </a:tbl>
          </a:graphicData>
        </a:graphic>
      </p:graphicFrame>
      <p:sp>
        <p:nvSpPr>
          <p:cNvPr id="5" name="Slide Number Placeholder 3">
            <a:extLst>
              <a:ext uri="{FF2B5EF4-FFF2-40B4-BE49-F238E27FC236}">
                <a16:creationId xmlns:a16="http://schemas.microsoft.com/office/drawing/2014/main" id="{73B8CA21-927A-469C-8270-C75912AAB33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18</a:t>
            </a:fld>
            <a:endParaRPr lang="en-CA" sz="3200" dirty="0"/>
          </a:p>
        </p:txBody>
      </p:sp>
    </p:spTree>
    <p:extLst>
      <p:ext uri="{BB962C8B-B14F-4D97-AF65-F5344CB8AC3E}">
        <p14:creationId xmlns:p14="http://schemas.microsoft.com/office/powerpoint/2010/main" val="19295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CQL Queries</a:t>
            </a:r>
          </a:p>
        </p:txBody>
      </p:sp>
      <p:graphicFrame>
        <p:nvGraphicFramePr>
          <p:cNvPr id="5" name="表格 1">
            <a:extLst>
              <a:ext uri="{FF2B5EF4-FFF2-40B4-BE49-F238E27FC236}">
                <a16:creationId xmlns:a16="http://schemas.microsoft.com/office/drawing/2014/main" id="{3D6BEFB7-38D6-4D07-AA27-E2904AC8E036}"/>
              </a:ext>
            </a:extLst>
          </p:cNvPr>
          <p:cNvGraphicFramePr>
            <a:graphicFrameLocks noGrp="1"/>
          </p:cNvGraphicFramePr>
          <p:nvPr/>
        </p:nvGraphicFramePr>
        <p:xfrm>
          <a:off x="2031999" y="1072698"/>
          <a:ext cx="8128000" cy="1651000"/>
        </p:xfrm>
        <a:graphic>
          <a:graphicData uri="http://schemas.openxmlformats.org/drawingml/2006/table">
            <a:tbl>
              <a:tblPr firstRow="1" bandRow="1">
                <a:tableStyleId>{5C22544A-7EE6-4342-B048-85BDC9FD1C3A}</a:tableStyleId>
              </a:tblPr>
              <a:tblGrid>
                <a:gridCol w="1243819">
                  <a:extLst>
                    <a:ext uri="{9D8B030D-6E8A-4147-A177-3AD203B41FA5}">
                      <a16:colId xmlns:a16="http://schemas.microsoft.com/office/drawing/2014/main" val="2174447587"/>
                    </a:ext>
                  </a:extLst>
                </a:gridCol>
                <a:gridCol w="6884181">
                  <a:extLst>
                    <a:ext uri="{9D8B030D-6E8A-4147-A177-3AD203B41FA5}">
                      <a16:colId xmlns:a16="http://schemas.microsoft.com/office/drawing/2014/main" val="1297110570"/>
                    </a:ext>
                  </a:extLst>
                </a:gridCol>
              </a:tblGrid>
              <a:tr h="370840">
                <a:tc>
                  <a:txBody>
                    <a:bodyPr/>
                    <a:lstStyle/>
                    <a:p>
                      <a:r>
                        <a:rPr lang="en-US" altLang="zh-CN" dirty="0"/>
                        <a:t>Query</a:t>
                      </a:r>
                      <a:endParaRPr lang="zh-CN" altLang="en-US" dirty="0"/>
                    </a:p>
                  </a:txBody>
                  <a:tcPr/>
                </a:tc>
                <a:tc>
                  <a:txBody>
                    <a:bodyPr/>
                    <a:lstStyle/>
                    <a:p>
                      <a:r>
                        <a:rPr lang="en-US" altLang="zh-CN" dirty="0"/>
                        <a:t>CQL Statement</a:t>
                      </a:r>
                      <a:endParaRPr lang="zh-CN" altLang="en-US" dirty="0"/>
                    </a:p>
                  </a:txBody>
                  <a:tcPr/>
                </a:tc>
                <a:extLst>
                  <a:ext uri="{0D108BD9-81ED-4DB2-BD59-A6C34878D82A}">
                    <a16:rowId xmlns:a16="http://schemas.microsoft.com/office/drawing/2014/main" val="4252080249"/>
                  </a:ext>
                </a:extLst>
              </a:tr>
              <a:tr h="370840">
                <a:tc>
                  <a:txBody>
                    <a:bodyPr/>
                    <a:lstStyle/>
                    <a:p>
                      <a:r>
                        <a:rPr lang="en-US" altLang="zh-CN" dirty="0"/>
                        <a:t>Q1</a:t>
                      </a:r>
                      <a:endParaRPr lang="zh-CN" altLang="en-US" dirty="0"/>
                    </a:p>
                  </a:txBody>
                  <a:tcPr/>
                </a:tc>
                <a:tc>
                  <a:txBody>
                    <a:bodyPr/>
                    <a:lstStyle/>
                    <a:p>
                      <a:r>
                        <a:rPr lang="en-US" altLang="zh-CN" sz="1800" kern="1200" dirty="0">
                          <a:solidFill>
                            <a:schemeClr val="dk1"/>
                          </a:solidFill>
                          <a:effectLst/>
                          <a:latin typeface="+mn-lt"/>
                          <a:ea typeface="+mn-ea"/>
                          <a:cs typeface="+mn-cs"/>
                        </a:rPr>
                        <a:t>"select * from CFTable1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 AND </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 ?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DESC limit 1;"</a:t>
                      </a:r>
                      <a:endParaRPr lang="zh-CN" altLang="en-US" dirty="0"/>
                    </a:p>
                  </a:txBody>
                  <a:tcPr/>
                </a:tc>
                <a:extLst>
                  <a:ext uri="{0D108BD9-81ED-4DB2-BD59-A6C34878D82A}">
                    <a16:rowId xmlns:a16="http://schemas.microsoft.com/office/drawing/2014/main" val="2765819953"/>
                  </a:ext>
                </a:extLst>
              </a:tr>
              <a:tr h="370840">
                <a:tc>
                  <a:txBody>
                    <a:bodyPr/>
                    <a:lstStyle/>
                    <a:p>
                      <a:r>
                        <a:rPr lang="en-US" altLang="zh-CN" dirty="0"/>
                        <a:t>Q2</a:t>
                      </a:r>
                      <a:endParaRPr lang="zh-CN" altLang="en-US" dirty="0"/>
                    </a:p>
                  </a:txBody>
                  <a:tcPr/>
                </a:tc>
                <a:tc>
                  <a:txBody>
                    <a:bodyPr/>
                    <a:lstStyle/>
                    <a:p>
                      <a:r>
                        <a:rPr lang="en-US" altLang="zh-CN" sz="1800" kern="1200" dirty="0">
                          <a:solidFill>
                            <a:schemeClr val="dk1"/>
                          </a:solidFill>
                          <a:effectLst/>
                          <a:latin typeface="+mn-lt"/>
                          <a:ea typeface="+mn-ea"/>
                          <a:cs typeface="+mn-cs"/>
                        </a:rPr>
                        <a:t>"select * from CFTable2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DESC limit 1;"</a:t>
                      </a:r>
                      <a:endParaRPr lang="zh-CN" altLang="en-US" dirty="0"/>
                    </a:p>
                  </a:txBody>
                  <a:tcPr/>
                </a:tc>
                <a:extLst>
                  <a:ext uri="{0D108BD9-81ED-4DB2-BD59-A6C34878D82A}">
                    <a16:rowId xmlns:a16="http://schemas.microsoft.com/office/drawing/2014/main" val="3790098119"/>
                  </a:ext>
                </a:extLst>
              </a:tr>
            </a:tbl>
          </a:graphicData>
        </a:graphic>
      </p:graphicFrame>
      <p:graphicFrame>
        <p:nvGraphicFramePr>
          <p:cNvPr id="6" name="表格 5">
            <a:extLst>
              <a:ext uri="{FF2B5EF4-FFF2-40B4-BE49-F238E27FC236}">
                <a16:creationId xmlns:a16="http://schemas.microsoft.com/office/drawing/2014/main" id="{C5FE97ED-F1AF-4409-9A89-ABB226A36F04}"/>
              </a:ext>
            </a:extLst>
          </p:cNvPr>
          <p:cNvGraphicFramePr>
            <a:graphicFrameLocks noGrp="1"/>
          </p:cNvGraphicFramePr>
          <p:nvPr>
            <p:extLst>
              <p:ext uri="{D42A27DB-BD31-4B8C-83A1-F6EECF244321}">
                <p14:modId xmlns:p14="http://schemas.microsoft.com/office/powerpoint/2010/main" val="987009200"/>
              </p:ext>
            </p:extLst>
          </p:nvPr>
        </p:nvGraphicFramePr>
        <p:xfrm>
          <a:off x="1090747" y="3073604"/>
          <a:ext cx="9789706" cy="3108960"/>
        </p:xfrm>
        <a:graphic>
          <a:graphicData uri="http://schemas.openxmlformats.org/drawingml/2006/table">
            <a:tbl>
              <a:tblPr firstRow="1" bandRow="1">
                <a:tableStyleId>{5C22544A-7EE6-4342-B048-85BDC9FD1C3A}</a:tableStyleId>
              </a:tblPr>
              <a:tblGrid>
                <a:gridCol w="1432467">
                  <a:extLst>
                    <a:ext uri="{9D8B030D-6E8A-4147-A177-3AD203B41FA5}">
                      <a16:colId xmlns:a16="http://schemas.microsoft.com/office/drawing/2014/main" val="1449215318"/>
                    </a:ext>
                  </a:extLst>
                </a:gridCol>
                <a:gridCol w="8357239">
                  <a:extLst>
                    <a:ext uri="{9D8B030D-6E8A-4147-A177-3AD203B41FA5}">
                      <a16:colId xmlns:a16="http://schemas.microsoft.com/office/drawing/2014/main" val="717776530"/>
                    </a:ext>
                  </a:extLst>
                </a:gridCol>
              </a:tblGrid>
              <a:tr h="153702">
                <a:tc>
                  <a:txBody>
                    <a:bodyPr/>
                    <a:lstStyle/>
                    <a:p>
                      <a:r>
                        <a:rPr lang="en-US" altLang="zh-CN" dirty="0"/>
                        <a:t>Query</a:t>
                      </a:r>
                      <a:endParaRPr lang="zh-CN" altLang="en-US" dirty="0"/>
                    </a:p>
                  </a:txBody>
                  <a:tcPr/>
                </a:tc>
                <a:tc>
                  <a:txBody>
                    <a:bodyPr/>
                    <a:lstStyle/>
                    <a:p>
                      <a:r>
                        <a:rPr lang="en-US" altLang="zh-CN" dirty="0"/>
                        <a:t>CQL Statement</a:t>
                      </a:r>
                      <a:endParaRPr lang="zh-CN" altLang="en-US" dirty="0"/>
                    </a:p>
                  </a:txBody>
                  <a:tcPr/>
                </a:tc>
                <a:extLst>
                  <a:ext uri="{0D108BD9-81ED-4DB2-BD59-A6C34878D82A}">
                    <a16:rowId xmlns:a16="http://schemas.microsoft.com/office/drawing/2014/main" val="322346102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Q6_CFTable1 </a:t>
                      </a:r>
                    </a:p>
                  </a:txBody>
                  <a:tcPr/>
                </a:tc>
                <a:tc>
                  <a:txBody>
                    <a:bodyPr/>
                    <a:lstStyle/>
                    <a:p>
                      <a:r>
                        <a:rPr lang="en-US" altLang="zh-CN" dirty="0"/>
                        <a:t>Query : </a:t>
                      </a:r>
                      <a:r>
                        <a:rPr lang="en-US" altLang="zh-CN" sz="1800" kern="1200" dirty="0">
                          <a:solidFill>
                            <a:schemeClr val="dk1"/>
                          </a:solidFill>
                          <a:effectLst/>
                          <a:latin typeface="+mn-lt"/>
                          <a:ea typeface="+mn-ea"/>
                          <a:cs typeface="+mn-cs"/>
                        </a:rPr>
                        <a:t>"SELECT * FROM CFTable1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 ALLOW FILTERING;“</a:t>
                      </a:r>
                    </a:p>
                    <a:p>
                      <a:r>
                        <a:rPr lang="en-US" altLang="zh-CN" sz="1800" kern="1200" dirty="0">
                          <a:solidFill>
                            <a:schemeClr val="dk1"/>
                          </a:solidFill>
                          <a:effectLst/>
                          <a:latin typeface="+mn-lt"/>
                          <a:ea typeface="+mn-ea"/>
                          <a:cs typeface="+mn-cs"/>
                        </a:rPr>
                        <a:t>Delete : "DELETE FROM CFTable1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 AND </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Insert :"insert into CFTable1</a:t>
                      </a:r>
                      <a:r>
                        <a:rPr lang="en-US" altLang="zh-CN" sz="1800" kern="1200" baseline="0" dirty="0">
                          <a:solidFill>
                            <a:schemeClr val="dk1"/>
                          </a:solidFill>
                          <a:effectLst/>
                          <a:latin typeface="+mn-lt"/>
                          <a:ea typeface="+mn-ea"/>
                          <a:cs typeface="+mn-cs"/>
                        </a:rPr>
                        <a:t> (</a:t>
                      </a:r>
                      <a:r>
                        <a:rPr lang="en-US" altLang="zh-CN" sz="1800" b="1" kern="1200" baseline="0" dirty="0">
                          <a:solidFill>
                            <a:srgbClr val="FF0000"/>
                          </a:solidFill>
                          <a:effectLst/>
                          <a:latin typeface="+mn-lt"/>
                          <a:ea typeface="+mn-ea"/>
                          <a:cs typeface="+mn-cs"/>
                        </a:rPr>
                        <a:t>keys</a:t>
                      </a:r>
                      <a:r>
                        <a:rPr lang="en-US" altLang="zh-CN" sz="1800" kern="1200" baseline="0" dirty="0">
                          <a:solidFill>
                            <a:schemeClr val="dk1"/>
                          </a:solidFill>
                          <a:effectLst/>
                          <a:latin typeface="+mn-lt"/>
                          <a:ea typeface="+mn-ea"/>
                          <a:cs typeface="+mn-cs"/>
                        </a:rPr>
                        <a:t>) values (</a:t>
                      </a:r>
                      <a:r>
                        <a:rPr lang="en-US" altLang="zh-CN" sz="1800" b="1" kern="1200" baseline="0" dirty="0">
                          <a:solidFill>
                            <a:srgbClr val="FF0000"/>
                          </a:solidFill>
                          <a:effectLst/>
                          <a:latin typeface="+mn-lt"/>
                          <a:ea typeface="+mn-ea"/>
                          <a:cs typeface="+mn-cs"/>
                        </a:rPr>
                        <a:t>?</a:t>
                      </a:r>
                      <a:r>
                        <a:rPr lang="en-US" altLang="zh-CN" sz="1800" kern="1200" baseline="0" dirty="0">
                          <a:solidFill>
                            <a:schemeClr val="dk1"/>
                          </a:solidFill>
                          <a:effectLst/>
                          <a:latin typeface="+mn-lt"/>
                          <a:ea typeface="+mn-ea"/>
                          <a:cs typeface="+mn-cs"/>
                        </a:rPr>
                        <a:t>)</a:t>
                      </a:r>
                    </a:p>
                  </a:txBody>
                  <a:tcPr/>
                </a:tc>
                <a:extLst>
                  <a:ext uri="{0D108BD9-81ED-4DB2-BD59-A6C34878D82A}">
                    <a16:rowId xmlns:a16="http://schemas.microsoft.com/office/drawing/2014/main" val="425564866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Q6_CFTable2 </a:t>
                      </a:r>
                    </a:p>
                    <a:p>
                      <a:endParaRPr lang="zh-CN" altLang="en-US" dirty="0"/>
                    </a:p>
                  </a:txBody>
                  <a:tcPr/>
                </a:tc>
                <a:tc>
                  <a:txBody>
                    <a:bodyPr/>
                    <a:lstStyle/>
                    <a:p>
                      <a:r>
                        <a:rPr lang="en-US" altLang="zh-CN" dirty="0"/>
                        <a:t>Query : </a:t>
                      </a:r>
                      <a:r>
                        <a:rPr lang="en-US" altLang="zh-CN" sz="1800" kern="1200" dirty="0">
                          <a:solidFill>
                            <a:schemeClr val="dk1"/>
                          </a:solidFill>
                          <a:effectLst/>
                          <a:latin typeface="+mn-lt"/>
                          <a:ea typeface="+mn-ea"/>
                          <a:cs typeface="+mn-cs"/>
                        </a:rPr>
                        <a:t>"SELECT * FROM CFTable2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Delete : "DELETE FROM CFTable2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Insert :"insert into CFTable2</a:t>
                      </a:r>
                      <a:r>
                        <a:rPr lang="en-US" altLang="zh-CN" sz="1800" kern="1200" baseline="0" dirty="0">
                          <a:solidFill>
                            <a:schemeClr val="dk1"/>
                          </a:solidFill>
                          <a:effectLst/>
                          <a:latin typeface="+mn-lt"/>
                          <a:ea typeface="+mn-ea"/>
                          <a:cs typeface="+mn-cs"/>
                        </a:rPr>
                        <a:t> (</a:t>
                      </a:r>
                      <a:r>
                        <a:rPr lang="en-US" altLang="zh-CN" sz="1800" b="1" kern="1200" baseline="0" dirty="0">
                          <a:solidFill>
                            <a:srgbClr val="FF0000"/>
                          </a:solidFill>
                          <a:effectLst/>
                          <a:latin typeface="+mn-lt"/>
                          <a:ea typeface="+mn-ea"/>
                          <a:cs typeface="+mn-cs"/>
                        </a:rPr>
                        <a:t>keys</a:t>
                      </a:r>
                      <a:r>
                        <a:rPr lang="en-US" altLang="zh-CN" sz="1800" kern="1200" baseline="0" dirty="0">
                          <a:solidFill>
                            <a:schemeClr val="dk1"/>
                          </a:solidFill>
                          <a:effectLst/>
                          <a:latin typeface="+mn-lt"/>
                          <a:ea typeface="+mn-ea"/>
                          <a:cs typeface="+mn-cs"/>
                        </a:rPr>
                        <a:t>) values (</a:t>
                      </a:r>
                      <a:r>
                        <a:rPr lang="en-US" altLang="zh-CN" sz="1800" b="1" kern="1200" baseline="0" dirty="0">
                          <a:solidFill>
                            <a:srgbClr val="FF0000"/>
                          </a:solidFill>
                          <a:effectLst/>
                          <a:latin typeface="+mn-lt"/>
                          <a:ea typeface="+mn-ea"/>
                          <a:cs typeface="+mn-cs"/>
                        </a:rPr>
                        <a:t>?</a:t>
                      </a:r>
                      <a:r>
                        <a:rPr lang="en-US" altLang="zh-CN" sz="1800" kern="1200" baseline="0" dirty="0">
                          <a:solidFill>
                            <a:schemeClr val="dk1"/>
                          </a:solidFill>
                          <a:effectLst/>
                          <a:latin typeface="+mn-lt"/>
                          <a:ea typeface="+mn-ea"/>
                          <a:cs typeface="+mn-cs"/>
                        </a:rPr>
                        <a:t>)</a:t>
                      </a:r>
                    </a:p>
                  </a:txBody>
                  <a:tcPr/>
                </a:tc>
                <a:extLst>
                  <a:ext uri="{0D108BD9-81ED-4DB2-BD59-A6C34878D82A}">
                    <a16:rowId xmlns:a16="http://schemas.microsoft.com/office/drawing/2014/main" val="13678412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Q6_CFTable3</a:t>
                      </a:r>
                    </a:p>
                    <a:p>
                      <a:endParaRPr lang="zh-CN" altLang="en-US" dirty="0"/>
                    </a:p>
                  </a:txBody>
                  <a:tcPr/>
                </a:tc>
                <a:tc>
                  <a:txBody>
                    <a:bodyPr/>
                    <a:lstStyle/>
                    <a:p>
                      <a:r>
                        <a:rPr lang="en-US" altLang="zh-CN" dirty="0"/>
                        <a:t>Query : </a:t>
                      </a:r>
                      <a:r>
                        <a:rPr lang="en-US" altLang="zh-CN" sz="1800" kern="1200" dirty="0">
                          <a:solidFill>
                            <a:schemeClr val="dk1"/>
                          </a:solidFill>
                          <a:effectLst/>
                          <a:latin typeface="+mn-lt"/>
                          <a:ea typeface="+mn-ea"/>
                          <a:cs typeface="+mn-cs"/>
                        </a:rPr>
                        <a:t>"SELECT * FROM CFTable3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Delete : "DELETE FROM CFTable3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Insert :"insert into CFTable3</a:t>
                      </a:r>
                      <a:r>
                        <a:rPr lang="en-US" altLang="zh-CN" sz="1800" kern="1200" baseline="0" dirty="0">
                          <a:solidFill>
                            <a:schemeClr val="dk1"/>
                          </a:solidFill>
                          <a:effectLst/>
                          <a:latin typeface="+mn-lt"/>
                          <a:ea typeface="+mn-ea"/>
                          <a:cs typeface="+mn-cs"/>
                        </a:rPr>
                        <a:t> (</a:t>
                      </a:r>
                      <a:r>
                        <a:rPr lang="en-US" altLang="zh-CN" sz="1800" b="1" kern="1200" baseline="0" dirty="0">
                          <a:solidFill>
                            <a:srgbClr val="FF0000"/>
                          </a:solidFill>
                          <a:effectLst/>
                          <a:latin typeface="+mn-lt"/>
                          <a:ea typeface="+mn-ea"/>
                          <a:cs typeface="+mn-cs"/>
                        </a:rPr>
                        <a:t>keys</a:t>
                      </a:r>
                      <a:r>
                        <a:rPr lang="en-US" altLang="zh-CN" sz="1800" kern="1200" baseline="0" dirty="0">
                          <a:solidFill>
                            <a:schemeClr val="dk1"/>
                          </a:solidFill>
                          <a:effectLst/>
                          <a:latin typeface="+mn-lt"/>
                          <a:ea typeface="+mn-ea"/>
                          <a:cs typeface="+mn-cs"/>
                        </a:rPr>
                        <a:t>) values (</a:t>
                      </a:r>
                      <a:r>
                        <a:rPr lang="en-US" altLang="zh-CN" sz="1800" b="1" kern="1200" baseline="0" dirty="0">
                          <a:solidFill>
                            <a:srgbClr val="FF0000"/>
                          </a:solidFill>
                          <a:effectLst/>
                          <a:latin typeface="+mn-lt"/>
                          <a:ea typeface="+mn-ea"/>
                          <a:cs typeface="+mn-cs"/>
                        </a:rPr>
                        <a:t>?</a:t>
                      </a:r>
                      <a:r>
                        <a:rPr lang="en-US" altLang="zh-CN" sz="1800" kern="1200" baseline="0" dirty="0">
                          <a:solidFill>
                            <a:schemeClr val="dk1"/>
                          </a:solidFill>
                          <a:effectLst/>
                          <a:latin typeface="+mn-lt"/>
                          <a:ea typeface="+mn-ea"/>
                          <a:cs typeface="+mn-cs"/>
                        </a:rPr>
                        <a:t>)</a:t>
                      </a:r>
                    </a:p>
                  </a:txBody>
                  <a:tcPr/>
                </a:tc>
                <a:extLst>
                  <a:ext uri="{0D108BD9-81ED-4DB2-BD59-A6C34878D82A}">
                    <a16:rowId xmlns:a16="http://schemas.microsoft.com/office/drawing/2014/main" val="558938309"/>
                  </a:ext>
                </a:extLst>
              </a:tr>
            </a:tbl>
          </a:graphicData>
        </a:graphic>
      </p:graphicFrame>
      <p:sp>
        <p:nvSpPr>
          <p:cNvPr id="8" name="Slide Number Placeholder 3">
            <a:extLst>
              <a:ext uri="{FF2B5EF4-FFF2-40B4-BE49-F238E27FC236}">
                <a16:creationId xmlns:a16="http://schemas.microsoft.com/office/drawing/2014/main" id="{5383C56F-904E-4F07-A5E8-8CE443738203}"/>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19</a:t>
            </a:fld>
            <a:endParaRPr lang="en-CA" sz="3200" dirty="0"/>
          </a:p>
        </p:txBody>
      </p:sp>
    </p:spTree>
    <p:extLst>
      <p:ext uri="{BB962C8B-B14F-4D97-AF65-F5344CB8AC3E}">
        <p14:creationId xmlns:p14="http://schemas.microsoft.com/office/powerpoint/2010/main" val="90297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C3A3-C80D-4787-9D2E-B85E7ECBC36C}"/>
              </a:ext>
            </a:extLst>
          </p:cNvPr>
          <p:cNvSpPr>
            <a:spLocks noGrp="1"/>
          </p:cNvSpPr>
          <p:nvPr>
            <p:ph type="title"/>
          </p:nvPr>
        </p:nvSpPr>
        <p:spPr>
          <a:xfrm>
            <a:off x="1574800" y="1482725"/>
            <a:ext cx="9042400" cy="1325563"/>
          </a:xfrm>
        </p:spPr>
        <p:txBody>
          <a:bodyPr>
            <a:normAutofit fontScale="90000"/>
          </a:bodyPr>
          <a:lstStyle/>
          <a:p>
            <a:r>
              <a:rPr lang="en-US" sz="6000" b="1" dirty="0">
                <a:solidFill>
                  <a:srgbClr val="0070C0"/>
                </a:solidFill>
              </a:rPr>
              <a:t>Case Study#1: Easy Anti Cheat</a:t>
            </a:r>
            <a:endParaRPr lang="en-CA" sz="6000" b="1" dirty="0">
              <a:solidFill>
                <a:srgbClr val="0070C0"/>
              </a:solidFill>
            </a:endParaRPr>
          </a:p>
        </p:txBody>
      </p:sp>
    </p:spTree>
    <p:extLst>
      <p:ext uri="{BB962C8B-B14F-4D97-AF65-F5344CB8AC3E}">
        <p14:creationId xmlns:p14="http://schemas.microsoft.com/office/powerpoint/2010/main" val="286956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Database Population</a:t>
            </a:r>
          </a:p>
        </p:txBody>
      </p:sp>
      <p:sp>
        <p:nvSpPr>
          <p:cNvPr id="8" name="Content Placeholder 2">
            <a:extLst>
              <a:ext uri="{FF2B5EF4-FFF2-40B4-BE49-F238E27FC236}">
                <a16:creationId xmlns:a16="http://schemas.microsoft.com/office/drawing/2014/main" id="{F451E849-4439-4A05-B003-4D7E31B71795}"/>
              </a:ext>
            </a:extLst>
          </p:cNvPr>
          <p:cNvSpPr>
            <a:spLocks noGrp="1"/>
          </p:cNvSpPr>
          <p:nvPr>
            <p:ph idx="1"/>
          </p:nvPr>
        </p:nvSpPr>
        <p:spPr>
          <a:xfrm>
            <a:off x="838200" y="1041400"/>
            <a:ext cx="10515600" cy="5135563"/>
          </a:xfrm>
        </p:spPr>
        <p:txBody>
          <a:bodyPr>
            <a:normAutofit/>
          </a:bodyPr>
          <a:lstStyle/>
          <a:p>
            <a:r>
              <a:rPr lang="en-CA" dirty="0"/>
              <a:t>We populated the CF tables, in Cassandra store, with 1000 players and 10 servers, where each player owns by average 10 sessions, each server handles by average 1000 sessions and each session captures by average 5 states.</a:t>
            </a:r>
          </a:p>
        </p:txBody>
      </p:sp>
      <p:sp>
        <p:nvSpPr>
          <p:cNvPr id="9" name="Slide Number Placeholder 3">
            <a:extLst>
              <a:ext uri="{FF2B5EF4-FFF2-40B4-BE49-F238E27FC236}">
                <a16:creationId xmlns:a16="http://schemas.microsoft.com/office/drawing/2014/main" id="{E159E34A-4155-415D-BBDC-AA82A4073146}"/>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20</a:t>
            </a:fld>
            <a:endParaRPr lang="en-CA" sz="3200" dirty="0"/>
          </a:p>
        </p:txBody>
      </p:sp>
    </p:spTree>
    <p:extLst>
      <p:ext uri="{BB962C8B-B14F-4D97-AF65-F5344CB8AC3E}">
        <p14:creationId xmlns:p14="http://schemas.microsoft.com/office/powerpoint/2010/main" val="112980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59217757"/>
              </p:ext>
            </p:extLst>
          </p:nvPr>
        </p:nvGraphicFramePr>
        <p:xfrm>
          <a:off x="2031999" y="1218065"/>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15422946"/>
                    </a:ext>
                  </a:extLst>
                </a:gridCol>
                <a:gridCol w="2032000">
                  <a:extLst>
                    <a:ext uri="{9D8B030D-6E8A-4147-A177-3AD203B41FA5}">
                      <a16:colId xmlns:a16="http://schemas.microsoft.com/office/drawing/2014/main" val="2172464922"/>
                    </a:ext>
                  </a:extLst>
                </a:gridCol>
                <a:gridCol w="2032000">
                  <a:extLst>
                    <a:ext uri="{9D8B030D-6E8A-4147-A177-3AD203B41FA5}">
                      <a16:colId xmlns:a16="http://schemas.microsoft.com/office/drawing/2014/main" val="3387571202"/>
                    </a:ext>
                  </a:extLst>
                </a:gridCol>
                <a:gridCol w="2032000">
                  <a:extLst>
                    <a:ext uri="{9D8B030D-6E8A-4147-A177-3AD203B41FA5}">
                      <a16:colId xmlns:a16="http://schemas.microsoft.com/office/drawing/2014/main" val="2112057301"/>
                    </a:ext>
                  </a:extLst>
                </a:gridCol>
              </a:tblGrid>
              <a:tr h="370840">
                <a:tc>
                  <a:txBody>
                    <a:bodyPr/>
                    <a:lstStyle/>
                    <a:p>
                      <a:endParaRPr lang="zh-CN" altLang="en-US" dirty="0"/>
                    </a:p>
                  </a:txBody>
                  <a:tcPr/>
                </a:tc>
                <a:tc>
                  <a:txBody>
                    <a:bodyPr/>
                    <a:lstStyle/>
                    <a:p>
                      <a:r>
                        <a:rPr lang="en-US" altLang="zh-CN" dirty="0"/>
                        <a:t>Q1</a:t>
                      </a:r>
                      <a:endParaRPr lang="zh-CN" altLang="en-US" dirty="0"/>
                    </a:p>
                  </a:txBody>
                  <a:tcPr/>
                </a:tc>
                <a:tc>
                  <a:txBody>
                    <a:bodyPr/>
                    <a:lstStyle/>
                    <a:p>
                      <a:r>
                        <a:rPr lang="en-US" altLang="zh-CN" dirty="0"/>
                        <a:t>Q2</a:t>
                      </a:r>
                      <a:endParaRPr lang="zh-CN" altLang="en-US" dirty="0"/>
                    </a:p>
                  </a:txBody>
                  <a:tcPr/>
                </a:tc>
                <a:tc>
                  <a:txBody>
                    <a:bodyPr/>
                    <a:lstStyle/>
                    <a:p>
                      <a:r>
                        <a:rPr lang="en-US" altLang="zh-CN" dirty="0"/>
                        <a:t>Q6</a:t>
                      </a:r>
                      <a:endParaRPr lang="zh-CN" altLang="en-US" dirty="0"/>
                    </a:p>
                  </a:txBody>
                  <a:tcPr/>
                </a:tc>
                <a:extLst>
                  <a:ext uri="{0D108BD9-81ED-4DB2-BD59-A6C34878D82A}">
                    <a16:rowId xmlns:a16="http://schemas.microsoft.com/office/drawing/2014/main" val="2657510701"/>
                  </a:ext>
                </a:extLst>
              </a:tr>
              <a:tr h="370840">
                <a:tc>
                  <a:txBody>
                    <a:bodyPr/>
                    <a:lstStyle/>
                    <a:p>
                      <a:r>
                        <a:rPr lang="en-US" altLang="zh-CN" dirty="0"/>
                        <a:t>1</a:t>
                      </a:r>
                      <a:endParaRPr lang="zh-CN" altLang="en-US" dirty="0"/>
                    </a:p>
                  </a:txBody>
                  <a:tcPr/>
                </a:tc>
                <a:tc>
                  <a:txBody>
                    <a:bodyPr/>
                    <a:lstStyle/>
                    <a:p>
                      <a:r>
                        <a:rPr lang="en-US" altLang="zh-CN" dirty="0"/>
                        <a:t>7.2707</a:t>
                      </a:r>
                      <a:endParaRPr lang="zh-CN" altLang="en-US" dirty="0"/>
                    </a:p>
                  </a:txBody>
                  <a:tcPr/>
                </a:tc>
                <a:tc>
                  <a:txBody>
                    <a:bodyPr/>
                    <a:lstStyle/>
                    <a:p>
                      <a:r>
                        <a:rPr lang="en-US" altLang="zh-CN" dirty="0"/>
                        <a:t>7.405</a:t>
                      </a:r>
                      <a:endParaRPr lang="zh-CN" altLang="en-US" dirty="0"/>
                    </a:p>
                  </a:txBody>
                  <a:tcPr/>
                </a:tc>
                <a:tc>
                  <a:txBody>
                    <a:bodyPr/>
                    <a:lstStyle/>
                    <a:p>
                      <a:r>
                        <a:rPr lang="en-US" altLang="zh-CN" dirty="0"/>
                        <a:t>897.09</a:t>
                      </a:r>
                      <a:endParaRPr lang="zh-CN" altLang="en-US" dirty="0"/>
                    </a:p>
                  </a:txBody>
                  <a:tcPr/>
                </a:tc>
                <a:extLst>
                  <a:ext uri="{0D108BD9-81ED-4DB2-BD59-A6C34878D82A}">
                    <a16:rowId xmlns:a16="http://schemas.microsoft.com/office/drawing/2014/main" val="3120472363"/>
                  </a:ext>
                </a:extLst>
              </a:tr>
              <a:tr h="370840">
                <a:tc>
                  <a:txBody>
                    <a:bodyPr/>
                    <a:lstStyle/>
                    <a:p>
                      <a:r>
                        <a:rPr lang="en-US" altLang="zh-CN" dirty="0"/>
                        <a:t>2</a:t>
                      </a:r>
                      <a:endParaRPr lang="zh-CN" altLang="en-US" dirty="0"/>
                    </a:p>
                  </a:txBody>
                  <a:tcPr/>
                </a:tc>
                <a:tc>
                  <a:txBody>
                    <a:bodyPr/>
                    <a:lstStyle/>
                    <a:p>
                      <a:r>
                        <a:rPr lang="en-US" altLang="zh-CN" dirty="0"/>
                        <a:t>7.3358</a:t>
                      </a:r>
                      <a:endParaRPr lang="zh-CN" altLang="en-US" dirty="0"/>
                    </a:p>
                  </a:txBody>
                  <a:tcPr/>
                </a:tc>
                <a:tc>
                  <a:txBody>
                    <a:bodyPr/>
                    <a:lstStyle/>
                    <a:p>
                      <a:r>
                        <a:rPr lang="en-US" altLang="zh-CN" dirty="0"/>
                        <a:t>7.4636</a:t>
                      </a:r>
                      <a:endParaRPr lang="zh-CN" altLang="en-US" dirty="0"/>
                    </a:p>
                  </a:txBody>
                  <a:tcPr/>
                </a:tc>
                <a:tc>
                  <a:txBody>
                    <a:bodyPr/>
                    <a:lstStyle/>
                    <a:p>
                      <a:r>
                        <a:rPr lang="en-US" altLang="zh-CN"/>
                        <a:t>933.08</a:t>
                      </a:r>
                      <a:endParaRPr lang="zh-CN" altLang="en-US" dirty="0"/>
                    </a:p>
                  </a:txBody>
                  <a:tcPr/>
                </a:tc>
                <a:extLst>
                  <a:ext uri="{0D108BD9-81ED-4DB2-BD59-A6C34878D82A}">
                    <a16:rowId xmlns:a16="http://schemas.microsoft.com/office/drawing/2014/main" val="1052930716"/>
                  </a:ext>
                </a:extLst>
              </a:tr>
              <a:tr h="370840">
                <a:tc>
                  <a:txBody>
                    <a:bodyPr/>
                    <a:lstStyle/>
                    <a:p>
                      <a:r>
                        <a:rPr lang="en-US" altLang="zh-CN" dirty="0"/>
                        <a:t>3</a:t>
                      </a:r>
                      <a:endParaRPr lang="zh-CN" altLang="en-US" dirty="0"/>
                    </a:p>
                  </a:txBody>
                  <a:tcPr/>
                </a:tc>
                <a:tc>
                  <a:txBody>
                    <a:bodyPr/>
                    <a:lstStyle/>
                    <a:p>
                      <a:r>
                        <a:rPr lang="en-US" altLang="zh-CN" dirty="0"/>
                        <a:t>7.3221</a:t>
                      </a:r>
                      <a:endParaRPr lang="zh-CN" altLang="en-US" dirty="0"/>
                    </a:p>
                  </a:txBody>
                  <a:tcPr/>
                </a:tc>
                <a:tc>
                  <a:txBody>
                    <a:bodyPr/>
                    <a:lstStyle/>
                    <a:p>
                      <a:r>
                        <a:rPr lang="en-US" altLang="zh-CN" dirty="0"/>
                        <a:t>7.4328</a:t>
                      </a:r>
                      <a:endParaRPr lang="zh-CN" altLang="en-US" dirty="0"/>
                    </a:p>
                  </a:txBody>
                  <a:tcPr/>
                </a:tc>
                <a:tc>
                  <a:txBody>
                    <a:bodyPr/>
                    <a:lstStyle/>
                    <a:p>
                      <a:r>
                        <a:rPr lang="en-US" altLang="zh-CN"/>
                        <a:t>979.63</a:t>
                      </a:r>
                      <a:endParaRPr lang="zh-CN" altLang="en-US" dirty="0"/>
                    </a:p>
                  </a:txBody>
                  <a:tcPr/>
                </a:tc>
                <a:extLst>
                  <a:ext uri="{0D108BD9-81ED-4DB2-BD59-A6C34878D82A}">
                    <a16:rowId xmlns:a16="http://schemas.microsoft.com/office/drawing/2014/main" val="4173274145"/>
                  </a:ext>
                </a:extLst>
              </a:tr>
              <a:tr h="370840">
                <a:tc>
                  <a:txBody>
                    <a:bodyPr/>
                    <a:lstStyle/>
                    <a:p>
                      <a:r>
                        <a:rPr lang="en-US" altLang="zh-CN" dirty="0"/>
                        <a:t>4</a:t>
                      </a:r>
                      <a:endParaRPr lang="zh-CN" altLang="en-US" dirty="0"/>
                    </a:p>
                  </a:txBody>
                  <a:tcPr/>
                </a:tc>
                <a:tc>
                  <a:txBody>
                    <a:bodyPr/>
                    <a:lstStyle/>
                    <a:p>
                      <a:r>
                        <a:rPr lang="en-US" altLang="zh-CN" dirty="0"/>
                        <a:t>7.3081</a:t>
                      </a:r>
                      <a:endParaRPr lang="zh-CN" altLang="en-US" dirty="0"/>
                    </a:p>
                  </a:txBody>
                  <a:tcPr/>
                </a:tc>
                <a:tc>
                  <a:txBody>
                    <a:bodyPr/>
                    <a:lstStyle/>
                    <a:p>
                      <a:r>
                        <a:rPr lang="en-US" altLang="zh-CN" dirty="0"/>
                        <a:t>7.4253</a:t>
                      </a:r>
                      <a:endParaRPr lang="zh-CN" altLang="en-US" dirty="0"/>
                    </a:p>
                  </a:txBody>
                  <a:tcPr/>
                </a:tc>
                <a:tc>
                  <a:txBody>
                    <a:bodyPr/>
                    <a:lstStyle/>
                    <a:p>
                      <a:r>
                        <a:rPr lang="en-US" altLang="zh-CN"/>
                        <a:t>981.15</a:t>
                      </a:r>
                      <a:endParaRPr lang="zh-CN" altLang="en-US" dirty="0"/>
                    </a:p>
                  </a:txBody>
                  <a:tcPr/>
                </a:tc>
                <a:extLst>
                  <a:ext uri="{0D108BD9-81ED-4DB2-BD59-A6C34878D82A}">
                    <a16:rowId xmlns:a16="http://schemas.microsoft.com/office/drawing/2014/main" val="2959974617"/>
                  </a:ext>
                </a:extLst>
              </a:tr>
              <a:tr h="370840">
                <a:tc>
                  <a:txBody>
                    <a:bodyPr/>
                    <a:lstStyle/>
                    <a:p>
                      <a:r>
                        <a:rPr lang="en-US" altLang="zh-CN" dirty="0"/>
                        <a:t>5</a:t>
                      </a:r>
                      <a:endParaRPr lang="zh-CN" altLang="en-US" dirty="0"/>
                    </a:p>
                  </a:txBody>
                  <a:tcPr/>
                </a:tc>
                <a:tc>
                  <a:txBody>
                    <a:bodyPr/>
                    <a:lstStyle/>
                    <a:p>
                      <a:r>
                        <a:rPr lang="en-US" altLang="zh-CN" dirty="0"/>
                        <a:t>7.3103</a:t>
                      </a:r>
                      <a:endParaRPr lang="zh-CN" altLang="en-US" dirty="0"/>
                    </a:p>
                  </a:txBody>
                  <a:tcPr/>
                </a:tc>
                <a:tc>
                  <a:txBody>
                    <a:bodyPr/>
                    <a:lstStyle/>
                    <a:p>
                      <a:r>
                        <a:rPr lang="en-US" altLang="zh-CN" dirty="0"/>
                        <a:t>7.4321</a:t>
                      </a:r>
                      <a:endParaRPr lang="zh-CN" altLang="en-US" dirty="0"/>
                    </a:p>
                  </a:txBody>
                  <a:tcPr/>
                </a:tc>
                <a:tc>
                  <a:txBody>
                    <a:bodyPr/>
                    <a:lstStyle/>
                    <a:p>
                      <a:r>
                        <a:rPr lang="en-US" altLang="zh-CN"/>
                        <a:t>987.7</a:t>
                      </a:r>
                      <a:endParaRPr lang="zh-CN" altLang="en-US" dirty="0"/>
                    </a:p>
                  </a:txBody>
                  <a:tcPr/>
                </a:tc>
                <a:extLst>
                  <a:ext uri="{0D108BD9-81ED-4DB2-BD59-A6C34878D82A}">
                    <a16:rowId xmlns:a16="http://schemas.microsoft.com/office/drawing/2014/main" val="3353423151"/>
                  </a:ext>
                </a:extLst>
              </a:tr>
              <a:tr h="370840">
                <a:tc>
                  <a:txBody>
                    <a:bodyPr/>
                    <a:lstStyle/>
                    <a:p>
                      <a:r>
                        <a:rPr lang="en-US" altLang="zh-CN" b="1" dirty="0" err="1">
                          <a:solidFill>
                            <a:srgbClr val="FF0000"/>
                          </a:solidFill>
                        </a:rPr>
                        <a:t>avg</a:t>
                      </a:r>
                      <a:endParaRPr lang="zh-CN" altLang="en-US" b="1" dirty="0">
                        <a:solidFill>
                          <a:srgbClr val="FF0000"/>
                        </a:solidFill>
                      </a:endParaRPr>
                    </a:p>
                  </a:txBody>
                  <a:tcPr/>
                </a:tc>
                <a:tc>
                  <a:txBody>
                    <a:bodyPr/>
                    <a:lstStyle/>
                    <a:p>
                      <a:r>
                        <a:rPr lang="en-US" altLang="zh-CN" b="1" dirty="0">
                          <a:solidFill>
                            <a:srgbClr val="FF0000"/>
                          </a:solidFill>
                        </a:rPr>
                        <a:t>7.3094</a:t>
                      </a:r>
                    </a:p>
                  </a:txBody>
                  <a:tcPr/>
                </a:tc>
                <a:tc>
                  <a:txBody>
                    <a:bodyPr/>
                    <a:lstStyle/>
                    <a:p>
                      <a:r>
                        <a:rPr lang="en-US" altLang="zh-CN" b="1" dirty="0">
                          <a:solidFill>
                            <a:srgbClr val="FF0000"/>
                          </a:solidFill>
                        </a:rPr>
                        <a:t>7.43176</a:t>
                      </a:r>
                    </a:p>
                  </a:txBody>
                  <a:tcPr/>
                </a:tc>
                <a:tc>
                  <a:txBody>
                    <a:bodyPr/>
                    <a:lstStyle/>
                    <a:p>
                      <a:r>
                        <a:rPr lang="en-US" altLang="zh-CN" b="1" dirty="0">
                          <a:solidFill>
                            <a:srgbClr val="FF0000"/>
                          </a:solidFill>
                        </a:rPr>
                        <a:t>955.73</a:t>
                      </a:r>
                    </a:p>
                  </a:txBody>
                  <a:tcPr/>
                </a:tc>
                <a:extLst>
                  <a:ext uri="{0D108BD9-81ED-4DB2-BD59-A6C34878D82A}">
                    <a16:rowId xmlns:a16="http://schemas.microsoft.com/office/drawing/2014/main" val="3138981314"/>
                  </a:ext>
                </a:extLst>
              </a:tr>
            </a:tbl>
          </a:graphicData>
        </a:graphic>
      </p:graphicFrame>
      <p:sp>
        <p:nvSpPr>
          <p:cNvPr id="9" name="Title 1">
            <a:extLst>
              <a:ext uri="{FF2B5EF4-FFF2-40B4-BE49-F238E27FC236}">
                <a16:creationId xmlns:a16="http://schemas.microsoft.com/office/drawing/2014/main" id="{B1343C86-975E-4831-864F-79A30160F166}"/>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The Performance of Queries</a:t>
            </a:r>
          </a:p>
        </p:txBody>
      </p:sp>
      <p:sp>
        <p:nvSpPr>
          <p:cNvPr id="4" name="Slide Number Placeholder 3">
            <a:extLst>
              <a:ext uri="{FF2B5EF4-FFF2-40B4-BE49-F238E27FC236}">
                <a16:creationId xmlns:a16="http://schemas.microsoft.com/office/drawing/2014/main" id="{6074EBDC-CCEA-4CE5-828F-948CDC4FE233}"/>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21</a:t>
            </a:fld>
            <a:endParaRPr lang="en-CA" sz="3200" dirty="0"/>
          </a:p>
        </p:txBody>
      </p:sp>
    </p:spTree>
    <p:extLst>
      <p:ext uri="{BB962C8B-B14F-4D97-AF65-F5344CB8AC3E}">
        <p14:creationId xmlns:p14="http://schemas.microsoft.com/office/powerpoint/2010/main" val="213788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B8967E0-D46A-487D-AEB5-AD74421B08F0}"/>
              </a:ext>
            </a:extLst>
          </p:cNvPr>
          <p:cNvSpPr/>
          <p:nvPr/>
        </p:nvSpPr>
        <p:spPr>
          <a:xfrm>
            <a:off x="5569168" y="1934058"/>
            <a:ext cx="1953332" cy="1022761"/>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2" name="Content Placeholder 2">
            <a:extLst>
              <a:ext uri="{FF2B5EF4-FFF2-40B4-BE49-F238E27FC236}">
                <a16:creationId xmlns:a16="http://schemas.microsoft.com/office/drawing/2014/main" id="{4E36ED9E-5DA0-4F15-B93E-C83A805E3F8E}"/>
              </a:ext>
            </a:extLst>
          </p:cNvPr>
          <p:cNvSpPr txBox="1">
            <a:spLocks/>
          </p:cNvSpPr>
          <p:nvPr/>
        </p:nvSpPr>
        <p:spPr>
          <a:xfrm>
            <a:off x="5711210" y="1992772"/>
            <a:ext cx="1724170" cy="938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Server.name</a:t>
            </a:r>
          </a:p>
          <a:p>
            <a:pPr marL="0" indent="0">
              <a:lnSpc>
                <a:spcPct val="100000"/>
              </a:lnSpc>
              <a:spcBef>
                <a:spcPts val="0"/>
              </a:spcBef>
              <a:buNone/>
            </a:pPr>
            <a:r>
              <a:rPr lang="en-US" sz="1900" dirty="0"/>
              <a:t>Server.IP</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23" name="Rectangle 22">
            <a:extLst>
              <a:ext uri="{FF2B5EF4-FFF2-40B4-BE49-F238E27FC236}">
                <a16:creationId xmlns:a16="http://schemas.microsoft.com/office/drawing/2014/main" id="{E701A9E7-64C3-4BAF-9F1A-1DCDF14D40CF}"/>
              </a:ext>
            </a:extLst>
          </p:cNvPr>
          <p:cNvSpPr/>
          <p:nvPr/>
        </p:nvSpPr>
        <p:spPr>
          <a:xfrm>
            <a:off x="4902835" y="1978941"/>
            <a:ext cx="889911" cy="400110"/>
          </a:xfrm>
          <a:prstGeom prst="rect">
            <a:avLst/>
          </a:prstGeom>
        </p:spPr>
        <p:txBody>
          <a:bodyPr wrap="square">
            <a:spAutoFit/>
          </a:bodyPr>
          <a:lstStyle/>
          <a:p>
            <a:pPr>
              <a:defRPr/>
            </a:pPr>
            <a:r>
              <a:rPr lang="en-CA" sz="2000" b="1" dirty="0"/>
              <a:t>CF</a:t>
            </a:r>
            <a:r>
              <a:rPr lang="en-CA" sz="2000" b="1" baseline="-25000" dirty="0"/>
              <a:t>3/4</a:t>
            </a:r>
            <a:endParaRPr lang="en-CA" sz="2000" baseline="-25000" dirty="0"/>
          </a:p>
        </p:txBody>
      </p:sp>
      <p:sp>
        <p:nvSpPr>
          <p:cNvPr id="24" name="TextBox 23">
            <a:extLst>
              <a:ext uri="{FF2B5EF4-FFF2-40B4-BE49-F238E27FC236}">
                <a16:creationId xmlns:a16="http://schemas.microsoft.com/office/drawing/2014/main" id="{A0527746-8706-4A33-84CE-2E4D5796F4C9}"/>
              </a:ext>
            </a:extLst>
          </p:cNvPr>
          <p:cNvSpPr txBox="1"/>
          <p:nvPr/>
        </p:nvSpPr>
        <p:spPr>
          <a:xfrm>
            <a:off x="7050961" y="1987323"/>
            <a:ext cx="658994" cy="969496"/>
          </a:xfrm>
          <a:prstGeom prst="rect">
            <a:avLst/>
          </a:prstGeom>
          <a:noFill/>
        </p:spPr>
        <p:txBody>
          <a:bodyPr wrap="square" rtlCol="0">
            <a:spAutoFit/>
          </a:bodyPr>
          <a:lstStyle/>
          <a:p>
            <a:r>
              <a:rPr lang="en-CA" sz="1900" b="1" dirty="0">
                <a:solidFill>
                  <a:srgbClr val="0070C0"/>
                </a:solidFill>
              </a:rPr>
              <a:t>PK</a:t>
            </a:r>
          </a:p>
          <a:p>
            <a:endParaRPr lang="en-CA" sz="1900" dirty="0">
              <a:solidFill>
                <a:srgbClr val="0070C0"/>
              </a:solidFill>
            </a:endParaRPr>
          </a:p>
          <a:p>
            <a:endParaRPr lang="en-CA" sz="1900" dirty="0">
              <a:solidFill>
                <a:srgbClr val="C00000"/>
              </a:solidFill>
            </a:endParaRPr>
          </a:p>
        </p:txBody>
      </p:sp>
      <p:sp>
        <p:nvSpPr>
          <p:cNvPr id="19" name="TextBox 18">
            <a:extLst>
              <a:ext uri="{FF2B5EF4-FFF2-40B4-BE49-F238E27FC236}">
                <a16:creationId xmlns:a16="http://schemas.microsoft.com/office/drawing/2014/main" id="{C0D065F4-50A6-4DFF-B40F-59B311543E67}"/>
              </a:ext>
            </a:extLst>
          </p:cNvPr>
          <p:cNvSpPr txBox="1"/>
          <p:nvPr/>
        </p:nvSpPr>
        <p:spPr>
          <a:xfrm>
            <a:off x="1610309" y="3226086"/>
            <a:ext cx="9057248" cy="369332"/>
          </a:xfrm>
          <a:prstGeom prst="rect">
            <a:avLst/>
          </a:prstGeom>
          <a:noFill/>
        </p:spPr>
        <p:txBody>
          <a:bodyPr wrap="square" rtlCol="0">
            <a:spAutoFit/>
          </a:bodyPr>
          <a:lstStyle/>
          <a:p>
            <a:r>
              <a:rPr lang="en-CA" b="1" dirty="0"/>
              <a:t>PK</a:t>
            </a:r>
            <a:r>
              <a:rPr lang="en-CA" dirty="0"/>
              <a:t> means partition key, and </a:t>
            </a:r>
            <a:r>
              <a:rPr lang="en-CA" b="1" dirty="0"/>
              <a:t>CK</a:t>
            </a:r>
            <a:r>
              <a:rPr lang="en-CA" dirty="0"/>
              <a:t> means clustering key where </a:t>
            </a:r>
            <a:r>
              <a:rPr lang="en-CA" b="1" dirty="0"/>
              <a:t>–</a:t>
            </a:r>
            <a:r>
              <a:rPr lang="en-CA" dirty="0"/>
              <a:t>/</a:t>
            </a:r>
            <a:r>
              <a:rPr lang="en-CA" b="1" dirty="0"/>
              <a:t>+</a:t>
            </a:r>
            <a:r>
              <a:rPr lang="en-CA" dirty="0"/>
              <a:t> means &lt;DESC&gt;/&lt;ASC&gt; order</a:t>
            </a:r>
          </a:p>
        </p:txBody>
      </p:sp>
      <p:sp>
        <p:nvSpPr>
          <p:cNvPr id="26" name="Rectangle 25">
            <a:extLst>
              <a:ext uri="{FF2B5EF4-FFF2-40B4-BE49-F238E27FC236}">
                <a16:creationId xmlns:a16="http://schemas.microsoft.com/office/drawing/2014/main" id="{C73A8599-4187-4EBB-A99F-9247E11E4884}"/>
              </a:ext>
            </a:extLst>
          </p:cNvPr>
          <p:cNvSpPr/>
          <p:nvPr/>
        </p:nvSpPr>
        <p:spPr>
          <a:xfrm>
            <a:off x="7709955" y="2172963"/>
            <a:ext cx="771024" cy="400110"/>
          </a:xfrm>
          <a:prstGeom prst="rect">
            <a:avLst/>
          </a:prstGeom>
        </p:spPr>
        <p:txBody>
          <a:bodyPr wrap="square">
            <a:spAutoFit/>
          </a:bodyPr>
          <a:lstStyle/>
          <a:p>
            <a:pPr>
              <a:defRPr/>
            </a:pPr>
            <a:r>
              <a:rPr lang="en-CA" sz="2000" b="1" dirty="0"/>
              <a:t>CF</a:t>
            </a:r>
            <a:r>
              <a:rPr lang="en-CA" sz="2000" b="1" baseline="-25000" dirty="0"/>
              <a:t>5</a:t>
            </a:r>
            <a:endParaRPr lang="en-CA" sz="2000" baseline="-25000" dirty="0"/>
          </a:p>
        </p:txBody>
      </p:sp>
      <p:sp>
        <p:nvSpPr>
          <p:cNvPr id="27" name="Rectangle: Rounded Corners 26">
            <a:extLst>
              <a:ext uri="{FF2B5EF4-FFF2-40B4-BE49-F238E27FC236}">
                <a16:creationId xmlns:a16="http://schemas.microsoft.com/office/drawing/2014/main" id="{6FCB1DD6-36CD-4D0E-8CEE-C4D77D457DE8}"/>
              </a:ext>
            </a:extLst>
          </p:cNvPr>
          <p:cNvSpPr/>
          <p:nvPr/>
        </p:nvSpPr>
        <p:spPr>
          <a:xfrm>
            <a:off x="8216289" y="2197716"/>
            <a:ext cx="2181899" cy="733893"/>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28" name="Content Placeholder 2">
            <a:extLst>
              <a:ext uri="{FF2B5EF4-FFF2-40B4-BE49-F238E27FC236}">
                <a16:creationId xmlns:a16="http://schemas.microsoft.com/office/drawing/2014/main" id="{06658512-7168-45E5-A92E-D1B7540F5159}"/>
              </a:ext>
            </a:extLst>
          </p:cNvPr>
          <p:cNvSpPr txBox="1">
            <a:spLocks/>
          </p:cNvSpPr>
          <p:nvPr/>
        </p:nvSpPr>
        <p:spPr>
          <a:xfrm>
            <a:off x="8358330" y="2256434"/>
            <a:ext cx="2039858" cy="6751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Player.id</a:t>
            </a:r>
          </a:p>
          <a:p>
            <a:pPr marL="0" indent="0">
              <a:lnSpc>
                <a:spcPct val="100000"/>
              </a:lnSpc>
              <a:spcBef>
                <a:spcPts val="0"/>
              </a:spcBef>
              <a:buNone/>
            </a:pPr>
            <a:r>
              <a:rPr lang="en-US" sz="1900" dirty="0"/>
              <a:t>Session.id</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29" name="TextBox 28">
            <a:extLst>
              <a:ext uri="{FF2B5EF4-FFF2-40B4-BE49-F238E27FC236}">
                <a16:creationId xmlns:a16="http://schemas.microsoft.com/office/drawing/2014/main" id="{679A17C2-E7A9-4DA5-A889-35C8B01FC309}"/>
              </a:ext>
            </a:extLst>
          </p:cNvPr>
          <p:cNvSpPr txBox="1"/>
          <p:nvPr/>
        </p:nvSpPr>
        <p:spPr>
          <a:xfrm>
            <a:off x="9857660" y="2250983"/>
            <a:ext cx="620306" cy="677108"/>
          </a:xfrm>
          <a:prstGeom prst="rect">
            <a:avLst/>
          </a:prstGeom>
          <a:noFill/>
        </p:spPr>
        <p:txBody>
          <a:bodyPr wrap="square" rtlCol="0">
            <a:spAutoFit/>
          </a:bodyPr>
          <a:lstStyle/>
          <a:p>
            <a:r>
              <a:rPr lang="en-CA" sz="1900" b="1" dirty="0">
                <a:solidFill>
                  <a:srgbClr val="0070C0"/>
                </a:solidFill>
              </a:rPr>
              <a:t>PK</a:t>
            </a:r>
          </a:p>
          <a:p>
            <a:r>
              <a:rPr lang="en-CA" sz="1900" dirty="0">
                <a:solidFill>
                  <a:srgbClr val="0070C0"/>
                </a:solidFill>
              </a:rPr>
              <a:t>CK+</a:t>
            </a:r>
            <a:endParaRPr lang="en-CA" sz="1900" dirty="0">
              <a:solidFill>
                <a:srgbClr val="C00000"/>
              </a:solidFill>
            </a:endParaRPr>
          </a:p>
        </p:txBody>
      </p:sp>
      <p:sp>
        <p:nvSpPr>
          <p:cNvPr id="30" name="Rectangle: Rounded Corners 29">
            <a:extLst>
              <a:ext uri="{FF2B5EF4-FFF2-40B4-BE49-F238E27FC236}">
                <a16:creationId xmlns:a16="http://schemas.microsoft.com/office/drawing/2014/main" id="{8655D36A-2D52-4677-8C04-E4F96463AAF6}"/>
              </a:ext>
            </a:extLst>
          </p:cNvPr>
          <p:cNvSpPr/>
          <p:nvPr/>
        </p:nvSpPr>
        <p:spPr>
          <a:xfrm>
            <a:off x="2416391" y="503549"/>
            <a:ext cx="2324257" cy="2455438"/>
          </a:xfrm>
          <a:prstGeom prst="roundRect">
            <a:avLst/>
          </a:prstGeom>
          <a:solidFill>
            <a:schemeClr val="accent1">
              <a:alpha val="22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p:txBody>
      </p:sp>
      <p:sp>
        <p:nvSpPr>
          <p:cNvPr id="31" name="Content Placeholder 2">
            <a:extLst>
              <a:ext uri="{FF2B5EF4-FFF2-40B4-BE49-F238E27FC236}">
                <a16:creationId xmlns:a16="http://schemas.microsoft.com/office/drawing/2014/main" id="{42A24992-E73C-4D71-AE28-0DEA4A827F79}"/>
              </a:ext>
            </a:extLst>
          </p:cNvPr>
          <p:cNvSpPr txBox="1">
            <a:spLocks/>
          </p:cNvSpPr>
          <p:nvPr/>
        </p:nvSpPr>
        <p:spPr>
          <a:xfrm>
            <a:off x="2558430" y="562265"/>
            <a:ext cx="1814229" cy="1829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900" dirty="0"/>
              <a:t>Server.id</a:t>
            </a:r>
          </a:p>
          <a:p>
            <a:pPr marL="0" indent="0">
              <a:lnSpc>
                <a:spcPct val="100000"/>
              </a:lnSpc>
              <a:spcBef>
                <a:spcPts val="0"/>
              </a:spcBef>
              <a:buNone/>
            </a:pPr>
            <a:r>
              <a:rPr lang="en-US" sz="1900" dirty="0"/>
              <a:t>State.timestamp</a:t>
            </a:r>
          </a:p>
          <a:p>
            <a:pPr marL="0" indent="0">
              <a:lnSpc>
                <a:spcPct val="100000"/>
              </a:lnSpc>
              <a:spcBef>
                <a:spcPts val="0"/>
              </a:spcBef>
              <a:buNone/>
            </a:pPr>
            <a:r>
              <a:rPr lang="en-US" sz="1900" dirty="0"/>
              <a:t>Player.id</a:t>
            </a:r>
          </a:p>
          <a:p>
            <a:pPr marL="0" indent="0">
              <a:lnSpc>
                <a:spcPct val="100000"/>
              </a:lnSpc>
              <a:spcBef>
                <a:spcPts val="0"/>
              </a:spcBef>
              <a:buNone/>
            </a:pPr>
            <a:r>
              <a:rPr lang="en-US" sz="1900" dirty="0"/>
              <a:t>State.id</a:t>
            </a:r>
          </a:p>
          <a:p>
            <a:pPr marL="0" indent="0">
              <a:lnSpc>
                <a:spcPct val="100000"/>
              </a:lnSpc>
              <a:spcBef>
                <a:spcPts val="0"/>
              </a:spcBef>
              <a:buNone/>
            </a:pPr>
            <a:r>
              <a:rPr lang="en-US" sz="1900" dirty="0"/>
              <a:t>Session.id</a:t>
            </a:r>
          </a:p>
          <a:p>
            <a:pPr marL="0" indent="0">
              <a:lnSpc>
                <a:spcPct val="100000"/>
              </a:lnSpc>
              <a:spcBef>
                <a:spcPts val="0"/>
              </a:spcBef>
              <a:buNone/>
            </a:pPr>
            <a:r>
              <a:rPr lang="en-US" sz="1900" dirty="0"/>
              <a:t>State.posX</a:t>
            </a:r>
          </a:p>
          <a:p>
            <a:pPr marL="0" indent="0">
              <a:lnSpc>
                <a:spcPct val="100000"/>
              </a:lnSpc>
              <a:spcBef>
                <a:spcPts val="0"/>
              </a:spcBef>
              <a:buNone/>
            </a:pPr>
            <a:r>
              <a:rPr lang="en-US" sz="1900" dirty="0"/>
              <a:t>State.posY</a:t>
            </a:r>
          </a:p>
          <a:p>
            <a:pPr marL="0" indent="0">
              <a:lnSpc>
                <a:spcPct val="100000"/>
              </a:lnSpc>
              <a:spcBef>
                <a:spcPts val="0"/>
              </a:spcBef>
              <a:buNone/>
            </a:pPr>
            <a:r>
              <a:rPr lang="en-US" sz="1900" dirty="0"/>
              <a:t>State.posZ</a:t>
            </a:r>
          </a:p>
          <a:p>
            <a:pPr marL="0" indent="0">
              <a:lnSpc>
                <a:spcPct val="100000"/>
              </a:lnSpc>
              <a:spcBef>
                <a:spcPts val="0"/>
              </a:spcBef>
              <a:buNone/>
            </a:pPr>
            <a:endParaRPr lang="en-US" sz="1900" dirty="0">
              <a:solidFill>
                <a:srgbClr val="0070C0"/>
              </a:solidFill>
            </a:endParaRPr>
          </a:p>
          <a:p>
            <a:pPr marL="0" indent="0">
              <a:lnSpc>
                <a:spcPct val="100000"/>
              </a:lnSpc>
              <a:spcBef>
                <a:spcPts val="0"/>
              </a:spcBef>
              <a:buNone/>
            </a:pPr>
            <a:endParaRPr lang="en-US" sz="1900" dirty="0">
              <a:solidFill>
                <a:prstClr val="black"/>
              </a:solidFill>
            </a:endParaRPr>
          </a:p>
          <a:p>
            <a:pPr marL="0" indent="0">
              <a:lnSpc>
                <a:spcPct val="100000"/>
              </a:lnSpc>
              <a:spcBef>
                <a:spcPts val="0"/>
              </a:spcBef>
              <a:buNone/>
            </a:pPr>
            <a:endParaRPr lang="en-US" sz="1900" dirty="0">
              <a:solidFill>
                <a:prstClr val="black"/>
              </a:solidFill>
            </a:endParaRPr>
          </a:p>
        </p:txBody>
      </p:sp>
      <p:sp>
        <p:nvSpPr>
          <p:cNvPr id="35" name="Rectangle 34">
            <a:extLst>
              <a:ext uri="{FF2B5EF4-FFF2-40B4-BE49-F238E27FC236}">
                <a16:creationId xmlns:a16="http://schemas.microsoft.com/office/drawing/2014/main" id="{F79B9A4A-1AA4-4EBE-A8BF-8CCC237A9CC8}"/>
              </a:ext>
            </a:extLst>
          </p:cNvPr>
          <p:cNvSpPr/>
          <p:nvPr/>
        </p:nvSpPr>
        <p:spPr>
          <a:xfrm>
            <a:off x="1734027" y="498631"/>
            <a:ext cx="693514" cy="400110"/>
          </a:xfrm>
          <a:prstGeom prst="rect">
            <a:avLst/>
          </a:prstGeom>
        </p:spPr>
        <p:txBody>
          <a:bodyPr wrap="square">
            <a:spAutoFit/>
          </a:bodyPr>
          <a:lstStyle/>
          <a:p>
            <a:pPr>
              <a:defRPr/>
            </a:pPr>
            <a:r>
              <a:rPr lang="en-CA" sz="2000" b="1" dirty="0"/>
              <a:t>CF</a:t>
            </a:r>
            <a:r>
              <a:rPr lang="en-CA" sz="2000" b="1" baseline="-25000" dirty="0"/>
              <a:t>1/2</a:t>
            </a:r>
            <a:endParaRPr lang="en-CA" sz="2000" baseline="-25000" dirty="0"/>
          </a:p>
        </p:txBody>
      </p:sp>
      <p:sp>
        <p:nvSpPr>
          <p:cNvPr id="37" name="TextBox 36">
            <a:extLst>
              <a:ext uri="{FF2B5EF4-FFF2-40B4-BE49-F238E27FC236}">
                <a16:creationId xmlns:a16="http://schemas.microsoft.com/office/drawing/2014/main" id="{DEE273A6-8F57-479B-BE65-440C3A56ED11}"/>
              </a:ext>
            </a:extLst>
          </p:cNvPr>
          <p:cNvSpPr txBox="1"/>
          <p:nvPr/>
        </p:nvSpPr>
        <p:spPr>
          <a:xfrm>
            <a:off x="4256590" y="556816"/>
            <a:ext cx="645338" cy="1846659"/>
          </a:xfrm>
          <a:prstGeom prst="rect">
            <a:avLst/>
          </a:prstGeom>
          <a:noFill/>
        </p:spPr>
        <p:txBody>
          <a:bodyPr wrap="square" rtlCol="0">
            <a:spAutoFit/>
          </a:bodyPr>
          <a:lstStyle/>
          <a:p>
            <a:r>
              <a:rPr lang="en-CA" sz="1900" b="1" dirty="0">
                <a:solidFill>
                  <a:srgbClr val="0070C0"/>
                </a:solidFill>
              </a:rPr>
              <a:t>PK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r>
              <a:rPr lang="en-CA" sz="1900" dirty="0">
                <a:solidFill>
                  <a:srgbClr val="0070C0"/>
                </a:solidFill>
              </a:rPr>
              <a:t>CK+</a:t>
            </a:r>
          </a:p>
          <a:p>
            <a:endParaRPr lang="en-CA" sz="1900" dirty="0">
              <a:solidFill>
                <a:srgbClr val="C00000"/>
              </a:solidFill>
            </a:endParaRPr>
          </a:p>
        </p:txBody>
      </p:sp>
      <p:sp>
        <p:nvSpPr>
          <p:cNvPr id="16" name="Title 1">
            <a:extLst>
              <a:ext uri="{FF2B5EF4-FFF2-40B4-BE49-F238E27FC236}">
                <a16:creationId xmlns:a16="http://schemas.microsoft.com/office/drawing/2014/main" id="{1CC3FA6C-357A-4D19-815C-F8DF90971550}"/>
              </a:ext>
            </a:extLst>
          </p:cNvPr>
          <p:cNvSpPr>
            <a:spLocks noGrp="1"/>
          </p:cNvSpPr>
          <p:nvPr>
            <p:ph type="title"/>
          </p:nvPr>
        </p:nvSpPr>
        <p:spPr>
          <a:xfrm>
            <a:off x="1557071" y="3581104"/>
            <a:ext cx="9077857" cy="614589"/>
          </a:xfrm>
        </p:spPr>
        <p:txBody>
          <a:bodyPr>
            <a:noAutofit/>
          </a:bodyPr>
          <a:lstStyle/>
          <a:p>
            <a:pPr algn="ctr"/>
            <a:r>
              <a:rPr lang="en-CA" sz="2000" b="1" dirty="0">
                <a:latin typeface="+mn-lt"/>
              </a:rPr>
              <a:t>Fig. 8: </a:t>
            </a:r>
            <a:r>
              <a:rPr lang="en-US" sz="2000" b="0" i="0" dirty="0">
                <a:solidFill>
                  <a:srgbClr val="000000"/>
                </a:solidFill>
                <a:effectLst/>
                <a:latin typeface="NimbusRomNo9L-Regu"/>
              </a:rPr>
              <a:t>CF schemas associated with the case study, generated by Mior et el. </a:t>
            </a:r>
            <a:r>
              <a:rPr lang="en-US" sz="2000" b="0" i="0" dirty="0">
                <a:solidFill>
                  <a:srgbClr val="0070C0"/>
                </a:solidFill>
                <a:effectLst/>
                <a:latin typeface="NimbusRomNo9L-Regu"/>
              </a:rPr>
              <a:t>[1]</a:t>
            </a:r>
            <a:endParaRPr lang="en-CA" sz="2000" dirty="0">
              <a:solidFill>
                <a:srgbClr val="0070C0"/>
              </a:solidFill>
              <a:latin typeface="+mn-lt"/>
            </a:endParaRPr>
          </a:p>
        </p:txBody>
      </p:sp>
      <p:sp>
        <p:nvSpPr>
          <p:cNvPr id="17" name="Slide Number Placeholder 3">
            <a:extLst>
              <a:ext uri="{FF2B5EF4-FFF2-40B4-BE49-F238E27FC236}">
                <a16:creationId xmlns:a16="http://schemas.microsoft.com/office/drawing/2014/main" id="{0E56BD42-CFBF-49F2-9832-2B162DD5720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22</a:t>
            </a:fld>
            <a:endParaRPr lang="en-CA" sz="3200" dirty="0"/>
          </a:p>
        </p:txBody>
      </p:sp>
    </p:spTree>
    <p:extLst>
      <p:ext uri="{BB962C8B-B14F-4D97-AF65-F5344CB8AC3E}">
        <p14:creationId xmlns:p14="http://schemas.microsoft.com/office/powerpoint/2010/main" val="408709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Cassandra Tables for Mior et al.</a:t>
            </a:r>
          </a:p>
        </p:txBody>
      </p:sp>
      <p:graphicFrame>
        <p:nvGraphicFramePr>
          <p:cNvPr id="5" name="表格 4">
            <a:extLst>
              <a:ext uri="{FF2B5EF4-FFF2-40B4-BE49-F238E27FC236}">
                <a16:creationId xmlns:a16="http://schemas.microsoft.com/office/drawing/2014/main" id="{6CAA7EEF-4D1F-468B-95C9-D26FC2CDC779}"/>
              </a:ext>
            </a:extLst>
          </p:cNvPr>
          <p:cNvGraphicFramePr>
            <a:graphicFrameLocks noGrp="1"/>
          </p:cNvGraphicFramePr>
          <p:nvPr>
            <p:extLst>
              <p:ext uri="{D42A27DB-BD31-4B8C-83A1-F6EECF244321}">
                <p14:modId xmlns:p14="http://schemas.microsoft.com/office/powerpoint/2010/main" val="4155357719"/>
              </p:ext>
            </p:extLst>
          </p:nvPr>
        </p:nvGraphicFramePr>
        <p:xfrm>
          <a:off x="1003494" y="1305820"/>
          <a:ext cx="10185009" cy="3754120"/>
        </p:xfrm>
        <a:graphic>
          <a:graphicData uri="http://schemas.openxmlformats.org/drawingml/2006/table">
            <a:tbl>
              <a:tblPr firstRow="1" bandRow="1">
                <a:tableStyleId>{5C22544A-7EE6-4342-B048-85BDC9FD1C3A}</a:tableStyleId>
              </a:tblPr>
              <a:tblGrid>
                <a:gridCol w="1455281">
                  <a:extLst>
                    <a:ext uri="{9D8B030D-6E8A-4147-A177-3AD203B41FA5}">
                      <a16:colId xmlns:a16="http://schemas.microsoft.com/office/drawing/2014/main" val="500882556"/>
                    </a:ext>
                  </a:extLst>
                </a:gridCol>
                <a:gridCol w="8729728">
                  <a:extLst>
                    <a:ext uri="{9D8B030D-6E8A-4147-A177-3AD203B41FA5}">
                      <a16:colId xmlns:a16="http://schemas.microsoft.com/office/drawing/2014/main" val="4137266687"/>
                    </a:ext>
                  </a:extLst>
                </a:gridCol>
              </a:tblGrid>
              <a:tr h="370840">
                <a:tc>
                  <a:txBody>
                    <a:bodyPr/>
                    <a:lstStyle/>
                    <a:p>
                      <a:pPr algn="l"/>
                      <a:r>
                        <a:rPr lang="en-US" altLang="zh-CN" dirty="0"/>
                        <a:t>Table</a:t>
                      </a:r>
                      <a:endParaRPr lang="zh-CN" altLang="en-US" dirty="0"/>
                    </a:p>
                  </a:txBody>
                  <a:tcPr/>
                </a:tc>
                <a:tc>
                  <a:txBody>
                    <a:bodyPr/>
                    <a:lstStyle/>
                    <a:p>
                      <a:pPr algn="l"/>
                      <a:r>
                        <a:rPr lang="en-US" altLang="zh-CN" dirty="0"/>
                        <a:t>Create Statement</a:t>
                      </a:r>
                      <a:endParaRPr lang="zh-CN" altLang="en-US" dirty="0"/>
                    </a:p>
                  </a:txBody>
                  <a:tcPr/>
                </a:tc>
                <a:extLst>
                  <a:ext uri="{0D108BD9-81ED-4DB2-BD59-A6C34878D82A}">
                    <a16:rowId xmlns:a16="http://schemas.microsoft.com/office/drawing/2014/main" val="2145471964"/>
                  </a:ext>
                </a:extLst>
              </a:tr>
              <a:tr h="370840">
                <a:tc>
                  <a:txBody>
                    <a:bodyPr/>
                    <a:lstStyle/>
                    <a:p>
                      <a:r>
                        <a:rPr lang="en-US" altLang="zh-CN" dirty="0"/>
                        <a:t>MergeTable1</a:t>
                      </a:r>
                      <a:endParaRPr lang="zh-CN" altLang="en-US" dirty="0"/>
                    </a:p>
                  </a:txBody>
                  <a:tcPr/>
                </a:tc>
                <a:tc>
                  <a:txBody>
                    <a:bodyPr/>
                    <a:lstStyle/>
                    <a:p>
                      <a:r>
                        <a:rPr lang="en-US" altLang="zh-CN" sz="1800" kern="1200" dirty="0">
                          <a:solidFill>
                            <a:schemeClr val="dk1"/>
                          </a:solidFill>
                          <a:effectLst/>
                          <a:latin typeface="+mn-lt"/>
                          <a:ea typeface="+mn-ea"/>
                          <a:cs typeface="+mn-cs"/>
                        </a:rPr>
                        <a:t>"create table if not exists MergeTable1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bigint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State_posX</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State_posY</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State_posZ</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Server_id,State_timestamp,Player_id,State_id,Session_id</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")WITH CLUSTERING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ASC,State_id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ASC,Session_id</a:t>
                      </a:r>
                      <a:r>
                        <a:rPr lang="en-US" altLang="zh-CN" sz="1800" kern="1200" dirty="0">
                          <a:solidFill>
                            <a:schemeClr val="dk1"/>
                          </a:solidFill>
                          <a:effectLst/>
                          <a:latin typeface="+mn-lt"/>
                          <a:ea typeface="+mn-ea"/>
                          <a:cs typeface="+mn-cs"/>
                        </a:rPr>
                        <a:t> ASC);\n";</a:t>
                      </a:r>
                      <a:endParaRPr lang="zh-CN" altLang="en-US" dirty="0"/>
                    </a:p>
                  </a:txBody>
                  <a:tcPr/>
                </a:tc>
                <a:extLst>
                  <a:ext uri="{0D108BD9-81ED-4DB2-BD59-A6C34878D82A}">
                    <a16:rowId xmlns:a16="http://schemas.microsoft.com/office/drawing/2014/main" val="1058736232"/>
                  </a:ext>
                </a:extLst>
              </a:tr>
            </a:tbl>
          </a:graphicData>
        </a:graphic>
      </p:graphicFrame>
      <p:sp>
        <p:nvSpPr>
          <p:cNvPr id="4" name="Slide Number Placeholder 3">
            <a:extLst>
              <a:ext uri="{FF2B5EF4-FFF2-40B4-BE49-F238E27FC236}">
                <a16:creationId xmlns:a16="http://schemas.microsoft.com/office/drawing/2014/main" id="{EDD291CD-1F21-4B37-8196-0DA2CFB5E1C7}"/>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23</a:t>
            </a:fld>
            <a:endParaRPr lang="en-CA" sz="3200" dirty="0"/>
          </a:p>
        </p:txBody>
      </p:sp>
    </p:spTree>
    <p:extLst>
      <p:ext uri="{BB962C8B-B14F-4D97-AF65-F5344CB8AC3E}">
        <p14:creationId xmlns:p14="http://schemas.microsoft.com/office/powerpoint/2010/main" val="1732353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Cassandra Tables for Mior et al.</a:t>
            </a:r>
          </a:p>
        </p:txBody>
      </p:sp>
      <p:graphicFrame>
        <p:nvGraphicFramePr>
          <p:cNvPr id="4" name="表格 4">
            <a:extLst>
              <a:ext uri="{FF2B5EF4-FFF2-40B4-BE49-F238E27FC236}">
                <a16:creationId xmlns:a16="http://schemas.microsoft.com/office/drawing/2014/main" id="{311CBBBF-BE09-49CA-8649-0ED6E992BFDE}"/>
              </a:ext>
            </a:extLst>
          </p:cNvPr>
          <p:cNvGraphicFramePr>
            <a:graphicFrameLocks noGrp="1"/>
          </p:cNvGraphicFramePr>
          <p:nvPr>
            <p:extLst>
              <p:ext uri="{D42A27DB-BD31-4B8C-83A1-F6EECF244321}">
                <p14:modId xmlns:p14="http://schemas.microsoft.com/office/powerpoint/2010/main" val="1657636556"/>
              </p:ext>
            </p:extLst>
          </p:nvPr>
        </p:nvGraphicFramePr>
        <p:xfrm>
          <a:off x="1003494" y="1114232"/>
          <a:ext cx="10185009" cy="3571240"/>
        </p:xfrm>
        <a:graphic>
          <a:graphicData uri="http://schemas.openxmlformats.org/drawingml/2006/table">
            <a:tbl>
              <a:tblPr firstRow="1" bandRow="1">
                <a:tableStyleId>{5C22544A-7EE6-4342-B048-85BDC9FD1C3A}</a:tableStyleId>
              </a:tblPr>
              <a:tblGrid>
                <a:gridCol w="1455281">
                  <a:extLst>
                    <a:ext uri="{9D8B030D-6E8A-4147-A177-3AD203B41FA5}">
                      <a16:colId xmlns:a16="http://schemas.microsoft.com/office/drawing/2014/main" val="500882556"/>
                    </a:ext>
                  </a:extLst>
                </a:gridCol>
                <a:gridCol w="8729728">
                  <a:extLst>
                    <a:ext uri="{9D8B030D-6E8A-4147-A177-3AD203B41FA5}">
                      <a16:colId xmlns:a16="http://schemas.microsoft.com/office/drawing/2014/main" val="4137266687"/>
                    </a:ext>
                  </a:extLst>
                </a:gridCol>
              </a:tblGrid>
              <a:tr h="370840">
                <a:tc>
                  <a:txBody>
                    <a:bodyPr/>
                    <a:lstStyle/>
                    <a:p>
                      <a:pPr algn="l"/>
                      <a:r>
                        <a:rPr lang="en-US" altLang="zh-CN" dirty="0"/>
                        <a:t>Table</a:t>
                      </a:r>
                      <a:endParaRPr lang="zh-CN" altLang="en-US" dirty="0"/>
                    </a:p>
                  </a:txBody>
                  <a:tcPr/>
                </a:tc>
                <a:tc>
                  <a:txBody>
                    <a:bodyPr/>
                    <a:lstStyle/>
                    <a:p>
                      <a:pPr algn="l"/>
                      <a:r>
                        <a:rPr lang="en-US" altLang="zh-CN" dirty="0"/>
                        <a:t>Create Statement</a:t>
                      </a:r>
                      <a:endParaRPr lang="zh-CN" altLang="en-US" dirty="0"/>
                    </a:p>
                  </a:txBody>
                  <a:tcPr/>
                </a:tc>
                <a:extLst>
                  <a:ext uri="{0D108BD9-81ED-4DB2-BD59-A6C34878D82A}">
                    <a16:rowId xmlns:a16="http://schemas.microsoft.com/office/drawing/2014/main" val="2145471964"/>
                  </a:ext>
                </a:extLst>
              </a:tr>
              <a:tr h="370840">
                <a:tc>
                  <a:txBody>
                    <a:bodyPr/>
                    <a:lstStyle/>
                    <a:p>
                      <a:r>
                        <a:rPr lang="en-US" altLang="zh-CN" dirty="0"/>
                        <a:t>MergeTable3</a:t>
                      </a:r>
                      <a:endParaRPr lang="zh-CN" altLang="en-US" dirty="0"/>
                    </a:p>
                  </a:txBody>
                  <a:tcPr/>
                </a:tc>
                <a:tc>
                  <a:txBody>
                    <a:bodyPr/>
                    <a:lstStyle/>
                    <a:p>
                      <a:r>
                        <a:rPr lang="en-US" altLang="zh-CN" sz="1800" kern="1200" dirty="0">
                          <a:solidFill>
                            <a:schemeClr val="dk1"/>
                          </a:solidFill>
                          <a:effectLst/>
                          <a:latin typeface="+mn-lt"/>
                          <a:ea typeface="+mn-ea"/>
                          <a:cs typeface="+mn-cs"/>
                        </a:rPr>
                        <a:t>"create table if not exists MergeTable3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Server_name</a:t>
                      </a:r>
                      <a:r>
                        <a:rPr lang="en-US" altLang="zh-CN" sz="1800" kern="1200" dirty="0">
                          <a:solidFill>
                            <a:schemeClr val="dk1"/>
                          </a:solidFill>
                          <a:effectLst/>
                          <a:latin typeface="+mn-lt"/>
                          <a:ea typeface="+mn-ea"/>
                          <a:cs typeface="+mn-cs"/>
                        </a:rPr>
                        <a:t> text,\n"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Server_IP</a:t>
                      </a:r>
                      <a:r>
                        <a:rPr lang="en-US" altLang="zh-CN" sz="1800" kern="1200" dirty="0">
                          <a:solidFill>
                            <a:schemeClr val="dk1"/>
                          </a:solidFill>
                          <a:effectLst/>
                          <a:latin typeface="+mn-lt"/>
                          <a:ea typeface="+mn-ea"/>
                          <a:cs typeface="+mn-cs"/>
                        </a:rPr>
                        <a:t> text,\n"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");\n"</a:t>
                      </a:r>
                      <a:endParaRPr lang="zh-CN" altLang="en-US" dirty="0"/>
                    </a:p>
                  </a:txBody>
                  <a:tcPr/>
                </a:tc>
                <a:extLst>
                  <a:ext uri="{0D108BD9-81ED-4DB2-BD59-A6C34878D82A}">
                    <a16:rowId xmlns:a16="http://schemas.microsoft.com/office/drawing/2014/main" val="105873623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MergeTable5</a:t>
                      </a:r>
                      <a:endParaRPr lang="zh-CN" altLang="en-US" dirty="0"/>
                    </a:p>
                  </a:txBody>
                  <a:tcPr/>
                </a:tc>
                <a:tc>
                  <a:txBody>
                    <a:bodyPr/>
                    <a:lstStyle/>
                    <a:p>
                      <a:r>
                        <a:rPr lang="en-US" altLang="zh-CN" sz="1800" kern="1200" dirty="0">
                          <a:solidFill>
                            <a:schemeClr val="dk1"/>
                          </a:solidFill>
                          <a:effectLst/>
                          <a:latin typeface="+mn-lt"/>
                          <a:ea typeface="+mn-ea"/>
                          <a:cs typeface="+mn-cs"/>
                        </a:rPr>
                        <a:t>"create table if not exists MergeTable5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a:t>
                      </a:r>
                      <a:r>
                        <a:rPr lang="en-US" altLang="zh-CN" sz="1800" kern="1200" dirty="0" err="1">
                          <a:solidFill>
                            <a:schemeClr val="dk1"/>
                          </a:solidFill>
                          <a:effectLst/>
                          <a:latin typeface="+mn-lt"/>
                          <a:ea typeface="+mn-ea"/>
                          <a:cs typeface="+mn-cs"/>
                        </a:rPr>
                        <a:t>int</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t>
                      </a:r>
                      <a:r>
                        <a:rPr lang="en-US" altLang="zh-CN" sz="1800" kern="1200" dirty="0" err="1">
                          <a:solidFill>
                            <a:schemeClr val="dk1"/>
                          </a:solidFill>
                          <a:effectLst/>
                          <a:latin typeface="+mn-lt"/>
                          <a:ea typeface="+mn-ea"/>
                          <a:cs typeface="+mn-cs"/>
                        </a:rPr>
                        <a:t>Player_Id,Session_Id</a:t>
                      </a:r>
                      <a:r>
                        <a:rPr lang="en-US" altLang="zh-CN" sz="1800" kern="1200" dirty="0">
                          <a:solidFill>
                            <a:schemeClr val="dk1"/>
                          </a:solidFill>
                          <a:effectLst/>
                          <a:latin typeface="+mn-lt"/>
                          <a:ea typeface="+mn-ea"/>
                          <a:cs typeface="+mn-cs"/>
                        </a:rPr>
                        <a: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")WITH CLUSTERING ORDER BY (</a:t>
                      </a:r>
                      <a:r>
                        <a:rPr lang="en-US" altLang="zh-CN" sz="1800" kern="1200" dirty="0" err="1">
                          <a:solidFill>
                            <a:schemeClr val="dk1"/>
                          </a:solidFill>
                          <a:effectLst/>
                          <a:latin typeface="+mn-lt"/>
                          <a:ea typeface="+mn-ea"/>
                          <a:cs typeface="+mn-cs"/>
                        </a:rPr>
                        <a:t>Session_Id</a:t>
                      </a:r>
                      <a:r>
                        <a:rPr lang="en-US" altLang="zh-CN" sz="1800" kern="1200" dirty="0">
                          <a:solidFill>
                            <a:schemeClr val="dk1"/>
                          </a:solidFill>
                          <a:effectLst/>
                          <a:latin typeface="+mn-lt"/>
                          <a:ea typeface="+mn-ea"/>
                          <a:cs typeface="+mn-cs"/>
                        </a:rPr>
                        <a:t> ASC);\n"</a:t>
                      </a:r>
                      <a:endParaRPr lang="zh-CN" altLang="en-US" dirty="0"/>
                    </a:p>
                  </a:txBody>
                  <a:tcPr/>
                </a:tc>
                <a:extLst>
                  <a:ext uri="{0D108BD9-81ED-4DB2-BD59-A6C34878D82A}">
                    <a16:rowId xmlns:a16="http://schemas.microsoft.com/office/drawing/2014/main" val="2145289954"/>
                  </a:ext>
                </a:extLst>
              </a:tr>
            </a:tbl>
          </a:graphicData>
        </a:graphic>
      </p:graphicFrame>
      <p:sp>
        <p:nvSpPr>
          <p:cNvPr id="5" name="Slide Number Placeholder 3">
            <a:extLst>
              <a:ext uri="{FF2B5EF4-FFF2-40B4-BE49-F238E27FC236}">
                <a16:creationId xmlns:a16="http://schemas.microsoft.com/office/drawing/2014/main" id="{9B30EAD6-B13B-4020-A1C9-F46CF02B01D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24</a:t>
            </a:fld>
            <a:endParaRPr lang="en-CA" sz="3200" dirty="0"/>
          </a:p>
        </p:txBody>
      </p:sp>
    </p:spTree>
    <p:extLst>
      <p:ext uri="{BB962C8B-B14F-4D97-AF65-F5344CB8AC3E}">
        <p14:creationId xmlns:p14="http://schemas.microsoft.com/office/powerpoint/2010/main" val="2040465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CQL Queries</a:t>
            </a:r>
          </a:p>
        </p:txBody>
      </p:sp>
      <p:graphicFrame>
        <p:nvGraphicFramePr>
          <p:cNvPr id="8" name="表格 1">
            <a:extLst>
              <a:ext uri="{FF2B5EF4-FFF2-40B4-BE49-F238E27FC236}">
                <a16:creationId xmlns:a16="http://schemas.microsoft.com/office/drawing/2014/main" id="{56049585-0249-428C-BB5C-EB635D0D82E8}"/>
              </a:ext>
            </a:extLst>
          </p:cNvPr>
          <p:cNvGraphicFramePr>
            <a:graphicFrameLocks noGrp="1"/>
          </p:cNvGraphicFramePr>
          <p:nvPr>
            <p:extLst>
              <p:ext uri="{D42A27DB-BD31-4B8C-83A1-F6EECF244321}">
                <p14:modId xmlns:p14="http://schemas.microsoft.com/office/powerpoint/2010/main" val="2324113088"/>
              </p:ext>
            </p:extLst>
          </p:nvPr>
        </p:nvGraphicFramePr>
        <p:xfrm>
          <a:off x="2031999" y="1098825"/>
          <a:ext cx="8128000" cy="1651000"/>
        </p:xfrm>
        <a:graphic>
          <a:graphicData uri="http://schemas.openxmlformats.org/drawingml/2006/table">
            <a:tbl>
              <a:tblPr firstRow="1" bandRow="1">
                <a:tableStyleId>{5C22544A-7EE6-4342-B048-85BDC9FD1C3A}</a:tableStyleId>
              </a:tblPr>
              <a:tblGrid>
                <a:gridCol w="1243819">
                  <a:extLst>
                    <a:ext uri="{9D8B030D-6E8A-4147-A177-3AD203B41FA5}">
                      <a16:colId xmlns:a16="http://schemas.microsoft.com/office/drawing/2014/main" val="2174447587"/>
                    </a:ext>
                  </a:extLst>
                </a:gridCol>
                <a:gridCol w="6884181">
                  <a:extLst>
                    <a:ext uri="{9D8B030D-6E8A-4147-A177-3AD203B41FA5}">
                      <a16:colId xmlns:a16="http://schemas.microsoft.com/office/drawing/2014/main" val="1297110570"/>
                    </a:ext>
                  </a:extLst>
                </a:gridCol>
              </a:tblGrid>
              <a:tr h="370840">
                <a:tc>
                  <a:txBody>
                    <a:bodyPr/>
                    <a:lstStyle/>
                    <a:p>
                      <a:r>
                        <a:rPr lang="en-US" altLang="zh-CN" dirty="0"/>
                        <a:t>Query</a:t>
                      </a:r>
                      <a:endParaRPr lang="zh-CN" altLang="en-US" dirty="0"/>
                    </a:p>
                  </a:txBody>
                  <a:tcPr/>
                </a:tc>
                <a:tc>
                  <a:txBody>
                    <a:bodyPr/>
                    <a:lstStyle/>
                    <a:p>
                      <a:r>
                        <a:rPr lang="en-US" altLang="zh-CN" dirty="0"/>
                        <a:t>CQL Statement</a:t>
                      </a:r>
                      <a:endParaRPr lang="zh-CN" altLang="en-US" dirty="0"/>
                    </a:p>
                  </a:txBody>
                  <a:tcPr/>
                </a:tc>
                <a:extLst>
                  <a:ext uri="{0D108BD9-81ED-4DB2-BD59-A6C34878D82A}">
                    <a16:rowId xmlns:a16="http://schemas.microsoft.com/office/drawing/2014/main" val="4252080249"/>
                  </a:ext>
                </a:extLst>
              </a:tr>
              <a:tr h="370840">
                <a:tc>
                  <a:txBody>
                    <a:bodyPr/>
                    <a:lstStyle/>
                    <a:p>
                      <a:r>
                        <a:rPr lang="en-US" altLang="zh-CN" dirty="0"/>
                        <a:t>Q1</a:t>
                      </a:r>
                      <a:endParaRPr lang="zh-CN" altLang="en-US" dirty="0"/>
                    </a:p>
                  </a:txBody>
                  <a:tcPr/>
                </a:tc>
                <a:tc>
                  <a:txBody>
                    <a:bodyPr/>
                    <a:lstStyle/>
                    <a:p>
                      <a:r>
                        <a:rPr lang="en-US" altLang="zh-CN" sz="1800" kern="1200" dirty="0">
                          <a:solidFill>
                            <a:schemeClr val="dk1"/>
                          </a:solidFill>
                          <a:effectLst/>
                          <a:latin typeface="+mn-lt"/>
                          <a:ea typeface="+mn-ea"/>
                          <a:cs typeface="+mn-cs"/>
                        </a:rPr>
                        <a:t>"select * from MergeTable1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 AND </a:t>
                      </a:r>
                      <a:r>
                        <a:rPr lang="en-US" altLang="zh-CN" sz="1800" kern="1200" dirty="0" err="1">
                          <a:solidFill>
                            <a:schemeClr val="dk1"/>
                          </a:solidFill>
                          <a:effectLst/>
                          <a:latin typeface="+mn-lt"/>
                          <a:ea typeface="+mn-ea"/>
                          <a:cs typeface="+mn-cs"/>
                        </a:rPr>
                        <a:t>player_id</a:t>
                      </a:r>
                      <a:r>
                        <a:rPr lang="en-US" altLang="zh-CN" sz="1800" kern="1200" dirty="0">
                          <a:solidFill>
                            <a:schemeClr val="dk1"/>
                          </a:solidFill>
                          <a:effectLst/>
                          <a:latin typeface="+mn-lt"/>
                          <a:ea typeface="+mn-ea"/>
                          <a:cs typeface="+mn-cs"/>
                        </a:rPr>
                        <a:t> = ?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DESC limit 1 ALLOW FILTERING;"</a:t>
                      </a:r>
                      <a:endParaRPr lang="zh-CN" altLang="en-US" dirty="0"/>
                    </a:p>
                  </a:txBody>
                  <a:tcPr/>
                </a:tc>
                <a:extLst>
                  <a:ext uri="{0D108BD9-81ED-4DB2-BD59-A6C34878D82A}">
                    <a16:rowId xmlns:a16="http://schemas.microsoft.com/office/drawing/2014/main" val="2765819953"/>
                  </a:ext>
                </a:extLst>
              </a:tr>
              <a:tr h="370840">
                <a:tc>
                  <a:txBody>
                    <a:bodyPr/>
                    <a:lstStyle/>
                    <a:p>
                      <a:r>
                        <a:rPr lang="en-US" altLang="zh-CN" dirty="0"/>
                        <a:t>Q2</a:t>
                      </a:r>
                      <a:endParaRPr lang="zh-CN" altLang="en-US" dirty="0"/>
                    </a:p>
                  </a:txBody>
                  <a:tcPr/>
                </a:tc>
                <a:tc>
                  <a:txBody>
                    <a:bodyPr/>
                    <a:lstStyle/>
                    <a:p>
                      <a:r>
                        <a:rPr lang="en-US" altLang="zh-CN" sz="1800" kern="1200" dirty="0">
                          <a:solidFill>
                            <a:schemeClr val="dk1"/>
                          </a:solidFill>
                          <a:effectLst/>
                          <a:latin typeface="+mn-lt"/>
                          <a:ea typeface="+mn-ea"/>
                          <a:cs typeface="+mn-cs"/>
                        </a:rPr>
                        <a:t>"select * from MergeTable1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 ORDER BY </a:t>
                      </a:r>
                      <a:r>
                        <a:rPr lang="en-US" altLang="zh-CN" sz="1800" kern="1200" dirty="0" err="1">
                          <a:solidFill>
                            <a:schemeClr val="dk1"/>
                          </a:solidFill>
                          <a:effectLst/>
                          <a:latin typeface="+mn-lt"/>
                          <a:ea typeface="+mn-ea"/>
                          <a:cs typeface="+mn-cs"/>
                        </a:rPr>
                        <a:t>State_timestamp</a:t>
                      </a:r>
                      <a:r>
                        <a:rPr lang="en-US" altLang="zh-CN" sz="1800" kern="1200" dirty="0">
                          <a:solidFill>
                            <a:schemeClr val="dk1"/>
                          </a:solidFill>
                          <a:effectLst/>
                          <a:latin typeface="+mn-lt"/>
                          <a:ea typeface="+mn-ea"/>
                          <a:cs typeface="+mn-cs"/>
                        </a:rPr>
                        <a:t> DESC limit 1;"</a:t>
                      </a:r>
                      <a:endParaRPr lang="zh-CN" altLang="en-US" dirty="0"/>
                    </a:p>
                  </a:txBody>
                  <a:tcPr/>
                </a:tc>
                <a:extLst>
                  <a:ext uri="{0D108BD9-81ED-4DB2-BD59-A6C34878D82A}">
                    <a16:rowId xmlns:a16="http://schemas.microsoft.com/office/drawing/2014/main" val="3790098119"/>
                  </a:ext>
                </a:extLst>
              </a:tr>
            </a:tbl>
          </a:graphicData>
        </a:graphic>
      </p:graphicFrame>
      <p:graphicFrame>
        <p:nvGraphicFramePr>
          <p:cNvPr id="9" name="表格 5">
            <a:extLst>
              <a:ext uri="{FF2B5EF4-FFF2-40B4-BE49-F238E27FC236}">
                <a16:creationId xmlns:a16="http://schemas.microsoft.com/office/drawing/2014/main" id="{35091EDF-B0AE-47A6-BDD7-CDEA946027F9}"/>
              </a:ext>
            </a:extLst>
          </p:cNvPr>
          <p:cNvGraphicFramePr>
            <a:graphicFrameLocks noGrp="1"/>
          </p:cNvGraphicFramePr>
          <p:nvPr>
            <p:extLst>
              <p:ext uri="{D42A27DB-BD31-4B8C-83A1-F6EECF244321}">
                <p14:modId xmlns:p14="http://schemas.microsoft.com/office/powerpoint/2010/main" val="1053582860"/>
              </p:ext>
            </p:extLst>
          </p:nvPr>
        </p:nvGraphicFramePr>
        <p:xfrm>
          <a:off x="986244" y="3083038"/>
          <a:ext cx="9789706" cy="2194560"/>
        </p:xfrm>
        <a:graphic>
          <a:graphicData uri="http://schemas.openxmlformats.org/drawingml/2006/table">
            <a:tbl>
              <a:tblPr firstRow="1" bandRow="1">
                <a:tableStyleId>{5C22544A-7EE6-4342-B048-85BDC9FD1C3A}</a:tableStyleId>
              </a:tblPr>
              <a:tblGrid>
                <a:gridCol w="1432467">
                  <a:extLst>
                    <a:ext uri="{9D8B030D-6E8A-4147-A177-3AD203B41FA5}">
                      <a16:colId xmlns:a16="http://schemas.microsoft.com/office/drawing/2014/main" val="1449215318"/>
                    </a:ext>
                  </a:extLst>
                </a:gridCol>
                <a:gridCol w="8357239">
                  <a:extLst>
                    <a:ext uri="{9D8B030D-6E8A-4147-A177-3AD203B41FA5}">
                      <a16:colId xmlns:a16="http://schemas.microsoft.com/office/drawing/2014/main" val="717776530"/>
                    </a:ext>
                  </a:extLst>
                </a:gridCol>
              </a:tblGrid>
              <a:tr h="0">
                <a:tc>
                  <a:txBody>
                    <a:bodyPr/>
                    <a:lstStyle/>
                    <a:p>
                      <a:r>
                        <a:rPr lang="en-US" altLang="zh-CN" dirty="0"/>
                        <a:t>Query</a:t>
                      </a:r>
                      <a:endParaRPr lang="zh-CN" altLang="en-US" dirty="0"/>
                    </a:p>
                  </a:txBody>
                  <a:tcPr/>
                </a:tc>
                <a:tc>
                  <a:txBody>
                    <a:bodyPr/>
                    <a:lstStyle/>
                    <a:p>
                      <a:r>
                        <a:rPr lang="en-US" altLang="zh-CN" dirty="0"/>
                        <a:t>CQL Statement</a:t>
                      </a:r>
                      <a:endParaRPr lang="zh-CN" altLang="en-US" dirty="0"/>
                    </a:p>
                  </a:txBody>
                  <a:tcPr/>
                </a:tc>
                <a:extLst>
                  <a:ext uri="{0D108BD9-81ED-4DB2-BD59-A6C34878D82A}">
                    <a16:rowId xmlns:a16="http://schemas.microsoft.com/office/drawing/2014/main" val="322346102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Q3_MergeTable1 </a:t>
                      </a:r>
                    </a:p>
                  </a:txBody>
                  <a:tcPr/>
                </a:tc>
                <a:tc>
                  <a:txBody>
                    <a:bodyPr/>
                    <a:lstStyle/>
                    <a:p>
                      <a:r>
                        <a:rPr lang="en-US" altLang="zh-CN" dirty="0"/>
                        <a:t>Query : </a:t>
                      </a:r>
                      <a:r>
                        <a:rPr lang="en-US" altLang="zh-CN" sz="1800" kern="1200" dirty="0">
                          <a:solidFill>
                            <a:schemeClr val="dk1"/>
                          </a:solidFill>
                          <a:effectLst/>
                          <a:latin typeface="+mn-lt"/>
                          <a:ea typeface="+mn-ea"/>
                          <a:cs typeface="+mn-cs"/>
                        </a:rPr>
                        <a:t>"SELECT * FROM MergeTable1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Delete : "DELETE FROM MergeTable1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Insert :"insert into MergeTable1</a:t>
                      </a:r>
                      <a:r>
                        <a:rPr lang="en-US" altLang="zh-CN" sz="1800" kern="1200" baseline="0" dirty="0">
                          <a:solidFill>
                            <a:schemeClr val="dk1"/>
                          </a:solidFill>
                          <a:effectLst/>
                          <a:latin typeface="+mn-lt"/>
                          <a:ea typeface="+mn-ea"/>
                          <a:cs typeface="+mn-cs"/>
                        </a:rPr>
                        <a:t> (</a:t>
                      </a:r>
                      <a:r>
                        <a:rPr lang="en-US" altLang="zh-CN" sz="1800" b="1" kern="1200" baseline="0" dirty="0">
                          <a:solidFill>
                            <a:srgbClr val="FF0000"/>
                          </a:solidFill>
                          <a:effectLst/>
                          <a:latin typeface="+mn-lt"/>
                          <a:ea typeface="+mn-ea"/>
                          <a:cs typeface="+mn-cs"/>
                        </a:rPr>
                        <a:t>keys</a:t>
                      </a:r>
                      <a:r>
                        <a:rPr lang="en-US" altLang="zh-CN" sz="1800" kern="1200" baseline="0" dirty="0">
                          <a:solidFill>
                            <a:schemeClr val="dk1"/>
                          </a:solidFill>
                          <a:effectLst/>
                          <a:latin typeface="+mn-lt"/>
                          <a:ea typeface="+mn-ea"/>
                          <a:cs typeface="+mn-cs"/>
                        </a:rPr>
                        <a:t>) values (</a:t>
                      </a:r>
                      <a:r>
                        <a:rPr lang="en-US" altLang="zh-CN" sz="1800" b="1" kern="1200" baseline="0" dirty="0">
                          <a:solidFill>
                            <a:srgbClr val="FF0000"/>
                          </a:solidFill>
                          <a:effectLst/>
                          <a:latin typeface="+mn-lt"/>
                          <a:ea typeface="+mn-ea"/>
                          <a:cs typeface="+mn-cs"/>
                        </a:rPr>
                        <a:t>?</a:t>
                      </a:r>
                      <a:r>
                        <a:rPr lang="en-US" altLang="zh-CN" sz="1800" kern="1200" baseline="0" dirty="0">
                          <a:solidFill>
                            <a:schemeClr val="dk1"/>
                          </a:solidFill>
                          <a:effectLst/>
                          <a:latin typeface="+mn-lt"/>
                          <a:ea typeface="+mn-ea"/>
                          <a:cs typeface="+mn-cs"/>
                        </a:rPr>
                        <a:t>)</a:t>
                      </a:r>
                    </a:p>
                  </a:txBody>
                  <a:tcPr/>
                </a:tc>
                <a:extLst>
                  <a:ext uri="{0D108BD9-81ED-4DB2-BD59-A6C34878D82A}">
                    <a16:rowId xmlns:a16="http://schemas.microsoft.com/office/drawing/2014/main" val="425564866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Q3_</a:t>
                      </a:r>
                      <a:r>
                        <a:rPr lang="en-US" altLang="zh-CN" sz="1800" kern="1200" dirty="0">
                          <a:solidFill>
                            <a:schemeClr val="dk1"/>
                          </a:solidFill>
                          <a:effectLst/>
                          <a:latin typeface="+mn-lt"/>
                          <a:ea typeface="+mn-ea"/>
                          <a:cs typeface="+mn-cs"/>
                        </a:rPr>
                        <a:t>MergeTable3</a:t>
                      </a:r>
                      <a:endParaRPr lang="zh-CN" altLang="en-US" dirty="0"/>
                    </a:p>
                  </a:txBody>
                  <a:tcPr/>
                </a:tc>
                <a:tc>
                  <a:txBody>
                    <a:bodyPr/>
                    <a:lstStyle/>
                    <a:p>
                      <a:r>
                        <a:rPr lang="en-US" altLang="zh-CN" dirty="0"/>
                        <a:t>Query : </a:t>
                      </a:r>
                      <a:r>
                        <a:rPr lang="en-US" altLang="zh-CN" sz="1800" kern="1200" dirty="0">
                          <a:solidFill>
                            <a:schemeClr val="dk1"/>
                          </a:solidFill>
                          <a:effectLst/>
                          <a:latin typeface="+mn-lt"/>
                          <a:ea typeface="+mn-ea"/>
                          <a:cs typeface="+mn-cs"/>
                        </a:rPr>
                        <a:t>"SELECT * FROM MergeTable3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Delete : "DELETE FROM MergeTable3 where </a:t>
                      </a:r>
                      <a:r>
                        <a:rPr lang="en-US" altLang="zh-CN" sz="1800" kern="1200" dirty="0" err="1">
                          <a:solidFill>
                            <a:schemeClr val="dk1"/>
                          </a:solidFill>
                          <a:effectLst/>
                          <a:latin typeface="+mn-lt"/>
                          <a:ea typeface="+mn-ea"/>
                          <a:cs typeface="+mn-cs"/>
                        </a:rPr>
                        <a:t>server_id</a:t>
                      </a:r>
                      <a:r>
                        <a:rPr lang="en-US" altLang="zh-CN" sz="1800" kern="1200" dirty="0">
                          <a:solidFill>
                            <a:schemeClr val="dk1"/>
                          </a:solidFill>
                          <a:effectLst/>
                          <a:latin typeface="+mn-lt"/>
                          <a:ea typeface="+mn-ea"/>
                          <a:cs typeface="+mn-cs"/>
                        </a:rPr>
                        <a:t> = ?;"</a:t>
                      </a:r>
                    </a:p>
                    <a:p>
                      <a:r>
                        <a:rPr lang="en-US" altLang="zh-CN" sz="1800" kern="1200" dirty="0">
                          <a:solidFill>
                            <a:schemeClr val="dk1"/>
                          </a:solidFill>
                          <a:effectLst/>
                          <a:latin typeface="+mn-lt"/>
                          <a:ea typeface="+mn-ea"/>
                          <a:cs typeface="+mn-cs"/>
                        </a:rPr>
                        <a:t>Insert :"insert into MergeTable3</a:t>
                      </a:r>
                      <a:r>
                        <a:rPr lang="en-US" altLang="zh-CN" sz="1800" kern="1200" baseline="0" dirty="0">
                          <a:solidFill>
                            <a:schemeClr val="dk1"/>
                          </a:solidFill>
                          <a:effectLst/>
                          <a:latin typeface="+mn-lt"/>
                          <a:ea typeface="+mn-ea"/>
                          <a:cs typeface="+mn-cs"/>
                        </a:rPr>
                        <a:t> (</a:t>
                      </a:r>
                      <a:r>
                        <a:rPr lang="en-US" altLang="zh-CN" sz="1800" b="1" kern="1200" baseline="0" dirty="0">
                          <a:solidFill>
                            <a:srgbClr val="FF0000"/>
                          </a:solidFill>
                          <a:effectLst/>
                          <a:latin typeface="+mn-lt"/>
                          <a:ea typeface="+mn-ea"/>
                          <a:cs typeface="+mn-cs"/>
                        </a:rPr>
                        <a:t>keys</a:t>
                      </a:r>
                      <a:r>
                        <a:rPr lang="en-US" altLang="zh-CN" sz="1800" kern="1200" baseline="0" dirty="0">
                          <a:solidFill>
                            <a:schemeClr val="dk1"/>
                          </a:solidFill>
                          <a:effectLst/>
                          <a:latin typeface="+mn-lt"/>
                          <a:ea typeface="+mn-ea"/>
                          <a:cs typeface="+mn-cs"/>
                        </a:rPr>
                        <a:t>) values (</a:t>
                      </a:r>
                      <a:r>
                        <a:rPr lang="en-US" altLang="zh-CN" sz="1800" b="1" kern="1200" baseline="0" dirty="0">
                          <a:solidFill>
                            <a:srgbClr val="FF0000"/>
                          </a:solidFill>
                          <a:effectLst/>
                          <a:latin typeface="+mn-lt"/>
                          <a:ea typeface="+mn-ea"/>
                          <a:cs typeface="+mn-cs"/>
                        </a:rPr>
                        <a:t>?</a:t>
                      </a:r>
                      <a:r>
                        <a:rPr lang="en-US" altLang="zh-CN" sz="1800" kern="1200" baseline="0" dirty="0">
                          <a:solidFill>
                            <a:schemeClr val="dk1"/>
                          </a:solidFill>
                          <a:effectLst/>
                          <a:latin typeface="+mn-lt"/>
                          <a:ea typeface="+mn-ea"/>
                          <a:cs typeface="+mn-cs"/>
                        </a:rPr>
                        <a:t>)</a:t>
                      </a:r>
                    </a:p>
                  </a:txBody>
                  <a:tcPr/>
                </a:tc>
                <a:extLst>
                  <a:ext uri="{0D108BD9-81ED-4DB2-BD59-A6C34878D82A}">
                    <a16:rowId xmlns:a16="http://schemas.microsoft.com/office/drawing/2014/main" val="558938309"/>
                  </a:ext>
                </a:extLst>
              </a:tr>
            </a:tbl>
          </a:graphicData>
        </a:graphic>
      </p:graphicFrame>
      <p:sp>
        <p:nvSpPr>
          <p:cNvPr id="5" name="Slide Number Placeholder 3">
            <a:extLst>
              <a:ext uri="{FF2B5EF4-FFF2-40B4-BE49-F238E27FC236}">
                <a16:creationId xmlns:a16="http://schemas.microsoft.com/office/drawing/2014/main" id="{0D71131F-6011-4ADC-BBAC-E63A50709CD0}"/>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25</a:t>
            </a:fld>
            <a:endParaRPr lang="en-CA" sz="3200" dirty="0"/>
          </a:p>
        </p:txBody>
      </p:sp>
    </p:spTree>
    <p:extLst>
      <p:ext uri="{BB962C8B-B14F-4D97-AF65-F5344CB8AC3E}">
        <p14:creationId xmlns:p14="http://schemas.microsoft.com/office/powerpoint/2010/main" val="2015128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1343C86-975E-4831-864F-79A30160F166}"/>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The Performance of Queries</a:t>
            </a:r>
          </a:p>
        </p:txBody>
      </p:sp>
      <p:graphicFrame>
        <p:nvGraphicFramePr>
          <p:cNvPr id="4" name="表格 1">
            <a:extLst>
              <a:ext uri="{FF2B5EF4-FFF2-40B4-BE49-F238E27FC236}">
                <a16:creationId xmlns:a16="http://schemas.microsoft.com/office/drawing/2014/main" id="{0EF8955E-85C5-417E-9302-213870BB1F1B}"/>
              </a:ext>
            </a:extLst>
          </p:cNvPr>
          <p:cNvGraphicFramePr>
            <a:graphicFrameLocks noGrp="1"/>
          </p:cNvGraphicFramePr>
          <p:nvPr>
            <p:extLst>
              <p:ext uri="{D42A27DB-BD31-4B8C-83A1-F6EECF244321}">
                <p14:modId xmlns:p14="http://schemas.microsoft.com/office/powerpoint/2010/main" val="1183667857"/>
              </p:ext>
            </p:extLst>
          </p:nvPr>
        </p:nvGraphicFramePr>
        <p:xfrm>
          <a:off x="2031999" y="1078727"/>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15422946"/>
                    </a:ext>
                  </a:extLst>
                </a:gridCol>
                <a:gridCol w="2032000">
                  <a:extLst>
                    <a:ext uri="{9D8B030D-6E8A-4147-A177-3AD203B41FA5}">
                      <a16:colId xmlns:a16="http://schemas.microsoft.com/office/drawing/2014/main" val="2172464922"/>
                    </a:ext>
                  </a:extLst>
                </a:gridCol>
                <a:gridCol w="2032000">
                  <a:extLst>
                    <a:ext uri="{9D8B030D-6E8A-4147-A177-3AD203B41FA5}">
                      <a16:colId xmlns:a16="http://schemas.microsoft.com/office/drawing/2014/main" val="3387571202"/>
                    </a:ext>
                  </a:extLst>
                </a:gridCol>
                <a:gridCol w="2032000">
                  <a:extLst>
                    <a:ext uri="{9D8B030D-6E8A-4147-A177-3AD203B41FA5}">
                      <a16:colId xmlns:a16="http://schemas.microsoft.com/office/drawing/2014/main" val="2112057301"/>
                    </a:ext>
                  </a:extLst>
                </a:gridCol>
              </a:tblGrid>
              <a:tr h="370840">
                <a:tc>
                  <a:txBody>
                    <a:bodyPr/>
                    <a:lstStyle/>
                    <a:p>
                      <a:endParaRPr lang="zh-CN" altLang="en-US" dirty="0"/>
                    </a:p>
                  </a:txBody>
                  <a:tcPr/>
                </a:tc>
                <a:tc>
                  <a:txBody>
                    <a:bodyPr/>
                    <a:lstStyle/>
                    <a:p>
                      <a:r>
                        <a:rPr lang="en-US" altLang="zh-CN" dirty="0"/>
                        <a:t>Q1</a:t>
                      </a:r>
                      <a:endParaRPr lang="zh-CN" altLang="en-US" dirty="0"/>
                    </a:p>
                  </a:txBody>
                  <a:tcPr/>
                </a:tc>
                <a:tc>
                  <a:txBody>
                    <a:bodyPr/>
                    <a:lstStyle/>
                    <a:p>
                      <a:r>
                        <a:rPr lang="en-US" altLang="zh-CN" dirty="0"/>
                        <a:t>Q2</a:t>
                      </a:r>
                      <a:endParaRPr lang="zh-CN" altLang="en-US" dirty="0"/>
                    </a:p>
                  </a:txBody>
                  <a:tcPr/>
                </a:tc>
                <a:tc>
                  <a:txBody>
                    <a:bodyPr/>
                    <a:lstStyle/>
                    <a:p>
                      <a:r>
                        <a:rPr lang="en-US" altLang="zh-CN" dirty="0"/>
                        <a:t>Q6</a:t>
                      </a:r>
                      <a:endParaRPr lang="zh-CN" altLang="en-US" dirty="0"/>
                    </a:p>
                  </a:txBody>
                  <a:tcPr/>
                </a:tc>
                <a:extLst>
                  <a:ext uri="{0D108BD9-81ED-4DB2-BD59-A6C34878D82A}">
                    <a16:rowId xmlns:a16="http://schemas.microsoft.com/office/drawing/2014/main" val="2657510701"/>
                  </a:ext>
                </a:extLst>
              </a:tr>
              <a:tr h="370840">
                <a:tc>
                  <a:txBody>
                    <a:bodyPr/>
                    <a:lstStyle/>
                    <a:p>
                      <a:r>
                        <a:rPr lang="en-US" altLang="zh-CN" dirty="0"/>
                        <a:t>1</a:t>
                      </a:r>
                      <a:endParaRPr lang="zh-CN" altLang="en-US" dirty="0"/>
                    </a:p>
                  </a:txBody>
                  <a:tcPr/>
                </a:tc>
                <a:tc>
                  <a:txBody>
                    <a:bodyPr/>
                    <a:lstStyle/>
                    <a:p>
                      <a:r>
                        <a:rPr lang="en-US" altLang="zh-CN"/>
                        <a:t>12.0139</a:t>
                      </a:r>
                      <a:endParaRPr lang="zh-CN" altLang="en-US" dirty="0"/>
                    </a:p>
                  </a:txBody>
                  <a:tcPr/>
                </a:tc>
                <a:tc>
                  <a:txBody>
                    <a:bodyPr/>
                    <a:lstStyle/>
                    <a:p>
                      <a:r>
                        <a:rPr lang="en-US" altLang="zh-CN" dirty="0"/>
                        <a:t>7.9237</a:t>
                      </a:r>
                      <a:endParaRPr lang="zh-CN" altLang="en-US" dirty="0"/>
                    </a:p>
                  </a:txBody>
                  <a:tcPr/>
                </a:tc>
                <a:tc>
                  <a:txBody>
                    <a:bodyPr/>
                    <a:lstStyle/>
                    <a:p>
                      <a:r>
                        <a:rPr lang="en-US" altLang="zh-CN" dirty="0"/>
                        <a:t>335.9</a:t>
                      </a:r>
                      <a:endParaRPr lang="zh-CN" altLang="en-US" dirty="0"/>
                    </a:p>
                  </a:txBody>
                  <a:tcPr/>
                </a:tc>
                <a:extLst>
                  <a:ext uri="{0D108BD9-81ED-4DB2-BD59-A6C34878D82A}">
                    <a16:rowId xmlns:a16="http://schemas.microsoft.com/office/drawing/2014/main" val="3120472363"/>
                  </a:ext>
                </a:extLst>
              </a:tr>
              <a:tr h="370840">
                <a:tc>
                  <a:txBody>
                    <a:bodyPr/>
                    <a:lstStyle/>
                    <a:p>
                      <a:r>
                        <a:rPr lang="en-US" altLang="zh-CN" dirty="0"/>
                        <a:t>2</a:t>
                      </a:r>
                      <a:endParaRPr lang="zh-CN" altLang="en-US" dirty="0"/>
                    </a:p>
                  </a:txBody>
                  <a:tcPr/>
                </a:tc>
                <a:tc>
                  <a:txBody>
                    <a:bodyPr/>
                    <a:lstStyle/>
                    <a:p>
                      <a:r>
                        <a:rPr lang="en-US" altLang="zh-CN" dirty="0"/>
                        <a:t>11.4933</a:t>
                      </a:r>
                      <a:endParaRPr lang="zh-CN" altLang="en-US" dirty="0"/>
                    </a:p>
                  </a:txBody>
                  <a:tcPr/>
                </a:tc>
                <a:tc>
                  <a:txBody>
                    <a:bodyPr/>
                    <a:lstStyle/>
                    <a:p>
                      <a:r>
                        <a:rPr lang="en-US" altLang="zh-CN" dirty="0"/>
                        <a:t>7.8122</a:t>
                      </a:r>
                      <a:endParaRPr lang="zh-CN" altLang="en-US" dirty="0"/>
                    </a:p>
                  </a:txBody>
                  <a:tcPr/>
                </a:tc>
                <a:tc>
                  <a:txBody>
                    <a:bodyPr/>
                    <a:lstStyle/>
                    <a:p>
                      <a:r>
                        <a:rPr lang="en-US" altLang="zh-CN"/>
                        <a:t>334.6</a:t>
                      </a:r>
                      <a:endParaRPr lang="zh-CN" altLang="en-US" dirty="0"/>
                    </a:p>
                  </a:txBody>
                  <a:tcPr/>
                </a:tc>
                <a:extLst>
                  <a:ext uri="{0D108BD9-81ED-4DB2-BD59-A6C34878D82A}">
                    <a16:rowId xmlns:a16="http://schemas.microsoft.com/office/drawing/2014/main" val="1052930716"/>
                  </a:ext>
                </a:extLst>
              </a:tr>
              <a:tr h="370840">
                <a:tc>
                  <a:txBody>
                    <a:bodyPr/>
                    <a:lstStyle/>
                    <a:p>
                      <a:r>
                        <a:rPr lang="en-US" altLang="zh-CN" dirty="0"/>
                        <a:t>3</a:t>
                      </a:r>
                      <a:endParaRPr lang="zh-CN" altLang="en-US" dirty="0"/>
                    </a:p>
                  </a:txBody>
                  <a:tcPr/>
                </a:tc>
                <a:tc>
                  <a:txBody>
                    <a:bodyPr/>
                    <a:lstStyle/>
                    <a:p>
                      <a:r>
                        <a:rPr lang="en-US" altLang="zh-CN" dirty="0"/>
                        <a:t>12.934</a:t>
                      </a:r>
                      <a:endParaRPr lang="zh-CN" altLang="en-US" dirty="0"/>
                    </a:p>
                  </a:txBody>
                  <a:tcPr/>
                </a:tc>
                <a:tc>
                  <a:txBody>
                    <a:bodyPr/>
                    <a:lstStyle/>
                    <a:p>
                      <a:r>
                        <a:rPr lang="en-US" altLang="zh-CN" dirty="0"/>
                        <a:t>7.4912</a:t>
                      </a:r>
                      <a:endParaRPr lang="zh-CN" altLang="en-US" dirty="0"/>
                    </a:p>
                  </a:txBody>
                  <a:tcPr/>
                </a:tc>
                <a:tc>
                  <a:txBody>
                    <a:bodyPr/>
                    <a:lstStyle/>
                    <a:p>
                      <a:r>
                        <a:rPr lang="en-US" altLang="zh-CN"/>
                        <a:t>322.23</a:t>
                      </a:r>
                      <a:endParaRPr lang="zh-CN" altLang="en-US" dirty="0"/>
                    </a:p>
                  </a:txBody>
                  <a:tcPr/>
                </a:tc>
                <a:extLst>
                  <a:ext uri="{0D108BD9-81ED-4DB2-BD59-A6C34878D82A}">
                    <a16:rowId xmlns:a16="http://schemas.microsoft.com/office/drawing/2014/main" val="4173274145"/>
                  </a:ext>
                </a:extLst>
              </a:tr>
              <a:tr h="370840">
                <a:tc>
                  <a:txBody>
                    <a:bodyPr/>
                    <a:lstStyle/>
                    <a:p>
                      <a:r>
                        <a:rPr lang="en-US" altLang="zh-CN" dirty="0"/>
                        <a:t>4</a:t>
                      </a:r>
                      <a:endParaRPr lang="zh-CN" altLang="en-US" dirty="0"/>
                    </a:p>
                  </a:txBody>
                  <a:tcPr/>
                </a:tc>
                <a:tc>
                  <a:txBody>
                    <a:bodyPr/>
                    <a:lstStyle/>
                    <a:p>
                      <a:r>
                        <a:rPr lang="en-US" altLang="zh-CN" dirty="0"/>
                        <a:t>11.4507</a:t>
                      </a:r>
                      <a:endParaRPr lang="zh-CN" altLang="en-US" dirty="0"/>
                    </a:p>
                  </a:txBody>
                  <a:tcPr/>
                </a:tc>
                <a:tc>
                  <a:txBody>
                    <a:bodyPr/>
                    <a:lstStyle/>
                    <a:p>
                      <a:r>
                        <a:rPr lang="en-US" altLang="zh-CN" dirty="0"/>
                        <a:t>7.8258</a:t>
                      </a:r>
                      <a:endParaRPr lang="zh-CN" altLang="en-US" dirty="0"/>
                    </a:p>
                  </a:txBody>
                  <a:tcPr/>
                </a:tc>
                <a:tc>
                  <a:txBody>
                    <a:bodyPr/>
                    <a:lstStyle/>
                    <a:p>
                      <a:r>
                        <a:rPr lang="en-US" altLang="zh-CN"/>
                        <a:t>319.51</a:t>
                      </a:r>
                      <a:endParaRPr lang="zh-CN" altLang="en-US" dirty="0"/>
                    </a:p>
                  </a:txBody>
                  <a:tcPr/>
                </a:tc>
                <a:extLst>
                  <a:ext uri="{0D108BD9-81ED-4DB2-BD59-A6C34878D82A}">
                    <a16:rowId xmlns:a16="http://schemas.microsoft.com/office/drawing/2014/main" val="2959974617"/>
                  </a:ext>
                </a:extLst>
              </a:tr>
              <a:tr h="370840">
                <a:tc>
                  <a:txBody>
                    <a:bodyPr/>
                    <a:lstStyle/>
                    <a:p>
                      <a:r>
                        <a:rPr lang="en-US" altLang="zh-CN" dirty="0"/>
                        <a:t>5</a:t>
                      </a:r>
                      <a:endParaRPr lang="zh-CN" altLang="en-US" dirty="0"/>
                    </a:p>
                  </a:txBody>
                  <a:tcPr/>
                </a:tc>
                <a:tc>
                  <a:txBody>
                    <a:bodyPr/>
                    <a:lstStyle/>
                    <a:p>
                      <a:r>
                        <a:rPr lang="en-US" altLang="zh-CN" dirty="0"/>
                        <a:t>12.1354</a:t>
                      </a:r>
                      <a:endParaRPr lang="zh-CN" altLang="en-US" dirty="0"/>
                    </a:p>
                  </a:txBody>
                  <a:tcPr/>
                </a:tc>
                <a:tc>
                  <a:txBody>
                    <a:bodyPr/>
                    <a:lstStyle/>
                    <a:p>
                      <a:r>
                        <a:rPr lang="en-US" altLang="zh-CN" dirty="0"/>
                        <a:t>7.8979</a:t>
                      </a:r>
                      <a:endParaRPr lang="zh-CN" altLang="en-US" dirty="0"/>
                    </a:p>
                  </a:txBody>
                  <a:tcPr/>
                </a:tc>
                <a:tc>
                  <a:txBody>
                    <a:bodyPr/>
                    <a:lstStyle/>
                    <a:p>
                      <a:r>
                        <a:rPr lang="en-US" altLang="zh-CN"/>
                        <a:t>325.76</a:t>
                      </a:r>
                      <a:endParaRPr lang="zh-CN" altLang="en-US" dirty="0"/>
                    </a:p>
                  </a:txBody>
                  <a:tcPr/>
                </a:tc>
                <a:extLst>
                  <a:ext uri="{0D108BD9-81ED-4DB2-BD59-A6C34878D82A}">
                    <a16:rowId xmlns:a16="http://schemas.microsoft.com/office/drawing/2014/main" val="3353423151"/>
                  </a:ext>
                </a:extLst>
              </a:tr>
              <a:tr h="370840">
                <a:tc>
                  <a:txBody>
                    <a:bodyPr/>
                    <a:lstStyle/>
                    <a:p>
                      <a:r>
                        <a:rPr lang="en-US" altLang="zh-CN" b="1" dirty="0" err="1">
                          <a:solidFill>
                            <a:srgbClr val="FF0000"/>
                          </a:solidFill>
                        </a:rPr>
                        <a:t>avg</a:t>
                      </a:r>
                      <a:endParaRPr lang="zh-CN" altLang="en-US" b="1" dirty="0">
                        <a:solidFill>
                          <a:srgbClr val="FF0000"/>
                        </a:solidFill>
                      </a:endParaRPr>
                    </a:p>
                  </a:txBody>
                  <a:tcPr/>
                </a:tc>
                <a:tc>
                  <a:txBody>
                    <a:bodyPr/>
                    <a:lstStyle/>
                    <a:p>
                      <a:r>
                        <a:rPr lang="en-US" altLang="zh-CN" b="1" dirty="0">
                          <a:solidFill>
                            <a:srgbClr val="FF0000"/>
                          </a:solidFill>
                        </a:rPr>
                        <a:t>12.00546</a:t>
                      </a:r>
                    </a:p>
                  </a:txBody>
                  <a:tcPr/>
                </a:tc>
                <a:tc>
                  <a:txBody>
                    <a:bodyPr/>
                    <a:lstStyle/>
                    <a:p>
                      <a:r>
                        <a:rPr lang="en-US" altLang="zh-CN" b="1" dirty="0">
                          <a:solidFill>
                            <a:srgbClr val="FF0000"/>
                          </a:solidFill>
                        </a:rPr>
                        <a:t>7.87016</a:t>
                      </a:r>
                    </a:p>
                  </a:txBody>
                  <a:tcPr/>
                </a:tc>
                <a:tc>
                  <a:txBody>
                    <a:bodyPr/>
                    <a:lstStyle/>
                    <a:p>
                      <a:r>
                        <a:rPr lang="en-US" altLang="zh-CN" b="1" dirty="0">
                          <a:solidFill>
                            <a:srgbClr val="FF0000"/>
                          </a:solidFill>
                        </a:rPr>
                        <a:t>327.6</a:t>
                      </a:r>
                    </a:p>
                  </a:txBody>
                  <a:tcPr/>
                </a:tc>
                <a:extLst>
                  <a:ext uri="{0D108BD9-81ED-4DB2-BD59-A6C34878D82A}">
                    <a16:rowId xmlns:a16="http://schemas.microsoft.com/office/drawing/2014/main" val="3138981314"/>
                  </a:ext>
                </a:extLst>
              </a:tr>
            </a:tbl>
          </a:graphicData>
        </a:graphic>
      </p:graphicFrame>
      <p:sp>
        <p:nvSpPr>
          <p:cNvPr id="5" name="Slide Number Placeholder 3">
            <a:extLst>
              <a:ext uri="{FF2B5EF4-FFF2-40B4-BE49-F238E27FC236}">
                <a16:creationId xmlns:a16="http://schemas.microsoft.com/office/drawing/2014/main" id="{3933E6A5-2201-41EE-A112-B4CC998F7CEB}"/>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26</a:t>
            </a:fld>
            <a:endParaRPr lang="en-CA" sz="3200" dirty="0"/>
          </a:p>
        </p:txBody>
      </p:sp>
    </p:spTree>
    <p:extLst>
      <p:ext uri="{BB962C8B-B14F-4D97-AF65-F5344CB8AC3E}">
        <p14:creationId xmlns:p14="http://schemas.microsoft.com/office/powerpoint/2010/main" val="336081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1343C86-975E-4831-864F-79A30160F166}"/>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Comparing the Performance of Queries in our method vs. Mior et al.</a:t>
            </a:r>
          </a:p>
        </p:txBody>
      </p:sp>
      <p:graphicFrame>
        <p:nvGraphicFramePr>
          <p:cNvPr id="5" name="表格 4">
            <a:extLst>
              <a:ext uri="{FF2B5EF4-FFF2-40B4-BE49-F238E27FC236}">
                <a16:creationId xmlns:a16="http://schemas.microsoft.com/office/drawing/2014/main" id="{1E3F63EF-6DD6-4390-90B4-0EF80040F95C}"/>
              </a:ext>
            </a:extLst>
          </p:cNvPr>
          <p:cNvGraphicFramePr>
            <a:graphicFrameLocks noGrp="1"/>
          </p:cNvGraphicFramePr>
          <p:nvPr>
            <p:extLst>
              <p:ext uri="{D42A27DB-BD31-4B8C-83A1-F6EECF244321}">
                <p14:modId xmlns:p14="http://schemas.microsoft.com/office/powerpoint/2010/main" val="55168625"/>
              </p:ext>
            </p:extLst>
          </p:nvPr>
        </p:nvGraphicFramePr>
        <p:xfrm>
          <a:off x="4210782" y="1182560"/>
          <a:ext cx="3770434" cy="1559560"/>
        </p:xfrm>
        <a:graphic>
          <a:graphicData uri="http://schemas.openxmlformats.org/drawingml/2006/table">
            <a:tbl>
              <a:tblPr firstRow="1" bandRow="1">
                <a:tableStyleId>{5C22544A-7EE6-4342-B048-85BDC9FD1C3A}</a:tableStyleId>
              </a:tblPr>
              <a:tblGrid>
                <a:gridCol w="1012259">
                  <a:extLst>
                    <a:ext uri="{9D8B030D-6E8A-4147-A177-3AD203B41FA5}">
                      <a16:colId xmlns:a16="http://schemas.microsoft.com/office/drawing/2014/main" val="2051597621"/>
                    </a:ext>
                  </a:extLst>
                </a:gridCol>
                <a:gridCol w="1337297">
                  <a:extLst>
                    <a:ext uri="{9D8B030D-6E8A-4147-A177-3AD203B41FA5}">
                      <a16:colId xmlns:a16="http://schemas.microsoft.com/office/drawing/2014/main" val="1553550227"/>
                    </a:ext>
                  </a:extLst>
                </a:gridCol>
                <a:gridCol w="1420878">
                  <a:extLst>
                    <a:ext uri="{9D8B030D-6E8A-4147-A177-3AD203B41FA5}">
                      <a16:colId xmlns:a16="http://schemas.microsoft.com/office/drawing/2014/main" val="2569523040"/>
                    </a:ext>
                  </a:extLst>
                </a:gridCol>
              </a:tblGrid>
              <a:tr h="370840">
                <a:tc>
                  <a:txBody>
                    <a:bodyPr/>
                    <a:lstStyle/>
                    <a:p>
                      <a:r>
                        <a:rPr lang="en-US" altLang="zh-CN" dirty="0"/>
                        <a:t>Query</a:t>
                      </a:r>
                      <a:endParaRPr lang="zh-CN" altLang="en-US" dirty="0"/>
                    </a:p>
                  </a:txBody>
                  <a:tcPr/>
                </a:tc>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exp23</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exp24</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0262825"/>
                  </a:ext>
                </a:extLst>
              </a:tr>
              <a:tr h="370840">
                <a:tc>
                  <a:txBody>
                    <a:bodyPr/>
                    <a:lstStyle/>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Q1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sz="2000" b="0" dirty="0">
                          <a:solidFill>
                            <a:schemeClr val="tx1"/>
                          </a:solidFill>
                        </a:rPr>
                        <a:t>7.3094</a:t>
                      </a:r>
                    </a:p>
                  </a:txBody>
                  <a:tcPr/>
                </a:tc>
                <a:tc>
                  <a:txBody>
                    <a:bodyPr/>
                    <a:lstStyle/>
                    <a:p>
                      <a:r>
                        <a:rPr lang="en-US" altLang="zh-CN" sz="2000" b="1" dirty="0">
                          <a:solidFill>
                            <a:srgbClr val="C00000"/>
                          </a:solidFill>
                        </a:rPr>
                        <a:t>12.00546</a:t>
                      </a:r>
                    </a:p>
                  </a:txBody>
                  <a:tcPr/>
                </a:tc>
                <a:extLst>
                  <a:ext uri="{0D108BD9-81ED-4DB2-BD59-A6C34878D82A}">
                    <a16:rowId xmlns:a16="http://schemas.microsoft.com/office/drawing/2014/main" val="3482017554"/>
                  </a:ext>
                </a:extLst>
              </a:tr>
              <a:tr h="370840">
                <a:tc>
                  <a:txBody>
                    <a:bodyPr/>
                    <a:lstStyle/>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Q2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sz="2000" b="0" dirty="0">
                          <a:solidFill>
                            <a:schemeClr val="tx1"/>
                          </a:solidFill>
                        </a:rPr>
                        <a:t>7.43176</a:t>
                      </a:r>
                    </a:p>
                  </a:txBody>
                  <a:tcPr/>
                </a:tc>
                <a:tc>
                  <a:txBody>
                    <a:bodyPr/>
                    <a:lstStyle/>
                    <a:p>
                      <a:r>
                        <a:rPr lang="en-US" altLang="zh-CN" sz="2000" b="1" dirty="0">
                          <a:solidFill>
                            <a:srgbClr val="C00000"/>
                          </a:solidFill>
                        </a:rPr>
                        <a:t>7.87016</a:t>
                      </a:r>
                    </a:p>
                  </a:txBody>
                  <a:tcPr/>
                </a:tc>
                <a:extLst>
                  <a:ext uri="{0D108BD9-81ED-4DB2-BD59-A6C34878D82A}">
                    <a16:rowId xmlns:a16="http://schemas.microsoft.com/office/drawing/2014/main" val="1090052393"/>
                  </a:ext>
                </a:extLst>
              </a:tr>
              <a:tr h="370840">
                <a:tc>
                  <a:txBody>
                    <a:bodyPr/>
                    <a:lstStyle/>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Q6</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sz="2000" b="1" dirty="0">
                          <a:solidFill>
                            <a:srgbClr val="C00000"/>
                          </a:solidFill>
                        </a:rPr>
                        <a:t>955.73</a:t>
                      </a:r>
                    </a:p>
                  </a:txBody>
                  <a:tcPr/>
                </a:tc>
                <a:tc>
                  <a:txBody>
                    <a:bodyPr/>
                    <a:lstStyle/>
                    <a:p>
                      <a:r>
                        <a:rPr lang="en-US" altLang="zh-CN" sz="2000" b="0" dirty="0">
                          <a:solidFill>
                            <a:schemeClr val="tx1"/>
                          </a:solidFill>
                        </a:rPr>
                        <a:t>327.6</a:t>
                      </a:r>
                    </a:p>
                  </a:txBody>
                  <a:tcPr/>
                </a:tc>
                <a:extLst>
                  <a:ext uri="{0D108BD9-81ED-4DB2-BD59-A6C34878D82A}">
                    <a16:rowId xmlns:a16="http://schemas.microsoft.com/office/drawing/2014/main" val="2437100890"/>
                  </a:ext>
                </a:extLst>
              </a:tr>
            </a:tbl>
          </a:graphicData>
        </a:graphic>
      </p:graphicFrame>
      <p:sp>
        <p:nvSpPr>
          <p:cNvPr id="4" name="Slide Number Placeholder 3">
            <a:extLst>
              <a:ext uri="{FF2B5EF4-FFF2-40B4-BE49-F238E27FC236}">
                <a16:creationId xmlns:a16="http://schemas.microsoft.com/office/drawing/2014/main" id="{A09D0E46-6290-474D-9B4A-4A9F2396D659}"/>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27</a:t>
            </a:fld>
            <a:endParaRPr lang="en-CA" sz="3200" dirty="0"/>
          </a:p>
        </p:txBody>
      </p:sp>
    </p:spTree>
    <p:extLst>
      <p:ext uri="{BB962C8B-B14F-4D97-AF65-F5344CB8AC3E}">
        <p14:creationId xmlns:p14="http://schemas.microsoft.com/office/powerpoint/2010/main" val="2722562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C3A3-C80D-4787-9D2E-B85E7ECBC36C}"/>
              </a:ext>
            </a:extLst>
          </p:cNvPr>
          <p:cNvSpPr>
            <a:spLocks noGrp="1"/>
          </p:cNvSpPr>
          <p:nvPr>
            <p:ph type="title"/>
          </p:nvPr>
        </p:nvSpPr>
        <p:spPr>
          <a:xfrm>
            <a:off x="1574800" y="1482725"/>
            <a:ext cx="9042400" cy="1325563"/>
          </a:xfrm>
        </p:spPr>
        <p:txBody>
          <a:bodyPr>
            <a:normAutofit/>
          </a:bodyPr>
          <a:lstStyle/>
          <a:p>
            <a:r>
              <a:rPr lang="en-US" sz="6000" b="1" dirty="0">
                <a:solidFill>
                  <a:srgbClr val="0070C0"/>
                </a:solidFill>
              </a:rPr>
              <a:t>Case Study#2: Online Store</a:t>
            </a:r>
            <a:endParaRPr lang="en-CA" sz="6000" b="1" dirty="0">
              <a:solidFill>
                <a:srgbClr val="0070C0"/>
              </a:solidFill>
            </a:endParaRPr>
          </a:p>
        </p:txBody>
      </p:sp>
      <p:sp>
        <p:nvSpPr>
          <p:cNvPr id="3" name="Slide Number Placeholder 3">
            <a:extLst>
              <a:ext uri="{FF2B5EF4-FFF2-40B4-BE49-F238E27FC236}">
                <a16:creationId xmlns:a16="http://schemas.microsoft.com/office/drawing/2014/main" id="{4167A833-82C3-445C-86B2-FAB698A42B9F}"/>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28</a:t>
            </a:fld>
            <a:endParaRPr lang="en-CA" sz="3200" dirty="0"/>
          </a:p>
        </p:txBody>
      </p:sp>
    </p:spTree>
    <p:extLst>
      <p:ext uri="{BB962C8B-B14F-4D97-AF65-F5344CB8AC3E}">
        <p14:creationId xmlns:p14="http://schemas.microsoft.com/office/powerpoint/2010/main" val="338073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29</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1631216"/>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000000"/>
                </a:solidFill>
                <a:effectLst/>
              </a:rPr>
              <a:t>In Online Store </a:t>
            </a:r>
            <a:r>
              <a:rPr lang="en-US" sz="2000" b="0" i="0" dirty="0">
                <a:solidFill>
                  <a:srgbClr val="0070C0"/>
                </a:solidFill>
                <a:effectLst/>
              </a:rPr>
              <a:t>[2]</a:t>
            </a:r>
            <a:r>
              <a:rPr lang="en-US" sz="2000" b="0" i="0" dirty="0">
                <a:solidFill>
                  <a:srgbClr val="000000"/>
                </a:solidFill>
                <a:effectLst/>
              </a:rPr>
              <a:t>, </a:t>
            </a:r>
            <a:r>
              <a:rPr lang="en-US" sz="2000" b="0" i="1" dirty="0">
                <a:solidFill>
                  <a:srgbClr val="000000"/>
                </a:solidFill>
                <a:effectLst/>
              </a:rPr>
              <a:t>Customers</a:t>
            </a:r>
            <a:r>
              <a:rPr lang="en-US" sz="2000" b="0" i="0" dirty="0">
                <a:solidFill>
                  <a:srgbClr val="000000"/>
                </a:solidFill>
                <a:effectLst/>
              </a:rPr>
              <a:t> can make </a:t>
            </a:r>
            <a:r>
              <a:rPr lang="en-US" sz="2000" b="0" i="1" dirty="0">
                <a:solidFill>
                  <a:srgbClr val="000000"/>
                </a:solidFill>
                <a:effectLst/>
              </a:rPr>
              <a:t>Orders</a:t>
            </a:r>
            <a:r>
              <a:rPr lang="en-US" sz="2000" b="0" i="0" dirty="0">
                <a:solidFill>
                  <a:srgbClr val="000000"/>
                </a:solidFill>
                <a:effectLst/>
              </a:rPr>
              <a:t> of different </a:t>
            </a:r>
            <a:r>
              <a:rPr lang="en-US" sz="2000" b="0" i="1" dirty="0">
                <a:solidFill>
                  <a:srgbClr val="000000"/>
                </a:solidFill>
                <a:effectLst/>
              </a:rPr>
              <a:t>Products</a:t>
            </a:r>
            <a:r>
              <a:rPr lang="en-US" sz="2000" b="0" i="0" dirty="0">
                <a:solidFill>
                  <a:srgbClr val="000000"/>
                </a:solidFill>
                <a:effectLst/>
              </a:rPr>
              <a:t>. Each order includes </a:t>
            </a:r>
            <a:r>
              <a:rPr lang="en-US" sz="2000" b="0" i="1" dirty="0">
                <a:solidFill>
                  <a:srgbClr val="000000"/>
                </a:solidFill>
                <a:effectLst/>
              </a:rPr>
              <a:t>Payment</a:t>
            </a:r>
            <a:r>
              <a:rPr lang="en-US" sz="2000" b="0" i="0" dirty="0">
                <a:solidFill>
                  <a:srgbClr val="000000"/>
                </a:solidFill>
                <a:effectLst/>
              </a:rPr>
              <a:t> information and the </a:t>
            </a:r>
            <a:r>
              <a:rPr lang="en-US" sz="2000" b="0" i="1" dirty="0">
                <a:solidFill>
                  <a:srgbClr val="000000"/>
                </a:solidFill>
                <a:effectLst/>
              </a:rPr>
              <a:t>Carrier</a:t>
            </a:r>
            <a:r>
              <a:rPr lang="en-US" sz="2000" b="0" i="0" dirty="0">
                <a:solidFill>
                  <a:srgbClr val="000000"/>
                </a:solidFill>
                <a:effectLst/>
              </a:rPr>
              <a:t> that delivered it. Products belong to a concrete </a:t>
            </a:r>
            <a:r>
              <a:rPr lang="en-US" sz="2000" b="0" i="1" dirty="0">
                <a:solidFill>
                  <a:srgbClr val="000000"/>
                </a:solidFill>
                <a:effectLst/>
              </a:rPr>
              <a:t>Category</a:t>
            </a:r>
            <a:r>
              <a:rPr lang="en-US" sz="2000" b="0" i="0" dirty="0">
                <a:solidFill>
                  <a:srgbClr val="000000"/>
                </a:solidFill>
                <a:effectLst/>
              </a:rPr>
              <a:t> and have a concrete </a:t>
            </a:r>
            <a:r>
              <a:rPr lang="en-US" sz="2000" b="0" i="1" dirty="0">
                <a:solidFill>
                  <a:srgbClr val="000000"/>
                </a:solidFill>
                <a:effectLst/>
              </a:rPr>
              <a:t>Supplier</a:t>
            </a:r>
            <a:r>
              <a:rPr lang="en-US" sz="2000" b="0" i="0" dirty="0">
                <a:solidFill>
                  <a:srgbClr val="000000"/>
                </a:solidFill>
                <a:effectLst/>
              </a:rPr>
              <a:t>. </a:t>
            </a:r>
          </a:p>
          <a:p>
            <a:pPr marL="342900" indent="-342900">
              <a:buFont typeface="Arial" panose="020B0604020202020204" pitchFamily="34" charset="0"/>
              <a:buChar char="•"/>
            </a:pPr>
            <a:r>
              <a:rPr lang="en-US" sz="2000" b="0" i="0" dirty="0">
                <a:solidFill>
                  <a:srgbClr val="000000"/>
                </a:solidFill>
                <a:effectLst/>
              </a:rPr>
              <a:t>The domain entities that conform this case study and their relations are shown in the UML class diagram in </a:t>
            </a:r>
            <a:r>
              <a:rPr lang="en-US" sz="2000" b="0" i="0" dirty="0">
                <a:solidFill>
                  <a:srgbClr val="0070C0"/>
                </a:solidFill>
                <a:effectLst/>
              </a:rPr>
              <a:t>Fig. 9</a:t>
            </a:r>
            <a:r>
              <a:rPr lang="en-US" sz="2000" b="0" i="0" dirty="0">
                <a:solidFill>
                  <a:srgbClr val="000000"/>
                </a:solidFill>
                <a:effectLst/>
              </a:rPr>
              <a:t>. </a:t>
            </a:r>
          </a:p>
        </p:txBody>
      </p:sp>
      <p:sp>
        <p:nvSpPr>
          <p:cNvPr id="8" name="TextBox 7">
            <a:extLst>
              <a:ext uri="{FF2B5EF4-FFF2-40B4-BE49-F238E27FC236}">
                <a16:creationId xmlns:a16="http://schemas.microsoft.com/office/drawing/2014/main" id="{B72FA05F-0885-47EE-9F2B-69128293E142}"/>
              </a:ext>
            </a:extLst>
          </p:cNvPr>
          <p:cNvSpPr txBox="1"/>
          <p:nvPr/>
        </p:nvSpPr>
        <p:spPr>
          <a:xfrm>
            <a:off x="3786186" y="203696"/>
            <a:ext cx="4619625" cy="646331"/>
          </a:xfrm>
          <a:prstGeom prst="rect">
            <a:avLst/>
          </a:prstGeom>
          <a:noFill/>
        </p:spPr>
        <p:txBody>
          <a:bodyPr wrap="square" rtlCol="0">
            <a:spAutoFit/>
          </a:bodyPr>
          <a:lstStyle/>
          <a:p>
            <a:pPr algn="ctr"/>
            <a:r>
              <a:rPr lang="en-CA" sz="3600" b="1" dirty="0">
                <a:solidFill>
                  <a:srgbClr val="0070C0"/>
                </a:solidFill>
              </a:rPr>
              <a:t>Case Study Description</a:t>
            </a:r>
          </a:p>
        </p:txBody>
      </p:sp>
    </p:spTree>
    <p:extLst>
      <p:ext uri="{BB962C8B-B14F-4D97-AF65-F5344CB8AC3E}">
        <p14:creationId xmlns:p14="http://schemas.microsoft.com/office/powerpoint/2010/main" val="22109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2862322"/>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000000"/>
                </a:solidFill>
                <a:effectLst/>
              </a:rPr>
              <a:t>The objective of this case study </a:t>
            </a:r>
            <a:r>
              <a:rPr lang="en-US" sz="2000" b="0" i="0" dirty="0">
                <a:solidFill>
                  <a:srgbClr val="0070C0"/>
                </a:solidFill>
                <a:effectLst/>
              </a:rPr>
              <a:t>[1] </a:t>
            </a:r>
            <a:r>
              <a:rPr lang="en-US" sz="2000" b="0" i="0" dirty="0">
                <a:solidFill>
                  <a:srgbClr val="000000"/>
                </a:solidFill>
                <a:effectLst/>
              </a:rPr>
              <a:t>is to gather information of the state of each player during play sessions, in order to detect anomalous behaviors that might uncover forbidden game practices or abuses, such as flying, teleportation, wall-hacking or perfect aim. These abuses commonly known as </a:t>
            </a:r>
            <a:r>
              <a:rPr lang="en-US" sz="2000" b="0" i="1" dirty="0">
                <a:solidFill>
                  <a:srgbClr val="000000"/>
                </a:solidFill>
                <a:effectLst/>
              </a:rPr>
              <a:t>cheats</a:t>
            </a:r>
            <a:r>
              <a:rPr lang="en-US" sz="2000" b="0" i="0" dirty="0">
                <a:solidFill>
                  <a:srgbClr val="000000"/>
                </a:solidFill>
                <a:effectLst/>
              </a:rPr>
              <a:t>. </a:t>
            </a:r>
          </a:p>
          <a:p>
            <a:pPr marL="342900" indent="-342900">
              <a:buFont typeface="Arial" panose="020B0604020202020204" pitchFamily="34" charset="0"/>
              <a:buChar char="•"/>
            </a:pPr>
            <a:r>
              <a:rPr lang="en-US" sz="2000" b="0" i="0" dirty="0">
                <a:solidFill>
                  <a:srgbClr val="000000"/>
                </a:solidFill>
                <a:effectLst/>
              </a:rPr>
              <a:t>A </a:t>
            </a:r>
            <a:r>
              <a:rPr lang="en-US" sz="2000" b="0" i="1" dirty="0">
                <a:solidFill>
                  <a:srgbClr val="000000"/>
                </a:solidFill>
                <a:effectLst/>
              </a:rPr>
              <a:t>Server </a:t>
            </a:r>
            <a:r>
              <a:rPr lang="en-US" sz="2000" b="0" i="0" dirty="0">
                <a:solidFill>
                  <a:srgbClr val="000000"/>
                </a:solidFill>
                <a:effectLst/>
              </a:rPr>
              <a:t>handles different </a:t>
            </a:r>
            <a:r>
              <a:rPr lang="en-US" sz="2000" b="0" i="1" dirty="0">
                <a:solidFill>
                  <a:srgbClr val="000000"/>
                </a:solidFill>
                <a:effectLst/>
              </a:rPr>
              <a:t>Sessions</a:t>
            </a:r>
            <a:r>
              <a:rPr lang="en-US" sz="2000" b="0" i="0" dirty="0">
                <a:solidFill>
                  <a:srgbClr val="000000"/>
                </a:solidFill>
                <a:effectLst/>
              </a:rPr>
              <a:t>, each one associated with a </a:t>
            </a:r>
            <a:r>
              <a:rPr lang="en-US" sz="2000" b="0" i="1" dirty="0">
                <a:solidFill>
                  <a:srgbClr val="000000"/>
                </a:solidFill>
                <a:effectLst/>
              </a:rPr>
              <a:t>Player</a:t>
            </a:r>
            <a:r>
              <a:rPr lang="en-US" sz="2000" b="0" i="0" dirty="0">
                <a:solidFill>
                  <a:srgbClr val="000000"/>
                </a:solidFill>
                <a:effectLst/>
              </a:rPr>
              <a:t>. During each session, the </a:t>
            </a:r>
            <a:r>
              <a:rPr lang="en-US" sz="2000" b="0" i="1" dirty="0">
                <a:solidFill>
                  <a:srgbClr val="000000"/>
                </a:solidFill>
                <a:effectLst/>
              </a:rPr>
              <a:t>State </a:t>
            </a:r>
            <a:r>
              <a:rPr lang="en-US" sz="2000" b="0" i="0" dirty="0">
                <a:solidFill>
                  <a:srgbClr val="000000"/>
                </a:solidFill>
                <a:effectLst/>
              </a:rPr>
              <a:t>of a player is captured at different time intervals. The state of a player consists of the x, y and z positions in the game, as well as an associated timestamp.</a:t>
            </a:r>
            <a:r>
              <a:rPr lang="en-US" sz="2000" dirty="0"/>
              <a:t> </a:t>
            </a:r>
          </a:p>
          <a:p>
            <a:pPr marL="342900" indent="-342900">
              <a:buFont typeface="Arial" panose="020B0604020202020204" pitchFamily="34" charset="0"/>
              <a:buChar char="•"/>
            </a:pPr>
            <a:r>
              <a:rPr lang="en-US" sz="2000" b="0" i="0" dirty="0">
                <a:solidFill>
                  <a:srgbClr val="000000"/>
                </a:solidFill>
                <a:effectLst/>
              </a:rPr>
              <a:t>The domain entities that conform this case study and their relations are shown in the UML class diagram in </a:t>
            </a:r>
            <a:r>
              <a:rPr lang="en-US" sz="2000" b="0" i="0" dirty="0">
                <a:solidFill>
                  <a:srgbClr val="0070C0"/>
                </a:solidFill>
                <a:effectLst/>
              </a:rPr>
              <a:t>Fig. 1</a:t>
            </a:r>
            <a:r>
              <a:rPr lang="en-US" sz="2000" b="0" i="0" dirty="0">
                <a:solidFill>
                  <a:srgbClr val="000000"/>
                </a:solidFill>
                <a:effectLst/>
              </a:rPr>
              <a:t>. </a:t>
            </a:r>
          </a:p>
        </p:txBody>
      </p:sp>
      <p:sp>
        <p:nvSpPr>
          <p:cNvPr id="8" name="TextBox 7">
            <a:extLst>
              <a:ext uri="{FF2B5EF4-FFF2-40B4-BE49-F238E27FC236}">
                <a16:creationId xmlns:a16="http://schemas.microsoft.com/office/drawing/2014/main" id="{B72FA05F-0885-47EE-9F2B-69128293E142}"/>
              </a:ext>
            </a:extLst>
          </p:cNvPr>
          <p:cNvSpPr txBox="1"/>
          <p:nvPr/>
        </p:nvSpPr>
        <p:spPr>
          <a:xfrm>
            <a:off x="3786186" y="203696"/>
            <a:ext cx="4619625" cy="646331"/>
          </a:xfrm>
          <a:prstGeom prst="rect">
            <a:avLst/>
          </a:prstGeom>
          <a:noFill/>
        </p:spPr>
        <p:txBody>
          <a:bodyPr wrap="square" rtlCol="0">
            <a:spAutoFit/>
          </a:bodyPr>
          <a:lstStyle/>
          <a:p>
            <a:pPr algn="ctr"/>
            <a:r>
              <a:rPr lang="en-CA" sz="3600" b="1" dirty="0">
                <a:solidFill>
                  <a:srgbClr val="0070C0"/>
                </a:solidFill>
              </a:rPr>
              <a:t>Case Study Description</a:t>
            </a:r>
          </a:p>
        </p:txBody>
      </p:sp>
    </p:spTree>
    <p:extLst>
      <p:ext uri="{BB962C8B-B14F-4D97-AF65-F5344CB8AC3E}">
        <p14:creationId xmlns:p14="http://schemas.microsoft.com/office/powerpoint/2010/main" val="3529973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FC2DB705-4152-4816-8DDC-935EAC930A44}"/>
              </a:ext>
            </a:extLst>
          </p:cNvPr>
          <p:cNvSpPr>
            <a:spLocks noGrp="1"/>
          </p:cNvSpPr>
          <p:nvPr>
            <p:ph type="title"/>
          </p:nvPr>
        </p:nvSpPr>
        <p:spPr>
          <a:xfrm>
            <a:off x="1511299" y="6243074"/>
            <a:ext cx="9169402" cy="614589"/>
          </a:xfrm>
        </p:spPr>
        <p:txBody>
          <a:bodyPr>
            <a:noAutofit/>
          </a:bodyPr>
          <a:lstStyle/>
          <a:p>
            <a:pPr algn="ctr"/>
            <a:r>
              <a:rPr lang="en-CA" sz="2000" b="1" dirty="0">
                <a:latin typeface="+mn-lt"/>
              </a:rPr>
              <a:t>Fig. 9: </a:t>
            </a:r>
            <a:r>
              <a:rPr lang="en-CA" sz="2000" dirty="0">
                <a:latin typeface="+mn-lt"/>
              </a:rPr>
              <a:t>Online Store </a:t>
            </a:r>
            <a:r>
              <a:rPr lang="en-US" sz="2000" dirty="0">
                <a:latin typeface="+mn-lt"/>
              </a:rPr>
              <a:t>conceptual model represented with UML class diagram</a:t>
            </a:r>
            <a:br>
              <a:rPr lang="en-US" sz="2000" dirty="0">
                <a:latin typeface="+mn-lt"/>
              </a:rPr>
            </a:br>
            <a:endParaRPr lang="en-CA" sz="2000" dirty="0">
              <a:latin typeface="+mn-lt"/>
            </a:endParaRPr>
          </a:p>
        </p:txBody>
      </p:sp>
      <p:sp>
        <p:nvSpPr>
          <p:cNvPr id="21" name="Slide Number Placeholder 3">
            <a:extLst>
              <a:ext uri="{FF2B5EF4-FFF2-40B4-BE49-F238E27FC236}">
                <a16:creationId xmlns:a16="http://schemas.microsoft.com/office/drawing/2014/main" id="{A415BAE7-E8B6-41F3-A5A6-1BFB918E43B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30</a:t>
            </a:fld>
            <a:endParaRPr lang="en-CA" sz="3200" dirty="0"/>
          </a:p>
        </p:txBody>
      </p:sp>
      <p:pic>
        <p:nvPicPr>
          <p:cNvPr id="3" name="Picture 2">
            <a:extLst>
              <a:ext uri="{FF2B5EF4-FFF2-40B4-BE49-F238E27FC236}">
                <a16:creationId xmlns:a16="http://schemas.microsoft.com/office/drawing/2014/main" id="{39390A51-FECC-45B6-80A3-C04548E1BD01}"/>
              </a:ext>
            </a:extLst>
          </p:cNvPr>
          <p:cNvPicPr>
            <a:picLocks noChangeAspect="1"/>
          </p:cNvPicPr>
          <p:nvPr/>
        </p:nvPicPr>
        <p:blipFill>
          <a:blip r:embed="rId2"/>
          <a:stretch>
            <a:fillRect/>
          </a:stretch>
        </p:blipFill>
        <p:spPr>
          <a:xfrm>
            <a:off x="2050562" y="574766"/>
            <a:ext cx="8090876" cy="5429794"/>
          </a:xfrm>
          <a:prstGeom prst="rect">
            <a:avLst/>
          </a:prstGeom>
        </p:spPr>
      </p:pic>
    </p:spTree>
    <p:extLst>
      <p:ext uri="{BB962C8B-B14F-4D97-AF65-F5344CB8AC3E}">
        <p14:creationId xmlns:p14="http://schemas.microsoft.com/office/powerpoint/2010/main" val="2456185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6248DFB5-E0FE-45E5-B65B-2CCB87C7A13A}"/>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31</a:t>
            </a:fld>
            <a:endParaRPr lang="en-CA" sz="3200" dirty="0"/>
          </a:p>
        </p:txBody>
      </p:sp>
      <p:sp>
        <p:nvSpPr>
          <p:cNvPr id="11" name="Title 1">
            <a:extLst>
              <a:ext uri="{FF2B5EF4-FFF2-40B4-BE49-F238E27FC236}">
                <a16:creationId xmlns:a16="http://schemas.microsoft.com/office/drawing/2014/main" id="{D2F7B2DD-0C9B-406A-8C98-FE8C4E694FF8}"/>
              </a:ext>
            </a:extLst>
          </p:cNvPr>
          <p:cNvSpPr>
            <a:spLocks noGrp="1"/>
          </p:cNvSpPr>
          <p:nvPr>
            <p:ph type="title"/>
          </p:nvPr>
        </p:nvSpPr>
        <p:spPr>
          <a:xfrm>
            <a:off x="1511299" y="5997207"/>
            <a:ext cx="9169402" cy="614589"/>
          </a:xfrm>
        </p:spPr>
        <p:txBody>
          <a:bodyPr>
            <a:noAutofit/>
          </a:bodyPr>
          <a:lstStyle/>
          <a:p>
            <a:pPr algn="ctr"/>
            <a:r>
              <a:rPr lang="en-CA" sz="2000" b="1" dirty="0">
                <a:latin typeface="+mn-lt"/>
              </a:rPr>
              <a:t>Fig. 10: </a:t>
            </a:r>
            <a:r>
              <a:rPr lang="en-US" sz="2000" dirty="0">
                <a:latin typeface="+mn-lt"/>
              </a:rPr>
              <a:t>Textual representation of the conceptual model in Fig. 9 </a:t>
            </a:r>
            <a:endParaRPr lang="en-CA" sz="2000" dirty="0">
              <a:latin typeface="+mn-lt"/>
            </a:endParaRPr>
          </a:p>
        </p:txBody>
      </p:sp>
      <p:pic>
        <p:nvPicPr>
          <p:cNvPr id="12" name="Picture 11">
            <a:extLst>
              <a:ext uri="{FF2B5EF4-FFF2-40B4-BE49-F238E27FC236}">
                <a16:creationId xmlns:a16="http://schemas.microsoft.com/office/drawing/2014/main" id="{49E2D3FF-5832-4C3C-B0A5-E5EDE977BA6B}"/>
              </a:ext>
            </a:extLst>
          </p:cNvPr>
          <p:cNvPicPr>
            <a:picLocks noChangeAspect="1"/>
          </p:cNvPicPr>
          <p:nvPr/>
        </p:nvPicPr>
        <p:blipFill>
          <a:blip r:embed="rId2"/>
          <a:stretch>
            <a:fillRect/>
          </a:stretch>
        </p:blipFill>
        <p:spPr>
          <a:xfrm>
            <a:off x="1511299" y="319088"/>
            <a:ext cx="8798351" cy="3083713"/>
          </a:xfrm>
          <a:prstGeom prst="rect">
            <a:avLst/>
          </a:prstGeom>
        </p:spPr>
      </p:pic>
      <p:pic>
        <p:nvPicPr>
          <p:cNvPr id="13" name="Picture 12">
            <a:extLst>
              <a:ext uri="{FF2B5EF4-FFF2-40B4-BE49-F238E27FC236}">
                <a16:creationId xmlns:a16="http://schemas.microsoft.com/office/drawing/2014/main" id="{8D23CB87-76A0-4A16-84B0-05B5CB75948A}"/>
              </a:ext>
            </a:extLst>
          </p:cNvPr>
          <p:cNvPicPr>
            <a:picLocks noChangeAspect="1"/>
          </p:cNvPicPr>
          <p:nvPr/>
        </p:nvPicPr>
        <p:blipFill>
          <a:blip r:embed="rId3"/>
          <a:stretch>
            <a:fillRect/>
          </a:stretch>
        </p:blipFill>
        <p:spPr>
          <a:xfrm>
            <a:off x="1511299" y="3402801"/>
            <a:ext cx="9303565" cy="2621394"/>
          </a:xfrm>
          <a:prstGeom prst="rect">
            <a:avLst/>
          </a:prstGeom>
        </p:spPr>
      </p:pic>
    </p:spTree>
    <p:extLst>
      <p:ext uri="{BB962C8B-B14F-4D97-AF65-F5344CB8AC3E}">
        <p14:creationId xmlns:p14="http://schemas.microsoft.com/office/powerpoint/2010/main" val="22249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2269E52F-A37C-4BF3-B912-490361371557}"/>
              </a:ext>
            </a:extLst>
          </p:cNvPr>
          <p:cNvSpPr>
            <a:spLocks noGrp="1"/>
          </p:cNvSpPr>
          <p:nvPr>
            <p:ph type="title"/>
          </p:nvPr>
        </p:nvSpPr>
        <p:spPr>
          <a:xfrm>
            <a:off x="1301749" y="5535136"/>
            <a:ext cx="9169402" cy="614589"/>
          </a:xfrm>
        </p:spPr>
        <p:txBody>
          <a:bodyPr>
            <a:noAutofit/>
          </a:bodyPr>
          <a:lstStyle/>
          <a:p>
            <a:pPr algn="ctr"/>
            <a:r>
              <a:rPr lang="en-CA" sz="2000" b="1" dirty="0">
                <a:latin typeface="+mn-lt"/>
              </a:rPr>
              <a:t>Fig. 11: </a:t>
            </a:r>
            <a:r>
              <a:rPr lang="en-US" sz="2000" dirty="0">
                <a:latin typeface="+mn-lt"/>
              </a:rPr>
              <a:t>Entity Graph representation of the conceptual model in Fig. 9</a:t>
            </a:r>
            <a:endParaRPr lang="en-CA" sz="2000" dirty="0">
              <a:latin typeface="+mn-lt"/>
            </a:endParaRPr>
          </a:p>
        </p:txBody>
      </p:sp>
      <p:sp>
        <p:nvSpPr>
          <p:cNvPr id="27" name="Slide Number Placeholder 3">
            <a:extLst>
              <a:ext uri="{FF2B5EF4-FFF2-40B4-BE49-F238E27FC236}">
                <a16:creationId xmlns:a16="http://schemas.microsoft.com/office/drawing/2014/main" id="{257C8537-7121-492E-A74C-3554EBF7DF9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32</a:t>
            </a:fld>
            <a:endParaRPr lang="en-CA" sz="3200" dirty="0"/>
          </a:p>
        </p:txBody>
      </p:sp>
      <p:pic>
        <p:nvPicPr>
          <p:cNvPr id="2" name="Picture 1">
            <a:extLst>
              <a:ext uri="{FF2B5EF4-FFF2-40B4-BE49-F238E27FC236}">
                <a16:creationId xmlns:a16="http://schemas.microsoft.com/office/drawing/2014/main" id="{8DB9A80A-2299-4994-96C4-A9945AA799A1}"/>
              </a:ext>
            </a:extLst>
          </p:cNvPr>
          <p:cNvPicPr>
            <a:picLocks noChangeAspect="1"/>
          </p:cNvPicPr>
          <p:nvPr/>
        </p:nvPicPr>
        <p:blipFill>
          <a:blip r:embed="rId3"/>
          <a:stretch>
            <a:fillRect/>
          </a:stretch>
        </p:blipFill>
        <p:spPr>
          <a:xfrm>
            <a:off x="1404721" y="475346"/>
            <a:ext cx="9382557" cy="4956478"/>
          </a:xfrm>
          <a:prstGeom prst="rect">
            <a:avLst/>
          </a:prstGeom>
        </p:spPr>
      </p:pic>
    </p:spTree>
    <p:extLst>
      <p:ext uri="{BB962C8B-B14F-4D97-AF65-F5344CB8AC3E}">
        <p14:creationId xmlns:p14="http://schemas.microsoft.com/office/powerpoint/2010/main" val="2079636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33</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3416320"/>
          </a:xfrm>
          <a:prstGeom prst="rect">
            <a:avLst/>
          </a:prstGeom>
        </p:spPr>
        <p:txBody>
          <a:bodyPr wrap="square">
            <a:spAutoFit/>
          </a:bodyPr>
          <a:lstStyle/>
          <a:p>
            <a:r>
              <a:rPr lang="en-US" b="1" dirty="0">
                <a:solidFill>
                  <a:srgbClr val="0070C0"/>
                </a:solidFill>
                <a:latin typeface="t1-gul-regular"/>
              </a:rPr>
              <a:t>Q1</a:t>
            </a:r>
            <a:r>
              <a:rPr lang="en-US" dirty="0">
                <a:latin typeface="t1-gul-regular"/>
              </a:rPr>
              <a:t> – </a:t>
            </a:r>
            <a:r>
              <a:rPr lang="en-US" dirty="0"/>
              <a:t>Return all requested </a:t>
            </a:r>
            <a:r>
              <a:rPr lang="en-US" b="1" dirty="0"/>
              <a:t>orders</a:t>
            </a:r>
            <a:r>
              <a:rPr lang="en-US" dirty="0"/>
              <a:t> and related </a:t>
            </a:r>
            <a:r>
              <a:rPr lang="en-US" b="1" dirty="0"/>
              <a:t>items</a:t>
            </a:r>
            <a:r>
              <a:rPr lang="en-US" dirty="0"/>
              <a:t> and </a:t>
            </a:r>
            <a:r>
              <a:rPr lang="en-US" b="1" dirty="0"/>
              <a:t>products</a:t>
            </a:r>
            <a:r>
              <a:rPr lang="en-US" dirty="0"/>
              <a:t> of a customer, given the id of this customer.</a:t>
            </a:r>
          </a:p>
          <a:p>
            <a:endParaRPr lang="en-US" dirty="0">
              <a:latin typeface="t1-gul-regular"/>
            </a:endParaRPr>
          </a:p>
          <a:p>
            <a:r>
              <a:rPr lang="en-US" b="1" dirty="0">
                <a:solidFill>
                  <a:srgbClr val="0070C0"/>
                </a:solidFill>
                <a:latin typeface="t1-gul-regular"/>
              </a:rPr>
              <a:t>Q2</a:t>
            </a:r>
            <a:r>
              <a:rPr lang="en-US" dirty="0">
                <a:latin typeface="t1-gul-regular"/>
              </a:rPr>
              <a:t> – Return all requested</a:t>
            </a:r>
            <a:r>
              <a:rPr lang="en-US" b="1" dirty="0">
                <a:latin typeface="t1-gul-regular"/>
              </a:rPr>
              <a:t> orders </a:t>
            </a:r>
            <a:r>
              <a:rPr lang="en-US" dirty="0">
                <a:latin typeface="t1-gul-regular"/>
              </a:rPr>
              <a:t>and related </a:t>
            </a:r>
            <a:r>
              <a:rPr lang="en-US" b="1" dirty="0">
                <a:latin typeface="t1-gul-regular"/>
              </a:rPr>
              <a:t>payments </a:t>
            </a:r>
            <a:r>
              <a:rPr lang="en-US" dirty="0">
                <a:latin typeface="t1-gul-regular"/>
              </a:rPr>
              <a:t>of a </a:t>
            </a:r>
            <a:r>
              <a:rPr lang="en-US" b="1" dirty="0">
                <a:latin typeface="t1-gul-regular"/>
              </a:rPr>
              <a:t>customer</a:t>
            </a:r>
            <a:r>
              <a:rPr lang="en-US" dirty="0">
                <a:latin typeface="t1-gul-regular"/>
              </a:rPr>
              <a:t>,</a:t>
            </a:r>
            <a:r>
              <a:rPr lang="en-US" b="1" dirty="0">
                <a:latin typeface="t1-gul-regular"/>
              </a:rPr>
              <a:t> </a:t>
            </a:r>
            <a:r>
              <a:rPr lang="en-US" dirty="0">
                <a:latin typeface="t1-gul-regular"/>
              </a:rPr>
              <a:t>given the id of this customer.</a:t>
            </a:r>
          </a:p>
          <a:p>
            <a:endParaRPr lang="en-US" b="1" dirty="0">
              <a:solidFill>
                <a:srgbClr val="0070C0"/>
              </a:solidFill>
              <a:latin typeface="t1-gul-regular"/>
            </a:endParaRPr>
          </a:p>
          <a:p>
            <a:r>
              <a:rPr lang="en-US" b="1" dirty="0">
                <a:solidFill>
                  <a:srgbClr val="0070C0"/>
                </a:solidFill>
                <a:latin typeface="t1-gul-regular"/>
              </a:rPr>
              <a:t>Q3</a:t>
            </a:r>
            <a:r>
              <a:rPr lang="en-US" dirty="0">
                <a:latin typeface="t1-gul-regular"/>
              </a:rPr>
              <a:t> – Return </a:t>
            </a:r>
            <a:r>
              <a:rPr lang="en-US" dirty="0">
                <a:latin typeface="t1-gul-regular-italic"/>
              </a:rPr>
              <a:t>all requested </a:t>
            </a:r>
            <a:r>
              <a:rPr lang="en-US" b="1" dirty="0">
                <a:latin typeface="t1-gul-regular"/>
              </a:rPr>
              <a:t>orders </a:t>
            </a:r>
            <a:r>
              <a:rPr lang="en-US" dirty="0">
                <a:latin typeface="t1-gul-regular"/>
              </a:rPr>
              <a:t>and related </a:t>
            </a:r>
            <a:r>
              <a:rPr lang="en-US" b="1" dirty="0">
                <a:latin typeface="t1-gul-regular"/>
              </a:rPr>
              <a:t>carriers </a:t>
            </a:r>
            <a:r>
              <a:rPr lang="en-US" dirty="0">
                <a:latin typeface="t1-gul-regular"/>
              </a:rPr>
              <a:t>of a </a:t>
            </a:r>
            <a:r>
              <a:rPr lang="en-US" b="1" dirty="0">
                <a:latin typeface="t1-gul-regular"/>
              </a:rPr>
              <a:t>customer</a:t>
            </a:r>
            <a:r>
              <a:rPr lang="en-US" dirty="0">
                <a:latin typeface="t1-gul-regular"/>
              </a:rPr>
              <a:t>, given the id of the customer.</a:t>
            </a:r>
          </a:p>
          <a:p>
            <a:endParaRPr lang="en-US" dirty="0">
              <a:latin typeface="t1-gul-regular"/>
            </a:endParaRPr>
          </a:p>
          <a:p>
            <a:r>
              <a:rPr lang="en-US" b="1" dirty="0">
                <a:solidFill>
                  <a:srgbClr val="0070C0"/>
                </a:solidFill>
                <a:latin typeface="t1-gul-regular"/>
              </a:rPr>
              <a:t>Q4</a:t>
            </a:r>
            <a:r>
              <a:rPr lang="en-US" dirty="0">
                <a:latin typeface="t1-gul-regular"/>
              </a:rPr>
              <a:t> – Return </a:t>
            </a:r>
            <a:r>
              <a:rPr lang="en-US" dirty="0">
                <a:latin typeface="t1-gul-regular-italic"/>
              </a:rPr>
              <a:t>all </a:t>
            </a:r>
            <a:r>
              <a:rPr lang="en-US" b="1" dirty="0">
                <a:latin typeface="t1-gul-regular"/>
              </a:rPr>
              <a:t>products </a:t>
            </a:r>
            <a:r>
              <a:rPr lang="en-US" dirty="0">
                <a:latin typeface="t1-gul-regular"/>
              </a:rPr>
              <a:t>of a </a:t>
            </a:r>
            <a:r>
              <a:rPr lang="en-US" b="1" dirty="0">
                <a:latin typeface="t1-gul-regular"/>
              </a:rPr>
              <a:t>category</a:t>
            </a:r>
            <a:r>
              <a:rPr lang="en-US" dirty="0">
                <a:latin typeface="t1-gul-regular"/>
              </a:rPr>
              <a:t>, given the id of this category.</a:t>
            </a:r>
          </a:p>
          <a:p>
            <a:endParaRPr lang="en-US" dirty="0">
              <a:latin typeface="t1-gul-regular"/>
            </a:endParaRPr>
          </a:p>
          <a:p>
            <a:r>
              <a:rPr lang="en-US" b="1" dirty="0">
                <a:solidFill>
                  <a:srgbClr val="0070C0"/>
                </a:solidFill>
                <a:latin typeface="t1-gul-regular"/>
              </a:rPr>
              <a:t>Q5</a:t>
            </a:r>
            <a:r>
              <a:rPr lang="en-US" dirty="0">
                <a:latin typeface="t1-gul-regular"/>
              </a:rPr>
              <a:t> – Return </a:t>
            </a:r>
            <a:r>
              <a:rPr lang="en-US" dirty="0">
                <a:latin typeface="t1-gul-regular-italic"/>
              </a:rPr>
              <a:t>all </a:t>
            </a:r>
            <a:r>
              <a:rPr lang="en-US" b="1" dirty="0">
                <a:latin typeface="t1-gul-regular"/>
              </a:rPr>
              <a:t>products </a:t>
            </a:r>
            <a:r>
              <a:rPr lang="en-US" dirty="0">
                <a:latin typeface="t1-gul-regular"/>
              </a:rPr>
              <a:t>of a </a:t>
            </a:r>
            <a:r>
              <a:rPr lang="en-US" b="1" dirty="0">
                <a:latin typeface="t1-gul-regular"/>
              </a:rPr>
              <a:t>supplier</a:t>
            </a:r>
            <a:r>
              <a:rPr lang="en-US" dirty="0">
                <a:latin typeface="t1-gul-regular"/>
              </a:rPr>
              <a:t>, given the id of this supplier.</a:t>
            </a:r>
          </a:p>
          <a:p>
            <a:endParaRPr lang="en-US" dirty="0">
              <a:latin typeface="t1-gul-regular"/>
            </a:endParaRPr>
          </a:p>
          <a:p>
            <a:r>
              <a:rPr lang="en-US" b="1" dirty="0">
                <a:solidFill>
                  <a:srgbClr val="0070C0"/>
                </a:solidFill>
                <a:latin typeface="t1-gul-regular"/>
              </a:rPr>
              <a:t>Q6</a:t>
            </a:r>
            <a:r>
              <a:rPr lang="en-US" dirty="0">
                <a:latin typeface="t1-gul-regular"/>
              </a:rPr>
              <a:t> – Return </a:t>
            </a:r>
            <a:r>
              <a:rPr lang="en-US" dirty="0">
                <a:latin typeface="t1-gul-regular-italic"/>
              </a:rPr>
              <a:t>the information of a </a:t>
            </a:r>
            <a:r>
              <a:rPr lang="en-US" b="1" dirty="0">
                <a:latin typeface="t1-gul-regular-italic"/>
              </a:rPr>
              <a:t>product </a:t>
            </a:r>
            <a:r>
              <a:rPr lang="en-US" dirty="0">
                <a:latin typeface="t1-gul-regular-italic"/>
              </a:rPr>
              <a:t>including its </a:t>
            </a:r>
            <a:r>
              <a:rPr lang="en-US" b="1" dirty="0">
                <a:latin typeface="t1-gul-regular"/>
              </a:rPr>
              <a:t>category </a:t>
            </a:r>
            <a:r>
              <a:rPr lang="en-US" dirty="0">
                <a:latin typeface="t1-gul-regular"/>
              </a:rPr>
              <a:t>and</a:t>
            </a:r>
            <a:r>
              <a:rPr lang="en-US" b="1" dirty="0">
                <a:latin typeface="t1-gul-regular"/>
              </a:rPr>
              <a:t> supplier</a:t>
            </a:r>
            <a:r>
              <a:rPr lang="en-US" dirty="0">
                <a:latin typeface="t1-gul-regular"/>
              </a:rPr>
              <a:t>, given the id of this product.</a:t>
            </a:r>
          </a:p>
          <a:p>
            <a:endParaRPr lang="en-US" dirty="0"/>
          </a:p>
        </p:txBody>
      </p:sp>
      <p:sp>
        <p:nvSpPr>
          <p:cNvPr id="6" name="Title 1">
            <a:extLst>
              <a:ext uri="{FF2B5EF4-FFF2-40B4-BE49-F238E27FC236}">
                <a16:creationId xmlns:a16="http://schemas.microsoft.com/office/drawing/2014/main" id="{DB6E10D8-BABA-4EF3-86EA-378C538D7AD0}"/>
              </a:ext>
            </a:extLst>
          </p:cNvPr>
          <p:cNvSpPr>
            <a:spLocks noGrp="1"/>
          </p:cNvSpPr>
          <p:nvPr>
            <p:ph type="title"/>
          </p:nvPr>
        </p:nvSpPr>
        <p:spPr>
          <a:xfrm>
            <a:off x="1118677" y="4157186"/>
            <a:ext cx="9954643" cy="614589"/>
          </a:xfrm>
        </p:spPr>
        <p:txBody>
          <a:bodyPr>
            <a:noAutofit/>
          </a:bodyPr>
          <a:lstStyle/>
          <a:p>
            <a:pPr algn="ctr"/>
            <a:r>
              <a:rPr lang="en-CA" sz="2000" b="1" dirty="0">
                <a:latin typeface="+mn-lt"/>
              </a:rPr>
              <a:t>Listing 2: </a:t>
            </a:r>
            <a:r>
              <a:rPr lang="en-US" sz="2000" dirty="0">
                <a:latin typeface="+mn-lt"/>
              </a:rPr>
              <a:t>Query workload associated with the case study </a:t>
            </a:r>
            <a:endParaRPr lang="en-CA" sz="2000" dirty="0">
              <a:latin typeface="+mn-lt"/>
            </a:endParaRPr>
          </a:p>
        </p:txBody>
      </p:sp>
      <p:sp>
        <p:nvSpPr>
          <p:cNvPr id="7" name="Rectangle 6">
            <a:extLst>
              <a:ext uri="{FF2B5EF4-FFF2-40B4-BE49-F238E27FC236}">
                <a16:creationId xmlns:a16="http://schemas.microsoft.com/office/drawing/2014/main" id="{CE1F339B-9FCE-4825-A72C-6FB1C6F731DB}"/>
              </a:ext>
            </a:extLst>
          </p:cNvPr>
          <p:cNvSpPr/>
          <p:nvPr/>
        </p:nvSpPr>
        <p:spPr>
          <a:xfrm>
            <a:off x="633412" y="5107691"/>
            <a:ext cx="10925175" cy="923330"/>
          </a:xfrm>
          <a:prstGeom prst="rect">
            <a:avLst/>
          </a:prstGeom>
        </p:spPr>
        <p:txBody>
          <a:bodyPr wrap="square">
            <a:spAutoFit/>
          </a:bodyPr>
          <a:lstStyle/>
          <a:p>
            <a:r>
              <a:rPr lang="en-US" dirty="0"/>
              <a:t>Regarding the workload, </a:t>
            </a:r>
            <a:r>
              <a:rPr lang="en-US" b="1" dirty="0"/>
              <a:t>Product</a:t>
            </a:r>
            <a:r>
              <a:rPr lang="en-US" dirty="0"/>
              <a:t> is an </a:t>
            </a:r>
            <a:r>
              <a:rPr lang="en-US" b="1" dirty="0">
                <a:solidFill>
                  <a:srgbClr val="C00000"/>
                </a:solidFill>
              </a:rPr>
              <a:t>HA entity type </a:t>
            </a:r>
            <a:r>
              <a:rPr lang="en-US" dirty="0"/>
              <a:t>that is accessed by a majority of queries (Q1, Q4, Q5 and Q6). In addition, </a:t>
            </a:r>
            <a:r>
              <a:rPr lang="en-US" b="1" dirty="0"/>
              <a:t>Order</a:t>
            </a:r>
            <a:r>
              <a:rPr lang="en-US" dirty="0"/>
              <a:t> is an </a:t>
            </a:r>
            <a:r>
              <a:rPr lang="en-US" b="1" dirty="0">
                <a:solidFill>
                  <a:srgbClr val="C00000"/>
                </a:solidFill>
              </a:rPr>
              <a:t>HW entity type.</a:t>
            </a:r>
            <a:endParaRPr lang="en-US" dirty="0"/>
          </a:p>
          <a:p>
            <a:endParaRPr lang="en-US" dirty="0"/>
          </a:p>
        </p:txBody>
      </p:sp>
    </p:spTree>
    <p:extLst>
      <p:ext uri="{BB962C8B-B14F-4D97-AF65-F5344CB8AC3E}">
        <p14:creationId xmlns:p14="http://schemas.microsoft.com/office/powerpoint/2010/main" val="447473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C30A9F7C-F683-48F0-BA1F-56422DDAACA2}"/>
              </a:ext>
            </a:extLst>
          </p:cNvPr>
          <p:cNvSpPr>
            <a:spLocks noGrp="1"/>
          </p:cNvSpPr>
          <p:nvPr>
            <p:ph type="title"/>
          </p:nvPr>
        </p:nvSpPr>
        <p:spPr>
          <a:xfrm>
            <a:off x="1069972" y="5543550"/>
            <a:ext cx="10258427" cy="614589"/>
          </a:xfrm>
        </p:spPr>
        <p:txBody>
          <a:bodyPr>
            <a:noAutofit/>
          </a:bodyPr>
          <a:lstStyle/>
          <a:p>
            <a:pPr algn="ctr"/>
            <a:r>
              <a:rPr lang="en-CA" sz="2000" b="1" dirty="0">
                <a:latin typeface="+mn-lt"/>
              </a:rPr>
              <a:t>Fig. 12: </a:t>
            </a:r>
            <a:r>
              <a:rPr lang="en-US" sz="2000" dirty="0">
                <a:latin typeface="+mn-lt"/>
              </a:rPr>
              <a:t>Query paths regarding the queries in Listing 2 and the entity graph in Fig. 11 </a:t>
            </a:r>
            <a:endParaRPr lang="en-CA" sz="2000" dirty="0">
              <a:latin typeface="+mn-lt"/>
            </a:endParaRPr>
          </a:p>
        </p:txBody>
      </p:sp>
      <p:sp>
        <p:nvSpPr>
          <p:cNvPr id="6" name="Slide Number Placeholder 3">
            <a:extLst>
              <a:ext uri="{FF2B5EF4-FFF2-40B4-BE49-F238E27FC236}">
                <a16:creationId xmlns:a16="http://schemas.microsoft.com/office/drawing/2014/main" id="{E441B103-FBE9-4713-85A5-7259DF8CB8A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34</a:t>
            </a:fld>
            <a:endParaRPr lang="en-CA" sz="3200" dirty="0"/>
          </a:p>
        </p:txBody>
      </p:sp>
      <p:pic>
        <p:nvPicPr>
          <p:cNvPr id="2" name="Picture 1">
            <a:extLst>
              <a:ext uri="{FF2B5EF4-FFF2-40B4-BE49-F238E27FC236}">
                <a16:creationId xmlns:a16="http://schemas.microsoft.com/office/drawing/2014/main" id="{B3099E61-D3A4-4B62-B356-C30F7E2387F6}"/>
              </a:ext>
            </a:extLst>
          </p:cNvPr>
          <p:cNvPicPr>
            <a:picLocks noChangeAspect="1"/>
          </p:cNvPicPr>
          <p:nvPr/>
        </p:nvPicPr>
        <p:blipFill>
          <a:blip r:embed="rId3"/>
          <a:stretch>
            <a:fillRect/>
          </a:stretch>
        </p:blipFill>
        <p:spPr>
          <a:xfrm>
            <a:off x="460372" y="361625"/>
            <a:ext cx="8248200" cy="4983714"/>
          </a:xfrm>
          <a:prstGeom prst="rect">
            <a:avLst/>
          </a:prstGeom>
        </p:spPr>
      </p:pic>
    </p:spTree>
    <p:extLst>
      <p:ext uri="{BB962C8B-B14F-4D97-AF65-F5344CB8AC3E}">
        <p14:creationId xmlns:p14="http://schemas.microsoft.com/office/powerpoint/2010/main" val="1823700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7A58B-76D9-485F-8876-16BF2F5FBDC9}"/>
              </a:ext>
            </a:extLst>
          </p:cNvPr>
          <p:cNvSpPr txBox="1"/>
          <p:nvPr/>
        </p:nvSpPr>
        <p:spPr>
          <a:xfrm>
            <a:off x="1285876" y="89198"/>
            <a:ext cx="9753600" cy="523220"/>
          </a:xfrm>
          <a:prstGeom prst="rect">
            <a:avLst/>
          </a:prstGeom>
          <a:noFill/>
        </p:spPr>
        <p:txBody>
          <a:bodyPr wrap="square" rtlCol="0">
            <a:spAutoFit/>
          </a:bodyPr>
          <a:lstStyle/>
          <a:p>
            <a:pPr algn="ctr"/>
            <a:r>
              <a:rPr lang="en-CA" sz="2800" b="1" dirty="0">
                <a:solidFill>
                  <a:srgbClr val="0070C0"/>
                </a:solidFill>
              </a:rPr>
              <a:t>SQL-like representation of read queries</a:t>
            </a:r>
          </a:p>
        </p:txBody>
      </p:sp>
      <p:sp>
        <p:nvSpPr>
          <p:cNvPr id="4" name="Rectangle 3">
            <a:extLst>
              <a:ext uri="{FF2B5EF4-FFF2-40B4-BE49-F238E27FC236}">
                <a16:creationId xmlns:a16="http://schemas.microsoft.com/office/drawing/2014/main" id="{E7D6284C-758E-4F1F-AD76-674A912CE40B}"/>
              </a:ext>
            </a:extLst>
          </p:cNvPr>
          <p:cNvSpPr/>
          <p:nvPr/>
        </p:nvSpPr>
        <p:spPr>
          <a:xfrm>
            <a:off x="633412" y="602893"/>
            <a:ext cx="10925175" cy="5509200"/>
          </a:xfrm>
          <a:prstGeom prst="rect">
            <a:avLst/>
          </a:prstGeom>
        </p:spPr>
        <p:txBody>
          <a:bodyPr wrap="square">
            <a:spAutoFit/>
          </a:bodyPr>
          <a:lstStyle/>
          <a:p>
            <a:r>
              <a:rPr lang="en-US" sz="1600" b="1" dirty="0">
                <a:latin typeface="t1-gul-regular"/>
              </a:rPr>
              <a:t>Q1 - </a:t>
            </a:r>
            <a:r>
              <a:rPr lang="en-CA" sz="1600" b="1" dirty="0">
                <a:solidFill>
                  <a:srgbClr val="0070C0"/>
                </a:solidFill>
              </a:rPr>
              <a:t>SELECT </a:t>
            </a:r>
            <a:r>
              <a:rPr lang="en-CA" sz="1600" dirty="0"/>
              <a:t>Customer.name, Customer.contacts, </a:t>
            </a:r>
            <a:r>
              <a:rPr lang="en-CA" sz="1600" dirty="0">
                <a:solidFill>
                  <a:prstClr val="black"/>
                </a:solidFill>
              </a:rPr>
              <a:t>Order.id, Order.date, Order.deliveryDate, Order.totalPrice, Item.id, </a:t>
            </a:r>
            <a:br>
              <a:rPr lang="en-CA" sz="1600" dirty="0">
                <a:solidFill>
                  <a:prstClr val="black"/>
                </a:solidFill>
              </a:rPr>
            </a:br>
            <a:r>
              <a:rPr lang="en-CA" sz="1600" dirty="0">
                <a:solidFill>
                  <a:prstClr val="black"/>
                </a:solidFill>
              </a:rPr>
              <a:t>                      Item.quantity, Product.id, Product.price, Product.description</a:t>
            </a:r>
            <a:r>
              <a:rPr lang="en-CA" sz="1600" b="1" dirty="0">
                <a:solidFill>
                  <a:srgbClr val="0070C0"/>
                </a:solidFill>
              </a:rPr>
              <a:t>           </a:t>
            </a:r>
          </a:p>
          <a:p>
            <a:r>
              <a:rPr lang="en-CA" sz="1600" b="1" dirty="0">
                <a:solidFill>
                  <a:srgbClr val="0070C0"/>
                </a:solidFill>
              </a:rPr>
              <a:t>         FROM </a:t>
            </a:r>
            <a:r>
              <a:rPr lang="en-CA" sz="1600" dirty="0"/>
              <a:t>Customer.requests.Order.consists_of.Item.references.Product</a:t>
            </a:r>
          </a:p>
          <a:p>
            <a:r>
              <a:rPr lang="en-CA" sz="1600" b="1" dirty="0">
                <a:solidFill>
                  <a:srgbClr val="0070C0"/>
                </a:solidFill>
              </a:rPr>
              <a:t>         WHERE </a:t>
            </a:r>
            <a:r>
              <a:rPr lang="en-CA" sz="1600" dirty="0"/>
              <a:t>Customer.id = ?</a:t>
            </a:r>
          </a:p>
          <a:p>
            <a:endParaRPr lang="en-CA" sz="1600" dirty="0"/>
          </a:p>
          <a:p>
            <a:r>
              <a:rPr lang="en-US" sz="1600" b="1" dirty="0">
                <a:latin typeface="t1-gul-regular"/>
              </a:rPr>
              <a:t>Q2 - </a:t>
            </a:r>
            <a:r>
              <a:rPr lang="en-CA" sz="1600" b="1" dirty="0">
                <a:solidFill>
                  <a:srgbClr val="0070C0"/>
                </a:solidFill>
              </a:rPr>
              <a:t>SELECT </a:t>
            </a:r>
            <a:r>
              <a:rPr lang="en-CA" sz="1600" dirty="0"/>
              <a:t>Customer.name, Customer.contacts, </a:t>
            </a:r>
            <a:r>
              <a:rPr lang="en-CA" sz="1600" dirty="0">
                <a:solidFill>
                  <a:prstClr val="black"/>
                </a:solidFill>
              </a:rPr>
              <a:t>Order.id, Order.date, Order.deliveryDate, Order.totalPrice, </a:t>
            </a:r>
            <a:br>
              <a:rPr lang="en-CA" sz="1600" dirty="0">
                <a:solidFill>
                  <a:prstClr val="black"/>
                </a:solidFill>
              </a:rPr>
            </a:br>
            <a:r>
              <a:rPr lang="en-CA" sz="1600" dirty="0">
                <a:solidFill>
                  <a:prstClr val="black"/>
                </a:solidFill>
              </a:rPr>
              <a:t>                      Payment.id, Payment.date</a:t>
            </a:r>
            <a:endParaRPr lang="en-CA" sz="1600" b="1" dirty="0">
              <a:solidFill>
                <a:srgbClr val="0070C0"/>
              </a:solidFill>
            </a:endParaRPr>
          </a:p>
          <a:p>
            <a:r>
              <a:rPr lang="en-CA" sz="1600" b="1" dirty="0">
                <a:solidFill>
                  <a:srgbClr val="0070C0"/>
                </a:solidFill>
              </a:rPr>
              <a:t>         FROM </a:t>
            </a:r>
            <a:r>
              <a:rPr lang="en-CA" sz="1600" dirty="0"/>
              <a:t>Customer.requests.Order.commits.Payment</a:t>
            </a:r>
          </a:p>
          <a:p>
            <a:r>
              <a:rPr lang="en-CA" sz="1600" b="1" dirty="0">
                <a:solidFill>
                  <a:srgbClr val="0070C0"/>
                </a:solidFill>
              </a:rPr>
              <a:t>         WHERE </a:t>
            </a:r>
            <a:r>
              <a:rPr lang="en-CA" sz="1600" dirty="0"/>
              <a:t>Customer.id = ?</a:t>
            </a:r>
          </a:p>
          <a:p>
            <a:endParaRPr lang="en-CA" sz="1600" dirty="0"/>
          </a:p>
          <a:p>
            <a:r>
              <a:rPr lang="en-US" sz="1600" b="1" dirty="0">
                <a:latin typeface="t1-gul-regular"/>
              </a:rPr>
              <a:t>Q3 - </a:t>
            </a:r>
            <a:r>
              <a:rPr lang="en-CA" sz="1600" b="1" dirty="0">
                <a:solidFill>
                  <a:srgbClr val="0070C0"/>
                </a:solidFill>
              </a:rPr>
              <a:t>SELECT </a:t>
            </a:r>
            <a:r>
              <a:rPr lang="en-CA" sz="1600" dirty="0"/>
              <a:t>Customer.name, Customer.contacts, </a:t>
            </a:r>
            <a:r>
              <a:rPr lang="en-CA" sz="1600" dirty="0">
                <a:solidFill>
                  <a:prstClr val="black"/>
                </a:solidFill>
              </a:rPr>
              <a:t>Order.id, Order.date, Order.deliveryDate, Order.totalPrice, </a:t>
            </a:r>
            <a:br>
              <a:rPr lang="en-CA" sz="1600" dirty="0">
                <a:solidFill>
                  <a:prstClr val="black"/>
                </a:solidFill>
              </a:rPr>
            </a:br>
            <a:r>
              <a:rPr lang="en-CA" sz="1600" dirty="0">
                <a:solidFill>
                  <a:prstClr val="black"/>
                </a:solidFill>
              </a:rPr>
              <a:t>                      Carrier.id, Carrier.name, Carrier.contacts</a:t>
            </a:r>
          </a:p>
          <a:p>
            <a:r>
              <a:rPr lang="en-CA" sz="1600" b="1" dirty="0">
                <a:solidFill>
                  <a:srgbClr val="0070C0"/>
                </a:solidFill>
              </a:rPr>
              <a:t>         FROM </a:t>
            </a:r>
            <a:r>
              <a:rPr lang="en-CA" sz="1600" dirty="0"/>
              <a:t>Customer.requests.Order.delivers.Carrier</a:t>
            </a:r>
          </a:p>
          <a:p>
            <a:r>
              <a:rPr lang="en-CA" sz="1600" b="1" dirty="0">
                <a:solidFill>
                  <a:srgbClr val="0070C0"/>
                </a:solidFill>
              </a:rPr>
              <a:t>         WHERE </a:t>
            </a:r>
            <a:r>
              <a:rPr lang="en-CA" sz="1600" dirty="0"/>
              <a:t>Customer.id = ?</a:t>
            </a:r>
          </a:p>
          <a:p>
            <a:endParaRPr lang="en-CA" sz="1600" dirty="0"/>
          </a:p>
          <a:p>
            <a:r>
              <a:rPr lang="en-US" sz="1600" b="1" dirty="0">
                <a:latin typeface="t1-gul-regular"/>
              </a:rPr>
              <a:t>Q4 - </a:t>
            </a:r>
            <a:r>
              <a:rPr lang="en-CA" sz="1600" b="1" dirty="0">
                <a:solidFill>
                  <a:srgbClr val="0070C0"/>
                </a:solidFill>
              </a:rPr>
              <a:t>SELECT </a:t>
            </a:r>
            <a:r>
              <a:rPr lang="en-CA" sz="1600" dirty="0">
                <a:solidFill>
                  <a:prstClr val="black"/>
                </a:solidFill>
              </a:rPr>
              <a:t>Product.id, Product.price, Product.description</a:t>
            </a:r>
            <a:endParaRPr lang="en-CA" sz="1600" b="1" dirty="0">
              <a:solidFill>
                <a:srgbClr val="0070C0"/>
              </a:solidFill>
            </a:endParaRPr>
          </a:p>
          <a:p>
            <a:r>
              <a:rPr lang="en-CA" sz="1600" b="1" dirty="0">
                <a:solidFill>
                  <a:srgbClr val="0070C0"/>
                </a:solidFill>
              </a:rPr>
              <a:t>         FROM </a:t>
            </a:r>
            <a:r>
              <a:rPr lang="en-CA" sz="1600" dirty="0"/>
              <a:t>Category</a:t>
            </a:r>
            <a:r>
              <a:rPr lang="en-CA" sz="1600" b="1" dirty="0">
                <a:solidFill>
                  <a:srgbClr val="0070C0"/>
                </a:solidFill>
              </a:rPr>
              <a:t>.</a:t>
            </a:r>
            <a:r>
              <a:rPr lang="en-CA" sz="1600" dirty="0"/>
              <a:t>catalogues</a:t>
            </a:r>
            <a:r>
              <a:rPr lang="en-CA" sz="1600" b="1" dirty="0">
                <a:solidFill>
                  <a:srgbClr val="0070C0"/>
                </a:solidFill>
              </a:rPr>
              <a:t>.</a:t>
            </a:r>
            <a:r>
              <a:rPr lang="en-CA" sz="1600" dirty="0"/>
              <a:t>Product</a:t>
            </a:r>
          </a:p>
          <a:p>
            <a:r>
              <a:rPr lang="en-CA" sz="1600" b="1" dirty="0">
                <a:solidFill>
                  <a:srgbClr val="0070C0"/>
                </a:solidFill>
              </a:rPr>
              <a:t>         WHERE </a:t>
            </a:r>
            <a:r>
              <a:rPr lang="en-CA" sz="1600" dirty="0"/>
              <a:t>Category.id = ?</a:t>
            </a:r>
          </a:p>
          <a:p>
            <a:endParaRPr lang="en-CA" sz="1600" dirty="0"/>
          </a:p>
          <a:p>
            <a:r>
              <a:rPr lang="en-US" sz="1600" b="1" dirty="0">
                <a:latin typeface="t1-gul-regular"/>
              </a:rPr>
              <a:t>Q5 - </a:t>
            </a:r>
            <a:r>
              <a:rPr lang="en-CA" sz="1600" b="1" dirty="0">
                <a:solidFill>
                  <a:srgbClr val="0070C0"/>
                </a:solidFill>
              </a:rPr>
              <a:t>SELECT </a:t>
            </a:r>
            <a:r>
              <a:rPr lang="en-CA" sz="1600" dirty="0">
                <a:solidFill>
                  <a:prstClr val="black"/>
                </a:solidFill>
              </a:rPr>
              <a:t>Product.id, Product.price, Product.description</a:t>
            </a:r>
            <a:endParaRPr lang="en-CA" sz="1600" b="1" dirty="0">
              <a:solidFill>
                <a:srgbClr val="0070C0"/>
              </a:solidFill>
            </a:endParaRPr>
          </a:p>
          <a:p>
            <a:r>
              <a:rPr lang="en-CA" sz="1600" b="1" dirty="0">
                <a:solidFill>
                  <a:srgbClr val="0070C0"/>
                </a:solidFill>
              </a:rPr>
              <a:t>         FROM </a:t>
            </a:r>
            <a:r>
              <a:rPr lang="en-CA" sz="1600" dirty="0"/>
              <a:t>Supplier</a:t>
            </a:r>
            <a:r>
              <a:rPr lang="en-CA" sz="1600" b="1" dirty="0">
                <a:solidFill>
                  <a:srgbClr val="0070C0"/>
                </a:solidFill>
              </a:rPr>
              <a:t>.</a:t>
            </a:r>
            <a:r>
              <a:rPr lang="en-CA" sz="1600" dirty="0"/>
              <a:t>furnishes</a:t>
            </a:r>
            <a:r>
              <a:rPr lang="en-CA" sz="1600" b="1" dirty="0">
                <a:solidFill>
                  <a:srgbClr val="0070C0"/>
                </a:solidFill>
              </a:rPr>
              <a:t>.</a:t>
            </a:r>
            <a:r>
              <a:rPr lang="en-CA" sz="1600" dirty="0"/>
              <a:t>Product</a:t>
            </a:r>
          </a:p>
          <a:p>
            <a:r>
              <a:rPr lang="en-CA" sz="1600" b="1" dirty="0">
                <a:solidFill>
                  <a:srgbClr val="0070C0"/>
                </a:solidFill>
              </a:rPr>
              <a:t>         WHERE </a:t>
            </a:r>
            <a:r>
              <a:rPr lang="en-CA" sz="1600" dirty="0"/>
              <a:t>Supplier.id = ?</a:t>
            </a:r>
          </a:p>
        </p:txBody>
      </p:sp>
    </p:spTree>
    <p:extLst>
      <p:ext uri="{BB962C8B-B14F-4D97-AF65-F5344CB8AC3E}">
        <p14:creationId xmlns:p14="http://schemas.microsoft.com/office/powerpoint/2010/main" val="2318196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6284C-758E-4F1F-AD76-674A912CE40B}"/>
              </a:ext>
            </a:extLst>
          </p:cNvPr>
          <p:cNvSpPr/>
          <p:nvPr/>
        </p:nvSpPr>
        <p:spPr>
          <a:xfrm>
            <a:off x="633412" y="602893"/>
            <a:ext cx="10925175" cy="1600438"/>
          </a:xfrm>
          <a:prstGeom prst="rect">
            <a:avLst/>
          </a:prstGeom>
        </p:spPr>
        <p:txBody>
          <a:bodyPr wrap="square">
            <a:spAutoFit/>
          </a:bodyPr>
          <a:lstStyle/>
          <a:p>
            <a:r>
              <a:rPr lang="en-US" sz="1600" b="1" dirty="0">
                <a:latin typeface="t1-gul-regular"/>
              </a:rPr>
              <a:t>Q6 - </a:t>
            </a:r>
            <a:r>
              <a:rPr lang="en-CA" sz="1600" b="1" dirty="0">
                <a:solidFill>
                  <a:srgbClr val="0070C0"/>
                </a:solidFill>
              </a:rPr>
              <a:t>SELECT </a:t>
            </a:r>
            <a:r>
              <a:rPr lang="en-CA" sz="1600" dirty="0">
                <a:solidFill>
                  <a:prstClr val="black"/>
                </a:solidFill>
              </a:rPr>
              <a:t>Product.id, Product.price, Product.description , Category.id, Category.description, Supplier.id, Supplier.name, </a:t>
            </a:r>
            <a:br>
              <a:rPr lang="en-CA" sz="1600" dirty="0">
                <a:solidFill>
                  <a:prstClr val="black"/>
                </a:solidFill>
              </a:rPr>
            </a:br>
            <a:r>
              <a:rPr lang="en-CA" sz="1600" dirty="0">
                <a:solidFill>
                  <a:prstClr val="black"/>
                </a:solidFill>
              </a:rPr>
              <a:t>                       Supplier.contacts</a:t>
            </a:r>
          </a:p>
          <a:p>
            <a:r>
              <a:rPr lang="en-CA" sz="1600" b="1" dirty="0">
                <a:solidFill>
                  <a:srgbClr val="0070C0"/>
                </a:solidFill>
              </a:rPr>
              <a:t>         FROM </a:t>
            </a:r>
            <a:r>
              <a:rPr lang="en-CA" sz="1600" dirty="0"/>
              <a:t>Product.catalogues.Category; Product.funishes.Supplier</a:t>
            </a:r>
          </a:p>
          <a:p>
            <a:r>
              <a:rPr lang="en-CA" sz="1600" b="1" dirty="0">
                <a:solidFill>
                  <a:srgbClr val="0070C0"/>
                </a:solidFill>
              </a:rPr>
              <a:t>         WHERE </a:t>
            </a:r>
            <a:r>
              <a:rPr lang="en-CA" sz="1600" dirty="0"/>
              <a:t>Product.id = ?</a:t>
            </a:r>
          </a:p>
          <a:p>
            <a:endParaRPr lang="en-CA" sz="1600" dirty="0"/>
          </a:p>
          <a:p>
            <a:endParaRPr lang="en-CA" dirty="0"/>
          </a:p>
        </p:txBody>
      </p:sp>
      <p:sp>
        <p:nvSpPr>
          <p:cNvPr id="3" name="TextBox 2">
            <a:extLst>
              <a:ext uri="{FF2B5EF4-FFF2-40B4-BE49-F238E27FC236}">
                <a16:creationId xmlns:a16="http://schemas.microsoft.com/office/drawing/2014/main" id="{CDC7A58B-76D9-485F-8876-16BF2F5FBDC9}"/>
              </a:ext>
            </a:extLst>
          </p:cNvPr>
          <p:cNvSpPr txBox="1"/>
          <p:nvPr/>
        </p:nvSpPr>
        <p:spPr>
          <a:xfrm>
            <a:off x="1285876" y="89198"/>
            <a:ext cx="9753600" cy="523220"/>
          </a:xfrm>
          <a:prstGeom prst="rect">
            <a:avLst/>
          </a:prstGeom>
          <a:noFill/>
        </p:spPr>
        <p:txBody>
          <a:bodyPr wrap="square" rtlCol="0">
            <a:spAutoFit/>
          </a:bodyPr>
          <a:lstStyle/>
          <a:p>
            <a:pPr algn="ctr"/>
            <a:r>
              <a:rPr lang="en-CA" sz="2800" b="1" dirty="0">
                <a:solidFill>
                  <a:srgbClr val="0070C0"/>
                </a:solidFill>
              </a:rPr>
              <a:t>SQL-like representation of read queries</a:t>
            </a:r>
          </a:p>
        </p:txBody>
      </p:sp>
    </p:spTree>
    <p:extLst>
      <p:ext uri="{BB962C8B-B14F-4D97-AF65-F5344CB8AC3E}">
        <p14:creationId xmlns:p14="http://schemas.microsoft.com/office/powerpoint/2010/main" val="668899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C30A9F7C-F683-48F0-BA1F-56422DDAACA2}"/>
              </a:ext>
            </a:extLst>
          </p:cNvPr>
          <p:cNvSpPr>
            <a:spLocks noGrp="1"/>
          </p:cNvSpPr>
          <p:nvPr>
            <p:ph type="title"/>
          </p:nvPr>
        </p:nvSpPr>
        <p:spPr>
          <a:xfrm>
            <a:off x="1069972" y="5543550"/>
            <a:ext cx="10258427" cy="614589"/>
          </a:xfrm>
        </p:spPr>
        <p:txBody>
          <a:bodyPr>
            <a:noAutofit/>
          </a:bodyPr>
          <a:lstStyle/>
          <a:p>
            <a:pPr algn="ctr"/>
            <a:r>
              <a:rPr lang="en-CA" sz="2000" b="1" dirty="0">
                <a:latin typeface="+mn-lt"/>
              </a:rPr>
              <a:t>Fig. 13: </a:t>
            </a:r>
            <a:r>
              <a:rPr lang="en-US" sz="2000" dirty="0">
                <a:latin typeface="+mn-lt"/>
              </a:rPr>
              <a:t>Query Path Graph (QPG) regarding the queries in Listing 2 and the entity graph in Fig. 11 </a:t>
            </a:r>
            <a:endParaRPr lang="en-CA" sz="2000" dirty="0">
              <a:latin typeface="+mn-lt"/>
            </a:endParaRPr>
          </a:p>
        </p:txBody>
      </p:sp>
      <p:sp>
        <p:nvSpPr>
          <p:cNvPr id="6" name="Slide Number Placeholder 3">
            <a:extLst>
              <a:ext uri="{FF2B5EF4-FFF2-40B4-BE49-F238E27FC236}">
                <a16:creationId xmlns:a16="http://schemas.microsoft.com/office/drawing/2014/main" id="{E441B103-FBE9-4713-85A5-7259DF8CB8A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37</a:t>
            </a:fld>
            <a:endParaRPr lang="en-CA" sz="3200" dirty="0"/>
          </a:p>
        </p:txBody>
      </p:sp>
      <p:pic>
        <p:nvPicPr>
          <p:cNvPr id="4" name="Picture 3">
            <a:extLst>
              <a:ext uri="{FF2B5EF4-FFF2-40B4-BE49-F238E27FC236}">
                <a16:creationId xmlns:a16="http://schemas.microsoft.com/office/drawing/2014/main" id="{D33F5616-A247-47D3-B6A1-4667D7A0B9BA}"/>
              </a:ext>
            </a:extLst>
          </p:cNvPr>
          <p:cNvPicPr>
            <a:picLocks noChangeAspect="1"/>
          </p:cNvPicPr>
          <p:nvPr/>
        </p:nvPicPr>
        <p:blipFill>
          <a:blip r:embed="rId3"/>
          <a:stretch>
            <a:fillRect/>
          </a:stretch>
        </p:blipFill>
        <p:spPr>
          <a:xfrm>
            <a:off x="1518326" y="604849"/>
            <a:ext cx="9155348" cy="4839595"/>
          </a:xfrm>
          <a:prstGeom prst="rect">
            <a:avLst/>
          </a:prstGeom>
        </p:spPr>
      </p:pic>
    </p:spTree>
    <p:extLst>
      <p:ext uri="{BB962C8B-B14F-4D97-AF65-F5344CB8AC3E}">
        <p14:creationId xmlns:p14="http://schemas.microsoft.com/office/powerpoint/2010/main" val="2873766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38</a:t>
            </a:fld>
            <a:endParaRPr lang="en-CA" sz="3200" dirty="0"/>
          </a:p>
        </p:txBody>
      </p:sp>
      <p:sp>
        <p:nvSpPr>
          <p:cNvPr id="8" name="Title 1">
            <a:extLst>
              <a:ext uri="{FF2B5EF4-FFF2-40B4-BE49-F238E27FC236}">
                <a16:creationId xmlns:a16="http://schemas.microsoft.com/office/drawing/2014/main" id="{D63B57D0-BE6A-464F-8772-7BC05BBB8FC2}"/>
              </a:ext>
            </a:extLst>
          </p:cNvPr>
          <p:cNvSpPr>
            <a:spLocks noGrp="1"/>
          </p:cNvSpPr>
          <p:nvPr>
            <p:ph type="title"/>
          </p:nvPr>
        </p:nvSpPr>
        <p:spPr>
          <a:xfrm>
            <a:off x="1069973" y="5596621"/>
            <a:ext cx="10052052" cy="614589"/>
          </a:xfrm>
        </p:spPr>
        <p:txBody>
          <a:bodyPr>
            <a:noAutofit/>
          </a:bodyPr>
          <a:lstStyle/>
          <a:p>
            <a:pPr algn="ctr"/>
            <a:r>
              <a:rPr lang="en-CA" sz="2000" b="1" dirty="0">
                <a:latin typeface="+mn-lt"/>
              </a:rPr>
              <a:t>Table 4: </a:t>
            </a:r>
            <a:r>
              <a:rPr lang="en-US" sz="2000" dirty="0">
                <a:latin typeface="+mn-lt"/>
              </a:rPr>
              <a:t>QPG node specification</a:t>
            </a:r>
            <a:endParaRPr lang="en-CA" sz="2000" dirty="0">
              <a:latin typeface="+mn-lt"/>
            </a:endParaRPr>
          </a:p>
        </p:txBody>
      </p:sp>
      <p:pic>
        <p:nvPicPr>
          <p:cNvPr id="2" name="Picture 1">
            <a:extLst>
              <a:ext uri="{FF2B5EF4-FFF2-40B4-BE49-F238E27FC236}">
                <a16:creationId xmlns:a16="http://schemas.microsoft.com/office/drawing/2014/main" id="{51C760EB-6216-4912-807D-C3B30169F609}"/>
              </a:ext>
            </a:extLst>
          </p:cNvPr>
          <p:cNvPicPr>
            <a:picLocks noChangeAspect="1"/>
          </p:cNvPicPr>
          <p:nvPr/>
        </p:nvPicPr>
        <p:blipFill>
          <a:blip r:embed="rId3"/>
          <a:stretch>
            <a:fillRect/>
          </a:stretch>
        </p:blipFill>
        <p:spPr>
          <a:xfrm>
            <a:off x="2310056" y="640143"/>
            <a:ext cx="7571888" cy="4956478"/>
          </a:xfrm>
          <a:prstGeom prst="rect">
            <a:avLst/>
          </a:prstGeom>
        </p:spPr>
      </p:pic>
    </p:spTree>
    <p:extLst>
      <p:ext uri="{BB962C8B-B14F-4D97-AF65-F5344CB8AC3E}">
        <p14:creationId xmlns:p14="http://schemas.microsoft.com/office/powerpoint/2010/main" val="2355154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39</a:t>
            </a:fld>
            <a:endParaRPr lang="en-CA" sz="3200" dirty="0"/>
          </a:p>
        </p:txBody>
      </p:sp>
      <p:sp>
        <p:nvSpPr>
          <p:cNvPr id="8" name="Title 1">
            <a:extLst>
              <a:ext uri="{FF2B5EF4-FFF2-40B4-BE49-F238E27FC236}">
                <a16:creationId xmlns:a16="http://schemas.microsoft.com/office/drawing/2014/main" id="{7B7BE39E-84AA-447A-85B4-44D51D1EADD8}"/>
              </a:ext>
            </a:extLst>
          </p:cNvPr>
          <p:cNvSpPr>
            <a:spLocks noGrp="1"/>
          </p:cNvSpPr>
          <p:nvPr>
            <p:ph type="title"/>
          </p:nvPr>
        </p:nvSpPr>
        <p:spPr>
          <a:xfrm>
            <a:off x="1069973" y="5072472"/>
            <a:ext cx="10052052" cy="614589"/>
          </a:xfrm>
        </p:spPr>
        <p:txBody>
          <a:bodyPr>
            <a:noAutofit/>
          </a:bodyPr>
          <a:lstStyle/>
          <a:p>
            <a:pPr algn="ctr"/>
            <a:r>
              <a:rPr lang="en-CA" sz="2000" b="1" dirty="0">
                <a:latin typeface="+mn-lt"/>
              </a:rPr>
              <a:t>Table 5: </a:t>
            </a:r>
            <a:r>
              <a:rPr lang="en-US" sz="2000" dirty="0">
                <a:latin typeface="+mn-lt"/>
              </a:rPr>
              <a:t>QPG edge specification</a:t>
            </a:r>
            <a:endParaRPr lang="en-CA" sz="2000" dirty="0">
              <a:latin typeface="+mn-lt"/>
            </a:endParaRPr>
          </a:p>
        </p:txBody>
      </p:sp>
      <p:pic>
        <p:nvPicPr>
          <p:cNvPr id="2" name="Picture 1">
            <a:extLst>
              <a:ext uri="{FF2B5EF4-FFF2-40B4-BE49-F238E27FC236}">
                <a16:creationId xmlns:a16="http://schemas.microsoft.com/office/drawing/2014/main" id="{83D06303-1015-46EF-9101-924059BB6D58}"/>
              </a:ext>
            </a:extLst>
          </p:cNvPr>
          <p:cNvPicPr>
            <a:picLocks noChangeAspect="1"/>
          </p:cNvPicPr>
          <p:nvPr/>
        </p:nvPicPr>
        <p:blipFill>
          <a:blip r:embed="rId3"/>
          <a:stretch>
            <a:fillRect/>
          </a:stretch>
        </p:blipFill>
        <p:spPr>
          <a:xfrm>
            <a:off x="3727498" y="1188983"/>
            <a:ext cx="4737003" cy="3883489"/>
          </a:xfrm>
          <a:prstGeom prst="rect">
            <a:avLst/>
          </a:prstGeom>
        </p:spPr>
      </p:pic>
    </p:spTree>
    <p:extLst>
      <p:ext uri="{BB962C8B-B14F-4D97-AF65-F5344CB8AC3E}">
        <p14:creationId xmlns:p14="http://schemas.microsoft.com/office/powerpoint/2010/main" val="314851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F1E1C-FDE3-43C5-A412-B9924E825D7D}"/>
              </a:ext>
            </a:extLst>
          </p:cNvPr>
          <p:cNvPicPr>
            <a:picLocks noChangeAspect="1"/>
          </p:cNvPicPr>
          <p:nvPr/>
        </p:nvPicPr>
        <p:blipFill>
          <a:blip r:embed="rId2"/>
          <a:stretch>
            <a:fillRect/>
          </a:stretch>
        </p:blipFill>
        <p:spPr>
          <a:xfrm>
            <a:off x="4541592" y="430103"/>
            <a:ext cx="4353416" cy="5638800"/>
          </a:xfrm>
          <a:prstGeom prst="rect">
            <a:avLst/>
          </a:prstGeom>
        </p:spPr>
      </p:pic>
      <p:sp>
        <p:nvSpPr>
          <p:cNvPr id="20" name="Title 1">
            <a:extLst>
              <a:ext uri="{FF2B5EF4-FFF2-40B4-BE49-F238E27FC236}">
                <a16:creationId xmlns:a16="http://schemas.microsoft.com/office/drawing/2014/main" id="{FC2DB705-4152-4816-8DDC-935EAC930A44}"/>
              </a:ext>
            </a:extLst>
          </p:cNvPr>
          <p:cNvSpPr>
            <a:spLocks noGrp="1"/>
          </p:cNvSpPr>
          <p:nvPr>
            <p:ph type="title"/>
          </p:nvPr>
        </p:nvSpPr>
        <p:spPr>
          <a:xfrm>
            <a:off x="1511299" y="6243074"/>
            <a:ext cx="9169402" cy="614589"/>
          </a:xfrm>
        </p:spPr>
        <p:txBody>
          <a:bodyPr>
            <a:noAutofit/>
          </a:bodyPr>
          <a:lstStyle/>
          <a:p>
            <a:pPr algn="ctr"/>
            <a:r>
              <a:rPr lang="en-CA" sz="2000" b="1" dirty="0">
                <a:latin typeface="+mn-lt"/>
              </a:rPr>
              <a:t>Fig. 1: </a:t>
            </a:r>
            <a:r>
              <a:rPr lang="en-CA" sz="2000" dirty="0">
                <a:latin typeface="+mn-lt"/>
              </a:rPr>
              <a:t>Easy Anti Cheat </a:t>
            </a:r>
            <a:r>
              <a:rPr lang="en-US" sz="2000" dirty="0">
                <a:latin typeface="+mn-lt"/>
              </a:rPr>
              <a:t>conceptual model represented with UML class diagram</a:t>
            </a:r>
            <a:br>
              <a:rPr lang="en-US" sz="2000" dirty="0">
                <a:latin typeface="+mn-lt"/>
              </a:rPr>
            </a:br>
            <a:endParaRPr lang="en-CA" sz="2000" dirty="0">
              <a:latin typeface="+mn-lt"/>
            </a:endParaRPr>
          </a:p>
        </p:txBody>
      </p:sp>
      <p:sp>
        <p:nvSpPr>
          <p:cNvPr id="21" name="Slide Number Placeholder 3">
            <a:extLst>
              <a:ext uri="{FF2B5EF4-FFF2-40B4-BE49-F238E27FC236}">
                <a16:creationId xmlns:a16="http://schemas.microsoft.com/office/drawing/2014/main" id="{A415BAE7-E8B6-41F3-A5A6-1BFB918E43B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4</a:t>
            </a:fld>
            <a:endParaRPr lang="en-CA" sz="3200" dirty="0"/>
          </a:p>
        </p:txBody>
      </p:sp>
    </p:spTree>
    <p:extLst>
      <p:ext uri="{BB962C8B-B14F-4D97-AF65-F5344CB8AC3E}">
        <p14:creationId xmlns:p14="http://schemas.microsoft.com/office/powerpoint/2010/main" val="280827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40</a:t>
            </a:fld>
            <a:endParaRPr lang="en-CA" sz="3200" dirty="0"/>
          </a:p>
        </p:txBody>
      </p:sp>
      <p:sp>
        <p:nvSpPr>
          <p:cNvPr id="13" name="TextBox 12">
            <a:extLst>
              <a:ext uri="{FF2B5EF4-FFF2-40B4-BE49-F238E27FC236}">
                <a16:creationId xmlns:a16="http://schemas.microsoft.com/office/drawing/2014/main" id="{A2945C08-F781-4BE4-9713-21537979E894}"/>
              </a:ext>
            </a:extLst>
          </p:cNvPr>
          <p:cNvSpPr txBox="1"/>
          <p:nvPr/>
        </p:nvSpPr>
        <p:spPr>
          <a:xfrm>
            <a:off x="6440323" y="3985931"/>
            <a:ext cx="474259" cy="369332"/>
          </a:xfrm>
          <a:prstGeom prst="rect">
            <a:avLst/>
          </a:prstGeom>
          <a:noFill/>
        </p:spPr>
        <p:txBody>
          <a:bodyPr wrap="square" rtlCol="0">
            <a:spAutoFit/>
          </a:bodyPr>
          <a:lstStyle/>
          <a:p>
            <a:pPr algn="ctr"/>
            <a:endParaRPr lang="en-CA" dirty="0"/>
          </a:p>
        </p:txBody>
      </p:sp>
      <p:sp>
        <p:nvSpPr>
          <p:cNvPr id="7" name="Title 1">
            <a:extLst>
              <a:ext uri="{FF2B5EF4-FFF2-40B4-BE49-F238E27FC236}">
                <a16:creationId xmlns:a16="http://schemas.microsoft.com/office/drawing/2014/main" id="{C1DF2BB1-C387-4042-A963-F6B9A5D3B308}"/>
              </a:ext>
            </a:extLst>
          </p:cNvPr>
          <p:cNvSpPr>
            <a:spLocks noGrp="1"/>
          </p:cNvSpPr>
          <p:nvPr>
            <p:ph type="title"/>
          </p:nvPr>
        </p:nvSpPr>
        <p:spPr>
          <a:xfrm>
            <a:off x="1069973" y="4375027"/>
            <a:ext cx="10052052" cy="614589"/>
          </a:xfrm>
        </p:spPr>
        <p:txBody>
          <a:bodyPr>
            <a:noAutofit/>
          </a:bodyPr>
          <a:lstStyle/>
          <a:p>
            <a:pPr algn="ctr"/>
            <a:r>
              <a:rPr lang="en-CA" sz="2000" b="1" dirty="0">
                <a:latin typeface="+mn-lt"/>
              </a:rPr>
              <a:t>Table 6: </a:t>
            </a:r>
            <a:r>
              <a:rPr lang="en-US" sz="2000" dirty="0">
                <a:latin typeface="+mn-lt"/>
              </a:rPr>
              <a:t>QPG query specification</a:t>
            </a:r>
            <a:endParaRPr lang="en-CA" sz="2000" dirty="0">
              <a:latin typeface="+mn-lt"/>
            </a:endParaRPr>
          </a:p>
        </p:txBody>
      </p:sp>
      <p:pic>
        <p:nvPicPr>
          <p:cNvPr id="2" name="Picture 1">
            <a:extLst>
              <a:ext uri="{FF2B5EF4-FFF2-40B4-BE49-F238E27FC236}">
                <a16:creationId xmlns:a16="http://schemas.microsoft.com/office/drawing/2014/main" id="{1BDA438C-E244-4070-9588-411EA2FFD3FD}"/>
              </a:ext>
            </a:extLst>
          </p:cNvPr>
          <p:cNvPicPr>
            <a:picLocks noChangeAspect="1"/>
          </p:cNvPicPr>
          <p:nvPr/>
        </p:nvPicPr>
        <p:blipFill>
          <a:blip r:embed="rId3"/>
          <a:stretch>
            <a:fillRect/>
          </a:stretch>
        </p:blipFill>
        <p:spPr>
          <a:xfrm>
            <a:off x="694476" y="1034129"/>
            <a:ext cx="10803048" cy="3340898"/>
          </a:xfrm>
          <a:prstGeom prst="rect">
            <a:avLst/>
          </a:prstGeom>
        </p:spPr>
      </p:pic>
    </p:spTree>
    <p:extLst>
      <p:ext uri="{BB962C8B-B14F-4D97-AF65-F5344CB8AC3E}">
        <p14:creationId xmlns:p14="http://schemas.microsoft.com/office/powerpoint/2010/main" val="3745870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6D85AA28-8B77-408A-A310-8C216D9DC4A6}"/>
              </a:ext>
            </a:extLst>
          </p:cNvPr>
          <p:cNvSpPr>
            <a:spLocks noGrp="1"/>
          </p:cNvSpPr>
          <p:nvPr>
            <p:ph type="title"/>
          </p:nvPr>
        </p:nvSpPr>
        <p:spPr>
          <a:xfrm>
            <a:off x="1535078" y="6047156"/>
            <a:ext cx="9121843" cy="614589"/>
          </a:xfrm>
        </p:spPr>
        <p:txBody>
          <a:bodyPr>
            <a:noAutofit/>
          </a:bodyPr>
          <a:lstStyle/>
          <a:p>
            <a:pPr algn="ctr"/>
            <a:r>
              <a:rPr lang="en-CA" sz="2000" b="1" dirty="0">
                <a:latin typeface="+mn-lt"/>
              </a:rPr>
              <a:t>Fig. 14: </a:t>
            </a:r>
            <a:r>
              <a:rPr lang="en-US" sz="2000" b="0" i="0" dirty="0">
                <a:solidFill>
                  <a:srgbClr val="000000"/>
                </a:solidFill>
                <a:effectLst/>
                <a:latin typeface="NimbusRomNo9L-Regu"/>
              </a:rPr>
              <a:t>Document schemas associated with the case study, generated by our method with control on the denormalization degree of Product</a:t>
            </a:r>
            <a:br>
              <a:rPr lang="en-US" sz="2000" b="0" i="0" dirty="0">
                <a:solidFill>
                  <a:srgbClr val="000000"/>
                </a:solidFill>
                <a:effectLst/>
                <a:latin typeface="NimbusRomNo9L-Regu"/>
              </a:rPr>
            </a:br>
            <a:endParaRPr lang="en-CA" sz="2000" dirty="0">
              <a:latin typeface="+mn-lt"/>
            </a:endParaRPr>
          </a:p>
        </p:txBody>
      </p:sp>
      <p:sp>
        <p:nvSpPr>
          <p:cNvPr id="32" name="Slide Number Placeholder 3">
            <a:extLst>
              <a:ext uri="{FF2B5EF4-FFF2-40B4-BE49-F238E27FC236}">
                <a16:creationId xmlns:a16="http://schemas.microsoft.com/office/drawing/2014/main" id="{D9805578-A13B-47D4-B687-A911DBFD0C8C}"/>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41</a:t>
            </a:fld>
            <a:endParaRPr lang="en-CA" sz="3200" dirty="0"/>
          </a:p>
        </p:txBody>
      </p:sp>
      <p:pic>
        <p:nvPicPr>
          <p:cNvPr id="2" name="Picture 1">
            <a:extLst>
              <a:ext uri="{FF2B5EF4-FFF2-40B4-BE49-F238E27FC236}">
                <a16:creationId xmlns:a16="http://schemas.microsoft.com/office/drawing/2014/main" id="{15D5DF53-B7B3-4EB9-BC8C-A74DACE9CC15}"/>
              </a:ext>
            </a:extLst>
          </p:cNvPr>
          <p:cNvPicPr>
            <a:picLocks noChangeAspect="1"/>
          </p:cNvPicPr>
          <p:nvPr/>
        </p:nvPicPr>
        <p:blipFill>
          <a:blip r:embed="rId3"/>
          <a:stretch>
            <a:fillRect/>
          </a:stretch>
        </p:blipFill>
        <p:spPr>
          <a:xfrm>
            <a:off x="1246569" y="325038"/>
            <a:ext cx="9935237" cy="5567521"/>
          </a:xfrm>
          <a:prstGeom prst="rect">
            <a:avLst/>
          </a:prstGeom>
        </p:spPr>
      </p:pic>
    </p:spTree>
    <p:extLst>
      <p:ext uri="{BB962C8B-B14F-4D97-AF65-F5344CB8AC3E}">
        <p14:creationId xmlns:p14="http://schemas.microsoft.com/office/powerpoint/2010/main" val="2330540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838199" y="261711"/>
            <a:ext cx="10515600" cy="614589"/>
          </a:xfrm>
        </p:spPr>
        <p:txBody>
          <a:bodyPr>
            <a:normAutofit fontScale="90000"/>
          </a:bodyPr>
          <a:lstStyle/>
          <a:p>
            <a:pPr algn="ctr"/>
            <a:r>
              <a:rPr lang="en-CA" b="1" dirty="0"/>
              <a:t>MongoDB Queries based on our design </a:t>
            </a:r>
          </a:p>
        </p:txBody>
      </p:sp>
      <p:graphicFrame>
        <p:nvGraphicFramePr>
          <p:cNvPr id="2" name="表格 1"/>
          <p:cNvGraphicFramePr>
            <a:graphicFrameLocks noGrp="1"/>
          </p:cNvGraphicFramePr>
          <p:nvPr>
            <p:extLst>
              <p:ext uri="{D42A27DB-BD31-4B8C-83A1-F6EECF244321}">
                <p14:modId xmlns:p14="http://schemas.microsoft.com/office/powerpoint/2010/main" val="3853618396"/>
              </p:ext>
            </p:extLst>
          </p:nvPr>
        </p:nvGraphicFramePr>
        <p:xfrm>
          <a:off x="1062499" y="1179210"/>
          <a:ext cx="10291300" cy="4871720"/>
        </p:xfrm>
        <a:graphic>
          <a:graphicData uri="http://schemas.openxmlformats.org/drawingml/2006/table">
            <a:tbl>
              <a:tblPr firstRow="1" bandRow="1">
                <a:tableStyleId>{5C22544A-7EE6-4342-B048-85BDC9FD1C3A}</a:tableStyleId>
              </a:tblPr>
              <a:tblGrid>
                <a:gridCol w="1238914">
                  <a:extLst>
                    <a:ext uri="{9D8B030D-6E8A-4147-A177-3AD203B41FA5}">
                      <a16:colId xmlns:a16="http://schemas.microsoft.com/office/drawing/2014/main" val="161116370"/>
                    </a:ext>
                  </a:extLst>
                </a:gridCol>
                <a:gridCol w="9052386">
                  <a:extLst>
                    <a:ext uri="{9D8B030D-6E8A-4147-A177-3AD203B41FA5}">
                      <a16:colId xmlns:a16="http://schemas.microsoft.com/office/drawing/2014/main" val="3231893421"/>
                    </a:ext>
                  </a:extLst>
                </a:gridCol>
              </a:tblGrid>
              <a:tr h="370840">
                <a:tc>
                  <a:txBody>
                    <a:bodyPr/>
                    <a:lstStyle/>
                    <a:p>
                      <a:r>
                        <a:rPr lang="en-US" altLang="zh-CN" dirty="0"/>
                        <a:t>Query</a:t>
                      </a:r>
                      <a:endParaRPr lang="zh-CN" altLang="en-US" dirty="0"/>
                    </a:p>
                  </a:txBody>
                  <a:tcPr/>
                </a:tc>
                <a:tc>
                  <a:txBody>
                    <a:bodyPr/>
                    <a:lstStyle/>
                    <a:p>
                      <a:r>
                        <a:rPr lang="en-US" altLang="zh-CN" dirty="0"/>
                        <a:t>Statement</a:t>
                      </a:r>
                      <a:endParaRPr lang="zh-CN" altLang="en-US" dirty="0"/>
                    </a:p>
                  </a:txBody>
                  <a:tcPr/>
                </a:tc>
                <a:extLst>
                  <a:ext uri="{0D108BD9-81ED-4DB2-BD59-A6C34878D82A}">
                    <a16:rowId xmlns:a16="http://schemas.microsoft.com/office/drawing/2014/main" val="3222190269"/>
                  </a:ext>
                </a:extLst>
              </a:tr>
              <a:tr h="370840">
                <a:tc>
                  <a:txBody>
                    <a:bodyPr/>
                    <a:lstStyle/>
                    <a:p>
                      <a:r>
                        <a:rPr lang="en-US" altLang="zh-CN" dirty="0"/>
                        <a:t>Q1</a:t>
                      </a:r>
                      <a:endParaRPr lang="zh-CN" altLang="en-US" dirty="0"/>
                    </a:p>
                  </a:txBody>
                  <a:tcPr/>
                </a:tc>
                <a:tc>
                  <a:txBody>
                    <a:bodyPr/>
                    <a:lstStyle/>
                    <a:p>
                      <a:r>
                        <a:rPr lang="en-US" altLang="zh-CN" sz="1800" kern="1200" dirty="0" err="1">
                          <a:solidFill>
                            <a:schemeClr val="dk1"/>
                          </a:solidFill>
                          <a:effectLst/>
                          <a:latin typeface="+mn-lt"/>
                          <a:ea typeface="+mn-ea"/>
                          <a:cs typeface="+mn-cs"/>
                        </a:rPr>
                        <a:t>db.customer.findOne</a:t>
                      </a:r>
                      <a:r>
                        <a:rPr lang="en-US" altLang="zh-CN" sz="1800" kern="1200" dirty="0">
                          <a:solidFill>
                            <a:schemeClr val="dk1"/>
                          </a:solidFill>
                          <a:effectLst/>
                          <a:latin typeface="+mn-lt"/>
                          <a:ea typeface="+mn-ea"/>
                          <a:cs typeface="+mn-cs"/>
                        </a:rPr>
                        <a:t>({'_id ': Id}, </a:t>
                      </a:r>
                    </a:p>
                    <a:p>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orderList.order_id</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orderList.order_saleDate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orderList.order_totalPrice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orderList.carrier_deliveryDate</a:t>
                      </a:r>
                      <a:r>
                        <a:rPr lang="en-US" altLang="zh-CN" sz="1800" kern="1200" dirty="0">
                          <a:solidFill>
                            <a:schemeClr val="dk1"/>
                          </a:solidFill>
                          <a:effectLst/>
                          <a:latin typeface="+mn-lt"/>
                          <a:ea typeface="+mn-ea"/>
                          <a:cs typeface="+mn-cs"/>
                        </a:rPr>
                        <a:t>': 1    ,'orderList.itemList':1});</a:t>
                      </a:r>
                      <a:endParaRPr lang="zh-CN" altLang="en-US" dirty="0"/>
                    </a:p>
                  </a:txBody>
                  <a:tcPr/>
                </a:tc>
                <a:extLst>
                  <a:ext uri="{0D108BD9-81ED-4DB2-BD59-A6C34878D82A}">
                    <a16:rowId xmlns:a16="http://schemas.microsoft.com/office/drawing/2014/main" val="2415670428"/>
                  </a:ext>
                </a:extLst>
              </a:tr>
              <a:tr h="370840">
                <a:tc>
                  <a:txBody>
                    <a:bodyPr/>
                    <a:lstStyle/>
                    <a:p>
                      <a:r>
                        <a:rPr lang="en-US" altLang="zh-CN" dirty="0"/>
                        <a:t>Q2</a:t>
                      </a:r>
                      <a:endParaRPr lang="zh-CN" altLang="en-US" dirty="0"/>
                    </a:p>
                  </a:txBody>
                  <a:tcPr/>
                </a:tc>
                <a:tc>
                  <a:txBody>
                    <a:bodyPr/>
                    <a:lstStyle/>
                    <a:p>
                      <a:r>
                        <a:rPr lang="en-US" altLang="zh-CN" sz="1800" kern="1200" dirty="0" err="1">
                          <a:solidFill>
                            <a:schemeClr val="dk1"/>
                          </a:solidFill>
                          <a:effectLst/>
                          <a:latin typeface="+mn-lt"/>
                          <a:ea typeface="+mn-ea"/>
                          <a:cs typeface="+mn-cs"/>
                        </a:rPr>
                        <a:t>db.customer.findOne</a:t>
                      </a:r>
                      <a:r>
                        <a:rPr lang="en-US" altLang="zh-CN" sz="1800" kern="1200" dirty="0">
                          <a:solidFill>
                            <a:schemeClr val="dk1"/>
                          </a:solidFill>
                          <a:effectLst/>
                          <a:latin typeface="+mn-lt"/>
                          <a:ea typeface="+mn-ea"/>
                          <a:cs typeface="+mn-cs"/>
                        </a:rPr>
                        <a:t>({_id: Id}, </a:t>
                      </a:r>
                    </a:p>
                    <a:p>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orderList.order_id</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orderList.order_saleDate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orderList.order_totalPrice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orderList.carrier_deliveryDate</a:t>
                      </a:r>
                      <a:r>
                        <a:rPr lang="en-US" altLang="zh-CN" sz="1800" kern="1200" dirty="0">
                          <a:solidFill>
                            <a:schemeClr val="dk1"/>
                          </a:solidFill>
                          <a:effectLst/>
                          <a:latin typeface="+mn-lt"/>
                          <a:ea typeface="+mn-ea"/>
                          <a:cs typeface="+mn-cs"/>
                        </a:rPr>
                        <a:t>': 1,    'orderList.payment_id':1,    'orderList.payment_date':1})</a:t>
                      </a:r>
                      <a:endParaRPr lang="zh-CN" altLang="en-US" dirty="0"/>
                    </a:p>
                  </a:txBody>
                  <a:tcPr/>
                </a:tc>
                <a:extLst>
                  <a:ext uri="{0D108BD9-81ED-4DB2-BD59-A6C34878D82A}">
                    <a16:rowId xmlns:a16="http://schemas.microsoft.com/office/drawing/2014/main" val="557029972"/>
                  </a:ext>
                </a:extLst>
              </a:tr>
              <a:tr h="370840">
                <a:tc>
                  <a:txBody>
                    <a:bodyPr/>
                    <a:lstStyle/>
                    <a:p>
                      <a:r>
                        <a:rPr lang="en-US" altLang="zh-CN" dirty="0"/>
                        <a:t>Q3</a:t>
                      </a:r>
                      <a:endParaRPr lang="zh-CN" altLang="en-US" dirty="0"/>
                    </a:p>
                  </a:txBody>
                  <a:tcPr/>
                </a:tc>
                <a:tc>
                  <a:txBody>
                    <a:bodyPr/>
                    <a:lstStyle/>
                    <a:p>
                      <a:r>
                        <a:rPr lang="en-US" altLang="zh-CN" sz="1800" kern="1200" dirty="0" err="1">
                          <a:solidFill>
                            <a:schemeClr val="dk1"/>
                          </a:solidFill>
                          <a:effectLst/>
                          <a:latin typeface="+mn-lt"/>
                          <a:ea typeface="+mn-ea"/>
                          <a:cs typeface="+mn-cs"/>
                        </a:rPr>
                        <a:t>db.customer.findOne</a:t>
                      </a:r>
                      <a:r>
                        <a:rPr lang="en-US" altLang="zh-CN" sz="1800" kern="1200" dirty="0">
                          <a:solidFill>
                            <a:schemeClr val="dk1"/>
                          </a:solidFill>
                          <a:effectLst/>
                          <a:latin typeface="+mn-lt"/>
                          <a:ea typeface="+mn-ea"/>
                          <a:cs typeface="+mn-cs"/>
                        </a:rPr>
                        <a:t>({_id: Id}, </a:t>
                      </a:r>
                    </a:p>
                    <a:p>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orderList.order_id</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orderList.order_saleDate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orderList.order_totalPrice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orderList.carrier_deliveryDate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orderList.carrier_id</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orderList.carrier_name</a:t>
                      </a:r>
                      <a:r>
                        <a:rPr lang="en-US" altLang="zh-CN" sz="1800" kern="1200" dirty="0">
                          <a:solidFill>
                            <a:schemeClr val="dk1"/>
                          </a:solidFill>
                          <a:effectLst/>
                          <a:latin typeface="+mn-lt"/>
                          <a:ea typeface="+mn-ea"/>
                          <a:cs typeface="+mn-cs"/>
                        </a:rPr>
                        <a:t>': 1,    '</a:t>
                      </a:r>
                      <a:r>
                        <a:rPr lang="en-US" altLang="zh-CN" sz="1800" kern="1200" dirty="0" err="1">
                          <a:solidFill>
                            <a:schemeClr val="dk1"/>
                          </a:solidFill>
                          <a:effectLst/>
                          <a:latin typeface="+mn-lt"/>
                          <a:ea typeface="+mn-ea"/>
                          <a:cs typeface="+mn-cs"/>
                        </a:rPr>
                        <a:t>orderList.carrier_contacts</a:t>
                      </a:r>
                      <a:r>
                        <a:rPr lang="en-US" altLang="zh-CN" sz="1800" kern="1200" dirty="0">
                          <a:solidFill>
                            <a:schemeClr val="dk1"/>
                          </a:solidFill>
                          <a:effectLst/>
                          <a:latin typeface="+mn-lt"/>
                          <a:ea typeface="+mn-ea"/>
                          <a:cs typeface="+mn-cs"/>
                        </a:rPr>
                        <a:t>': 1});</a:t>
                      </a:r>
                      <a:endParaRPr lang="zh-CN" altLang="en-US" dirty="0"/>
                    </a:p>
                  </a:txBody>
                  <a:tcPr/>
                </a:tc>
                <a:extLst>
                  <a:ext uri="{0D108BD9-81ED-4DB2-BD59-A6C34878D82A}">
                    <a16:rowId xmlns:a16="http://schemas.microsoft.com/office/drawing/2014/main" val="989760457"/>
                  </a:ext>
                </a:extLst>
              </a:tr>
              <a:tr h="370840">
                <a:tc>
                  <a:txBody>
                    <a:bodyPr/>
                    <a:lstStyle/>
                    <a:p>
                      <a:r>
                        <a:rPr lang="en-US" altLang="zh-CN" dirty="0"/>
                        <a:t>Q4</a:t>
                      </a:r>
                      <a:endParaRPr lang="zh-CN" altLang="en-US" dirty="0"/>
                    </a:p>
                  </a:txBody>
                  <a:tcPr/>
                </a:tc>
                <a:tc>
                  <a:txBody>
                    <a:bodyPr/>
                    <a:lstStyle/>
                    <a:p>
                      <a:r>
                        <a:rPr lang="en-US" altLang="zh-CN" sz="1800" kern="1200" dirty="0" err="1">
                          <a:solidFill>
                            <a:schemeClr val="dk1"/>
                          </a:solidFill>
                          <a:effectLst/>
                          <a:latin typeface="+mn-lt"/>
                          <a:ea typeface="+mn-ea"/>
                          <a:cs typeface="+mn-cs"/>
                        </a:rPr>
                        <a:t>db.category.findOne</a:t>
                      </a:r>
                      <a:r>
                        <a:rPr lang="en-US" altLang="zh-CN" sz="1800" kern="1200" dirty="0">
                          <a:solidFill>
                            <a:schemeClr val="dk1"/>
                          </a:solidFill>
                          <a:effectLst/>
                          <a:latin typeface="+mn-lt"/>
                          <a:ea typeface="+mn-ea"/>
                          <a:cs typeface="+mn-cs"/>
                        </a:rPr>
                        <a:t>({_id: Id}, {</a:t>
                      </a:r>
                      <a:r>
                        <a:rPr lang="en-US" altLang="zh-CN" sz="1800" kern="1200" dirty="0" err="1">
                          <a:solidFill>
                            <a:schemeClr val="dk1"/>
                          </a:solidFill>
                          <a:effectLst/>
                          <a:latin typeface="+mn-lt"/>
                          <a:ea typeface="+mn-ea"/>
                          <a:cs typeface="+mn-cs"/>
                        </a:rPr>
                        <a:t>productRefList</a:t>
                      </a:r>
                      <a:r>
                        <a:rPr lang="en-US" altLang="zh-CN" sz="1800" kern="1200" dirty="0">
                          <a:solidFill>
                            <a:schemeClr val="dk1"/>
                          </a:solidFill>
                          <a:effectLst/>
                          <a:latin typeface="+mn-lt"/>
                          <a:ea typeface="+mn-ea"/>
                          <a:cs typeface="+mn-cs"/>
                        </a:rPr>
                        <a:t>': 1});</a:t>
                      </a:r>
                      <a:endParaRPr lang="zh-CN" altLang="en-US" dirty="0"/>
                    </a:p>
                  </a:txBody>
                  <a:tcPr/>
                </a:tc>
                <a:extLst>
                  <a:ext uri="{0D108BD9-81ED-4DB2-BD59-A6C34878D82A}">
                    <a16:rowId xmlns:a16="http://schemas.microsoft.com/office/drawing/2014/main" val="3231873666"/>
                  </a:ext>
                </a:extLst>
              </a:tr>
              <a:tr h="370840">
                <a:tc>
                  <a:txBody>
                    <a:bodyPr/>
                    <a:lstStyle/>
                    <a:p>
                      <a:r>
                        <a:rPr lang="en-US" altLang="zh-CN" dirty="0"/>
                        <a:t>Q5</a:t>
                      </a:r>
                      <a:endParaRPr lang="zh-CN" altLang="en-US" dirty="0"/>
                    </a:p>
                  </a:txBody>
                  <a:tcPr/>
                </a:tc>
                <a:tc>
                  <a:txBody>
                    <a:bodyPr/>
                    <a:lstStyle/>
                    <a:p>
                      <a:r>
                        <a:rPr lang="en-US" altLang="zh-CN" sz="1800" kern="1200" dirty="0" err="1">
                          <a:solidFill>
                            <a:schemeClr val="dk1"/>
                          </a:solidFill>
                          <a:effectLst/>
                          <a:latin typeface="+mn-lt"/>
                          <a:ea typeface="+mn-ea"/>
                          <a:cs typeface="+mn-cs"/>
                        </a:rPr>
                        <a:t>db.supplier.findOne</a:t>
                      </a:r>
                      <a:r>
                        <a:rPr lang="en-US" altLang="zh-CN" sz="1800" kern="1200" dirty="0">
                          <a:solidFill>
                            <a:schemeClr val="dk1"/>
                          </a:solidFill>
                          <a:effectLst/>
                          <a:latin typeface="+mn-lt"/>
                          <a:ea typeface="+mn-ea"/>
                          <a:cs typeface="+mn-cs"/>
                        </a:rPr>
                        <a:t>({_id: Id}, {</a:t>
                      </a:r>
                      <a:r>
                        <a:rPr lang="en-US" altLang="zh-CN" sz="1800" kern="1200" dirty="0" err="1">
                          <a:solidFill>
                            <a:schemeClr val="dk1"/>
                          </a:solidFill>
                          <a:effectLst/>
                          <a:latin typeface="+mn-lt"/>
                          <a:ea typeface="+mn-ea"/>
                          <a:cs typeface="+mn-cs"/>
                        </a:rPr>
                        <a:t>productRefList</a:t>
                      </a:r>
                      <a:r>
                        <a:rPr lang="en-US" altLang="zh-CN" sz="1800" kern="1200" dirty="0">
                          <a:solidFill>
                            <a:schemeClr val="dk1"/>
                          </a:solidFill>
                          <a:effectLst/>
                          <a:latin typeface="+mn-lt"/>
                          <a:ea typeface="+mn-ea"/>
                          <a:cs typeface="+mn-cs"/>
                        </a:rPr>
                        <a:t>': 1});</a:t>
                      </a:r>
                      <a:endParaRPr lang="zh-CN" altLang="en-US" dirty="0"/>
                    </a:p>
                  </a:txBody>
                  <a:tcPr/>
                </a:tc>
                <a:extLst>
                  <a:ext uri="{0D108BD9-81ED-4DB2-BD59-A6C34878D82A}">
                    <a16:rowId xmlns:a16="http://schemas.microsoft.com/office/drawing/2014/main" val="1863458707"/>
                  </a:ext>
                </a:extLst>
              </a:tr>
              <a:tr h="370840">
                <a:tc>
                  <a:txBody>
                    <a:bodyPr/>
                    <a:lstStyle/>
                    <a:p>
                      <a:r>
                        <a:rPr lang="en-US" altLang="zh-CN" dirty="0"/>
                        <a:t>Q6</a:t>
                      </a:r>
                      <a:endParaRPr lang="zh-CN" altLang="en-US" dirty="0"/>
                    </a:p>
                  </a:txBody>
                  <a:tcPr/>
                </a:tc>
                <a:tc>
                  <a:txBody>
                    <a:bodyPr/>
                    <a:lstStyle/>
                    <a:p>
                      <a:r>
                        <a:rPr lang="en-US" altLang="zh-CN" dirty="0" err="1"/>
                        <a:t>db.product.findOne</a:t>
                      </a:r>
                      <a:r>
                        <a:rPr lang="en-US" altLang="zh-CN" dirty="0"/>
                        <a:t>({_id: Id});</a:t>
                      </a:r>
                      <a:endParaRPr lang="zh-CN" altLang="en-US" dirty="0"/>
                    </a:p>
                  </a:txBody>
                  <a:tcPr/>
                </a:tc>
                <a:extLst>
                  <a:ext uri="{0D108BD9-81ED-4DB2-BD59-A6C34878D82A}">
                    <a16:rowId xmlns:a16="http://schemas.microsoft.com/office/drawing/2014/main" val="965163404"/>
                  </a:ext>
                </a:extLst>
              </a:tr>
              <a:tr h="370840">
                <a:tc>
                  <a:txBody>
                    <a:bodyPr/>
                    <a:lstStyle/>
                    <a:p>
                      <a:r>
                        <a:rPr lang="en-US" altLang="zh-CN" dirty="0"/>
                        <a:t>Q7</a:t>
                      </a:r>
                      <a:endParaRPr lang="zh-CN" altLang="en-US" dirty="0"/>
                    </a:p>
                  </a:txBody>
                  <a:tcPr/>
                </a:tc>
                <a:tc>
                  <a:txBody>
                    <a:bodyPr/>
                    <a:lstStyle/>
                    <a:p>
                      <a:r>
                        <a:rPr lang="en-US" altLang="zh-CN" dirty="0" err="1"/>
                        <a:t>db.customer.update</a:t>
                      </a:r>
                      <a:r>
                        <a:rPr lang="en-US" altLang="zh-CN" dirty="0"/>
                        <a:t>({_id: Id}, {$push: {</a:t>
                      </a:r>
                      <a:r>
                        <a:rPr lang="en-US" altLang="zh-CN" dirty="0" err="1"/>
                        <a:t>orderList</a:t>
                      </a:r>
                      <a:r>
                        <a:rPr lang="en-US" altLang="zh-CN" dirty="0"/>
                        <a:t>: {</a:t>
                      </a:r>
                      <a:r>
                        <a:rPr lang="en-US" altLang="zh-CN" b="1" dirty="0" err="1">
                          <a:solidFill>
                            <a:srgbClr val="FF0000"/>
                          </a:solidFill>
                        </a:rPr>
                        <a:t>orderKeys</a:t>
                      </a:r>
                      <a:r>
                        <a:rPr lang="en-US" altLang="zh-CN" b="1" dirty="0">
                          <a:solidFill>
                            <a:srgbClr val="FF0000"/>
                          </a:solidFill>
                        </a:rPr>
                        <a:t>: </a:t>
                      </a:r>
                      <a:r>
                        <a:rPr lang="en-US" altLang="zh-CN" b="1" dirty="0" err="1">
                          <a:solidFill>
                            <a:srgbClr val="FF0000"/>
                          </a:solidFill>
                        </a:rPr>
                        <a:t>orderValues</a:t>
                      </a:r>
                      <a:r>
                        <a:rPr lang="en-US" altLang="zh-CN" dirty="0"/>
                        <a:t>}}});</a:t>
                      </a:r>
                      <a:endParaRPr lang="zh-CN" altLang="en-US" dirty="0"/>
                    </a:p>
                  </a:txBody>
                  <a:tcPr/>
                </a:tc>
                <a:extLst>
                  <a:ext uri="{0D108BD9-81ED-4DB2-BD59-A6C34878D82A}">
                    <a16:rowId xmlns:a16="http://schemas.microsoft.com/office/drawing/2014/main" val="581335668"/>
                  </a:ext>
                </a:extLst>
              </a:tr>
            </a:tbl>
          </a:graphicData>
        </a:graphic>
      </p:graphicFrame>
    </p:spTree>
    <p:extLst>
      <p:ext uri="{BB962C8B-B14F-4D97-AF65-F5344CB8AC3E}">
        <p14:creationId xmlns:p14="http://schemas.microsoft.com/office/powerpoint/2010/main" val="1335463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6D85AA28-8B77-408A-A310-8C216D9DC4A6}"/>
              </a:ext>
            </a:extLst>
          </p:cNvPr>
          <p:cNvSpPr>
            <a:spLocks noGrp="1"/>
          </p:cNvSpPr>
          <p:nvPr>
            <p:ph type="title"/>
          </p:nvPr>
        </p:nvSpPr>
        <p:spPr>
          <a:xfrm>
            <a:off x="1535078" y="5918373"/>
            <a:ext cx="9121843" cy="614589"/>
          </a:xfrm>
        </p:spPr>
        <p:txBody>
          <a:bodyPr>
            <a:noAutofit/>
          </a:bodyPr>
          <a:lstStyle/>
          <a:p>
            <a:pPr algn="ctr"/>
            <a:r>
              <a:rPr lang="en-CA" sz="2000" b="1" dirty="0">
                <a:latin typeface="+mn-lt"/>
              </a:rPr>
              <a:t>Fig. 15: </a:t>
            </a:r>
            <a:r>
              <a:rPr lang="en-US" sz="2000" b="0" i="0" dirty="0">
                <a:solidFill>
                  <a:srgbClr val="000000"/>
                </a:solidFill>
                <a:effectLst/>
                <a:latin typeface="NimbusRomNo9L-Regu"/>
              </a:rPr>
              <a:t>Document schemas generated with respect to de Lima’s method</a:t>
            </a:r>
            <a:endParaRPr lang="en-CA" sz="2000" dirty="0">
              <a:latin typeface="+mn-lt"/>
            </a:endParaRPr>
          </a:p>
        </p:txBody>
      </p:sp>
      <p:sp>
        <p:nvSpPr>
          <p:cNvPr id="32" name="Slide Number Placeholder 3">
            <a:extLst>
              <a:ext uri="{FF2B5EF4-FFF2-40B4-BE49-F238E27FC236}">
                <a16:creationId xmlns:a16="http://schemas.microsoft.com/office/drawing/2014/main" id="{D9805578-A13B-47D4-B687-A911DBFD0C8C}"/>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43</a:t>
            </a:fld>
            <a:endParaRPr lang="en-CA" sz="3200" dirty="0"/>
          </a:p>
        </p:txBody>
      </p:sp>
      <p:pic>
        <p:nvPicPr>
          <p:cNvPr id="3" name="Picture 2">
            <a:extLst>
              <a:ext uri="{FF2B5EF4-FFF2-40B4-BE49-F238E27FC236}">
                <a16:creationId xmlns:a16="http://schemas.microsoft.com/office/drawing/2014/main" id="{58C2E16D-F135-4A11-BE2F-84E073C001B5}"/>
              </a:ext>
            </a:extLst>
          </p:cNvPr>
          <p:cNvPicPr>
            <a:picLocks noChangeAspect="1"/>
          </p:cNvPicPr>
          <p:nvPr/>
        </p:nvPicPr>
        <p:blipFill>
          <a:blip r:embed="rId3"/>
          <a:stretch>
            <a:fillRect/>
          </a:stretch>
        </p:blipFill>
        <p:spPr>
          <a:xfrm>
            <a:off x="590835" y="511767"/>
            <a:ext cx="11010328" cy="5406606"/>
          </a:xfrm>
          <a:prstGeom prst="rect">
            <a:avLst/>
          </a:prstGeom>
        </p:spPr>
      </p:pic>
    </p:spTree>
    <p:extLst>
      <p:ext uri="{BB962C8B-B14F-4D97-AF65-F5344CB8AC3E}">
        <p14:creationId xmlns:p14="http://schemas.microsoft.com/office/powerpoint/2010/main" val="1346252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838199" y="261711"/>
            <a:ext cx="10515600" cy="614589"/>
          </a:xfrm>
        </p:spPr>
        <p:txBody>
          <a:bodyPr>
            <a:normAutofit fontScale="90000"/>
          </a:bodyPr>
          <a:lstStyle/>
          <a:p>
            <a:pPr algn="ctr"/>
            <a:r>
              <a:rPr lang="en-CA" b="1" dirty="0"/>
              <a:t>MongoDB Queries based on de Lima’s design </a:t>
            </a:r>
          </a:p>
        </p:txBody>
      </p:sp>
      <p:graphicFrame>
        <p:nvGraphicFramePr>
          <p:cNvPr id="2" name="表格 1"/>
          <p:cNvGraphicFramePr>
            <a:graphicFrameLocks noGrp="1"/>
          </p:cNvGraphicFramePr>
          <p:nvPr>
            <p:extLst>
              <p:ext uri="{D42A27DB-BD31-4B8C-83A1-F6EECF244321}">
                <p14:modId xmlns:p14="http://schemas.microsoft.com/office/powerpoint/2010/main" val="4113512915"/>
              </p:ext>
            </p:extLst>
          </p:nvPr>
        </p:nvGraphicFramePr>
        <p:xfrm>
          <a:off x="1062499" y="1153084"/>
          <a:ext cx="10291300" cy="5135880"/>
        </p:xfrm>
        <a:graphic>
          <a:graphicData uri="http://schemas.openxmlformats.org/drawingml/2006/table">
            <a:tbl>
              <a:tblPr firstRow="1" bandRow="1">
                <a:tableStyleId>{5C22544A-7EE6-4342-B048-85BDC9FD1C3A}</a:tableStyleId>
              </a:tblPr>
              <a:tblGrid>
                <a:gridCol w="1238914">
                  <a:extLst>
                    <a:ext uri="{9D8B030D-6E8A-4147-A177-3AD203B41FA5}">
                      <a16:colId xmlns:a16="http://schemas.microsoft.com/office/drawing/2014/main" val="161116370"/>
                    </a:ext>
                  </a:extLst>
                </a:gridCol>
                <a:gridCol w="9052386">
                  <a:extLst>
                    <a:ext uri="{9D8B030D-6E8A-4147-A177-3AD203B41FA5}">
                      <a16:colId xmlns:a16="http://schemas.microsoft.com/office/drawing/2014/main" val="3231893421"/>
                    </a:ext>
                  </a:extLst>
                </a:gridCol>
              </a:tblGrid>
              <a:tr h="370840">
                <a:tc>
                  <a:txBody>
                    <a:bodyPr/>
                    <a:lstStyle/>
                    <a:p>
                      <a:r>
                        <a:rPr lang="en-US" altLang="zh-CN" dirty="0"/>
                        <a:t>Query</a:t>
                      </a:r>
                      <a:endParaRPr lang="zh-CN" altLang="en-US" dirty="0"/>
                    </a:p>
                  </a:txBody>
                  <a:tcPr/>
                </a:tc>
                <a:tc>
                  <a:txBody>
                    <a:bodyPr/>
                    <a:lstStyle/>
                    <a:p>
                      <a:r>
                        <a:rPr lang="en-US" altLang="zh-CN" dirty="0"/>
                        <a:t>Statement</a:t>
                      </a:r>
                      <a:endParaRPr lang="zh-CN" altLang="en-US" dirty="0"/>
                    </a:p>
                  </a:txBody>
                  <a:tcPr/>
                </a:tc>
                <a:extLst>
                  <a:ext uri="{0D108BD9-81ED-4DB2-BD59-A6C34878D82A}">
                    <a16:rowId xmlns:a16="http://schemas.microsoft.com/office/drawing/2014/main" val="3222190269"/>
                  </a:ext>
                </a:extLst>
              </a:tr>
              <a:tr h="370840">
                <a:tc>
                  <a:txBody>
                    <a:bodyPr/>
                    <a:lstStyle/>
                    <a:p>
                      <a:r>
                        <a:rPr lang="en-US" altLang="zh-CN" dirty="0"/>
                        <a:t>Q1</a:t>
                      </a:r>
                      <a:endParaRPr lang="zh-CN" altLang="en-US" dirty="0"/>
                    </a:p>
                  </a:txBody>
                  <a:tcPr/>
                </a:tc>
                <a:tc>
                  <a:txBody>
                    <a:bodyPr/>
                    <a:lstStyle/>
                    <a:p>
                      <a:r>
                        <a:rPr lang="en-US" altLang="zh-CN" dirty="0" err="1"/>
                        <a:t>db.customer.findOne</a:t>
                      </a:r>
                      <a:r>
                        <a:rPr lang="en-US" altLang="zh-CN" dirty="0"/>
                        <a:t>({'_id ': Id}, </a:t>
                      </a:r>
                    </a:p>
                    <a:p>
                      <a:r>
                        <a:rPr lang="en-US" altLang="zh-CN" dirty="0"/>
                        <a:t>{'</a:t>
                      </a:r>
                      <a:r>
                        <a:rPr lang="en-US" altLang="zh-CN" dirty="0" err="1"/>
                        <a:t>orderList.order_id</a:t>
                      </a:r>
                      <a:r>
                        <a:rPr lang="en-US" altLang="zh-CN" dirty="0"/>
                        <a:t>': 1,    '</a:t>
                      </a:r>
                      <a:r>
                        <a:rPr lang="en-US" altLang="zh-CN" dirty="0" err="1"/>
                        <a:t>orderList.order_saleDate</a:t>
                      </a:r>
                      <a:r>
                        <a:rPr lang="en-US" altLang="zh-CN" dirty="0"/>
                        <a:t>': 1,    '</a:t>
                      </a:r>
                      <a:r>
                        <a:rPr lang="en-US" altLang="zh-CN" dirty="0" err="1"/>
                        <a:t>orderList.order_totalPrice</a:t>
                      </a:r>
                      <a:r>
                        <a:rPr lang="en-US" altLang="zh-CN" dirty="0"/>
                        <a:t>': 1,    '</a:t>
                      </a:r>
                      <a:r>
                        <a:rPr lang="en-US" altLang="zh-CN" dirty="0" err="1"/>
                        <a:t>orderList.carrier_deliveryDate</a:t>
                      </a:r>
                      <a:r>
                        <a:rPr lang="en-US" altLang="zh-CN" dirty="0"/>
                        <a:t>': 1,    'orderList.itemList':1});</a:t>
                      </a:r>
                      <a:endParaRPr lang="zh-CN" altLang="en-US" dirty="0"/>
                    </a:p>
                  </a:txBody>
                  <a:tcPr/>
                </a:tc>
                <a:extLst>
                  <a:ext uri="{0D108BD9-81ED-4DB2-BD59-A6C34878D82A}">
                    <a16:rowId xmlns:a16="http://schemas.microsoft.com/office/drawing/2014/main" val="2415670428"/>
                  </a:ext>
                </a:extLst>
              </a:tr>
              <a:tr h="370840">
                <a:tc>
                  <a:txBody>
                    <a:bodyPr/>
                    <a:lstStyle/>
                    <a:p>
                      <a:r>
                        <a:rPr lang="en-US" altLang="zh-CN" dirty="0"/>
                        <a:t>Q2</a:t>
                      </a:r>
                      <a:endParaRPr lang="zh-CN" altLang="en-US" dirty="0"/>
                    </a:p>
                  </a:txBody>
                  <a:tcPr/>
                </a:tc>
                <a:tc>
                  <a:txBody>
                    <a:bodyPr/>
                    <a:lstStyle/>
                    <a:p>
                      <a:r>
                        <a:rPr lang="en-US" altLang="zh-CN" dirty="0" err="1"/>
                        <a:t>db.customer.findOne</a:t>
                      </a:r>
                      <a:r>
                        <a:rPr lang="en-US" altLang="zh-CN" dirty="0"/>
                        <a:t>({_id: Id}, </a:t>
                      </a:r>
                    </a:p>
                    <a:p>
                      <a:r>
                        <a:rPr lang="en-US" altLang="zh-CN" dirty="0"/>
                        <a:t>{'</a:t>
                      </a:r>
                      <a:r>
                        <a:rPr lang="en-US" altLang="zh-CN" dirty="0" err="1"/>
                        <a:t>orderList.order_id</a:t>
                      </a:r>
                      <a:r>
                        <a:rPr lang="en-US" altLang="zh-CN" dirty="0"/>
                        <a:t>': 1,    '</a:t>
                      </a:r>
                      <a:r>
                        <a:rPr lang="en-US" altLang="zh-CN" dirty="0" err="1"/>
                        <a:t>orderList.order_saleDate</a:t>
                      </a:r>
                      <a:r>
                        <a:rPr lang="en-US" altLang="zh-CN" dirty="0"/>
                        <a:t>': 1,    '</a:t>
                      </a:r>
                      <a:r>
                        <a:rPr lang="en-US" altLang="zh-CN" dirty="0" err="1"/>
                        <a:t>orderList.order_totalPrice</a:t>
                      </a:r>
                      <a:r>
                        <a:rPr lang="en-US" altLang="zh-CN" dirty="0"/>
                        <a:t>': 1,    '</a:t>
                      </a:r>
                      <a:r>
                        <a:rPr lang="en-US" altLang="zh-CN" dirty="0" err="1"/>
                        <a:t>orderList.carrier_deliveryDate</a:t>
                      </a:r>
                      <a:r>
                        <a:rPr lang="en-US" altLang="zh-CN" dirty="0"/>
                        <a:t>': 1,    'orderList.payment_id':1,    'orderList.payment_date':1});</a:t>
                      </a:r>
                      <a:endParaRPr lang="zh-CN" altLang="en-US" dirty="0"/>
                    </a:p>
                  </a:txBody>
                  <a:tcPr/>
                </a:tc>
                <a:extLst>
                  <a:ext uri="{0D108BD9-81ED-4DB2-BD59-A6C34878D82A}">
                    <a16:rowId xmlns:a16="http://schemas.microsoft.com/office/drawing/2014/main" val="557029972"/>
                  </a:ext>
                </a:extLst>
              </a:tr>
              <a:tr h="370840">
                <a:tc>
                  <a:txBody>
                    <a:bodyPr/>
                    <a:lstStyle/>
                    <a:p>
                      <a:r>
                        <a:rPr lang="en-US" altLang="zh-CN" dirty="0"/>
                        <a:t>Q3</a:t>
                      </a:r>
                      <a:endParaRPr lang="zh-CN" altLang="en-US" dirty="0"/>
                    </a:p>
                  </a:txBody>
                  <a:tcPr/>
                </a:tc>
                <a:tc>
                  <a:txBody>
                    <a:bodyPr/>
                    <a:lstStyle/>
                    <a:p>
                      <a:r>
                        <a:rPr lang="en-US" altLang="zh-CN" dirty="0" err="1"/>
                        <a:t>db.customer.findOne</a:t>
                      </a:r>
                      <a:r>
                        <a:rPr lang="en-US" altLang="zh-CN" dirty="0"/>
                        <a:t>({_id: Id}, </a:t>
                      </a:r>
                    </a:p>
                    <a:p>
                      <a:r>
                        <a:rPr lang="en-US" altLang="zh-CN" dirty="0"/>
                        <a:t>{'</a:t>
                      </a:r>
                      <a:r>
                        <a:rPr lang="en-US" altLang="zh-CN" dirty="0" err="1"/>
                        <a:t>orderList.order_id</a:t>
                      </a:r>
                      <a:r>
                        <a:rPr lang="en-US" altLang="zh-CN" dirty="0"/>
                        <a:t>': 1,    '</a:t>
                      </a:r>
                      <a:r>
                        <a:rPr lang="en-US" altLang="zh-CN" dirty="0" err="1"/>
                        <a:t>orderList.order_saleDate</a:t>
                      </a:r>
                      <a:r>
                        <a:rPr lang="en-US" altLang="zh-CN" dirty="0"/>
                        <a:t>': 1,    '</a:t>
                      </a:r>
                      <a:r>
                        <a:rPr lang="en-US" altLang="zh-CN" dirty="0" err="1"/>
                        <a:t>orderList.order_totalPrice</a:t>
                      </a:r>
                      <a:r>
                        <a:rPr lang="en-US" altLang="zh-CN" dirty="0"/>
                        <a:t>': 1,    '</a:t>
                      </a:r>
                      <a:r>
                        <a:rPr lang="en-US" altLang="zh-CN" dirty="0" err="1"/>
                        <a:t>orderList.carrier_deliveryDate</a:t>
                      </a:r>
                      <a:r>
                        <a:rPr lang="en-US" altLang="zh-CN" dirty="0"/>
                        <a:t>': 1,    '</a:t>
                      </a:r>
                      <a:r>
                        <a:rPr lang="en-US" altLang="zh-CN" dirty="0" err="1"/>
                        <a:t>orderList.carrierRef</a:t>
                      </a:r>
                      <a:r>
                        <a:rPr lang="en-US" altLang="zh-CN" dirty="0"/>
                        <a:t>': 1});</a:t>
                      </a:r>
                      <a:endParaRPr lang="zh-CN" altLang="en-US" dirty="0"/>
                    </a:p>
                  </a:txBody>
                  <a:tcPr/>
                </a:tc>
                <a:extLst>
                  <a:ext uri="{0D108BD9-81ED-4DB2-BD59-A6C34878D82A}">
                    <a16:rowId xmlns:a16="http://schemas.microsoft.com/office/drawing/2014/main" val="989760457"/>
                  </a:ext>
                </a:extLst>
              </a:tr>
              <a:tr h="370840">
                <a:tc>
                  <a:txBody>
                    <a:bodyPr/>
                    <a:lstStyle/>
                    <a:p>
                      <a:r>
                        <a:rPr lang="en-US" altLang="zh-CN" dirty="0"/>
                        <a:t>Q4</a:t>
                      </a:r>
                      <a:endParaRPr lang="zh-CN" altLang="en-US" dirty="0"/>
                    </a:p>
                  </a:txBody>
                  <a:tcPr/>
                </a:tc>
                <a:tc>
                  <a:txBody>
                    <a:bodyPr/>
                    <a:lstStyle/>
                    <a:p>
                      <a:r>
                        <a:rPr lang="en-US" altLang="zh-CN" dirty="0" err="1"/>
                        <a:t>db.product.find</a:t>
                      </a:r>
                      <a:r>
                        <a:rPr lang="en-US" altLang="zh-CN" dirty="0"/>
                        <a:t>({'</a:t>
                      </a:r>
                      <a:r>
                        <a:rPr lang="en-US" altLang="zh-CN" dirty="0" err="1"/>
                        <a:t>categoryRef</a:t>
                      </a:r>
                      <a:r>
                        <a:rPr lang="en-US" altLang="zh-CN" dirty="0"/>
                        <a:t>.$id': Id}, {'</a:t>
                      </a:r>
                      <a:r>
                        <a:rPr lang="en-US" altLang="zh-CN" dirty="0" err="1"/>
                        <a:t>product_id</a:t>
                      </a:r>
                      <a:r>
                        <a:rPr lang="en-US" altLang="zh-CN" dirty="0"/>
                        <a:t>': 1,    '</a:t>
                      </a:r>
                      <a:r>
                        <a:rPr lang="en-US" altLang="zh-CN" dirty="0" err="1"/>
                        <a:t>product_description</a:t>
                      </a:r>
                      <a:r>
                        <a:rPr lang="en-US" altLang="zh-CN" dirty="0"/>
                        <a:t>': 1,    '</a:t>
                      </a:r>
                      <a:r>
                        <a:rPr lang="en-US" altLang="zh-CN" dirty="0" err="1"/>
                        <a:t>product_price</a:t>
                      </a:r>
                      <a:r>
                        <a:rPr lang="en-US" altLang="zh-CN" dirty="0"/>
                        <a:t>': 1});</a:t>
                      </a:r>
                      <a:endParaRPr lang="zh-CN" altLang="en-US" dirty="0"/>
                    </a:p>
                  </a:txBody>
                  <a:tcPr/>
                </a:tc>
                <a:extLst>
                  <a:ext uri="{0D108BD9-81ED-4DB2-BD59-A6C34878D82A}">
                    <a16:rowId xmlns:a16="http://schemas.microsoft.com/office/drawing/2014/main" val="3231873666"/>
                  </a:ext>
                </a:extLst>
              </a:tr>
              <a:tr h="370840">
                <a:tc>
                  <a:txBody>
                    <a:bodyPr/>
                    <a:lstStyle/>
                    <a:p>
                      <a:r>
                        <a:rPr lang="en-US" altLang="zh-CN" dirty="0"/>
                        <a:t>Q5</a:t>
                      </a:r>
                      <a:endParaRPr lang="zh-CN" altLang="en-US" dirty="0"/>
                    </a:p>
                  </a:txBody>
                  <a:tcPr/>
                </a:tc>
                <a:tc>
                  <a:txBody>
                    <a:bodyPr/>
                    <a:lstStyle/>
                    <a:p>
                      <a:r>
                        <a:rPr lang="en-US" altLang="zh-CN" dirty="0" err="1"/>
                        <a:t>db.product.find</a:t>
                      </a:r>
                      <a:r>
                        <a:rPr lang="en-US" altLang="zh-CN" dirty="0"/>
                        <a:t>({'</a:t>
                      </a:r>
                      <a:r>
                        <a:rPr lang="en-US" altLang="zh-CN" dirty="0" err="1"/>
                        <a:t>supplierRef</a:t>
                      </a:r>
                      <a:r>
                        <a:rPr lang="en-US" altLang="zh-CN" dirty="0"/>
                        <a:t>.$id': Id}, {'</a:t>
                      </a:r>
                      <a:r>
                        <a:rPr lang="en-US" altLang="zh-CN" dirty="0" err="1"/>
                        <a:t>product_id</a:t>
                      </a:r>
                      <a:r>
                        <a:rPr lang="en-US" altLang="zh-CN" dirty="0"/>
                        <a:t>': 1,    '</a:t>
                      </a:r>
                      <a:r>
                        <a:rPr lang="en-US" altLang="zh-CN" dirty="0" err="1"/>
                        <a:t>product_description</a:t>
                      </a:r>
                      <a:r>
                        <a:rPr lang="en-US" altLang="zh-CN" dirty="0"/>
                        <a:t>': 1,    '</a:t>
                      </a:r>
                      <a:r>
                        <a:rPr lang="en-US" altLang="zh-CN" dirty="0" err="1"/>
                        <a:t>product_price</a:t>
                      </a:r>
                      <a:r>
                        <a:rPr lang="en-US" altLang="zh-CN" dirty="0"/>
                        <a:t>': 1});</a:t>
                      </a:r>
                      <a:endParaRPr lang="zh-CN" altLang="en-US" dirty="0"/>
                    </a:p>
                  </a:txBody>
                  <a:tcPr/>
                </a:tc>
                <a:extLst>
                  <a:ext uri="{0D108BD9-81ED-4DB2-BD59-A6C34878D82A}">
                    <a16:rowId xmlns:a16="http://schemas.microsoft.com/office/drawing/2014/main" val="1863458707"/>
                  </a:ext>
                </a:extLst>
              </a:tr>
              <a:tr h="370840">
                <a:tc>
                  <a:txBody>
                    <a:bodyPr/>
                    <a:lstStyle/>
                    <a:p>
                      <a:r>
                        <a:rPr lang="en-US" altLang="zh-CN" dirty="0"/>
                        <a:t>Q6</a:t>
                      </a:r>
                      <a:endParaRPr lang="zh-CN" altLang="en-US" dirty="0"/>
                    </a:p>
                  </a:txBody>
                  <a:tcPr/>
                </a:tc>
                <a:tc>
                  <a:txBody>
                    <a:bodyPr/>
                    <a:lstStyle/>
                    <a:p>
                      <a:r>
                        <a:rPr lang="en-US" altLang="zh-CN" dirty="0" err="1"/>
                        <a:t>db.product.findOne</a:t>
                      </a:r>
                      <a:r>
                        <a:rPr lang="en-US" altLang="zh-CN" dirty="0"/>
                        <a:t>({_id: Id});</a:t>
                      </a:r>
                      <a:endParaRPr lang="zh-CN" altLang="en-US" dirty="0"/>
                    </a:p>
                  </a:txBody>
                  <a:tcPr/>
                </a:tc>
                <a:extLst>
                  <a:ext uri="{0D108BD9-81ED-4DB2-BD59-A6C34878D82A}">
                    <a16:rowId xmlns:a16="http://schemas.microsoft.com/office/drawing/2014/main" val="965163404"/>
                  </a:ext>
                </a:extLst>
              </a:tr>
              <a:tr h="370840">
                <a:tc>
                  <a:txBody>
                    <a:bodyPr/>
                    <a:lstStyle/>
                    <a:p>
                      <a:r>
                        <a:rPr lang="en-US" altLang="zh-CN" dirty="0"/>
                        <a:t>Q7</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db.customer.update</a:t>
                      </a:r>
                      <a:r>
                        <a:rPr lang="en-US" altLang="zh-CN" dirty="0"/>
                        <a:t>({_id: Id}, {$push: {</a:t>
                      </a:r>
                      <a:r>
                        <a:rPr lang="en-US" altLang="zh-CN" dirty="0" err="1"/>
                        <a:t>orderList</a:t>
                      </a:r>
                      <a:r>
                        <a:rPr lang="en-US" altLang="zh-CN" dirty="0"/>
                        <a:t>: {</a:t>
                      </a:r>
                      <a:r>
                        <a:rPr lang="en-US" altLang="zh-CN" b="1" dirty="0" err="1">
                          <a:solidFill>
                            <a:srgbClr val="FF0000"/>
                          </a:solidFill>
                        </a:rPr>
                        <a:t>orderKeys</a:t>
                      </a:r>
                      <a:r>
                        <a:rPr lang="en-US" altLang="zh-CN" b="1" dirty="0">
                          <a:solidFill>
                            <a:srgbClr val="FF0000"/>
                          </a:solidFill>
                        </a:rPr>
                        <a:t>: </a:t>
                      </a:r>
                      <a:r>
                        <a:rPr lang="en-US" altLang="zh-CN" b="1" dirty="0" err="1">
                          <a:solidFill>
                            <a:srgbClr val="FF0000"/>
                          </a:solidFill>
                        </a:rPr>
                        <a:t>orderValues</a:t>
                      </a:r>
                      <a:r>
                        <a:rPr lang="en-US" altLang="zh-CN" dirty="0"/>
                        <a:t>}}});</a:t>
                      </a:r>
                      <a:endParaRPr lang="zh-CN" altLang="en-US" dirty="0"/>
                    </a:p>
                  </a:txBody>
                  <a:tcPr/>
                </a:tc>
                <a:extLst>
                  <a:ext uri="{0D108BD9-81ED-4DB2-BD59-A6C34878D82A}">
                    <a16:rowId xmlns:a16="http://schemas.microsoft.com/office/drawing/2014/main" val="581335668"/>
                  </a:ext>
                </a:extLst>
              </a:tr>
            </a:tbl>
          </a:graphicData>
        </a:graphic>
      </p:graphicFrame>
    </p:spTree>
    <p:extLst>
      <p:ext uri="{BB962C8B-B14F-4D97-AF65-F5344CB8AC3E}">
        <p14:creationId xmlns:p14="http://schemas.microsoft.com/office/powerpoint/2010/main" val="1939315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45</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3416320"/>
          </a:xfrm>
          <a:prstGeom prst="rect">
            <a:avLst/>
          </a:prstGeom>
        </p:spPr>
        <p:txBody>
          <a:bodyPr wrap="square">
            <a:spAutoFit/>
          </a:bodyPr>
          <a:lstStyle/>
          <a:p>
            <a:r>
              <a:rPr lang="en-US" b="1" dirty="0">
                <a:solidFill>
                  <a:srgbClr val="0070C0"/>
                </a:solidFill>
                <a:latin typeface="t1-gul-regular"/>
              </a:rPr>
              <a:t>Q1</a:t>
            </a:r>
            <a:r>
              <a:rPr lang="en-US" dirty="0">
                <a:latin typeface="t1-gul-regular"/>
              </a:rPr>
              <a:t> – </a:t>
            </a:r>
            <a:r>
              <a:rPr lang="en-US" dirty="0"/>
              <a:t>Return all requested </a:t>
            </a:r>
            <a:r>
              <a:rPr lang="en-US" b="1" dirty="0"/>
              <a:t>orders</a:t>
            </a:r>
            <a:r>
              <a:rPr lang="en-US" dirty="0"/>
              <a:t> and related </a:t>
            </a:r>
            <a:r>
              <a:rPr lang="en-US" b="1" dirty="0"/>
              <a:t>items</a:t>
            </a:r>
            <a:r>
              <a:rPr lang="en-US" dirty="0"/>
              <a:t> and </a:t>
            </a:r>
            <a:r>
              <a:rPr lang="en-US" b="1" dirty="0"/>
              <a:t>products</a:t>
            </a:r>
            <a:r>
              <a:rPr lang="en-US" dirty="0"/>
              <a:t> of a customer, given the id of this customer.</a:t>
            </a:r>
          </a:p>
          <a:p>
            <a:endParaRPr lang="en-US" dirty="0">
              <a:latin typeface="t1-gul-regular"/>
            </a:endParaRPr>
          </a:p>
          <a:p>
            <a:r>
              <a:rPr lang="en-US" b="1" dirty="0">
                <a:solidFill>
                  <a:srgbClr val="0070C0"/>
                </a:solidFill>
                <a:latin typeface="t1-gul-regular"/>
              </a:rPr>
              <a:t>Q2</a:t>
            </a:r>
            <a:r>
              <a:rPr lang="en-US" dirty="0">
                <a:latin typeface="t1-gul-regular"/>
              </a:rPr>
              <a:t> – Return all requested</a:t>
            </a:r>
            <a:r>
              <a:rPr lang="en-US" b="1" dirty="0">
                <a:latin typeface="t1-gul-regular"/>
              </a:rPr>
              <a:t> orders </a:t>
            </a:r>
            <a:r>
              <a:rPr lang="en-US" dirty="0">
                <a:latin typeface="t1-gul-regular"/>
              </a:rPr>
              <a:t>and related </a:t>
            </a:r>
            <a:r>
              <a:rPr lang="en-US" b="1" dirty="0">
                <a:latin typeface="t1-gul-regular"/>
              </a:rPr>
              <a:t>payments </a:t>
            </a:r>
            <a:r>
              <a:rPr lang="en-US" dirty="0">
                <a:latin typeface="t1-gul-regular"/>
              </a:rPr>
              <a:t>of a </a:t>
            </a:r>
            <a:r>
              <a:rPr lang="en-US" b="1" dirty="0">
                <a:latin typeface="t1-gul-regular"/>
              </a:rPr>
              <a:t>customer</a:t>
            </a:r>
            <a:r>
              <a:rPr lang="en-US" dirty="0">
                <a:latin typeface="t1-gul-regular"/>
              </a:rPr>
              <a:t>,</a:t>
            </a:r>
            <a:r>
              <a:rPr lang="en-US" b="1" dirty="0">
                <a:latin typeface="t1-gul-regular"/>
              </a:rPr>
              <a:t> </a:t>
            </a:r>
            <a:r>
              <a:rPr lang="en-US" dirty="0">
                <a:latin typeface="t1-gul-regular"/>
              </a:rPr>
              <a:t>given the id of this customer.</a:t>
            </a:r>
          </a:p>
          <a:p>
            <a:endParaRPr lang="en-US" b="1" dirty="0">
              <a:solidFill>
                <a:srgbClr val="0070C0"/>
              </a:solidFill>
              <a:latin typeface="t1-gul-regular"/>
            </a:endParaRPr>
          </a:p>
          <a:p>
            <a:r>
              <a:rPr lang="en-US" b="1" dirty="0">
                <a:solidFill>
                  <a:srgbClr val="0070C0"/>
                </a:solidFill>
                <a:latin typeface="t1-gul-regular"/>
              </a:rPr>
              <a:t>Q3</a:t>
            </a:r>
            <a:r>
              <a:rPr lang="en-US" dirty="0">
                <a:latin typeface="t1-gul-regular"/>
              </a:rPr>
              <a:t> – Return </a:t>
            </a:r>
            <a:r>
              <a:rPr lang="en-US" dirty="0">
                <a:latin typeface="t1-gul-regular-italic"/>
              </a:rPr>
              <a:t>all requested </a:t>
            </a:r>
            <a:r>
              <a:rPr lang="en-US" b="1" dirty="0">
                <a:latin typeface="t1-gul-regular"/>
              </a:rPr>
              <a:t>orders </a:t>
            </a:r>
            <a:r>
              <a:rPr lang="en-US" dirty="0">
                <a:latin typeface="t1-gul-regular"/>
              </a:rPr>
              <a:t>and related </a:t>
            </a:r>
            <a:r>
              <a:rPr lang="en-US" b="1" dirty="0">
                <a:latin typeface="t1-gul-regular"/>
              </a:rPr>
              <a:t>carriers </a:t>
            </a:r>
            <a:r>
              <a:rPr lang="en-US" dirty="0">
                <a:latin typeface="t1-gul-regular"/>
              </a:rPr>
              <a:t>of a </a:t>
            </a:r>
            <a:r>
              <a:rPr lang="en-US" b="1" dirty="0">
                <a:latin typeface="t1-gul-regular"/>
              </a:rPr>
              <a:t>customer</a:t>
            </a:r>
            <a:r>
              <a:rPr lang="en-US" dirty="0">
                <a:latin typeface="t1-gul-regular"/>
              </a:rPr>
              <a:t>, given the id of the customer.</a:t>
            </a:r>
          </a:p>
          <a:p>
            <a:endParaRPr lang="en-US" dirty="0">
              <a:latin typeface="t1-gul-regular"/>
            </a:endParaRPr>
          </a:p>
          <a:p>
            <a:r>
              <a:rPr lang="en-US" b="1" dirty="0">
                <a:solidFill>
                  <a:srgbClr val="0070C0"/>
                </a:solidFill>
                <a:latin typeface="t1-gul-regular"/>
              </a:rPr>
              <a:t>Q4</a:t>
            </a:r>
            <a:r>
              <a:rPr lang="en-US" dirty="0">
                <a:latin typeface="t1-gul-regular"/>
              </a:rPr>
              <a:t> – Return </a:t>
            </a:r>
            <a:r>
              <a:rPr lang="en-US" dirty="0">
                <a:latin typeface="t1-gul-regular-italic"/>
              </a:rPr>
              <a:t>all </a:t>
            </a:r>
            <a:r>
              <a:rPr lang="en-US" b="1" dirty="0">
                <a:latin typeface="t1-gul-regular"/>
              </a:rPr>
              <a:t>products </a:t>
            </a:r>
            <a:r>
              <a:rPr lang="en-US" dirty="0">
                <a:latin typeface="t1-gul-regular"/>
              </a:rPr>
              <a:t>of a </a:t>
            </a:r>
            <a:r>
              <a:rPr lang="en-US" b="1" dirty="0">
                <a:latin typeface="t1-gul-regular"/>
              </a:rPr>
              <a:t>category</a:t>
            </a:r>
            <a:r>
              <a:rPr lang="en-US" dirty="0">
                <a:latin typeface="t1-gul-regular"/>
              </a:rPr>
              <a:t>, given the id of this category.</a:t>
            </a:r>
          </a:p>
          <a:p>
            <a:endParaRPr lang="en-US" dirty="0">
              <a:latin typeface="t1-gul-regular"/>
            </a:endParaRPr>
          </a:p>
          <a:p>
            <a:r>
              <a:rPr lang="en-US" b="1" dirty="0">
                <a:solidFill>
                  <a:srgbClr val="0070C0"/>
                </a:solidFill>
                <a:latin typeface="t1-gul-regular"/>
              </a:rPr>
              <a:t>Q5</a:t>
            </a:r>
            <a:r>
              <a:rPr lang="en-US" dirty="0">
                <a:latin typeface="t1-gul-regular"/>
              </a:rPr>
              <a:t> – Return </a:t>
            </a:r>
            <a:r>
              <a:rPr lang="en-US" dirty="0">
                <a:latin typeface="t1-gul-regular-italic"/>
              </a:rPr>
              <a:t>all </a:t>
            </a:r>
            <a:r>
              <a:rPr lang="en-US" b="1" dirty="0">
                <a:latin typeface="t1-gul-regular"/>
              </a:rPr>
              <a:t>products </a:t>
            </a:r>
            <a:r>
              <a:rPr lang="en-US" dirty="0">
                <a:latin typeface="t1-gul-regular"/>
              </a:rPr>
              <a:t>of a </a:t>
            </a:r>
            <a:r>
              <a:rPr lang="en-US" b="1" dirty="0">
                <a:latin typeface="t1-gul-regular"/>
              </a:rPr>
              <a:t>supplier</a:t>
            </a:r>
            <a:r>
              <a:rPr lang="en-US" dirty="0">
                <a:latin typeface="t1-gul-regular"/>
              </a:rPr>
              <a:t>, given the id of this supplier.</a:t>
            </a:r>
          </a:p>
          <a:p>
            <a:endParaRPr lang="en-US" dirty="0">
              <a:latin typeface="t1-gul-regular"/>
            </a:endParaRPr>
          </a:p>
          <a:p>
            <a:r>
              <a:rPr lang="en-US" b="1" dirty="0">
                <a:solidFill>
                  <a:srgbClr val="0070C0"/>
                </a:solidFill>
                <a:latin typeface="t1-gul-regular"/>
              </a:rPr>
              <a:t>Q6</a:t>
            </a:r>
            <a:r>
              <a:rPr lang="en-US" dirty="0">
                <a:latin typeface="t1-gul-regular"/>
              </a:rPr>
              <a:t> – Return </a:t>
            </a:r>
            <a:r>
              <a:rPr lang="en-US" dirty="0">
                <a:latin typeface="t1-gul-regular-italic"/>
              </a:rPr>
              <a:t>the information of a </a:t>
            </a:r>
            <a:r>
              <a:rPr lang="en-US" b="1" dirty="0">
                <a:latin typeface="t1-gul-regular-italic"/>
              </a:rPr>
              <a:t>product </a:t>
            </a:r>
            <a:r>
              <a:rPr lang="en-US" dirty="0">
                <a:latin typeface="t1-gul-regular-italic"/>
              </a:rPr>
              <a:t>including its </a:t>
            </a:r>
            <a:r>
              <a:rPr lang="en-US" b="1" dirty="0">
                <a:latin typeface="t1-gul-regular"/>
              </a:rPr>
              <a:t>category </a:t>
            </a:r>
            <a:r>
              <a:rPr lang="en-US" dirty="0">
                <a:latin typeface="t1-gul-regular"/>
              </a:rPr>
              <a:t>and</a:t>
            </a:r>
            <a:r>
              <a:rPr lang="en-US" b="1" dirty="0">
                <a:latin typeface="t1-gul-regular"/>
              </a:rPr>
              <a:t> supplier</a:t>
            </a:r>
            <a:r>
              <a:rPr lang="en-US" dirty="0">
                <a:latin typeface="t1-gul-regular"/>
              </a:rPr>
              <a:t>, given the id of this product.</a:t>
            </a:r>
          </a:p>
          <a:p>
            <a:endParaRPr lang="en-US" dirty="0"/>
          </a:p>
        </p:txBody>
      </p:sp>
      <p:sp>
        <p:nvSpPr>
          <p:cNvPr id="6" name="Title 1">
            <a:extLst>
              <a:ext uri="{FF2B5EF4-FFF2-40B4-BE49-F238E27FC236}">
                <a16:creationId xmlns:a16="http://schemas.microsoft.com/office/drawing/2014/main" id="{DB6E10D8-BABA-4EF3-86EA-378C538D7AD0}"/>
              </a:ext>
            </a:extLst>
          </p:cNvPr>
          <p:cNvSpPr>
            <a:spLocks noGrp="1"/>
          </p:cNvSpPr>
          <p:nvPr>
            <p:ph type="title"/>
          </p:nvPr>
        </p:nvSpPr>
        <p:spPr>
          <a:xfrm>
            <a:off x="1118677" y="4157186"/>
            <a:ext cx="9954643" cy="614589"/>
          </a:xfrm>
        </p:spPr>
        <p:txBody>
          <a:bodyPr>
            <a:noAutofit/>
          </a:bodyPr>
          <a:lstStyle/>
          <a:p>
            <a:pPr algn="ctr"/>
            <a:r>
              <a:rPr lang="en-CA" sz="2000" b="1" dirty="0">
                <a:latin typeface="+mn-lt"/>
              </a:rPr>
              <a:t>Listing 2: </a:t>
            </a:r>
            <a:r>
              <a:rPr lang="en-US" sz="2000" dirty="0">
                <a:latin typeface="+mn-lt"/>
              </a:rPr>
              <a:t>Query workload associated with the case study </a:t>
            </a:r>
            <a:endParaRPr lang="en-CA" sz="2000" dirty="0">
              <a:latin typeface="+mn-lt"/>
            </a:endParaRPr>
          </a:p>
        </p:txBody>
      </p:sp>
      <p:sp>
        <p:nvSpPr>
          <p:cNvPr id="7" name="Rectangle 6">
            <a:extLst>
              <a:ext uri="{FF2B5EF4-FFF2-40B4-BE49-F238E27FC236}">
                <a16:creationId xmlns:a16="http://schemas.microsoft.com/office/drawing/2014/main" id="{CE1F339B-9FCE-4825-A72C-6FB1C6F731DB}"/>
              </a:ext>
            </a:extLst>
          </p:cNvPr>
          <p:cNvSpPr/>
          <p:nvPr/>
        </p:nvSpPr>
        <p:spPr>
          <a:xfrm>
            <a:off x="633412" y="5107691"/>
            <a:ext cx="10925175" cy="923330"/>
          </a:xfrm>
          <a:prstGeom prst="rect">
            <a:avLst/>
          </a:prstGeom>
        </p:spPr>
        <p:txBody>
          <a:bodyPr wrap="square">
            <a:spAutoFit/>
          </a:bodyPr>
          <a:lstStyle/>
          <a:p>
            <a:r>
              <a:rPr lang="en-US" dirty="0"/>
              <a:t>Regarding the workload, </a:t>
            </a:r>
            <a:r>
              <a:rPr lang="en-US" b="1" dirty="0"/>
              <a:t>Product</a:t>
            </a:r>
            <a:r>
              <a:rPr lang="en-US" dirty="0"/>
              <a:t> is an </a:t>
            </a:r>
            <a:r>
              <a:rPr lang="en-US" b="1" dirty="0">
                <a:solidFill>
                  <a:srgbClr val="C00000"/>
                </a:solidFill>
              </a:rPr>
              <a:t>HA entity type </a:t>
            </a:r>
            <a:r>
              <a:rPr lang="en-US" dirty="0"/>
              <a:t>that is accessed by a majority of queries (Q1, Q4, Q5 and Q6). In addition, </a:t>
            </a:r>
            <a:r>
              <a:rPr lang="en-US" b="1" dirty="0"/>
              <a:t>Order</a:t>
            </a:r>
            <a:r>
              <a:rPr lang="en-US" dirty="0"/>
              <a:t> is an </a:t>
            </a:r>
            <a:r>
              <a:rPr lang="en-US" b="1" dirty="0">
                <a:solidFill>
                  <a:srgbClr val="C00000"/>
                </a:solidFill>
              </a:rPr>
              <a:t>HW entity type.</a:t>
            </a:r>
            <a:endParaRPr lang="en-US" dirty="0"/>
          </a:p>
          <a:p>
            <a:endParaRPr lang="en-US" dirty="0"/>
          </a:p>
        </p:txBody>
      </p:sp>
    </p:spTree>
    <p:extLst>
      <p:ext uri="{BB962C8B-B14F-4D97-AF65-F5344CB8AC3E}">
        <p14:creationId xmlns:p14="http://schemas.microsoft.com/office/powerpoint/2010/main" val="1105506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304801" y="218168"/>
            <a:ext cx="11573690" cy="614589"/>
          </a:xfrm>
        </p:spPr>
        <p:txBody>
          <a:bodyPr>
            <a:normAutofit fontScale="90000"/>
          </a:bodyPr>
          <a:lstStyle/>
          <a:p>
            <a:pPr algn="ctr"/>
            <a:r>
              <a:rPr lang="en-US" b="1" dirty="0"/>
              <a:t> The Mapping of Queries to the Employed Collections </a:t>
            </a:r>
            <a:endParaRPr lang="en-CA" b="1" dirty="0"/>
          </a:p>
        </p:txBody>
      </p:sp>
      <p:graphicFrame>
        <p:nvGraphicFramePr>
          <p:cNvPr id="3" name="Table 4">
            <a:extLst>
              <a:ext uri="{FF2B5EF4-FFF2-40B4-BE49-F238E27FC236}">
                <a16:creationId xmlns:a16="http://schemas.microsoft.com/office/drawing/2014/main" id="{150978A7-751B-4FF2-B988-F3C47F60ACD9}"/>
              </a:ext>
            </a:extLst>
          </p:cNvPr>
          <p:cNvGraphicFramePr>
            <a:graphicFrameLocks noGrp="1"/>
          </p:cNvGraphicFramePr>
          <p:nvPr>
            <p:extLst>
              <p:ext uri="{D42A27DB-BD31-4B8C-83A1-F6EECF244321}">
                <p14:modId xmlns:p14="http://schemas.microsoft.com/office/powerpoint/2010/main" val="2908768850"/>
              </p:ext>
            </p:extLst>
          </p:nvPr>
        </p:nvGraphicFramePr>
        <p:xfrm>
          <a:off x="483327" y="1712443"/>
          <a:ext cx="5048068" cy="2595880"/>
        </p:xfrm>
        <a:graphic>
          <a:graphicData uri="http://schemas.openxmlformats.org/drawingml/2006/table">
            <a:tbl>
              <a:tblPr firstRow="1" bandRow="1">
                <a:tableStyleId>{5C22544A-7EE6-4342-B048-85BDC9FD1C3A}</a:tableStyleId>
              </a:tblPr>
              <a:tblGrid>
                <a:gridCol w="806994">
                  <a:extLst>
                    <a:ext uri="{9D8B030D-6E8A-4147-A177-3AD203B41FA5}">
                      <a16:colId xmlns:a16="http://schemas.microsoft.com/office/drawing/2014/main" val="3051521028"/>
                    </a:ext>
                  </a:extLst>
                </a:gridCol>
                <a:gridCol w="1149531">
                  <a:extLst>
                    <a:ext uri="{9D8B030D-6E8A-4147-A177-3AD203B41FA5}">
                      <a16:colId xmlns:a16="http://schemas.microsoft.com/office/drawing/2014/main" val="1114564544"/>
                    </a:ext>
                  </a:extLst>
                </a:gridCol>
                <a:gridCol w="992777">
                  <a:extLst>
                    <a:ext uri="{9D8B030D-6E8A-4147-A177-3AD203B41FA5}">
                      <a16:colId xmlns:a16="http://schemas.microsoft.com/office/drawing/2014/main" val="244283165"/>
                    </a:ext>
                  </a:extLst>
                </a:gridCol>
                <a:gridCol w="1053737">
                  <a:extLst>
                    <a:ext uri="{9D8B030D-6E8A-4147-A177-3AD203B41FA5}">
                      <a16:colId xmlns:a16="http://schemas.microsoft.com/office/drawing/2014/main" val="1580082398"/>
                    </a:ext>
                  </a:extLst>
                </a:gridCol>
                <a:gridCol w="1045029">
                  <a:extLst>
                    <a:ext uri="{9D8B030D-6E8A-4147-A177-3AD203B41FA5}">
                      <a16:colId xmlns:a16="http://schemas.microsoft.com/office/drawing/2014/main" val="1824279921"/>
                    </a:ext>
                  </a:extLst>
                </a:gridCol>
              </a:tblGrid>
              <a:tr h="370840">
                <a:tc>
                  <a:txBody>
                    <a:bodyPr/>
                    <a:lstStyle/>
                    <a:p>
                      <a:r>
                        <a:rPr lang="en-US" dirty="0"/>
                        <a:t>Query</a:t>
                      </a:r>
                      <a:endParaRPr lang="en-CA" dirty="0"/>
                    </a:p>
                  </a:txBody>
                  <a:tcPr/>
                </a:tc>
                <a:tc>
                  <a:txBody>
                    <a:bodyPr/>
                    <a:lstStyle/>
                    <a:p>
                      <a:r>
                        <a:rPr lang="en-US" dirty="0"/>
                        <a:t>Customer</a:t>
                      </a:r>
                      <a:endParaRPr lang="en-CA" dirty="0"/>
                    </a:p>
                  </a:txBody>
                  <a:tcPr/>
                </a:tc>
                <a:tc>
                  <a:txBody>
                    <a:bodyPr/>
                    <a:lstStyle/>
                    <a:p>
                      <a:r>
                        <a:rPr lang="en-US" dirty="0"/>
                        <a:t>Product</a:t>
                      </a:r>
                      <a:endParaRPr lang="en-CA" dirty="0"/>
                    </a:p>
                  </a:txBody>
                  <a:tcPr/>
                </a:tc>
                <a:tc>
                  <a:txBody>
                    <a:bodyPr/>
                    <a:lstStyle/>
                    <a:p>
                      <a:r>
                        <a:rPr lang="en-US" dirty="0"/>
                        <a:t>Supplier</a:t>
                      </a:r>
                      <a:endParaRPr lang="en-CA" dirty="0"/>
                    </a:p>
                  </a:txBody>
                  <a:tcPr/>
                </a:tc>
                <a:tc>
                  <a:txBody>
                    <a:bodyPr/>
                    <a:lstStyle/>
                    <a:p>
                      <a:r>
                        <a:rPr lang="en-US" dirty="0"/>
                        <a:t>Category</a:t>
                      </a:r>
                      <a:endParaRPr lang="en-CA" dirty="0"/>
                    </a:p>
                  </a:txBody>
                  <a:tcPr/>
                </a:tc>
                <a:extLst>
                  <a:ext uri="{0D108BD9-81ED-4DB2-BD59-A6C34878D82A}">
                    <a16:rowId xmlns:a16="http://schemas.microsoft.com/office/drawing/2014/main" val="3383407729"/>
                  </a:ext>
                </a:extLst>
              </a:tr>
              <a:tr h="370840">
                <a:tc>
                  <a:txBody>
                    <a:bodyPr/>
                    <a:lstStyle/>
                    <a:p>
                      <a:r>
                        <a:rPr lang="en-US" dirty="0"/>
                        <a:t>Q1</a:t>
                      </a:r>
                      <a:endParaRPr lang="en-CA" dirty="0"/>
                    </a:p>
                  </a:txBody>
                  <a:tcPr/>
                </a:tc>
                <a:tc>
                  <a:txBody>
                    <a:bodyPr/>
                    <a:lstStyle/>
                    <a:p>
                      <a:pPr algn="ct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327287936"/>
                  </a:ext>
                </a:extLst>
              </a:tr>
              <a:tr h="370840">
                <a:tc>
                  <a:txBody>
                    <a:bodyPr/>
                    <a:lstStyle/>
                    <a:p>
                      <a:r>
                        <a:rPr lang="en-US" dirty="0"/>
                        <a:t>Q2</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14602728"/>
                  </a:ext>
                </a:extLst>
              </a:tr>
              <a:tr h="370840">
                <a:tc>
                  <a:txBody>
                    <a:bodyPr/>
                    <a:lstStyle/>
                    <a:p>
                      <a:r>
                        <a:rPr lang="en-US" dirty="0"/>
                        <a:t>Q3</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37526902"/>
                  </a:ext>
                </a:extLst>
              </a:tr>
              <a:tr h="370840">
                <a:tc>
                  <a:txBody>
                    <a:bodyPr/>
                    <a:lstStyle/>
                    <a:p>
                      <a:r>
                        <a:rPr lang="en-US" dirty="0"/>
                        <a:t>Q4</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extLst>
                  <a:ext uri="{0D108BD9-81ED-4DB2-BD59-A6C34878D82A}">
                    <a16:rowId xmlns:a16="http://schemas.microsoft.com/office/drawing/2014/main" val="3917834555"/>
                  </a:ext>
                </a:extLst>
              </a:tr>
              <a:tr h="370840">
                <a:tc>
                  <a:txBody>
                    <a:bodyPr/>
                    <a:lstStyle/>
                    <a:p>
                      <a:r>
                        <a:rPr lang="en-US" dirty="0"/>
                        <a:t>Q5</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937598597"/>
                  </a:ext>
                </a:extLst>
              </a:tr>
              <a:tr h="370840">
                <a:tc>
                  <a:txBody>
                    <a:bodyPr/>
                    <a:lstStyle/>
                    <a:p>
                      <a:r>
                        <a:rPr lang="en-US" dirty="0"/>
                        <a:t>Q6</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57596493"/>
                  </a:ext>
                </a:extLst>
              </a:tr>
            </a:tbl>
          </a:graphicData>
        </a:graphic>
      </p:graphicFrame>
      <p:sp>
        <p:nvSpPr>
          <p:cNvPr id="7" name="TextBox 6">
            <a:extLst>
              <a:ext uri="{FF2B5EF4-FFF2-40B4-BE49-F238E27FC236}">
                <a16:creationId xmlns:a16="http://schemas.microsoft.com/office/drawing/2014/main" id="{D944A07D-FB69-4A04-B6D4-C933A550F3BC}"/>
              </a:ext>
            </a:extLst>
          </p:cNvPr>
          <p:cNvSpPr txBox="1"/>
          <p:nvPr/>
        </p:nvSpPr>
        <p:spPr>
          <a:xfrm>
            <a:off x="483328" y="1393372"/>
            <a:ext cx="3731622" cy="369332"/>
          </a:xfrm>
          <a:prstGeom prst="rect">
            <a:avLst/>
          </a:prstGeom>
          <a:noFill/>
        </p:spPr>
        <p:txBody>
          <a:bodyPr wrap="square" rtlCol="0">
            <a:spAutoFit/>
          </a:bodyPr>
          <a:lstStyle/>
          <a:p>
            <a:r>
              <a:rPr lang="en-US" dirty="0"/>
              <a:t>Accessed collections in Our design</a:t>
            </a:r>
            <a:endParaRPr lang="en-CA" dirty="0"/>
          </a:p>
        </p:txBody>
      </p:sp>
      <p:graphicFrame>
        <p:nvGraphicFramePr>
          <p:cNvPr id="8" name="Table 4">
            <a:extLst>
              <a:ext uri="{FF2B5EF4-FFF2-40B4-BE49-F238E27FC236}">
                <a16:creationId xmlns:a16="http://schemas.microsoft.com/office/drawing/2014/main" id="{5006E320-A354-467F-956B-926295457A2D}"/>
              </a:ext>
            </a:extLst>
          </p:cNvPr>
          <p:cNvGraphicFramePr>
            <a:graphicFrameLocks noGrp="1"/>
          </p:cNvGraphicFramePr>
          <p:nvPr>
            <p:extLst>
              <p:ext uri="{D42A27DB-BD31-4B8C-83A1-F6EECF244321}">
                <p14:modId xmlns:p14="http://schemas.microsoft.com/office/powerpoint/2010/main" val="1345839866"/>
              </p:ext>
            </p:extLst>
          </p:nvPr>
        </p:nvGraphicFramePr>
        <p:xfrm>
          <a:off x="5791201" y="1712443"/>
          <a:ext cx="5886995" cy="2595880"/>
        </p:xfrm>
        <a:graphic>
          <a:graphicData uri="http://schemas.openxmlformats.org/drawingml/2006/table">
            <a:tbl>
              <a:tblPr firstRow="1" bandRow="1">
                <a:tableStyleId>{5C22544A-7EE6-4342-B048-85BDC9FD1C3A}</a:tableStyleId>
              </a:tblPr>
              <a:tblGrid>
                <a:gridCol w="806994">
                  <a:extLst>
                    <a:ext uri="{9D8B030D-6E8A-4147-A177-3AD203B41FA5}">
                      <a16:colId xmlns:a16="http://schemas.microsoft.com/office/drawing/2014/main" val="3051521028"/>
                    </a:ext>
                  </a:extLst>
                </a:gridCol>
                <a:gridCol w="1149531">
                  <a:extLst>
                    <a:ext uri="{9D8B030D-6E8A-4147-A177-3AD203B41FA5}">
                      <a16:colId xmlns:a16="http://schemas.microsoft.com/office/drawing/2014/main" val="1114564544"/>
                    </a:ext>
                  </a:extLst>
                </a:gridCol>
                <a:gridCol w="992777">
                  <a:extLst>
                    <a:ext uri="{9D8B030D-6E8A-4147-A177-3AD203B41FA5}">
                      <a16:colId xmlns:a16="http://schemas.microsoft.com/office/drawing/2014/main" val="244283165"/>
                    </a:ext>
                  </a:extLst>
                </a:gridCol>
                <a:gridCol w="1053737">
                  <a:extLst>
                    <a:ext uri="{9D8B030D-6E8A-4147-A177-3AD203B41FA5}">
                      <a16:colId xmlns:a16="http://schemas.microsoft.com/office/drawing/2014/main" val="1580082398"/>
                    </a:ext>
                  </a:extLst>
                </a:gridCol>
                <a:gridCol w="1030515">
                  <a:extLst>
                    <a:ext uri="{9D8B030D-6E8A-4147-A177-3AD203B41FA5}">
                      <a16:colId xmlns:a16="http://schemas.microsoft.com/office/drawing/2014/main" val="1824279921"/>
                    </a:ext>
                  </a:extLst>
                </a:gridCol>
                <a:gridCol w="853441">
                  <a:extLst>
                    <a:ext uri="{9D8B030D-6E8A-4147-A177-3AD203B41FA5}">
                      <a16:colId xmlns:a16="http://schemas.microsoft.com/office/drawing/2014/main" val="164299891"/>
                    </a:ext>
                  </a:extLst>
                </a:gridCol>
              </a:tblGrid>
              <a:tr h="370840">
                <a:tc>
                  <a:txBody>
                    <a:bodyPr/>
                    <a:lstStyle/>
                    <a:p>
                      <a:r>
                        <a:rPr lang="en-US" dirty="0"/>
                        <a:t>Query</a:t>
                      </a:r>
                      <a:endParaRPr lang="en-CA" dirty="0"/>
                    </a:p>
                  </a:txBody>
                  <a:tcPr/>
                </a:tc>
                <a:tc>
                  <a:txBody>
                    <a:bodyPr/>
                    <a:lstStyle/>
                    <a:p>
                      <a:r>
                        <a:rPr lang="en-US" dirty="0"/>
                        <a:t>Customer</a:t>
                      </a:r>
                      <a:endParaRPr lang="en-CA" dirty="0"/>
                    </a:p>
                  </a:txBody>
                  <a:tcPr/>
                </a:tc>
                <a:tc>
                  <a:txBody>
                    <a:bodyPr/>
                    <a:lstStyle/>
                    <a:p>
                      <a:r>
                        <a:rPr lang="en-US" dirty="0"/>
                        <a:t>Product</a:t>
                      </a:r>
                      <a:endParaRPr lang="en-CA" dirty="0"/>
                    </a:p>
                  </a:txBody>
                  <a:tcPr/>
                </a:tc>
                <a:tc>
                  <a:txBody>
                    <a:bodyPr/>
                    <a:lstStyle/>
                    <a:p>
                      <a:r>
                        <a:rPr lang="en-US" dirty="0"/>
                        <a:t>Supplier</a:t>
                      </a:r>
                      <a:endParaRPr lang="en-CA" dirty="0"/>
                    </a:p>
                  </a:txBody>
                  <a:tcPr/>
                </a:tc>
                <a:tc>
                  <a:txBody>
                    <a:bodyPr/>
                    <a:lstStyle/>
                    <a:p>
                      <a:r>
                        <a:rPr lang="en-US" dirty="0"/>
                        <a:t>Category</a:t>
                      </a:r>
                      <a:endParaRPr lang="en-CA" dirty="0"/>
                    </a:p>
                  </a:txBody>
                  <a:tcPr/>
                </a:tc>
                <a:tc>
                  <a:txBody>
                    <a:bodyPr/>
                    <a:lstStyle/>
                    <a:p>
                      <a:r>
                        <a:rPr lang="en-US" dirty="0"/>
                        <a:t>Carrier</a:t>
                      </a:r>
                      <a:endParaRPr lang="en-CA" dirty="0"/>
                    </a:p>
                  </a:txBody>
                  <a:tcPr/>
                </a:tc>
                <a:extLst>
                  <a:ext uri="{0D108BD9-81ED-4DB2-BD59-A6C34878D82A}">
                    <a16:rowId xmlns:a16="http://schemas.microsoft.com/office/drawing/2014/main" val="3383407729"/>
                  </a:ext>
                </a:extLst>
              </a:tr>
              <a:tr h="370840">
                <a:tc>
                  <a:txBody>
                    <a:bodyPr/>
                    <a:lstStyle/>
                    <a:p>
                      <a:r>
                        <a:rPr lang="en-US" dirty="0"/>
                        <a:t>Q1</a:t>
                      </a:r>
                      <a:endParaRPr lang="en-CA" dirty="0"/>
                    </a:p>
                  </a:txBody>
                  <a:tcPr/>
                </a:tc>
                <a:tc>
                  <a:txBody>
                    <a:bodyPr/>
                    <a:lstStyle/>
                    <a:p>
                      <a:pPr algn="ct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tc>
                <a:extLst>
                  <a:ext uri="{0D108BD9-81ED-4DB2-BD59-A6C34878D82A}">
                    <a16:rowId xmlns:a16="http://schemas.microsoft.com/office/drawing/2014/main" val="327287936"/>
                  </a:ext>
                </a:extLst>
              </a:tr>
              <a:tr h="370840">
                <a:tc>
                  <a:txBody>
                    <a:bodyPr/>
                    <a:lstStyle/>
                    <a:p>
                      <a:r>
                        <a:rPr lang="en-US" dirty="0"/>
                        <a:t>Q2</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14602728"/>
                  </a:ext>
                </a:extLst>
              </a:tr>
              <a:tr h="370840">
                <a:tc>
                  <a:txBody>
                    <a:bodyPr/>
                    <a:lstStyle/>
                    <a:p>
                      <a:r>
                        <a:rPr lang="en-US" dirty="0"/>
                        <a:t>Q3</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extLst>
                  <a:ext uri="{0D108BD9-81ED-4DB2-BD59-A6C34878D82A}">
                    <a16:rowId xmlns:a16="http://schemas.microsoft.com/office/drawing/2014/main" val="1837526902"/>
                  </a:ext>
                </a:extLst>
              </a:tr>
              <a:tr h="370840">
                <a:tc>
                  <a:txBody>
                    <a:bodyPr/>
                    <a:lstStyle/>
                    <a:p>
                      <a:r>
                        <a:rPr lang="en-US" dirty="0"/>
                        <a:t>Q4</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917834555"/>
                  </a:ext>
                </a:extLst>
              </a:tr>
              <a:tr h="370840">
                <a:tc>
                  <a:txBody>
                    <a:bodyPr/>
                    <a:lstStyle/>
                    <a:p>
                      <a:r>
                        <a:rPr lang="en-US" dirty="0"/>
                        <a:t>Q5</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937598597"/>
                  </a:ext>
                </a:extLst>
              </a:tr>
              <a:tr h="370840">
                <a:tc>
                  <a:txBody>
                    <a:bodyPr/>
                    <a:lstStyle/>
                    <a:p>
                      <a:r>
                        <a:rPr lang="en-US" dirty="0"/>
                        <a:t>Q6</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57596493"/>
                  </a:ext>
                </a:extLst>
              </a:tr>
            </a:tbl>
          </a:graphicData>
        </a:graphic>
      </p:graphicFrame>
      <p:sp>
        <p:nvSpPr>
          <p:cNvPr id="9" name="TextBox 8">
            <a:extLst>
              <a:ext uri="{FF2B5EF4-FFF2-40B4-BE49-F238E27FC236}">
                <a16:creationId xmlns:a16="http://schemas.microsoft.com/office/drawing/2014/main" id="{9BDDBCBD-13BD-44EB-AAC3-FB4973E87695}"/>
              </a:ext>
            </a:extLst>
          </p:cNvPr>
          <p:cNvSpPr txBox="1"/>
          <p:nvPr/>
        </p:nvSpPr>
        <p:spPr>
          <a:xfrm>
            <a:off x="5791201" y="1393372"/>
            <a:ext cx="4345577" cy="369332"/>
          </a:xfrm>
          <a:prstGeom prst="rect">
            <a:avLst/>
          </a:prstGeom>
          <a:noFill/>
        </p:spPr>
        <p:txBody>
          <a:bodyPr wrap="square" rtlCol="0">
            <a:spAutoFit/>
          </a:bodyPr>
          <a:lstStyle/>
          <a:p>
            <a:r>
              <a:rPr lang="en-US" dirty="0"/>
              <a:t>Accessed collections in De Lima’s design</a:t>
            </a:r>
            <a:endParaRPr lang="en-CA" dirty="0"/>
          </a:p>
        </p:txBody>
      </p:sp>
    </p:spTree>
    <p:extLst>
      <p:ext uri="{BB962C8B-B14F-4D97-AF65-F5344CB8AC3E}">
        <p14:creationId xmlns:p14="http://schemas.microsoft.com/office/powerpoint/2010/main" val="777228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Database Population</a:t>
            </a:r>
          </a:p>
        </p:txBody>
      </p:sp>
      <p:sp>
        <p:nvSpPr>
          <p:cNvPr id="8" name="Content Placeholder 2">
            <a:extLst>
              <a:ext uri="{FF2B5EF4-FFF2-40B4-BE49-F238E27FC236}">
                <a16:creationId xmlns:a16="http://schemas.microsoft.com/office/drawing/2014/main" id="{F451E849-4439-4A05-B003-4D7E31B71795}"/>
              </a:ext>
            </a:extLst>
          </p:cNvPr>
          <p:cNvSpPr>
            <a:spLocks noGrp="1"/>
          </p:cNvSpPr>
          <p:nvPr>
            <p:ph idx="1"/>
          </p:nvPr>
        </p:nvSpPr>
        <p:spPr>
          <a:xfrm>
            <a:off x="838200" y="1041400"/>
            <a:ext cx="10515600" cy="5135563"/>
          </a:xfrm>
        </p:spPr>
        <p:txBody>
          <a:bodyPr>
            <a:normAutofit/>
          </a:bodyPr>
          <a:lstStyle/>
          <a:p>
            <a:r>
              <a:rPr lang="en-CA" dirty="0"/>
              <a:t>We populated the document collections, in MongoDB, </a:t>
            </a:r>
            <a:r>
              <a:rPr lang="en-US" dirty="0"/>
              <a:t>with 100,000 customers, 100 carriers, 100 products, 10 suppliers and 50 categories, where each customer has by average 100 orders and each order has by average 10 items.</a:t>
            </a:r>
          </a:p>
          <a:p>
            <a:endParaRPr lang="en-CA" dirty="0"/>
          </a:p>
        </p:txBody>
      </p:sp>
      <p:sp>
        <p:nvSpPr>
          <p:cNvPr id="9" name="Slide Number Placeholder 3">
            <a:extLst>
              <a:ext uri="{FF2B5EF4-FFF2-40B4-BE49-F238E27FC236}">
                <a16:creationId xmlns:a16="http://schemas.microsoft.com/office/drawing/2014/main" id="{E159E34A-4155-415D-BBDC-AA82A4073146}"/>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47</a:t>
            </a:fld>
            <a:endParaRPr lang="en-CA" sz="3200" dirty="0"/>
          </a:p>
        </p:txBody>
      </p:sp>
    </p:spTree>
    <p:extLst>
      <p:ext uri="{BB962C8B-B14F-4D97-AF65-F5344CB8AC3E}">
        <p14:creationId xmlns:p14="http://schemas.microsoft.com/office/powerpoint/2010/main" val="1849697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304801" y="218168"/>
            <a:ext cx="11573690" cy="614589"/>
          </a:xfrm>
        </p:spPr>
        <p:txBody>
          <a:bodyPr>
            <a:normAutofit fontScale="90000"/>
          </a:bodyPr>
          <a:lstStyle/>
          <a:p>
            <a:pPr algn="ctr"/>
            <a:r>
              <a:rPr lang="en-US" b="1" dirty="0"/>
              <a:t> The performance of queries in our design</a:t>
            </a:r>
            <a:endParaRPr lang="en-CA" b="1" dirty="0"/>
          </a:p>
        </p:txBody>
      </p:sp>
      <p:graphicFrame>
        <p:nvGraphicFramePr>
          <p:cNvPr id="10" name="表格 1">
            <a:extLst>
              <a:ext uri="{FF2B5EF4-FFF2-40B4-BE49-F238E27FC236}">
                <a16:creationId xmlns:a16="http://schemas.microsoft.com/office/drawing/2014/main" id="{16C59C5C-82E1-4885-AB6C-4EE0FCA001D2}"/>
              </a:ext>
            </a:extLst>
          </p:cNvPr>
          <p:cNvGraphicFramePr>
            <a:graphicFrameLocks noGrp="1"/>
          </p:cNvGraphicFramePr>
          <p:nvPr>
            <p:extLst>
              <p:ext uri="{D42A27DB-BD31-4B8C-83A1-F6EECF244321}">
                <p14:modId xmlns:p14="http://schemas.microsoft.com/office/powerpoint/2010/main" val="2507951909"/>
              </p:ext>
            </p:extLst>
          </p:nvPr>
        </p:nvGraphicFramePr>
        <p:xfrm>
          <a:off x="2535646" y="1318242"/>
          <a:ext cx="7112000" cy="26212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623027936"/>
                    </a:ext>
                  </a:extLst>
                </a:gridCol>
                <a:gridCol w="1016000">
                  <a:extLst>
                    <a:ext uri="{9D8B030D-6E8A-4147-A177-3AD203B41FA5}">
                      <a16:colId xmlns:a16="http://schemas.microsoft.com/office/drawing/2014/main" val="2250408527"/>
                    </a:ext>
                  </a:extLst>
                </a:gridCol>
                <a:gridCol w="1016000">
                  <a:extLst>
                    <a:ext uri="{9D8B030D-6E8A-4147-A177-3AD203B41FA5}">
                      <a16:colId xmlns:a16="http://schemas.microsoft.com/office/drawing/2014/main" val="3063260684"/>
                    </a:ext>
                  </a:extLst>
                </a:gridCol>
                <a:gridCol w="1016000">
                  <a:extLst>
                    <a:ext uri="{9D8B030D-6E8A-4147-A177-3AD203B41FA5}">
                      <a16:colId xmlns:a16="http://schemas.microsoft.com/office/drawing/2014/main" val="1173669690"/>
                    </a:ext>
                  </a:extLst>
                </a:gridCol>
                <a:gridCol w="1016000">
                  <a:extLst>
                    <a:ext uri="{9D8B030D-6E8A-4147-A177-3AD203B41FA5}">
                      <a16:colId xmlns:a16="http://schemas.microsoft.com/office/drawing/2014/main" val="1271433018"/>
                    </a:ext>
                  </a:extLst>
                </a:gridCol>
                <a:gridCol w="1016000">
                  <a:extLst>
                    <a:ext uri="{9D8B030D-6E8A-4147-A177-3AD203B41FA5}">
                      <a16:colId xmlns:a16="http://schemas.microsoft.com/office/drawing/2014/main" val="455000523"/>
                    </a:ext>
                  </a:extLst>
                </a:gridCol>
                <a:gridCol w="1016000">
                  <a:extLst>
                    <a:ext uri="{9D8B030D-6E8A-4147-A177-3AD203B41FA5}">
                      <a16:colId xmlns:a16="http://schemas.microsoft.com/office/drawing/2014/main" val="850359014"/>
                    </a:ext>
                  </a:extLst>
                </a:gridCol>
              </a:tblGrid>
              <a:tr h="370840">
                <a:tc>
                  <a:txBody>
                    <a:bodyPr/>
                    <a:lstStyle/>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round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1466506"/>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18.912</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8.3433</a:t>
                      </a:r>
                    </a:p>
                  </a:txBody>
                  <a:tcPr marL="9525" marR="9525" marT="9525" marB="0" anchor="ctr"/>
                </a:tc>
                <a:tc>
                  <a:txBody>
                    <a:bodyPr/>
                    <a:lstStyle/>
                    <a:p>
                      <a:r>
                        <a:rPr lang="en-US" altLang="zh-CN" dirty="0"/>
                        <a:t>7.467</a:t>
                      </a:r>
                      <a:endParaRPr lang="zh-CN" altLang="en-US" dirty="0"/>
                    </a:p>
                  </a:txBody>
                  <a:tcPr marL="68580" marR="68580" marT="0" marB="0"/>
                </a:tc>
                <a:tc>
                  <a:txBody>
                    <a:bodyPr/>
                    <a:lstStyle/>
                    <a:p>
                      <a:r>
                        <a:rPr lang="en-US" altLang="zh-CN" dirty="0"/>
                        <a:t>0.7586</a:t>
                      </a:r>
                      <a:endParaRPr lang="zh-CN" altLang="en-US" dirty="0"/>
                    </a:p>
                  </a:txBody>
                  <a:tcPr marL="68580" marR="68580" marT="0" marB="0"/>
                </a:tc>
                <a:tc>
                  <a:txBody>
                    <a:bodyPr/>
                    <a:lstStyle/>
                    <a:p>
                      <a:r>
                        <a:rPr lang="en-US" altLang="zh-CN" dirty="0"/>
                        <a:t>0.7265</a:t>
                      </a:r>
                      <a:endParaRPr lang="zh-CN" altLang="en-US" dirty="0"/>
                    </a:p>
                  </a:txBody>
                  <a:tcPr marL="68580" marR="68580" marT="0" marB="0"/>
                </a:tc>
                <a:tc>
                  <a:txBody>
                    <a:bodyPr/>
                    <a:lstStyle/>
                    <a:p>
                      <a:r>
                        <a:rPr lang="en-US" altLang="zh-CN" dirty="0"/>
                        <a:t>0.2944</a:t>
                      </a:r>
                      <a:endParaRPr lang="zh-CN" altLang="en-US" dirty="0"/>
                    </a:p>
                  </a:txBody>
                  <a:tcPr marL="68580" marR="68580" marT="0" marB="0"/>
                </a:tc>
                <a:extLst>
                  <a:ext uri="{0D108BD9-81ED-4DB2-BD59-A6C34878D82A}">
                    <a16:rowId xmlns:a16="http://schemas.microsoft.com/office/drawing/2014/main" val="243889297"/>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18.293</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8.6626</a:t>
                      </a:r>
                    </a:p>
                  </a:txBody>
                  <a:tcPr marL="9525" marR="9525" marT="9525" marB="0" anchor="ctr"/>
                </a:tc>
                <a:tc>
                  <a:txBody>
                    <a:bodyPr/>
                    <a:lstStyle/>
                    <a:p>
                      <a:r>
                        <a:rPr lang="en-US" altLang="zh-CN" dirty="0"/>
                        <a:t>7.5355</a:t>
                      </a:r>
                      <a:endParaRPr lang="zh-CN" altLang="en-US" dirty="0"/>
                    </a:p>
                  </a:txBody>
                  <a:tcPr marL="68580" marR="68580" marT="0" marB="0"/>
                </a:tc>
                <a:tc>
                  <a:txBody>
                    <a:bodyPr/>
                    <a:lstStyle/>
                    <a:p>
                      <a:r>
                        <a:rPr lang="en-US" altLang="zh-CN" dirty="0"/>
                        <a:t>0.7776</a:t>
                      </a:r>
                      <a:endParaRPr lang="zh-CN" altLang="en-US" dirty="0"/>
                    </a:p>
                  </a:txBody>
                  <a:tcPr marL="68580" marR="68580" marT="0" marB="0"/>
                </a:tc>
                <a:tc>
                  <a:txBody>
                    <a:bodyPr/>
                    <a:lstStyle/>
                    <a:p>
                      <a:r>
                        <a:rPr lang="en-US" altLang="zh-CN" dirty="0"/>
                        <a:t>0.7205</a:t>
                      </a:r>
                      <a:endParaRPr lang="zh-CN" altLang="en-US" dirty="0"/>
                    </a:p>
                  </a:txBody>
                  <a:tcPr marL="68580" marR="68580" marT="0" marB="0"/>
                </a:tc>
                <a:tc>
                  <a:txBody>
                    <a:bodyPr/>
                    <a:lstStyle/>
                    <a:p>
                      <a:r>
                        <a:rPr lang="en-US" altLang="zh-CN" dirty="0"/>
                        <a:t>0.2946</a:t>
                      </a:r>
                      <a:endParaRPr lang="zh-CN" altLang="en-US" dirty="0"/>
                    </a:p>
                  </a:txBody>
                  <a:tcPr marL="68580" marR="68580" marT="0" marB="0"/>
                </a:tc>
                <a:extLst>
                  <a:ext uri="{0D108BD9-81ED-4DB2-BD59-A6C34878D82A}">
                    <a16:rowId xmlns:a16="http://schemas.microsoft.com/office/drawing/2014/main" val="742404937"/>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18.307</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8.6903</a:t>
                      </a:r>
                    </a:p>
                  </a:txBody>
                  <a:tcPr marL="9525" marR="9525" marT="9525" marB="0" anchor="ctr"/>
                </a:tc>
                <a:tc>
                  <a:txBody>
                    <a:bodyPr/>
                    <a:lstStyle/>
                    <a:p>
                      <a:r>
                        <a:rPr lang="en-US" altLang="zh-CN" dirty="0"/>
                        <a:t>7.5393</a:t>
                      </a:r>
                      <a:endParaRPr lang="zh-CN" altLang="en-US" dirty="0"/>
                    </a:p>
                  </a:txBody>
                  <a:tcPr marL="68580" marR="68580" marT="0" marB="0"/>
                </a:tc>
                <a:tc>
                  <a:txBody>
                    <a:bodyPr/>
                    <a:lstStyle/>
                    <a:p>
                      <a:r>
                        <a:rPr lang="en-US" altLang="zh-CN" dirty="0"/>
                        <a:t>0.7671</a:t>
                      </a:r>
                      <a:endParaRPr lang="zh-CN" altLang="en-US" dirty="0"/>
                    </a:p>
                  </a:txBody>
                  <a:tcPr marL="68580" marR="68580" marT="0" marB="0"/>
                </a:tc>
                <a:tc>
                  <a:txBody>
                    <a:bodyPr/>
                    <a:lstStyle/>
                    <a:p>
                      <a:r>
                        <a:rPr lang="en-US" altLang="zh-CN" dirty="0"/>
                        <a:t>0.7795</a:t>
                      </a:r>
                      <a:endParaRPr lang="zh-CN" altLang="en-US" dirty="0"/>
                    </a:p>
                  </a:txBody>
                  <a:tcPr marL="68580" marR="68580" marT="0" marB="0"/>
                </a:tc>
                <a:tc>
                  <a:txBody>
                    <a:bodyPr/>
                    <a:lstStyle/>
                    <a:p>
                      <a:r>
                        <a:rPr lang="en-US" altLang="zh-CN" dirty="0"/>
                        <a:t>0.2973</a:t>
                      </a:r>
                      <a:endParaRPr lang="zh-CN" altLang="en-US" dirty="0"/>
                    </a:p>
                  </a:txBody>
                  <a:tcPr marL="68580" marR="68580" marT="0" marB="0"/>
                </a:tc>
                <a:extLst>
                  <a:ext uri="{0D108BD9-81ED-4DB2-BD59-A6C34878D82A}">
                    <a16:rowId xmlns:a16="http://schemas.microsoft.com/office/drawing/2014/main" val="28949408"/>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4</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19.821</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8.6744</a:t>
                      </a:r>
                    </a:p>
                  </a:txBody>
                  <a:tcPr marL="9525" marR="9525" marT="9525" marB="0" anchor="ctr"/>
                </a:tc>
                <a:tc>
                  <a:txBody>
                    <a:bodyPr/>
                    <a:lstStyle/>
                    <a:p>
                      <a:r>
                        <a:rPr lang="en-US" altLang="zh-CN" dirty="0"/>
                        <a:t>7.8235</a:t>
                      </a:r>
                      <a:endParaRPr lang="zh-CN" altLang="en-US" dirty="0"/>
                    </a:p>
                  </a:txBody>
                  <a:tcPr marL="68580" marR="68580" marT="0" marB="0"/>
                </a:tc>
                <a:tc>
                  <a:txBody>
                    <a:bodyPr/>
                    <a:lstStyle/>
                    <a:p>
                      <a:r>
                        <a:rPr lang="en-US" altLang="zh-CN" dirty="0"/>
                        <a:t>0.7746</a:t>
                      </a:r>
                      <a:endParaRPr lang="zh-CN" altLang="en-US" dirty="0"/>
                    </a:p>
                  </a:txBody>
                  <a:tcPr marL="68580" marR="68580" marT="0" marB="0"/>
                </a:tc>
                <a:tc>
                  <a:txBody>
                    <a:bodyPr/>
                    <a:lstStyle/>
                    <a:p>
                      <a:r>
                        <a:rPr lang="en-US" altLang="zh-CN" dirty="0"/>
                        <a:t>0.7266</a:t>
                      </a:r>
                      <a:endParaRPr lang="zh-CN" altLang="en-US" dirty="0"/>
                    </a:p>
                  </a:txBody>
                  <a:tcPr marL="68580" marR="68580" marT="0" marB="0"/>
                </a:tc>
                <a:tc>
                  <a:txBody>
                    <a:bodyPr/>
                    <a:lstStyle/>
                    <a:p>
                      <a:r>
                        <a:rPr lang="en-US" altLang="zh-CN" dirty="0"/>
                        <a:t>0.2838</a:t>
                      </a:r>
                      <a:endParaRPr lang="zh-CN" altLang="en-US" dirty="0"/>
                    </a:p>
                  </a:txBody>
                  <a:tcPr marL="68580" marR="68580" marT="0" marB="0"/>
                </a:tc>
                <a:extLst>
                  <a:ext uri="{0D108BD9-81ED-4DB2-BD59-A6C34878D82A}">
                    <a16:rowId xmlns:a16="http://schemas.microsoft.com/office/drawing/2014/main" val="882792548"/>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5</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18.533</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8.2501</a:t>
                      </a:r>
                    </a:p>
                  </a:txBody>
                  <a:tcPr marL="9525" marR="9525" marT="9525" marB="0" anchor="ctr"/>
                </a:tc>
                <a:tc>
                  <a:txBody>
                    <a:bodyPr/>
                    <a:lstStyle/>
                    <a:p>
                      <a:r>
                        <a:rPr lang="en-US" altLang="zh-CN" dirty="0"/>
                        <a:t>6.8445</a:t>
                      </a:r>
                      <a:endParaRPr lang="zh-CN" altLang="en-US" dirty="0"/>
                    </a:p>
                  </a:txBody>
                  <a:tcPr marL="68580" marR="68580" marT="0" marB="0"/>
                </a:tc>
                <a:tc>
                  <a:txBody>
                    <a:bodyPr/>
                    <a:lstStyle/>
                    <a:p>
                      <a:r>
                        <a:rPr lang="en-US" altLang="zh-CN" dirty="0"/>
                        <a:t>0.7468</a:t>
                      </a:r>
                      <a:endParaRPr lang="zh-CN" altLang="en-US" dirty="0"/>
                    </a:p>
                  </a:txBody>
                  <a:tcPr marL="68580" marR="68580" marT="0" marB="0"/>
                </a:tc>
                <a:tc>
                  <a:txBody>
                    <a:bodyPr/>
                    <a:lstStyle/>
                    <a:p>
                      <a:r>
                        <a:rPr lang="en-US" altLang="zh-CN" dirty="0"/>
                        <a:t>0.7423</a:t>
                      </a:r>
                      <a:endParaRPr lang="zh-CN" altLang="en-US" dirty="0"/>
                    </a:p>
                  </a:txBody>
                  <a:tcPr marL="68580" marR="68580" marT="0" marB="0"/>
                </a:tc>
                <a:tc>
                  <a:txBody>
                    <a:bodyPr/>
                    <a:lstStyle/>
                    <a:p>
                      <a:r>
                        <a:rPr lang="en-US" altLang="zh-CN" dirty="0"/>
                        <a:t>0.2904</a:t>
                      </a:r>
                      <a:endParaRPr lang="zh-CN" altLang="en-US" dirty="0"/>
                    </a:p>
                  </a:txBody>
                  <a:tcPr marL="68580" marR="68580" marT="0" marB="0"/>
                </a:tc>
                <a:extLst>
                  <a:ext uri="{0D108BD9-81ED-4DB2-BD59-A6C34878D82A}">
                    <a16:rowId xmlns:a16="http://schemas.microsoft.com/office/drawing/2014/main" val="3293825901"/>
                  </a:ext>
                </a:extLst>
              </a:tr>
              <a:tr h="370840">
                <a:tc>
                  <a:txBody>
                    <a:bodyPr/>
                    <a:lstStyle/>
                    <a:p>
                      <a:r>
                        <a:rPr lang="en-US" altLang="zh-CN" sz="2000" b="1" dirty="0" err="1">
                          <a:solidFill>
                            <a:srgbClr val="FF0000"/>
                          </a:solidFill>
                        </a:rPr>
                        <a:t>avg</a:t>
                      </a:r>
                      <a:endParaRPr lang="zh-CN" altLang="en-US" sz="2000" b="1" dirty="0">
                        <a:solidFill>
                          <a:srgbClr val="FF0000"/>
                        </a:solidFill>
                      </a:endParaRPr>
                    </a:p>
                  </a:txBody>
                  <a:tcPr/>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18.673</a:t>
                      </a:r>
                    </a:p>
                  </a:txBody>
                  <a:tcPr marL="68580" marR="68580" marT="0" marB="0" anchor="b"/>
                </a:tc>
                <a:tc>
                  <a:txBody>
                    <a:bodyPr/>
                    <a:lstStyle/>
                    <a:p>
                      <a:pPr algn="l" fontAlgn="b"/>
                      <a:r>
                        <a:rPr lang="en-US" altLang="zh-CN" sz="1800" b="1" i="0" u="none" strike="noStrike" dirty="0">
                          <a:solidFill>
                            <a:srgbClr val="C00000"/>
                          </a:solidFill>
                          <a:effectLst/>
                          <a:latin typeface="等线" panose="02010600030101010101" pitchFamily="2" charset="-122"/>
                          <a:ea typeface="等线" panose="02010600030101010101" pitchFamily="2" charset="-122"/>
                        </a:rPr>
                        <a:t>8.4944</a:t>
                      </a:r>
                    </a:p>
                  </a:txBody>
                  <a:tcPr marL="9525" marR="9525" marT="9525"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7.4419</a:t>
                      </a:r>
                    </a:p>
                  </a:txBody>
                  <a:tcPr marL="68580" marR="68580" marT="0"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0.7649</a:t>
                      </a:r>
                    </a:p>
                  </a:txBody>
                  <a:tcPr marL="68580" marR="68580" marT="0"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0.7390</a:t>
                      </a:r>
                    </a:p>
                  </a:txBody>
                  <a:tcPr marL="68580" marR="68580" marT="0"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0.2921</a:t>
                      </a:r>
                    </a:p>
                  </a:txBody>
                  <a:tcPr marL="68580" marR="68580" marT="0" marB="0" anchor="b"/>
                </a:tc>
                <a:extLst>
                  <a:ext uri="{0D108BD9-81ED-4DB2-BD59-A6C34878D82A}">
                    <a16:rowId xmlns:a16="http://schemas.microsoft.com/office/drawing/2014/main" val="2637470411"/>
                  </a:ext>
                </a:extLst>
              </a:tr>
            </a:tbl>
          </a:graphicData>
        </a:graphic>
      </p:graphicFrame>
    </p:spTree>
    <p:extLst>
      <p:ext uri="{BB962C8B-B14F-4D97-AF65-F5344CB8AC3E}">
        <p14:creationId xmlns:p14="http://schemas.microsoft.com/office/powerpoint/2010/main" val="4067932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304801" y="218168"/>
            <a:ext cx="11573690" cy="614589"/>
          </a:xfrm>
        </p:spPr>
        <p:txBody>
          <a:bodyPr>
            <a:normAutofit fontScale="90000"/>
          </a:bodyPr>
          <a:lstStyle/>
          <a:p>
            <a:pPr algn="ctr"/>
            <a:r>
              <a:rPr lang="en-US" b="1" dirty="0"/>
              <a:t> The performance of queries in de Lima’s design</a:t>
            </a:r>
            <a:endParaRPr lang="en-CA" b="1" dirty="0"/>
          </a:p>
        </p:txBody>
      </p:sp>
      <p:graphicFrame>
        <p:nvGraphicFramePr>
          <p:cNvPr id="5" name="表格 1">
            <a:extLst>
              <a:ext uri="{FF2B5EF4-FFF2-40B4-BE49-F238E27FC236}">
                <a16:creationId xmlns:a16="http://schemas.microsoft.com/office/drawing/2014/main" id="{BB03BE9D-DE83-4DF6-83BA-BB52B3527F0A}"/>
              </a:ext>
            </a:extLst>
          </p:cNvPr>
          <p:cNvGraphicFramePr>
            <a:graphicFrameLocks noGrp="1"/>
          </p:cNvGraphicFramePr>
          <p:nvPr>
            <p:extLst>
              <p:ext uri="{D42A27DB-BD31-4B8C-83A1-F6EECF244321}">
                <p14:modId xmlns:p14="http://schemas.microsoft.com/office/powerpoint/2010/main" val="1838903896"/>
              </p:ext>
            </p:extLst>
          </p:nvPr>
        </p:nvGraphicFramePr>
        <p:xfrm>
          <a:off x="2535646" y="1361783"/>
          <a:ext cx="7112000" cy="2702943"/>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623027936"/>
                    </a:ext>
                  </a:extLst>
                </a:gridCol>
                <a:gridCol w="1016000">
                  <a:extLst>
                    <a:ext uri="{9D8B030D-6E8A-4147-A177-3AD203B41FA5}">
                      <a16:colId xmlns:a16="http://schemas.microsoft.com/office/drawing/2014/main" val="2250408527"/>
                    </a:ext>
                  </a:extLst>
                </a:gridCol>
                <a:gridCol w="1016000">
                  <a:extLst>
                    <a:ext uri="{9D8B030D-6E8A-4147-A177-3AD203B41FA5}">
                      <a16:colId xmlns:a16="http://schemas.microsoft.com/office/drawing/2014/main" val="3063260684"/>
                    </a:ext>
                  </a:extLst>
                </a:gridCol>
                <a:gridCol w="1016000">
                  <a:extLst>
                    <a:ext uri="{9D8B030D-6E8A-4147-A177-3AD203B41FA5}">
                      <a16:colId xmlns:a16="http://schemas.microsoft.com/office/drawing/2014/main" val="1173669690"/>
                    </a:ext>
                  </a:extLst>
                </a:gridCol>
                <a:gridCol w="1016000">
                  <a:extLst>
                    <a:ext uri="{9D8B030D-6E8A-4147-A177-3AD203B41FA5}">
                      <a16:colId xmlns:a16="http://schemas.microsoft.com/office/drawing/2014/main" val="1271433018"/>
                    </a:ext>
                  </a:extLst>
                </a:gridCol>
                <a:gridCol w="1016000">
                  <a:extLst>
                    <a:ext uri="{9D8B030D-6E8A-4147-A177-3AD203B41FA5}">
                      <a16:colId xmlns:a16="http://schemas.microsoft.com/office/drawing/2014/main" val="455000523"/>
                    </a:ext>
                  </a:extLst>
                </a:gridCol>
                <a:gridCol w="1016000">
                  <a:extLst>
                    <a:ext uri="{9D8B030D-6E8A-4147-A177-3AD203B41FA5}">
                      <a16:colId xmlns:a16="http://schemas.microsoft.com/office/drawing/2014/main" val="850359014"/>
                    </a:ext>
                  </a:extLst>
                </a:gridCol>
              </a:tblGrid>
              <a:tr h="452503">
                <a:tc>
                  <a:txBody>
                    <a:bodyPr/>
                    <a:lstStyle/>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round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Q3</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Q5</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Q6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1466506"/>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18.351</a:t>
                      </a:r>
                      <a:endParaRPr lang="zh-CN" altLang="en-US" dirty="0"/>
                    </a:p>
                  </a:txBody>
                  <a:tcPr marL="68580" marR="68580" marT="0" marB="0"/>
                </a:tc>
                <a:tc>
                  <a:txBody>
                    <a:bodyPr/>
                    <a:lstStyle/>
                    <a:p>
                      <a:pPr algn="l" fontAlgn="ctr"/>
                      <a:r>
                        <a:rPr lang="en-US" altLang="zh-CN" sz="1800" b="0" i="0" u="none" strike="noStrike">
                          <a:solidFill>
                            <a:srgbClr val="000000"/>
                          </a:solidFill>
                          <a:effectLst/>
                          <a:latin typeface="+mn-lt"/>
                          <a:ea typeface="等线" panose="02010600030101010101" pitchFamily="2" charset="-122"/>
                        </a:rPr>
                        <a:t>8.9505</a:t>
                      </a:r>
                    </a:p>
                  </a:txBody>
                  <a:tcPr marL="9525" marR="9525" marT="9525" marB="0" anchor="ctr"/>
                </a:tc>
                <a:tc>
                  <a:txBody>
                    <a:bodyPr/>
                    <a:lstStyle/>
                    <a:p>
                      <a:r>
                        <a:rPr lang="en-US" altLang="zh-CN" dirty="0"/>
                        <a:t>15.7966</a:t>
                      </a:r>
                      <a:endParaRPr lang="zh-CN" altLang="en-US" dirty="0"/>
                    </a:p>
                  </a:txBody>
                  <a:tcPr marL="68580" marR="68580" marT="0" marB="0"/>
                </a:tc>
                <a:tc>
                  <a:txBody>
                    <a:bodyPr/>
                    <a:lstStyle/>
                    <a:p>
                      <a:r>
                        <a:rPr lang="en-US" altLang="zh-CN" dirty="0"/>
                        <a:t>0.7110</a:t>
                      </a:r>
                      <a:endParaRPr lang="zh-CN" altLang="en-US" dirty="0"/>
                    </a:p>
                  </a:txBody>
                  <a:tcPr marL="68580" marR="68580" marT="0" marB="0"/>
                </a:tc>
                <a:tc>
                  <a:txBody>
                    <a:bodyPr/>
                    <a:lstStyle/>
                    <a:p>
                      <a:r>
                        <a:rPr lang="en-US" altLang="zh-CN" dirty="0"/>
                        <a:t>0.7324</a:t>
                      </a:r>
                      <a:endParaRPr lang="zh-CN" altLang="en-US" dirty="0"/>
                    </a:p>
                  </a:txBody>
                  <a:tcPr marL="68580" marR="68580" marT="0" marB="0"/>
                </a:tc>
                <a:tc>
                  <a:txBody>
                    <a:bodyPr/>
                    <a:lstStyle/>
                    <a:p>
                      <a:r>
                        <a:rPr lang="en-US" altLang="zh-CN" dirty="0"/>
                        <a:t>0.8489</a:t>
                      </a:r>
                      <a:endParaRPr lang="zh-CN" altLang="en-US" dirty="0"/>
                    </a:p>
                  </a:txBody>
                  <a:tcPr marL="68580" marR="68580" marT="0" marB="0"/>
                </a:tc>
                <a:extLst>
                  <a:ext uri="{0D108BD9-81ED-4DB2-BD59-A6C34878D82A}">
                    <a16:rowId xmlns:a16="http://schemas.microsoft.com/office/drawing/2014/main" val="243889297"/>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18.523</a:t>
                      </a:r>
                      <a:endParaRPr lang="zh-CN" altLang="en-US" dirty="0"/>
                    </a:p>
                  </a:txBody>
                  <a:tcPr marL="68580" marR="68580" marT="0" marB="0"/>
                </a:tc>
                <a:tc>
                  <a:txBody>
                    <a:bodyPr/>
                    <a:lstStyle/>
                    <a:p>
                      <a:pPr algn="l" fontAlgn="ctr"/>
                      <a:r>
                        <a:rPr lang="en-US" altLang="zh-CN" sz="1800" b="0" i="0" u="none" strike="noStrike">
                          <a:solidFill>
                            <a:srgbClr val="000000"/>
                          </a:solidFill>
                          <a:effectLst/>
                          <a:latin typeface="+mn-lt"/>
                          <a:ea typeface="等线" panose="02010600030101010101" pitchFamily="2" charset="-122"/>
                        </a:rPr>
                        <a:t>8.186</a:t>
                      </a:r>
                    </a:p>
                  </a:txBody>
                  <a:tcPr marL="9525" marR="9525" marT="9525" marB="0" anchor="ctr"/>
                </a:tc>
                <a:tc>
                  <a:txBody>
                    <a:bodyPr/>
                    <a:lstStyle/>
                    <a:p>
                      <a:r>
                        <a:rPr lang="en-US" altLang="zh-CN" dirty="0"/>
                        <a:t>17.584</a:t>
                      </a:r>
                      <a:endParaRPr lang="zh-CN" altLang="en-US" dirty="0"/>
                    </a:p>
                  </a:txBody>
                  <a:tcPr marL="68580" marR="68580" marT="0" marB="0"/>
                </a:tc>
                <a:tc>
                  <a:txBody>
                    <a:bodyPr/>
                    <a:lstStyle/>
                    <a:p>
                      <a:r>
                        <a:rPr lang="en-US" altLang="zh-CN" dirty="0"/>
                        <a:t>0.7314</a:t>
                      </a:r>
                      <a:endParaRPr lang="zh-CN" altLang="en-US" dirty="0"/>
                    </a:p>
                  </a:txBody>
                  <a:tcPr marL="68580" marR="68580" marT="0" marB="0"/>
                </a:tc>
                <a:tc>
                  <a:txBody>
                    <a:bodyPr/>
                    <a:lstStyle/>
                    <a:p>
                      <a:r>
                        <a:rPr lang="en-US" altLang="zh-CN" dirty="0"/>
                        <a:t>0.7502</a:t>
                      </a:r>
                      <a:endParaRPr lang="zh-CN" altLang="en-US" dirty="0"/>
                    </a:p>
                  </a:txBody>
                  <a:tcPr marL="68580" marR="68580" marT="0" marB="0"/>
                </a:tc>
                <a:tc>
                  <a:txBody>
                    <a:bodyPr/>
                    <a:lstStyle/>
                    <a:p>
                      <a:r>
                        <a:rPr lang="en-US" altLang="zh-CN" dirty="0"/>
                        <a:t>0.8913</a:t>
                      </a:r>
                      <a:endParaRPr lang="zh-CN" altLang="en-US" dirty="0"/>
                    </a:p>
                  </a:txBody>
                  <a:tcPr marL="68580" marR="68580" marT="0" marB="0"/>
                </a:tc>
                <a:extLst>
                  <a:ext uri="{0D108BD9-81ED-4DB2-BD59-A6C34878D82A}">
                    <a16:rowId xmlns:a16="http://schemas.microsoft.com/office/drawing/2014/main" val="742404937"/>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3</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18.384</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7.8781</a:t>
                      </a:r>
                    </a:p>
                  </a:txBody>
                  <a:tcPr marL="9525" marR="9525" marT="9525" marB="0" anchor="ctr"/>
                </a:tc>
                <a:tc>
                  <a:txBody>
                    <a:bodyPr/>
                    <a:lstStyle/>
                    <a:p>
                      <a:r>
                        <a:rPr lang="en-US" altLang="zh-CN" dirty="0"/>
                        <a:t>18.3637</a:t>
                      </a:r>
                      <a:endParaRPr lang="zh-CN" altLang="en-US" dirty="0"/>
                    </a:p>
                  </a:txBody>
                  <a:tcPr marL="68580" marR="68580" marT="0" marB="0"/>
                </a:tc>
                <a:tc>
                  <a:txBody>
                    <a:bodyPr/>
                    <a:lstStyle/>
                    <a:p>
                      <a:r>
                        <a:rPr lang="en-US" altLang="zh-CN" dirty="0"/>
                        <a:t>0.7283</a:t>
                      </a:r>
                      <a:endParaRPr lang="zh-CN" altLang="en-US" dirty="0"/>
                    </a:p>
                  </a:txBody>
                  <a:tcPr marL="68580" marR="68580" marT="0" marB="0"/>
                </a:tc>
                <a:tc>
                  <a:txBody>
                    <a:bodyPr/>
                    <a:lstStyle/>
                    <a:p>
                      <a:r>
                        <a:rPr lang="en-US" altLang="zh-CN" dirty="0"/>
                        <a:t>0.7492</a:t>
                      </a:r>
                      <a:endParaRPr lang="zh-CN" altLang="en-US" dirty="0"/>
                    </a:p>
                  </a:txBody>
                  <a:tcPr marL="68580" marR="68580" marT="0" marB="0"/>
                </a:tc>
                <a:tc>
                  <a:txBody>
                    <a:bodyPr/>
                    <a:lstStyle/>
                    <a:p>
                      <a:r>
                        <a:rPr lang="en-US" altLang="zh-CN" dirty="0"/>
                        <a:t>0.8811</a:t>
                      </a:r>
                      <a:endParaRPr lang="zh-CN" altLang="en-US" dirty="0"/>
                    </a:p>
                  </a:txBody>
                  <a:tcPr marL="68580" marR="68580" marT="0" marB="0"/>
                </a:tc>
                <a:extLst>
                  <a:ext uri="{0D108BD9-81ED-4DB2-BD59-A6C34878D82A}">
                    <a16:rowId xmlns:a16="http://schemas.microsoft.com/office/drawing/2014/main" val="28949408"/>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4</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18.457</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7.9893</a:t>
                      </a:r>
                    </a:p>
                  </a:txBody>
                  <a:tcPr marL="9525" marR="9525" marT="9525" marB="0" anchor="ctr"/>
                </a:tc>
                <a:tc>
                  <a:txBody>
                    <a:bodyPr/>
                    <a:lstStyle/>
                    <a:p>
                      <a:r>
                        <a:rPr lang="en-US" altLang="zh-CN" dirty="0"/>
                        <a:t>17.0804</a:t>
                      </a:r>
                      <a:endParaRPr lang="zh-CN" altLang="en-US" dirty="0"/>
                    </a:p>
                  </a:txBody>
                  <a:tcPr marL="68580" marR="68580" marT="0" marB="0"/>
                </a:tc>
                <a:tc>
                  <a:txBody>
                    <a:bodyPr/>
                    <a:lstStyle/>
                    <a:p>
                      <a:r>
                        <a:rPr lang="en-US" altLang="zh-CN" dirty="0"/>
                        <a:t>0.7164</a:t>
                      </a:r>
                      <a:endParaRPr lang="zh-CN" altLang="en-US" dirty="0"/>
                    </a:p>
                  </a:txBody>
                  <a:tcPr marL="68580" marR="68580" marT="0" marB="0"/>
                </a:tc>
                <a:tc>
                  <a:txBody>
                    <a:bodyPr/>
                    <a:lstStyle/>
                    <a:p>
                      <a:r>
                        <a:rPr lang="en-US" altLang="zh-CN" dirty="0"/>
                        <a:t>0.7446</a:t>
                      </a:r>
                      <a:endParaRPr lang="zh-CN" altLang="en-US" dirty="0"/>
                    </a:p>
                  </a:txBody>
                  <a:tcPr marL="68580" marR="68580" marT="0" marB="0"/>
                </a:tc>
                <a:tc>
                  <a:txBody>
                    <a:bodyPr/>
                    <a:lstStyle/>
                    <a:p>
                      <a:r>
                        <a:rPr lang="en-US" altLang="zh-CN" dirty="0"/>
                        <a:t>0.8916</a:t>
                      </a:r>
                      <a:endParaRPr lang="zh-CN" altLang="en-US" dirty="0"/>
                    </a:p>
                  </a:txBody>
                  <a:tcPr marL="68580" marR="68580" marT="0" marB="0"/>
                </a:tc>
                <a:extLst>
                  <a:ext uri="{0D108BD9-81ED-4DB2-BD59-A6C34878D82A}">
                    <a16:rowId xmlns:a16="http://schemas.microsoft.com/office/drawing/2014/main" val="882792548"/>
                  </a:ext>
                </a:extLst>
              </a:tr>
              <a:tr h="370840">
                <a:tc>
                  <a:txBody>
                    <a:bodyPr/>
                    <a:lstStyle/>
                    <a:p>
                      <a:pPr algn="just">
                        <a:spcAft>
                          <a:spcPts val="0"/>
                        </a:spcAft>
                      </a:pPr>
                      <a:r>
                        <a:rPr lang="en-US" sz="2000" b="1" kern="100" dirty="0">
                          <a:effectLst/>
                          <a:latin typeface="等线" panose="02010600030101010101" pitchFamily="2" charset="-122"/>
                          <a:ea typeface="等线" panose="02010600030101010101" pitchFamily="2" charset="-122"/>
                          <a:cs typeface="Times New Roman" panose="02020603050405020304" pitchFamily="18" charset="0"/>
                        </a:rPr>
                        <a:t>5</a:t>
                      </a:r>
                      <a:endParaRPr 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en-US" altLang="zh-CN" dirty="0"/>
                        <a:t>18.102</a:t>
                      </a:r>
                      <a:endParaRPr lang="zh-CN" altLang="en-US" dirty="0"/>
                    </a:p>
                  </a:txBody>
                  <a:tcPr marL="68580" marR="68580" marT="0" marB="0"/>
                </a:tc>
                <a:tc>
                  <a:txBody>
                    <a:bodyPr/>
                    <a:lstStyle/>
                    <a:p>
                      <a:pPr algn="l" fontAlgn="ctr"/>
                      <a:r>
                        <a:rPr lang="en-US" altLang="zh-CN" sz="1800" b="0" i="0" u="none" strike="noStrike" dirty="0">
                          <a:solidFill>
                            <a:srgbClr val="000000"/>
                          </a:solidFill>
                          <a:effectLst/>
                          <a:latin typeface="+mn-lt"/>
                          <a:ea typeface="等线" panose="02010600030101010101" pitchFamily="2" charset="-122"/>
                        </a:rPr>
                        <a:t>8.2501</a:t>
                      </a:r>
                    </a:p>
                  </a:txBody>
                  <a:tcPr marL="9525" marR="9525" marT="9525" marB="0" anchor="ctr"/>
                </a:tc>
                <a:tc>
                  <a:txBody>
                    <a:bodyPr/>
                    <a:lstStyle/>
                    <a:p>
                      <a:r>
                        <a:rPr lang="en-US" altLang="zh-CN" dirty="0"/>
                        <a:t>16.0627</a:t>
                      </a:r>
                      <a:endParaRPr lang="zh-CN" altLang="en-US" dirty="0"/>
                    </a:p>
                  </a:txBody>
                  <a:tcPr marL="68580" marR="68580" marT="0" marB="0"/>
                </a:tc>
                <a:tc>
                  <a:txBody>
                    <a:bodyPr/>
                    <a:lstStyle/>
                    <a:p>
                      <a:r>
                        <a:rPr lang="en-US" altLang="zh-CN" dirty="0"/>
                        <a:t>0.6890</a:t>
                      </a:r>
                      <a:endParaRPr lang="zh-CN" altLang="en-US" dirty="0"/>
                    </a:p>
                  </a:txBody>
                  <a:tcPr marL="68580" marR="68580" marT="0" marB="0"/>
                </a:tc>
                <a:tc>
                  <a:txBody>
                    <a:bodyPr/>
                    <a:lstStyle/>
                    <a:p>
                      <a:r>
                        <a:rPr lang="en-US" altLang="zh-CN" dirty="0"/>
                        <a:t>0.6808</a:t>
                      </a:r>
                      <a:endParaRPr lang="zh-CN" altLang="en-US" dirty="0"/>
                    </a:p>
                  </a:txBody>
                  <a:tcPr marL="68580" marR="68580" marT="0" marB="0"/>
                </a:tc>
                <a:tc>
                  <a:txBody>
                    <a:bodyPr/>
                    <a:lstStyle/>
                    <a:p>
                      <a:r>
                        <a:rPr lang="en-US" altLang="zh-CN" dirty="0"/>
                        <a:t>0.8065</a:t>
                      </a:r>
                      <a:endParaRPr lang="zh-CN" altLang="en-US" dirty="0"/>
                    </a:p>
                  </a:txBody>
                  <a:tcPr marL="68580" marR="68580" marT="0" marB="0"/>
                </a:tc>
                <a:extLst>
                  <a:ext uri="{0D108BD9-81ED-4DB2-BD59-A6C34878D82A}">
                    <a16:rowId xmlns:a16="http://schemas.microsoft.com/office/drawing/2014/main" val="3293825901"/>
                  </a:ext>
                </a:extLst>
              </a:tr>
              <a:tr h="312057">
                <a:tc>
                  <a:txBody>
                    <a:bodyPr/>
                    <a:lstStyle/>
                    <a:p>
                      <a:r>
                        <a:rPr lang="en-US" altLang="zh-CN" sz="2000" b="1" dirty="0" err="1">
                          <a:solidFill>
                            <a:srgbClr val="FF0000"/>
                          </a:solidFill>
                        </a:rPr>
                        <a:t>avg</a:t>
                      </a:r>
                      <a:endParaRPr lang="zh-CN" altLang="en-US" sz="2000" b="1" dirty="0">
                        <a:solidFill>
                          <a:srgbClr val="FF0000"/>
                        </a:solidFill>
                      </a:endParaRPr>
                    </a:p>
                  </a:txBody>
                  <a:tcPr/>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18.203</a:t>
                      </a:r>
                    </a:p>
                  </a:txBody>
                  <a:tcPr marL="68580" marR="68580" marT="0" marB="0" anchor="b"/>
                </a:tc>
                <a:tc>
                  <a:txBody>
                    <a:bodyPr/>
                    <a:lstStyle/>
                    <a:p>
                      <a:pPr algn="l" fontAlgn="b"/>
                      <a:r>
                        <a:rPr lang="en-US" altLang="zh-CN" sz="1800" b="1" i="0" u="none" strike="noStrike" dirty="0">
                          <a:solidFill>
                            <a:srgbClr val="C00000"/>
                          </a:solidFill>
                          <a:effectLst/>
                          <a:latin typeface="等线" panose="02010600030101010101" pitchFamily="2" charset="-122"/>
                          <a:ea typeface="等线" panose="02010600030101010101" pitchFamily="2" charset="-122"/>
                        </a:rPr>
                        <a:t>8.1308</a:t>
                      </a:r>
                    </a:p>
                  </a:txBody>
                  <a:tcPr marL="9525" marR="9525" marT="9525"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16.9774</a:t>
                      </a:r>
                    </a:p>
                  </a:txBody>
                  <a:tcPr marL="68580" marR="68580" marT="0"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0.7152</a:t>
                      </a:r>
                    </a:p>
                  </a:txBody>
                  <a:tcPr marL="68580" marR="68580" marT="0"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0.7314</a:t>
                      </a:r>
                    </a:p>
                  </a:txBody>
                  <a:tcPr marL="68580" marR="68580" marT="0" marB="0" anchor="b"/>
                </a:tc>
                <a:tc>
                  <a:txBody>
                    <a:bodyPr/>
                    <a:lstStyle/>
                    <a:p>
                      <a:pPr algn="l">
                        <a:spcAft>
                          <a:spcPts val="0"/>
                        </a:spcAft>
                      </a:pPr>
                      <a:r>
                        <a:rPr lang="en-US" sz="18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0.8638</a:t>
                      </a:r>
                    </a:p>
                  </a:txBody>
                  <a:tcPr marL="68580" marR="68580" marT="0" marB="0" anchor="b"/>
                </a:tc>
                <a:extLst>
                  <a:ext uri="{0D108BD9-81ED-4DB2-BD59-A6C34878D82A}">
                    <a16:rowId xmlns:a16="http://schemas.microsoft.com/office/drawing/2014/main" val="2637470411"/>
                  </a:ext>
                </a:extLst>
              </a:tr>
            </a:tbl>
          </a:graphicData>
        </a:graphic>
      </p:graphicFrame>
    </p:spTree>
    <p:extLst>
      <p:ext uri="{BB962C8B-B14F-4D97-AF65-F5344CB8AC3E}">
        <p14:creationId xmlns:p14="http://schemas.microsoft.com/office/powerpoint/2010/main" val="296279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8C13C-17FF-4E28-9723-BCCC0477B964}"/>
              </a:ext>
            </a:extLst>
          </p:cNvPr>
          <p:cNvSpPr>
            <a:spLocks noGrp="1"/>
          </p:cNvSpPr>
          <p:nvPr>
            <p:ph idx="1"/>
          </p:nvPr>
        </p:nvSpPr>
        <p:spPr>
          <a:xfrm>
            <a:off x="328730" y="600075"/>
            <a:ext cx="3024415" cy="3257550"/>
          </a:xfrm>
        </p:spPr>
        <p:txBody>
          <a:bodyPr>
            <a:normAutofit/>
          </a:bodyPr>
          <a:lstStyle/>
          <a:p>
            <a:pPr marL="0" indent="0">
              <a:buNone/>
            </a:pPr>
            <a:r>
              <a:rPr lang="en-CA" sz="2000" b="1" dirty="0">
                <a:solidFill>
                  <a:srgbClr val="0070C0"/>
                </a:solidFill>
              </a:rPr>
              <a:t>entity</a:t>
            </a:r>
            <a:r>
              <a:rPr lang="en-CA" sz="2000" dirty="0"/>
              <a:t> Session { </a:t>
            </a:r>
          </a:p>
          <a:p>
            <a:pPr marL="0" indent="0">
              <a:buNone/>
            </a:pPr>
            <a:r>
              <a:rPr lang="en-CA" sz="2000" dirty="0"/>
              <a:t>    </a:t>
            </a:r>
            <a:r>
              <a:rPr lang="en-CA" sz="2000" b="1" dirty="0">
                <a:solidFill>
                  <a:srgbClr val="0070C0"/>
                </a:solidFill>
              </a:rPr>
              <a:t>int</a:t>
            </a:r>
            <a:r>
              <a:rPr lang="en-CA" sz="2000" dirty="0"/>
              <a:t> id [K], </a:t>
            </a:r>
          </a:p>
          <a:p>
            <a:pPr marL="0" indent="0">
              <a:buNone/>
            </a:pPr>
            <a:r>
              <a:rPr lang="en-CA" sz="2000" dirty="0"/>
              <a:t>    </a:t>
            </a:r>
            <a:r>
              <a:rPr lang="en-CA" sz="2000" b="1" dirty="0">
                <a:solidFill>
                  <a:srgbClr val="0070C0"/>
                </a:solidFill>
              </a:rPr>
              <a:t>string</a:t>
            </a:r>
            <a:r>
              <a:rPr lang="en-CA" sz="2000" dirty="0"/>
              <a:t> startingTime,</a:t>
            </a:r>
          </a:p>
          <a:p>
            <a:pPr marL="0" indent="0">
              <a:buNone/>
            </a:pPr>
            <a:r>
              <a:rPr lang="en-CA" sz="2000" dirty="0"/>
              <a:t>    </a:t>
            </a:r>
            <a:r>
              <a:rPr lang="en-CA" sz="2000" b="1" dirty="0">
                <a:solidFill>
                  <a:srgbClr val="0070C0"/>
                </a:solidFill>
              </a:rPr>
              <a:t>string</a:t>
            </a:r>
            <a:r>
              <a:rPr lang="en-CA" sz="2000" dirty="0"/>
              <a:t> endingTime,   </a:t>
            </a:r>
          </a:p>
          <a:p>
            <a:pPr marL="0" indent="0">
              <a:buNone/>
            </a:pPr>
            <a:r>
              <a:rPr lang="en-CA" sz="2000" b="1" dirty="0">
                <a:solidFill>
                  <a:srgbClr val="0070C0"/>
                </a:solidFill>
              </a:rPr>
              <a:t>    ref </a:t>
            </a:r>
            <a:r>
              <a:rPr lang="en-CA" sz="2000" dirty="0"/>
              <a:t>Player[1] owns,</a:t>
            </a:r>
          </a:p>
          <a:p>
            <a:pPr marL="0" indent="0">
              <a:buNone/>
            </a:pPr>
            <a:r>
              <a:rPr lang="en-CA" sz="2000" dirty="0"/>
              <a:t>    </a:t>
            </a:r>
            <a:r>
              <a:rPr lang="en-CA" sz="2000" b="1" dirty="0">
                <a:solidFill>
                  <a:srgbClr val="0070C0"/>
                </a:solidFill>
              </a:rPr>
              <a:t>ref</a:t>
            </a:r>
            <a:r>
              <a:rPr lang="en-CA" sz="2000" dirty="0"/>
              <a:t> Server[1] handles,</a:t>
            </a:r>
          </a:p>
          <a:p>
            <a:pPr marL="0" indent="0">
              <a:buNone/>
            </a:pPr>
            <a:r>
              <a:rPr lang="en-CA" sz="2000" b="1" dirty="0">
                <a:solidFill>
                  <a:srgbClr val="0070C0"/>
                </a:solidFill>
              </a:rPr>
              <a:t>    ref </a:t>
            </a:r>
            <a:r>
              <a:rPr lang="en-CA" sz="2000" dirty="0"/>
              <a:t>State[*] captures</a:t>
            </a:r>
          </a:p>
          <a:p>
            <a:pPr marL="0" indent="0">
              <a:buNone/>
            </a:pPr>
            <a:r>
              <a:rPr lang="en-CA" sz="2000" dirty="0"/>
              <a:t>}</a:t>
            </a:r>
          </a:p>
          <a:p>
            <a:pPr marL="0" indent="0">
              <a:buNone/>
            </a:pPr>
            <a:endParaRPr lang="en-CA" sz="2000" dirty="0"/>
          </a:p>
          <a:p>
            <a:pPr marL="0" indent="0">
              <a:buNone/>
            </a:pPr>
            <a:endParaRPr lang="en-CA" sz="2000" dirty="0"/>
          </a:p>
        </p:txBody>
      </p:sp>
      <p:sp>
        <p:nvSpPr>
          <p:cNvPr id="6" name="Content Placeholder 2">
            <a:extLst>
              <a:ext uri="{FF2B5EF4-FFF2-40B4-BE49-F238E27FC236}">
                <a16:creationId xmlns:a16="http://schemas.microsoft.com/office/drawing/2014/main" id="{5F7FABA3-9FFD-45C0-A1FA-2CA62D70E290}"/>
              </a:ext>
            </a:extLst>
          </p:cNvPr>
          <p:cNvSpPr txBox="1">
            <a:spLocks/>
          </p:cNvSpPr>
          <p:nvPr/>
        </p:nvSpPr>
        <p:spPr>
          <a:xfrm>
            <a:off x="3162644" y="600075"/>
            <a:ext cx="2895601" cy="325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b="1" dirty="0">
                <a:solidFill>
                  <a:srgbClr val="0070C0"/>
                </a:solidFill>
              </a:rPr>
              <a:t>entity</a:t>
            </a:r>
            <a:r>
              <a:rPr lang="en-CA" sz="2000" dirty="0"/>
              <a:t> State { </a:t>
            </a:r>
          </a:p>
          <a:p>
            <a:pPr marL="0" indent="0">
              <a:buNone/>
            </a:pPr>
            <a:r>
              <a:rPr lang="en-CA" sz="2000" dirty="0"/>
              <a:t>    </a:t>
            </a:r>
            <a:r>
              <a:rPr lang="en-CA" sz="2000" b="1" dirty="0">
                <a:solidFill>
                  <a:srgbClr val="0070C0"/>
                </a:solidFill>
              </a:rPr>
              <a:t>int</a:t>
            </a:r>
            <a:r>
              <a:rPr lang="en-CA" sz="2000" dirty="0"/>
              <a:t> id [K], </a:t>
            </a:r>
          </a:p>
          <a:p>
            <a:pPr marL="0" indent="0">
              <a:buNone/>
            </a:pPr>
            <a:r>
              <a:rPr lang="en-CA" sz="2000" dirty="0"/>
              <a:t>    </a:t>
            </a:r>
            <a:r>
              <a:rPr lang="en-CA" sz="2000" b="1" dirty="0">
                <a:solidFill>
                  <a:srgbClr val="0070C0"/>
                </a:solidFill>
              </a:rPr>
              <a:t>int</a:t>
            </a:r>
            <a:r>
              <a:rPr lang="en-CA" sz="2000" dirty="0"/>
              <a:t> posX,</a:t>
            </a:r>
          </a:p>
          <a:p>
            <a:pPr marL="0" indent="0">
              <a:buNone/>
            </a:pPr>
            <a:r>
              <a:rPr lang="en-CA" sz="2000" b="1" dirty="0">
                <a:solidFill>
                  <a:srgbClr val="0070C0"/>
                </a:solidFill>
              </a:rPr>
              <a:t>    int</a:t>
            </a:r>
            <a:r>
              <a:rPr lang="en-CA" sz="2000" dirty="0"/>
              <a:t> posY,</a:t>
            </a:r>
          </a:p>
          <a:p>
            <a:pPr marL="0" indent="0">
              <a:buNone/>
            </a:pPr>
            <a:r>
              <a:rPr lang="en-CA" sz="2000" b="1" dirty="0">
                <a:solidFill>
                  <a:srgbClr val="0070C0"/>
                </a:solidFill>
              </a:rPr>
              <a:t>    int</a:t>
            </a:r>
            <a:r>
              <a:rPr lang="en-CA" sz="2000" dirty="0"/>
              <a:t> posZ,</a:t>
            </a:r>
          </a:p>
          <a:p>
            <a:pPr marL="0" indent="0">
              <a:buNone/>
            </a:pPr>
            <a:r>
              <a:rPr lang="en-CA" sz="2000" dirty="0"/>
              <a:t>    </a:t>
            </a:r>
            <a:r>
              <a:rPr lang="en-CA" sz="2000" b="1" dirty="0">
                <a:solidFill>
                  <a:srgbClr val="0070C0"/>
                </a:solidFill>
              </a:rPr>
              <a:t>int</a:t>
            </a:r>
            <a:r>
              <a:rPr lang="en-CA" sz="2000" dirty="0"/>
              <a:t> timestamp,</a:t>
            </a:r>
          </a:p>
          <a:p>
            <a:pPr marL="0" indent="0">
              <a:buNone/>
            </a:pPr>
            <a:r>
              <a:rPr lang="en-CA" sz="2000" dirty="0"/>
              <a:t>    </a:t>
            </a:r>
            <a:r>
              <a:rPr lang="en-CA" sz="2000" b="1" dirty="0">
                <a:solidFill>
                  <a:srgbClr val="0070C0"/>
                </a:solidFill>
              </a:rPr>
              <a:t>ref </a:t>
            </a:r>
            <a:r>
              <a:rPr lang="en-CA" sz="2000" dirty="0"/>
              <a:t>Session[1] captures </a:t>
            </a:r>
          </a:p>
          <a:p>
            <a:pPr marL="0" indent="0">
              <a:buNone/>
            </a:pPr>
            <a:r>
              <a:rPr lang="en-CA" sz="2000" dirty="0"/>
              <a:t>}</a:t>
            </a:r>
          </a:p>
          <a:p>
            <a:pPr marL="0" indent="0">
              <a:buFont typeface="Arial" panose="020B0604020202020204" pitchFamily="34" charset="0"/>
              <a:buNone/>
            </a:pPr>
            <a:endParaRPr lang="en-CA" sz="2000" dirty="0"/>
          </a:p>
        </p:txBody>
      </p:sp>
      <p:sp>
        <p:nvSpPr>
          <p:cNvPr id="8" name="Content Placeholder 2">
            <a:extLst>
              <a:ext uri="{FF2B5EF4-FFF2-40B4-BE49-F238E27FC236}">
                <a16:creationId xmlns:a16="http://schemas.microsoft.com/office/drawing/2014/main" id="{6C1BE29D-5EB8-463C-93D9-969455051432}"/>
              </a:ext>
            </a:extLst>
          </p:cNvPr>
          <p:cNvSpPr txBox="1">
            <a:spLocks/>
          </p:cNvSpPr>
          <p:nvPr/>
        </p:nvSpPr>
        <p:spPr>
          <a:xfrm>
            <a:off x="6187059" y="600075"/>
            <a:ext cx="3013076" cy="325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b="1" dirty="0">
                <a:solidFill>
                  <a:srgbClr val="0070C0"/>
                </a:solidFill>
              </a:rPr>
              <a:t>entity</a:t>
            </a:r>
            <a:r>
              <a:rPr lang="en-CA" sz="2000" dirty="0"/>
              <a:t> Player { </a:t>
            </a:r>
          </a:p>
          <a:p>
            <a:pPr marL="0" indent="0">
              <a:buFont typeface="Arial" panose="020B0604020202020204" pitchFamily="34" charset="0"/>
              <a:buNone/>
            </a:pPr>
            <a:r>
              <a:rPr lang="en-CA" sz="2000" dirty="0"/>
              <a:t>    </a:t>
            </a:r>
            <a:r>
              <a:rPr lang="en-CA" sz="2000" b="1" dirty="0">
                <a:solidFill>
                  <a:srgbClr val="0070C0"/>
                </a:solidFill>
              </a:rPr>
              <a:t>int</a:t>
            </a:r>
            <a:r>
              <a:rPr lang="en-CA" sz="2000" dirty="0"/>
              <a:t> id [K], </a:t>
            </a:r>
          </a:p>
          <a:p>
            <a:pPr marL="0" indent="0">
              <a:buFont typeface="Arial" panose="020B0604020202020204" pitchFamily="34" charset="0"/>
              <a:buNone/>
            </a:pPr>
            <a:r>
              <a:rPr lang="en-CA" sz="2000" dirty="0"/>
              <a:t>    </a:t>
            </a:r>
            <a:r>
              <a:rPr lang="en-CA" sz="2000" b="1" dirty="0">
                <a:solidFill>
                  <a:srgbClr val="0070C0"/>
                </a:solidFill>
              </a:rPr>
              <a:t>string</a:t>
            </a:r>
            <a:r>
              <a:rPr lang="en-CA" sz="2000" dirty="0"/>
              <a:t> name,</a:t>
            </a:r>
          </a:p>
          <a:p>
            <a:pPr marL="0" indent="0">
              <a:buNone/>
            </a:pPr>
            <a:r>
              <a:rPr lang="en-CA" sz="2000" b="1" dirty="0">
                <a:solidFill>
                  <a:srgbClr val="0070C0"/>
                </a:solidFill>
              </a:rPr>
              <a:t>    string</a:t>
            </a:r>
            <a:r>
              <a:rPr lang="en-CA" sz="2000" dirty="0"/>
              <a:t> flags, </a:t>
            </a:r>
          </a:p>
          <a:p>
            <a:pPr marL="0" indent="0">
              <a:buNone/>
            </a:pPr>
            <a:r>
              <a:rPr lang="en-CA" sz="2000" b="1" dirty="0">
                <a:solidFill>
                  <a:srgbClr val="0070C0"/>
                </a:solidFill>
              </a:rPr>
              <a:t>    int</a:t>
            </a:r>
            <a:r>
              <a:rPr lang="en-CA" sz="2000" dirty="0"/>
              <a:t> isAdmin, </a:t>
            </a:r>
          </a:p>
          <a:p>
            <a:pPr marL="0" indent="0">
              <a:buNone/>
            </a:pPr>
            <a:r>
              <a:rPr lang="en-CA" sz="2000" b="1" dirty="0">
                <a:solidFill>
                  <a:srgbClr val="0070C0"/>
                </a:solidFill>
              </a:rPr>
              <a:t>    ref </a:t>
            </a:r>
            <a:r>
              <a:rPr lang="en-CA" sz="2000" dirty="0"/>
              <a:t>Session[*] owns </a:t>
            </a:r>
          </a:p>
          <a:p>
            <a:pPr marL="0" indent="0">
              <a:buFont typeface="Arial" panose="020B0604020202020204" pitchFamily="34" charset="0"/>
              <a:buNone/>
            </a:pPr>
            <a:r>
              <a:rPr lang="en-CA" sz="2000" dirty="0"/>
              <a:t>}</a:t>
            </a:r>
          </a:p>
          <a:p>
            <a:pPr marL="0" indent="0">
              <a:buFont typeface="Arial" panose="020B0604020202020204" pitchFamily="34" charset="0"/>
              <a:buNone/>
            </a:pPr>
            <a:endParaRPr lang="en-CA" sz="2000" dirty="0"/>
          </a:p>
          <a:p>
            <a:pPr marL="0" indent="0">
              <a:buFont typeface="Arial" panose="020B0604020202020204" pitchFamily="34" charset="0"/>
              <a:buNone/>
            </a:pPr>
            <a:endParaRPr lang="en-CA" sz="2000" dirty="0"/>
          </a:p>
        </p:txBody>
      </p:sp>
      <p:sp>
        <p:nvSpPr>
          <p:cNvPr id="9" name="Content Placeholder 2">
            <a:extLst>
              <a:ext uri="{FF2B5EF4-FFF2-40B4-BE49-F238E27FC236}">
                <a16:creationId xmlns:a16="http://schemas.microsoft.com/office/drawing/2014/main" id="{61C12B4F-EF16-48D6-BB02-BD5E93D5BDF9}"/>
              </a:ext>
            </a:extLst>
          </p:cNvPr>
          <p:cNvSpPr txBox="1">
            <a:spLocks/>
          </p:cNvSpPr>
          <p:nvPr/>
        </p:nvSpPr>
        <p:spPr>
          <a:xfrm>
            <a:off x="8974708" y="600075"/>
            <a:ext cx="3013076" cy="325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b="1" dirty="0">
                <a:solidFill>
                  <a:srgbClr val="0070C0"/>
                </a:solidFill>
              </a:rPr>
              <a:t>entity</a:t>
            </a:r>
            <a:r>
              <a:rPr lang="en-CA" sz="2000" dirty="0"/>
              <a:t> Server { </a:t>
            </a:r>
          </a:p>
          <a:p>
            <a:pPr marL="0" indent="0">
              <a:buFont typeface="Arial" panose="020B0604020202020204" pitchFamily="34" charset="0"/>
              <a:buNone/>
            </a:pPr>
            <a:r>
              <a:rPr lang="en-CA" sz="2000" b="1" dirty="0">
                <a:solidFill>
                  <a:srgbClr val="0070C0"/>
                </a:solidFill>
              </a:rPr>
              <a:t>    int</a:t>
            </a:r>
            <a:r>
              <a:rPr lang="en-CA" sz="2000" dirty="0"/>
              <a:t> id [K],</a:t>
            </a:r>
          </a:p>
          <a:p>
            <a:pPr marL="0" indent="0">
              <a:buFont typeface="Arial" panose="020B0604020202020204" pitchFamily="34" charset="0"/>
              <a:buNone/>
            </a:pPr>
            <a:r>
              <a:rPr lang="en-CA" sz="2000" dirty="0"/>
              <a:t>    </a:t>
            </a:r>
            <a:r>
              <a:rPr lang="en-CA" sz="2000" b="1" dirty="0">
                <a:solidFill>
                  <a:srgbClr val="0070C0"/>
                </a:solidFill>
              </a:rPr>
              <a:t>string</a:t>
            </a:r>
            <a:r>
              <a:rPr lang="en-CA" sz="2000" dirty="0"/>
              <a:t> name,</a:t>
            </a:r>
          </a:p>
          <a:p>
            <a:pPr marL="0" indent="0">
              <a:buNone/>
            </a:pPr>
            <a:r>
              <a:rPr lang="en-CA" sz="2000" b="1" dirty="0">
                <a:solidFill>
                  <a:srgbClr val="0070C0"/>
                </a:solidFill>
              </a:rPr>
              <a:t>    string</a:t>
            </a:r>
            <a:r>
              <a:rPr lang="en-CA" sz="2000" dirty="0"/>
              <a:t> </a:t>
            </a:r>
            <a:r>
              <a:rPr lang="en-CA" sz="2000" dirty="0" err="1"/>
              <a:t>ip</a:t>
            </a:r>
            <a:r>
              <a:rPr lang="en-CA" sz="2000" dirty="0"/>
              <a:t>,</a:t>
            </a:r>
          </a:p>
          <a:p>
            <a:pPr marL="0" indent="0">
              <a:buNone/>
            </a:pPr>
            <a:r>
              <a:rPr lang="en-CA" sz="2000" b="1" dirty="0">
                <a:solidFill>
                  <a:srgbClr val="0070C0"/>
                </a:solidFill>
              </a:rPr>
              <a:t>    ref </a:t>
            </a:r>
            <a:r>
              <a:rPr lang="en-CA" sz="2000" dirty="0"/>
              <a:t>Session[*] handles </a:t>
            </a:r>
          </a:p>
          <a:p>
            <a:pPr marL="0" indent="0">
              <a:buFont typeface="Arial" panose="020B0604020202020204" pitchFamily="34" charset="0"/>
              <a:buNone/>
            </a:pPr>
            <a:r>
              <a:rPr lang="en-CA" sz="2000" dirty="0"/>
              <a:t>}</a:t>
            </a:r>
          </a:p>
          <a:p>
            <a:pPr marL="0" indent="0">
              <a:buFont typeface="Arial" panose="020B0604020202020204" pitchFamily="34" charset="0"/>
              <a:buNone/>
            </a:pPr>
            <a:endParaRPr lang="en-CA" sz="2000" dirty="0"/>
          </a:p>
          <a:p>
            <a:pPr marL="0" indent="0">
              <a:buFont typeface="Arial" panose="020B0604020202020204" pitchFamily="34" charset="0"/>
              <a:buNone/>
            </a:pPr>
            <a:endParaRPr lang="en-CA" sz="2000" dirty="0"/>
          </a:p>
        </p:txBody>
      </p:sp>
      <p:sp>
        <p:nvSpPr>
          <p:cNvPr id="10" name="Slide Number Placeholder 3">
            <a:extLst>
              <a:ext uri="{FF2B5EF4-FFF2-40B4-BE49-F238E27FC236}">
                <a16:creationId xmlns:a16="http://schemas.microsoft.com/office/drawing/2014/main" id="{6248DFB5-E0FE-45E5-B65B-2CCB87C7A13A}"/>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a:t>
            </a:fld>
            <a:endParaRPr lang="en-CA" sz="3200" dirty="0"/>
          </a:p>
        </p:txBody>
      </p:sp>
      <p:sp>
        <p:nvSpPr>
          <p:cNvPr id="11" name="Title 1">
            <a:extLst>
              <a:ext uri="{FF2B5EF4-FFF2-40B4-BE49-F238E27FC236}">
                <a16:creationId xmlns:a16="http://schemas.microsoft.com/office/drawing/2014/main" id="{D2F7B2DD-0C9B-406A-8C98-FE8C4E694FF8}"/>
              </a:ext>
            </a:extLst>
          </p:cNvPr>
          <p:cNvSpPr>
            <a:spLocks noGrp="1"/>
          </p:cNvSpPr>
          <p:nvPr>
            <p:ph type="title"/>
          </p:nvPr>
        </p:nvSpPr>
        <p:spPr>
          <a:xfrm>
            <a:off x="1511299" y="3770766"/>
            <a:ext cx="9169402" cy="614589"/>
          </a:xfrm>
        </p:spPr>
        <p:txBody>
          <a:bodyPr>
            <a:noAutofit/>
          </a:bodyPr>
          <a:lstStyle/>
          <a:p>
            <a:pPr algn="ctr"/>
            <a:r>
              <a:rPr lang="en-CA" sz="2000" b="1" dirty="0">
                <a:latin typeface="+mn-lt"/>
              </a:rPr>
              <a:t>Fig. 2: </a:t>
            </a:r>
            <a:r>
              <a:rPr lang="en-US" sz="2000" dirty="0">
                <a:latin typeface="+mn-lt"/>
              </a:rPr>
              <a:t>Textual representation of the conceptual model in Fig. 1 </a:t>
            </a:r>
            <a:endParaRPr lang="en-CA" sz="2000" dirty="0">
              <a:latin typeface="+mn-lt"/>
            </a:endParaRPr>
          </a:p>
        </p:txBody>
      </p:sp>
    </p:spTree>
    <p:extLst>
      <p:ext uri="{BB962C8B-B14F-4D97-AF65-F5344CB8AC3E}">
        <p14:creationId xmlns:p14="http://schemas.microsoft.com/office/powerpoint/2010/main" val="4024595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C3A3-C80D-4787-9D2E-B85E7ECBC36C}"/>
              </a:ext>
            </a:extLst>
          </p:cNvPr>
          <p:cNvSpPr>
            <a:spLocks noGrp="1"/>
          </p:cNvSpPr>
          <p:nvPr>
            <p:ph type="title"/>
          </p:nvPr>
        </p:nvSpPr>
        <p:spPr>
          <a:xfrm>
            <a:off x="1574800" y="1482725"/>
            <a:ext cx="9042400" cy="1325563"/>
          </a:xfrm>
        </p:spPr>
        <p:txBody>
          <a:bodyPr>
            <a:normAutofit/>
          </a:bodyPr>
          <a:lstStyle/>
          <a:p>
            <a:r>
              <a:rPr lang="en-US" sz="6000" b="1" dirty="0">
                <a:solidFill>
                  <a:srgbClr val="0070C0"/>
                </a:solidFill>
              </a:rPr>
              <a:t>Case Study#3: Digital Library</a:t>
            </a:r>
            <a:endParaRPr lang="en-CA" sz="6000" b="1" dirty="0">
              <a:solidFill>
                <a:srgbClr val="0070C0"/>
              </a:solidFill>
            </a:endParaRPr>
          </a:p>
        </p:txBody>
      </p:sp>
    </p:spTree>
    <p:extLst>
      <p:ext uri="{BB962C8B-B14F-4D97-AF65-F5344CB8AC3E}">
        <p14:creationId xmlns:p14="http://schemas.microsoft.com/office/powerpoint/2010/main" val="1187964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51</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1631216"/>
          </a:xfrm>
          <a:prstGeom prst="rect">
            <a:avLst/>
          </a:prstGeom>
        </p:spPr>
        <p:txBody>
          <a:bodyPr wrap="square">
            <a:spAutoFit/>
          </a:bodyPr>
          <a:lstStyle/>
          <a:p>
            <a:pPr marL="342900" indent="-342900">
              <a:buFont typeface="Arial" panose="020B0604020202020204" pitchFamily="34" charset="0"/>
              <a:buChar char="•"/>
            </a:pPr>
            <a:r>
              <a:rPr lang="en-US" sz="2000" b="0" i="0" dirty="0">
                <a:solidFill>
                  <a:srgbClr val="000000"/>
                </a:solidFill>
                <a:effectLst/>
              </a:rPr>
              <a:t>This case study </a:t>
            </a:r>
            <a:r>
              <a:rPr lang="en-US" sz="2000" i="0" dirty="0">
                <a:solidFill>
                  <a:srgbClr val="0070C0"/>
                </a:solidFill>
                <a:effectLst/>
              </a:rPr>
              <a:t>[3]</a:t>
            </a:r>
            <a:r>
              <a:rPr lang="en-US" sz="2000" b="0" i="0" dirty="0">
                <a:solidFill>
                  <a:srgbClr val="000000"/>
                </a:solidFill>
                <a:effectLst/>
              </a:rPr>
              <a:t> describes data related to a </a:t>
            </a:r>
            <a:r>
              <a:rPr lang="en-US" sz="2000" b="0" dirty="0">
                <a:solidFill>
                  <a:srgbClr val="000000"/>
                </a:solidFill>
                <a:effectLst/>
              </a:rPr>
              <a:t>venues’</a:t>
            </a:r>
            <a:r>
              <a:rPr lang="en-US" sz="2000" b="0" i="0" dirty="0">
                <a:solidFill>
                  <a:srgbClr val="000000"/>
                </a:solidFill>
                <a:effectLst/>
              </a:rPr>
              <a:t> platform. </a:t>
            </a:r>
            <a:r>
              <a:rPr lang="en-US" sz="2000" b="0" i="1" dirty="0">
                <a:solidFill>
                  <a:srgbClr val="000000"/>
                </a:solidFill>
                <a:effectLst/>
              </a:rPr>
              <a:t>Venues</a:t>
            </a:r>
            <a:r>
              <a:rPr lang="en-US" sz="2000" b="0" i="0" dirty="0">
                <a:solidFill>
                  <a:srgbClr val="000000"/>
                </a:solidFill>
                <a:effectLst/>
              </a:rPr>
              <a:t> takes place yearly. In each venue, a set of digital </a:t>
            </a:r>
            <a:r>
              <a:rPr lang="en-US" sz="2000" b="0" i="1" dirty="0">
                <a:solidFill>
                  <a:srgbClr val="000000"/>
                </a:solidFill>
                <a:effectLst/>
              </a:rPr>
              <a:t>Artifacts</a:t>
            </a:r>
            <a:r>
              <a:rPr lang="en-US" sz="2000" b="0" i="0" dirty="0">
                <a:solidFill>
                  <a:srgbClr val="000000"/>
                </a:solidFill>
                <a:effectLst/>
              </a:rPr>
              <a:t> is included. Users can perform </a:t>
            </a:r>
            <a:r>
              <a:rPr lang="en-US" sz="2000" b="0" i="1" dirty="0">
                <a:solidFill>
                  <a:srgbClr val="000000"/>
                </a:solidFill>
                <a:effectLst/>
              </a:rPr>
              <a:t>Reviews</a:t>
            </a:r>
            <a:r>
              <a:rPr lang="en-US" sz="2000" b="0" i="0" dirty="0">
                <a:solidFill>
                  <a:srgbClr val="000000"/>
                </a:solidFill>
                <a:effectLst/>
              </a:rPr>
              <a:t> of these artifacts, including a comment and a rating. Also, users can like reviews, digital artifacts and concrete venue editions. </a:t>
            </a:r>
          </a:p>
          <a:p>
            <a:pPr marL="342900" indent="-342900">
              <a:buFont typeface="Arial" panose="020B0604020202020204" pitchFamily="34" charset="0"/>
              <a:buChar char="•"/>
            </a:pPr>
            <a:r>
              <a:rPr lang="en-US" sz="2000" b="0" i="0" dirty="0">
                <a:solidFill>
                  <a:srgbClr val="000000"/>
                </a:solidFill>
                <a:effectLst/>
              </a:rPr>
              <a:t>The domain entities that conform this case study and their relations are shown in the UML class diagram in </a:t>
            </a:r>
            <a:r>
              <a:rPr lang="en-US" sz="2000" b="0" i="0" dirty="0">
                <a:solidFill>
                  <a:srgbClr val="0070C0"/>
                </a:solidFill>
                <a:effectLst/>
              </a:rPr>
              <a:t>Fig. 14</a:t>
            </a:r>
            <a:r>
              <a:rPr lang="en-US" sz="2000" b="0" i="0" dirty="0">
                <a:solidFill>
                  <a:srgbClr val="000000"/>
                </a:solidFill>
                <a:effectLst/>
              </a:rPr>
              <a:t>. </a:t>
            </a:r>
          </a:p>
        </p:txBody>
      </p:sp>
      <p:sp>
        <p:nvSpPr>
          <p:cNvPr id="8" name="TextBox 7">
            <a:extLst>
              <a:ext uri="{FF2B5EF4-FFF2-40B4-BE49-F238E27FC236}">
                <a16:creationId xmlns:a16="http://schemas.microsoft.com/office/drawing/2014/main" id="{B72FA05F-0885-47EE-9F2B-69128293E142}"/>
              </a:ext>
            </a:extLst>
          </p:cNvPr>
          <p:cNvSpPr txBox="1"/>
          <p:nvPr/>
        </p:nvSpPr>
        <p:spPr>
          <a:xfrm>
            <a:off x="3786186" y="203696"/>
            <a:ext cx="4619625" cy="646331"/>
          </a:xfrm>
          <a:prstGeom prst="rect">
            <a:avLst/>
          </a:prstGeom>
          <a:noFill/>
        </p:spPr>
        <p:txBody>
          <a:bodyPr wrap="square" rtlCol="0">
            <a:spAutoFit/>
          </a:bodyPr>
          <a:lstStyle/>
          <a:p>
            <a:pPr algn="ctr"/>
            <a:r>
              <a:rPr lang="en-CA" sz="3600" b="1" dirty="0">
                <a:solidFill>
                  <a:srgbClr val="0070C0"/>
                </a:solidFill>
              </a:rPr>
              <a:t>Case Study Description</a:t>
            </a:r>
          </a:p>
        </p:txBody>
      </p:sp>
    </p:spTree>
    <p:extLst>
      <p:ext uri="{BB962C8B-B14F-4D97-AF65-F5344CB8AC3E}">
        <p14:creationId xmlns:p14="http://schemas.microsoft.com/office/powerpoint/2010/main" val="1942828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FC2DB705-4152-4816-8DDC-935EAC930A44}"/>
              </a:ext>
            </a:extLst>
          </p:cNvPr>
          <p:cNvSpPr>
            <a:spLocks noGrp="1"/>
          </p:cNvSpPr>
          <p:nvPr>
            <p:ph type="title"/>
          </p:nvPr>
        </p:nvSpPr>
        <p:spPr>
          <a:xfrm>
            <a:off x="1511299" y="6243074"/>
            <a:ext cx="9169402" cy="614589"/>
          </a:xfrm>
        </p:spPr>
        <p:txBody>
          <a:bodyPr>
            <a:noAutofit/>
          </a:bodyPr>
          <a:lstStyle/>
          <a:p>
            <a:pPr algn="ctr"/>
            <a:r>
              <a:rPr lang="en-CA" sz="2000" b="1" dirty="0">
                <a:latin typeface="+mn-lt"/>
              </a:rPr>
              <a:t>Fig. 14: </a:t>
            </a:r>
            <a:r>
              <a:rPr lang="en-CA" sz="2000" dirty="0">
                <a:latin typeface="+mn-lt"/>
              </a:rPr>
              <a:t>Digital Library </a:t>
            </a:r>
            <a:r>
              <a:rPr lang="en-US" sz="2000" dirty="0">
                <a:latin typeface="+mn-lt"/>
              </a:rPr>
              <a:t>conceptual model represented with UML class diagram</a:t>
            </a:r>
            <a:br>
              <a:rPr lang="en-US" sz="2000" dirty="0">
                <a:latin typeface="+mn-lt"/>
              </a:rPr>
            </a:br>
            <a:endParaRPr lang="en-CA" sz="2000" dirty="0">
              <a:latin typeface="+mn-lt"/>
            </a:endParaRPr>
          </a:p>
        </p:txBody>
      </p:sp>
      <p:sp>
        <p:nvSpPr>
          <p:cNvPr id="21" name="Slide Number Placeholder 3">
            <a:extLst>
              <a:ext uri="{FF2B5EF4-FFF2-40B4-BE49-F238E27FC236}">
                <a16:creationId xmlns:a16="http://schemas.microsoft.com/office/drawing/2014/main" id="{A415BAE7-E8B6-41F3-A5A6-1BFB918E43B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52</a:t>
            </a:fld>
            <a:endParaRPr lang="en-CA" sz="3200" dirty="0"/>
          </a:p>
        </p:txBody>
      </p:sp>
      <p:pic>
        <p:nvPicPr>
          <p:cNvPr id="3" name="Picture 2">
            <a:extLst>
              <a:ext uri="{FF2B5EF4-FFF2-40B4-BE49-F238E27FC236}">
                <a16:creationId xmlns:a16="http://schemas.microsoft.com/office/drawing/2014/main" id="{44A220A1-C382-4443-9395-0C07AB19C881}"/>
              </a:ext>
            </a:extLst>
          </p:cNvPr>
          <p:cNvPicPr>
            <a:picLocks noChangeAspect="1"/>
          </p:cNvPicPr>
          <p:nvPr/>
        </p:nvPicPr>
        <p:blipFill>
          <a:blip r:embed="rId2"/>
          <a:stretch>
            <a:fillRect/>
          </a:stretch>
        </p:blipFill>
        <p:spPr>
          <a:xfrm>
            <a:off x="2027755" y="304800"/>
            <a:ext cx="8136489" cy="5506846"/>
          </a:xfrm>
          <a:prstGeom prst="rect">
            <a:avLst/>
          </a:prstGeom>
        </p:spPr>
      </p:pic>
    </p:spTree>
    <p:extLst>
      <p:ext uri="{BB962C8B-B14F-4D97-AF65-F5344CB8AC3E}">
        <p14:creationId xmlns:p14="http://schemas.microsoft.com/office/powerpoint/2010/main" val="3334263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6248DFB5-E0FE-45E5-B65B-2CCB87C7A13A}"/>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53</a:t>
            </a:fld>
            <a:endParaRPr lang="en-CA" sz="3200" dirty="0"/>
          </a:p>
        </p:txBody>
      </p:sp>
      <p:sp>
        <p:nvSpPr>
          <p:cNvPr id="11" name="Title 1">
            <a:extLst>
              <a:ext uri="{FF2B5EF4-FFF2-40B4-BE49-F238E27FC236}">
                <a16:creationId xmlns:a16="http://schemas.microsoft.com/office/drawing/2014/main" id="{D2F7B2DD-0C9B-406A-8C98-FE8C4E694FF8}"/>
              </a:ext>
            </a:extLst>
          </p:cNvPr>
          <p:cNvSpPr>
            <a:spLocks noGrp="1"/>
          </p:cNvSpPr>
          <p:nvPr>
            <p:ph type="title"/>
          </p:nvPr>
        </p:nvSpPr>
        <p:spPr>
          <a:xfrm>
            <a:off x="1511299" y="4879294"/>
            <a:ext cx="9169402" cy="614589"/>
          </a:xfrm>
        </p:spPr>
        <p:txBody>
          <a:bodyPr>
            <a:noAutofit/>
          </a:bodyPr>
          <a:lstStyle/>
          <a:p>
            <a:pPr algn="ctr"/>
            <a:r>
              <a:rPr lang="en-CA" sz="2000" b="1" dirty="0">
                <a:latin typeface="+mn-lt"/>
              </a:rPr>
              <a:t>Fig. 15: </a:t>
            </a:r>
            <a:r>
              <a:rPr lang="en-US" sz="2000" dirty="0">
                <a:latin typeface="+mn-lt"/>
              </a:rPr>
              <a:t>Textual representation of the conceptual model in Fig. 14 </a:t>
            </a:r>
            <a:endParaRPr lang="en-CA" sz="2000" dirty="0">
              <a:latin typeface="+mn-lt"/>
            </a:endParaRPr>
          </a:p>
        </p:txBody>
      </p:sp>
      <p:pic>
        <p:nvPicPr>
          <p:cNvPr id="5" name="Picture 4">
            <a:extLst>
              <a:ext uri="{FF2B5EF4-FFF2-40B4-BE49-F238E27FC236}">
                <a16:creationId xmlns:a16="http://schemas.microsoft.com/office/drawing/2014/main" id="{2F34CEFC-1357-4B5F-AB0E-EA22E66FFCB7}"/>
              </a:ext>
            </a:extLst>
          </p:cNvPr>
          <p:cNvPicPr>
            <a:picLocks noChangeAspect="1"/>
          </p:cNvPicPr>
          <p:nvPr/>
        </p:nvPicPr>
        <p:blipFill>
          <a:blip r:embed="rId2"/>
          <a:stretch>
            <a:fillRect/>
          </a:stretch>
        </p:blipFill>
        <p:spPr>
          <a:xfrm>
            <a:off x="514628" y="746527"/>
            <a:ext cx="11162743" cy="5364945"/>
          </a:xfrm>
          <a:prstGeom prst="rect">
            <a:avLst/>
          </a:prstGeom>
        </p:spPr>
      </p:pic>
    </p:spTree>
    <p:extLst>
      <p:ext uri="{BB962C8B-B14F-4D97-AF65-F5344CB8AC3E}">
        <p14:creationId xmlns:p14="http://schemas.microsoft.com/office/powerpoint/2010/main" val="3860437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2269E52F-A37C-4BF3-B912-490361371557}"/>
              </a:ext>
            </a:extLst>
          </p:cNvPr>
          <p:cNvSpPr>
            <a:spLocks noGrp="1"/>
          </p:cNvSpPr>
          <p:nvPr>
            <p:ph type="title"/>
          </p:nvPr>
        </p:nvSpPr>
        <p:spPr>
          <a:xfrm>
            <a:off x="1301749" y="3891535"/>
            <a:ext cx="9169402" cy="614589"/>
          </a:xfrm>
        </p:spPr>
        <p:txBody>
          <a:bodyPr>
            <a:noAutofit/>
          </a:bodyPr>
          <a:lstStyle/>
          <a:p>
            <a:pPr algn="ctr"/>
            <a:r>
              <a:rPr lang="en-CA" sz="2000" b="1" dirty="0">
                <a:latin typeface="+mn-lt"/>
              </a:rPr>
              <a:t>Fig. 16: </a:t>
            </a:r>
            <a:r>
              <a:rPr lang="en-US" sz="2000" dirty="0">
                <a:latin typeface="+mn-lt"/>
              </a:rPr>
              <a:t>Entity Graph representation of the conceptual model in Fig. 14</a:t>
            </a:r>
            <a:endParaRPr lang="en-CA" sz="2000" dirty="0">
              <a:latin typeface="+mn-lt"/>
            </a:endParaRPr>
          </a:p>
        </p:txBody>
      </p:sp>
      <p:sp>
        <p:nvSpPr>
          <p:cNvPr id="27" name="Slide Number Placeholder 3">
            <a:extLst>
              <a:ext uri="{FF2B5EF4-FFF2-40B4-BE49-F238E27FC236}">
                <a16:creationId xmlns:a16="http://schemas.microsoft.com/office/drawing/2014/main" id="{257C8537-7121-492E-A74C-3554EBF7DF9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54</a:t>
            </a:fld>
            <a:endParaRPr lang="en-CA" sz="3200" dirty="0"/>
          </a:p>
        </p:txBody>
      </p:sp>
      <p:pic>
        <p:nvPicPr>
          <p:cNvPr id="3" name="Picture 2">
            <a:extLst>
              <a:ext uri="{FF2B5EF4-FFF2-40B4-BE49-F238E27FC236}">
                <a16:creationId xmlns:a16="http://schemas.microsoft.com/office/drawing/2014/main" id="{28F45636-E8F5-42A6-9463-69BA83CB8BA0}"/>
              </a:ext>
            </a:extLst>
          </p:cNvPr>
          <p:cNvPicPr>
            <a:picLocks noChangeAspect="1"/>
          </p:cNvPicPr>
          <p:nvPr/>
        </p:nvPicPr>
        <p:blipFill>
          <a:blip r:embed="rId3"/>
          <a:stretch>
            <a:fillRect/>
          </a:stretch>
        </p:blipFill>
        <p:spPr>
          <a:xfrm>
            <a:off x="2532579" y="1245642"/>
            <a:ext cx="7126842" cy="2645893"/>
          </a:xfrm>
          <a:prstGeom prst="rect">
            <a:avLst/>
          </a:prstGeom>
        </p:spPr>
      </p:pic>
    </p:spTree>
    <p:extLst>
      <p:ext uri="{BB962C8B-B14F-4D97-AF65-F5344CB8AC3E}">
        <p14:creationId xmlns:p14="http://schemas.microsoft.com/office/powerpoint/2010/main" val="1899304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55</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317500" y="499894"/>
            <a:ext cx="11670284" cy="3416320"/>
          </a:xfrm>
          <a:prstGeom prst="rect">
            <a:avLst/>
          </a:prstGeom>
        </p:spPr>
        <p:txBody>
          <a:bodyPr wrap="square">
            <a:spAutoFit/>
          </a:bodyPr>
          <a:lstStyle/>
          <a:p>
            <a:r>
              <a:rPr lang="en-US" b="1" dirty="0">
                <a:solidFill>
                  <a:srgbClr val="0070C0"/>
                </a:solidFill>
                <a:latin typeface="t1-gul-regular"/>
              </a:rPr>
              <a:t>Q1 - </a:t>
            </a:r>
            <a:r>
              <a:rPr lang="en-US" dirty="0">
                <a:latin typeface="t1-gul-regular"/>
              </a:rPr>
              <a:t>Return </a:t>
            </a:r>
            <a:r>
              <a:rPr lang="en-US" dirty="0">
                <a:latin typeface="t1-gul-regular-italic"/>
              </a:rPr>
              <a:t>all </a:t>
            </a:r>
            <a:r>
              <a:rPr lang="en-US" b="1" dirty="0">
                <a:latin typeface="t1-gul-regular-italic"/>
              </a:rPr>
              <a:t>Artifacts</a:t>
            </a:r>
            <a:r>
              <a:rPr lang="en-US" dirty="0">
                <a:latin typeface="t1-gul-regular-italic"/>
              </a:rPr>
              <a:t> </a:t>
            </a:r>
            <a:r>
              <a:rPr lang="en-US" dirty="0">
                <a:latin typeface="t1-gul-regular"/>
              </a:rPr>
              <a:t>published in a </a:t>
            </a:r>
            <a:r>
              <a:rPr lang="en-US" b="1" dirty="0">
                <a:latin typeface="t1-gul-regular-italic"/>
              </a:rPr>
              <a:t>Venue</a:t>
            </a:r>
            <a:r>
              <a:rPr lang="en-US" dirty="0">
                <a:latin typeface="t1-gul-regular"/>
              </a:rPr>
              <a:t>, given the </a:t>
            </a:r>
            <a:r>
              <a:rPr lang="en-US" b="1" dirty="0">
                <a:latin typeface="t1-gul-regular-italic"/>
              </a:rPr>
              <a:t>name</a:t>
            </a:r>
            <a:r>
              <a:rPr lang="en-US" dirty="0">
                <a:latin typeface="t1-gul-regular-italic"/>
              </a:rPr>
              <a:t> </a:t>
            </a:r>
            <a:r>
              <a:rPr lang="en-US" dirty="0">
                <a:latin typeface="t1-gul-regular"/>
              </a:rPr>
              <a:t>of this venue, after a given </a:t>
            </a:r>
            <a:r>
              <a:rPr lang="en-US" b="1" dirty="0">
                <a:latin typeface="t1-gul-regular"/>
              </a:rPr>
              <a:t>year</a:t>
            </a:r>
            <a:r>
              <a:rPr lang="en-US" dirty="0">
                <a:latin typeface="t1-gul-regular"/>
              </a:rPr>
              <a:t>, and ordered by </a:t>
            </a:r>
            <a:r>
              <a:rPr lang="en-US" b="1" dirty="0">
                <a:latin typeface="t1-gul-regular-italic"/>
              </a:rPr>
              <a:t>year[Desc]</a:t>
            </a:r>
            <a:r>
              <a:rPr lang="en-US" dirty="0">
                <a:latin typeface="t1-gul-regular"/>
              </a:rPr>
              <a:t>.</a:t>
            </a:r>
          </a:p>
          <a:p>
            <a:r>
              <a:rPr lang="en-US" b="1" dirty="0">
                <a:solidFill>
                  <a:srgbClr val="0070C0"/>
                </a:solidFill>
                <a:latin typeface="t1-gul-regular"/>
              </a:rPr>
              <a:t>Q2 - </a:t>
            </a:r>
            <a:r>
              <a:rPr lang="en-US" dirty="0">
                <a:latin typeface="t1-gul-regular"/>
              </a:rPr>
              <a:t>Return </a:t>
            </a:r>
            <a:r>
              <a:rPr lang="en-US" dirty="0">
                <a:latin typeface="t1-gul-regular-italic"/>
              </a:rPr>
              <a:t>all </a:t>
            </a:r>
            <a:r>
              <a:rPr lang="en-US" b="1" dirty="0">
                <a:latin typeface="t1-gul-regular-italic"/>
              </a:rPr>
              <a:t>Artifacts </a:t>
            </a:r>
            <a:r>
              <a:rPr lang="en-US" dirty="0">
                <a:latin typeface="t1-gul-regular-italic"/>
              </a:rPr>
              <a:t>and related venue names</a:t>
            </a:r>
            <a:r>
              <a:rPr lang="en-US" dirty="0">
                <a:latin typeface="t1-gul-regular"/>
              </a:rPr>
              <a:t>, given the </a:t>
            </a:r>
            <a:r>
              <a:rPr lang="en-US" b="1" dirty="0">
                <a:latin typeface="t1-gul-regular"/>
              </a:rPr>
              <a:t>author</a:t>
            </a:r>
            <a:r>
              <a:rPr lang="en-US" dirty="0">
                <a:latin typeface="t1-gul-regular-italic"/>
              </a:rPr>
              <a:t> </a:t>
            </a:r>
            <a:r>
              <a:rPr lang="en-US" dirty="0">
                <a:latin typeface="t1-gul-regular"/>
              </a:rPr>
              <a:t>of these artifacts, and ordered by </a:t>
            </a:r>
            <a:r>
              <a:rPr lang="en-US" b="1" dirty="0">
                <a:latin typeface="t1-gul-regular-italic"/>
              </a:rPr>
              <a:t>year[Desc]</a:t>
            </a:r>
            <a:r>
              <a:rPr lang="en-US" dirty="0">
                <a:latin typeface="t1-gul-regular"/>
              </a:rPr>
              <a:t>.</a:t>
            </a:r>
          </a:p>
          <a:p>
            <a:r>
              <a:rPr lang="en-US" b="1" dirty="0">
                <a:solidFill>
                  <a:srgbClr val="0070C0"/>
                </a:solidFill>
                <a:latin typeface="t1-gul-regular"/>
              </a:rPr>
              <a:t>Q3 - </a:t>
            </a:r>
            <a:r>
              <a:rPr lang="en-US" dirty="0">
                <a:latin typeface="t1-gul-regular"/>
              </a:rPr>
              <a:t>Return </a:t>
            </a:r>
            <a:r>
              <a:rPr lang="en-US" dirty="0">
                <a:latin typeface="t1-gul-regular-italic"/>
              </a:rPr>
              <a:t>all </a:t>
            </a:r>
            <a:r>
              <a:rPr lang="en-US" b="1" dirty="0">
                <a:latin typeface="t1-gul-regular-italic"/>
              </a:rPr>
              <a:t>Users</a:t>
            </a:r>
            <a:r>
              <a:rPr lang="en-US" dirty="0">
                <a:latin typeface="t1-gul-regular-italic"/>
              </a:rPr>
              <a:t> </a:t>
            </a:r>
            <a:r>
              <a:rPr lang="en-US" dirty="0">
                <a:latin typeface="t1-gul-regular"/>
              </a:rPr>
              <a:t>who like an </a:t>
            </a:r>
            <a:r>
              <a:rPr lang="en-US" b="1" dirty="0">
                <a:latin typeface="t1-gul-regular"/>
              </a:rPr>
              <a:t>Artifact</a:t>
            </a:r>
            <a:r>
              <a:rPr lang="en-US" b="1" dirty="0">
                <a:latin typeface="t1-gul-regular-italic"/>
              </a:rPr>
              <a:t>,</a:t>
            </a:r>
            <a:r>
              <a:rPr lang="en-US" dirty="0">
                <a:latin typeface="t1-gul-regular"/>
              </a:rPr>
              <a:t> given the </a:t>
            </a:r>
            <a:r>
              <a:rPr lang="en-US" b="1" dirty="0">
                <a:latin typeface="t1-gul-regular-italic"/>
              </a:rPr>
              <a:t>id</a:t>
            </a:r>
            <a:r>
              <a:rPr lang="en-US" dirty="0">
                <a:latin typeface="t1-gul-regular-italic"/>
              </a:rPr>
              <a:t> </a:t>
            </a:r>
            <a:r>
              <a:rPr lang="en-US" dirty="0">
                <a:latin typeface="t1-gul-regular"/>
              </a:rPr>
              <a:t>of this artifact.</a:t>
            </a:r>
          </a:p>
          <a:p>
            <a:r>
              <a:rPr lang="en-US" b="1" dirty="0">
                <a:solidFill>
                  <a:srgbClr val="0070C0"/>
                </a:solidFill>
                <a:latin typeface="t1-gul-regular"/>
              </a:rPr>
              <a:t>Q4 - </a:t>
            </a:r>
            <a:r>
              <a:rPr lang="en-US" dirty="0">
                <a:latin typeface="t1-gul-regular"/>
              </a:rPr>
              <a:t>Return </a:t>
            </a:r>
            <a:r>
              <a:rPr lang="en-US" dirty="0">
                <a:latin typeface="t1-gul-regular-italic"/>
              </a:rPr>
              <a:t>all </a:t>
            </a:r>
            <a:r>
              <a:rPr lang="en-US" b="1" dirty="0">
                <a:latin typeface="t1-gul-regular-italic"/>
              </a:rPr>
              <a:t>Users</a:t>
            </a:r>
            <a:r>
              <a:rPr lang="en-US" dirty="0">
                <a:latin typeface="t1-gul-regular-italic"/>
              </a:rPr>
              <a:t> </a:t>
            </a:r>
            <a:r>
              <a:rPr lang="en-US" dirty="0">
                <a:latin typeface="t1-gul-regular"/>
              </a:rPr>
              <a:t>who like an </a:t>
            </a:r>
            <a:r>
              <a:rPr lang="en-US" b="1" dirty="0">
                <a:latin typeface="t1-gul-regular"/>
              </a:rPr>
              <a:t>Artifact</a:t>
            </a:r>
            <a:r>
              <a:rPr lang="en-US" b="1" dirty="0">
                <a:latin typeface="t1-gul-regular-italic"/>
              </a:rPr>
              <a:t>,</a:t>
            </a:r>
            <a:r>
              <a:rPr lang="en-US" dirty="0">
                <a:latin typeface="t1-gul-regular"/>
              </a:rPr>
              <a:t> given the </a:t>
            </a:r>
            <a:r>
              <a:rPr lang="en-US" b="1" dirty="0">
                <a:latin typeface="t1-gul-regular-italic"/>
              </a:rPr>
              <a:t>id</a:t>
            </a:r>
            <a:r>
              <a:rPr lang="en-US" dirty="0">
                <a:latin typeface="t1-gul-regular-italic"/>
              </a:rPr>
              <a:t> </a:t>
            </a:r>
            <a:r>
              <a:rPr lang="en-US" dirty="0">
                <a:latin typeface="t1-gul-regular"/>
              </a:rPr>
              <a:t>of this artifact, who have a given </a:t>
            </a:r>
            <a:r>
              <a:rPr lang="en-US" b="1" dirty="0">
                <a:latin typeface="t1-gul-regular"/>
              </a:rPr>
              <a:t>expertise</a:t>
            </a:r>
            <a:r>
              <a:rPr lang="en-US" dirty="0">
                <a:latin typeface="t1-gul-regular"/>
              </a:rPr>
              <a:t>.</a:t>
            </a:r>
          </a:p>
          <a:p>
            <a:r>
              <a:rPr lang="en-US" b="1" dirty="0">
                <a:solidFill>
                  <a:srgbClr val="0070C0"/>
                </a:solidFill>
                <a:latin typeface="t1-gul-regular"/>
              </a:rPr>
              <a:t>Q5 - </a:t>
            </a:r>
            <a:r>
              <a:rPr lang="en-US" dirty="0">
                <a:latin typeface="t1-gul-regular"/>
              </a:rPr>
              <a:t>Return </a:t>
            </a:r>
            <a:r>
              <a:rPr lang="en-US" dirty="0">
                <a:latin typeface="t1-gul-regular-italic"/>
              </a:rPr>
              <a:t>the </a:t>
            </a:r>
            <a:r>
              <a:rPr lang="en-US" b="1" dirty="0">
                <a:latin typeface="t1-gul-regular-italic"/>
              </a:rPr>
              <a:t>average rating of </a:t>
            </a:r>
            <a:r>
              <a:rPr lang="en-US" dirty="0">
                <a:latin typeface="t1-gul-regular"/>
              </a:rPr>
              <a:t>an </a:t>
            </a:r>
            <a:r>
              <a:rPr lang="en-US" b="1" dirty="0">
                <a:latin typeface="t1-gul-regular"/>
              </a:rPr>
              <a:t>Artifact</a:t>
            </a:r>
            <a:r>
              <a:rPr lang="en-US" b="1" dirty="0">
                <a:latin typeface="t1-gul-regular-italic"/>
              </a:rPr>
              <a:t>,</a:t>
            </a:r>
            <a:r>
              <a:rPr lang="en-US" dirty="0">
                <a:latin typeface="t1-gul-regular"/>
              </a:rPr>
              <a:t> given the </a:t>
            </a:r>
            <a:r>
              <a:rPr lang="en-US" b="1" dirty="0">
                <a:latin typeface="t1-gul-regular-italic"/>
              </a:rPr>
              <a:t>id</a:t>
            </a:r>
            <a:r>
              <a:rPr lang="en-US" dirty="0">
                <a:latin typeface="t1-gul-regular-italic"/>
              </a:rPr>
              <a:t> </a:t>
            </a:r>
            <a:r>
              <a:rPr lang="en-US" dirty="0">
                <a:latin typeface="t1-gul-regular"/>
              </a:rPr>
              <a:t>of this artifact.</a:t>
            </a:r>
          </a:p>
          <a:p>
            <a:r>
              <a:rPr lang="en-US" b="1" dirty="0">
                <a:solidFill>
                  <a:srgbClr val="0070C0"/>
                </a:solidFill>
                <a:latin typeface="t1-gul-regular"/>
              </a:rPr>
              <a:t>Q6 - </a:t>
            </a:r>
            <a:r>
              <a:rPr lang="en-US" dirty="0">
                <a:latin typeface="t1-gul-regular"/>
              </a:rPr>
              <a:t>Return </a:t>
            </a:r>
            <a:r>
              <a:rPr lang="en-US" dirty="0">
                <a:latin typeface="t1-gul-regular-italic"/>
              </a:rPr>
              <a:t>all </a:t>
            </a:r>
            <a:r>
              <a:rPr lang="en-US" b="1" dirty="0">
                <a:latin typeface="t1-gul-regular-italic"/>
              </a:rPr>
              <a:t>Venues</a:t>
            </a:r>
            <a:r>
              <a:rPr lang="en-US" dirty="0">
                <a:latin typeface="t1-gul-regular-italic"/>
              </a:rPr>
              <a:t> </a:t>
            </a:r>
            <a:r>
              <a:rPr lang="en-US" dirty="0">
                <a:latin typeface="t1-gul-regular"/>
              </a:rPr>
              <a:t>liked by a </a:t>
            </a:r>
            <a:r>
              <a:rPr lang="en-US" b="1" dirty="0">
                <a:latin typeface="t1-gul-regular-italic"/>
              </a:rPr>
              <a:t>User,</a:t>
            </a:r>
            <a:r>
              <a:rPr lang="en-US" dirty="0">
                <a:latin typeface="t1-gul-regular"/>
              </a:rPr>
              <a:t> given the </a:t>
            </a:r>
            <a:r>
              <a:rPr lang="en-US" b="1" dirty="0">
                <a:latin typeface="t1-gul-regular-italic"/>
              </a:rPr>
              <a:t>id</a:t>
            </a:r>
            <a:r>
              <a:rPr lang="en-US" dirty="0">
                <a:latin typeface="t1-gul-regular-italic"/>
              </a:rPr>
              <a:t> </a:t>
            </a:r>
            <a:r>
              <a:rPr lang="en-US" dirty="0">
                <a:latin typeface="t1-gul-regular"/>
              </a:rPr>
              <a:t>of this user.</a:t>
            </a:r>
          </a:p>
          <a:p>
            <a:r>
              <a:rPr lang="en-US" b="1" dirty="0">
                <a:solidFill>
                  <a:srgbClr val="0070C0"/>
                </a:solidFill>
                <a:latin typeface="t1-gul-regular"/>
              </a:rPr>
              <a:t>Q7 - </a:t>
            </a:r>
            <a:r>
              <a:rPr lang="en-US" dirty="0">
                <a:latin typeface="t1-gul-regular"/>
              </a:rPr>
              <a:t>Return </a:t>
            </a:r>
            <a:r>
              <a:rPr lang="en-US" dirty="0">
                <a:latin typeface="t1-gul-regular-italic"/>
              </a:rPr>
              <a:t>all </a:t>
            </a:r>
            <a:r>
              <a:rPr lang="en-US" b="1" dirty="0">
                <a:latin typeface="t1-gul-regular-italic"/>
              </a:rPr>
              <a:t>Artifacts</a:t>
            </a:r>
            <a:r>
              <a:rPr lang="en-US" dirty="0">
                <a:latin typeface="t1-gul-regular-italic"/>
              </a:rPr>
              <a:t> </a:t>
            </a:r>
            <a:r>
              <a:rPr lang="en-US" dirty="0">
                <a:latin typeface="t1-gul-regular"/>
              </a:rPr>
              <a:t>published after a given </a:t>
            </a:r>
            <a:r>
              <a:rPr lang="en-US" b="1" dirty="0">
                <a:latin typeface="t1-gul-regular-italic"/>
              </a:rPr>
              <a:t>Year,</a:t>
            </a:r>
            <a:r>
              <a:rPr lang="en-US" dirty="0">
                <a:latin typeface="t1-gul-regular"/>
              </a:rPr>
              <a:t> that a </a:t>
            </a:r>
            <a:r>
              <a:rPr lang="en-US" b="1" dirty="0">
                <a:latin typeface="t1-gul-regular"/>
              </a:rPr>
              <a:t>User</a:t>
            </a:r>
            <a:r>
              <a:rPr lang="en-US" dirty="0">
                <a:latin typeface="t1-gul-regular"/>
              </a:rPr>
              <a:t> liked, given the </a:t>
            </a:r>
            <a:r>
              <a:rPr lang="en-US" b="1" dirty="0">
                <a:latin typeface="t1-gul-regular-italic"/>
              </a:rPr>
              <a:t>id</a:t>
            </a:r>
            <a:r>
              <a:rPr lang="en-US" dirty="0">
                <a:latin typeface="t1-gul-regular-italic"/>
              </a:rPr>
              <a:t> </a:t>
            </a:r>
            <a:r>
              <a:rPr lang="en-US" dirty="0">
                <a:latin typeface="t1-gul-regular"/>
              </a:rPr>
              <a:t>of this user, and ordered by </a:t>
            </a:r>
            <a:r>
              <a:rPr lang="en-US" b="1" dirty="0">
                <a:latin typeface="t1-gul-regular-italic"/>
              </a:rPr>
              <a:t>year[Desc]</a:t>
            </a:r>
            <a:r>
              <a:rPr lang="en-US" dirty="0">
                <a:latin typeface="t1-gul-regular"/>
              </a:rPr>
              <a:t>.</a:t>
            </a:r>
          </a:p>
          <a:p>
            <a:r>
              <a:rPr lang="en-US" b="1" dirty="0">
                <a:solidFill>
                  <a:srgbClr val="0070C0"/>
                </a:solidFill>
                <a:latin typeface="t1-gul-regular"/>
              </a:rPr>
              <a:t>Q8 - </a:t>
            </a:r>
            <a:r>
              <a:rPr lang="en-US" dirty="0">
                <a:latin typeface="t1-gul-regular"/>
              </a:rPr>
              <a:t>Return </a:t>
            </a:r>
            <a:r>
              <a:rPr lang="en-US" dirty="0">
                <a:latin typeface="t1-gul-regular-italic"/>
              </a:rPr>
              <a:t>all </a:t>
            </a:r>
            <a:r>
              <a:rPr lang="en-US" b="1" dirty="0">
                <a:latin typeface="t1-gul-regular-italic"/>
              </a:rPr>
              <a:t>Reviews</a:t>
            </a:r>
            <a:r>
              <a:rPr lang="en-US" dirty="0">
                <a:latin typeface="t1-gul-regular-italic"/>
              </a:rPr>
              <a:t> </a:t>
            </a:r>
            <a:r>
              <a:rPr lang="en-US" dirty="0">
                <a:latin typeface="t1-gul-regular"/>
              </a:rPr>
              <a:t>posted by a </a:t>
            </a:r>
            <a:r>
              <a:rPr lang="en-US" b="1" dirty="0">
                <a:latin typeface="t1-gul-regular-italic"/>
              </a:rPr>
              <a:t>User,</a:t>
            </a:r>
            <a:r>
              <a:rPr lang="en-US" dirty="0">
                <a:latin typeface="t1-gul-regular"/>
              </a:rPr>
              <a:t> given the </a:t>
            </a:r>
            <a:r>
              <a:rPr lang="en-US" b="1" dirty="0">
                <a:latin typeface="t1-gul-regular-italic"/>
              </a:rPr>
              <a:t>id</a:t>
            </a:r>
            <a:r>
              <a:rPr lang="en-US" dirty="0">
                <a:latin typeface="t1-gul-regular-italic"/>
              </a:rPr>
              <a:t> </a:t>
            </a:r>
            <a:r>
              <a:rPr lang="en-US" dirty="0">
                <a:latin typeface="t1-gul-regular"/>
              </a:rPr>
              <a:t>of this author, with a </a:t>
            </a:r>
            <a:r>
              <a:rPr lang="en-US" b="1" dirty="0">
                <a:latin typeface="t1-gul-regular"/>
              </a:rPr>
              <a:t>rating </a:t>
            </a:r>
            <a:r>
              <a:rPr lang="en-US" dirty="0">
                <a:latin typeface="t1-gul-regular"/>
              </a:rPr>
              <a:t>greater than a given value, and ordered by </a:t>
            </a:r>
            <a:r>
              <a:rPr lang="en-US" b="1" dirty="0">
                <a:latin typeface="t1-gul-regular-italic"/>
              </a:rPr>
              <a:t>rating[Desc]</a:t>
            </a:r>
            <a:r>
              <a:rPr lang="en-US" dirty="0">
                <a:latin typeface="t1-gul-regular"/>
              </a:rPr>
              <a:t>.</a:t>
            </a:r>
          </a:p>
          <a:p>
            <a:r>
              <a:rPr lang="en-US" b="1" dirty="0">
                <a:solidFill>
                  <a:srgbClr val="0070C0"/>
                </a:solidFill>
                <a:latin typeface="t1-gul-regular"/>
              </a:rPr>
              <a:t>Q9 - </a:t>
            </a:r>
            <a:r>
              <a:rPr lang="en-US" dirty="0">
                <a:latin typeface="t1-gul-regular"/>
              </a:rPr>
              <a:t>Return </a:t>
            </a:r>
            <a:r>
              <a:rPr lang="en-US" dirty="0">
                <a:latin typeface="t1-gul-regular-italic"/>
              </a:rPr>
              <a:t>information about an </a:t>
            </a:r>
            <a:r>
              <a:rPr lang="en-US" b="1" dirty="0">
                <a:latin typeface="t1-gul-regular-italic"/>
              </a:rPr>
              <a:t>Artifacts</a:t>
            </a:r>
            <a:r>
              <a:rPr lang="en-US" dirty="0">
                <a:latin typeface="t1-gul-regular"/>
              </a:rPr>
              <a:t>, given the </a:t>
            </a:r>
            <a:r>
              <a:rPr lang="en-US" b="1" dirty="0">
                <a:latin typeface="t1-gul-regular-italic"/>
              </a:rPr>
              <a:t>id</a:t>
            </a:r>
            <a:r>
              <a:rPr lang="en-US" dirty="0">
                <a:latin typeface="t1-gul-regular-italic"/>
              </a:rPr>
              <a:t> </a:t>
            </a:r>
            <a:r>
              <a:rPr lang="en-US" dirty="0">
                <a:latin typeface="t1-gul-regular"/>
              </a:rPr>
              <a:t>of this artifact.</a:t>
            </a:r>
          </a:p>
          <a:p>
            <a:r>
              <a:rPr lang="en-US" b="1" dirty="0">
                <a:solidFill>
                  <a:srgbClr val="0070C0"/>
                </a:solidFill>
                <a:latin typeface="t1-gul-regular"/>
              </a:rPr>
              <a:t>Q10 – Insert</a:t>
            </a:r>
            <a:r>
              <a:rPr lang="en-US" dirty="0">
                <a:latin typeface="t1-gul-regular"/>
              </a:rPr>
              <a:t> an existing </a:t>
            </a:r>
            <a:r>
              <a:rPr lang="en-US" b="1" dirty="0">
                <a:latin typeface="t1-gul-regular"/>
              </a:rPr>
              <a:t>Review.</a:t>
            </a:r>
            <a:endParaRPr lang="en-US" dirty="0">
              <a:latin typeface="t1-gul-regular"/>
            </a:endParaRPr>
          </a:p>
          <a:p>
            <a:endParaRPr lang="en-US" dirty="0"/>
          </a:p>
        </p:txBody>
      </p:sp>
      <p:sp>
        <p:nvSpPr>
          <p:cNvPr id="6" name="Title 1">
            <a:extLst>
              <a:ext uri="{FF2B5EF4-FFF2-40B4-BE49-F238E27FC236}">
                <a16:creationId xmlns:a16="http://schemas.microsoft.com/office/drawing/2014/main" id="{DB6E10D8-BABA-4EF3-86EA-378C538D7AD0}"/>
              </a:ext>
            </a:extLst>
          </p:cNvPr>
          <p:cNvSpPr>
            <a:spLocks noGrp="1"/>
          </p:cNvSpPr>
          <p:nvPr>
            <p:ph type="title"/>
          </p:nvPr>
        </p:nvSpPr>
        <p:spPr>
          <a:xfrm>
            <a:off x="1118677" y="3774152"/>
            <a:ext cx="9954643" cy="614589"/>
          </a:xfrm>
        </p:spPr>
        <p:txBody>
          <a:bodyPr>
            <a:noAutofit/>
          </a:bodyPr>
          <a:lstStyle/>
          <a:p>
            <a:pPr algn="ctr"/>
            <a:r>
              <a:rPr lang="en-CA" sz="2000" b="1" dirty="0">
                <a:latin typeface="+mn-lt"/>
              </a:rPr>
              <a:t>Listing 3: </a:t>
            </a:r>
            <a:r>
              <a:rPr lang="en-US" sz="2000" dirty="0">
                <a:latin typeface="+mn-lt"/>
              </a:rPr>
              <a:t>Query workload associated with the case study </a:t>
            </a:r>
            <a:endParaRPr lang="en-CA" sz="2000" dirty="0">
              <a:latin typeface="+mn-lt"/>
            </a:endParaRPr>
          </a:p>
        </p:txBody>
      </p:sp>
      <p:sp>
        <p:nvSpPr>
          <p:cNvPr id="7" name="Rectangle 6">
            <a:extLst>
              <a:ext uri="{FF2B5EF4-FFF2-40B4-BE49-F238E27FC236}">
                <a16:creationId xmlns:a16="http://schemas.microsoft.com/office/drawing/2014/main" id="{CE1F339B-9FCE-4825-A72C-6FB1C6F731DB}"/>
              </a:ext>
            </a:extLst>
          </p:cNvPr>
          <p:cNvSpPr/>
          <p:nvPr/>
        </p:nvSpPr>
        <p:spPr>
          <a:xfrm>
            <a:off x="633412" y="4726214"/>
            <a:ext cx="10925175" cy="646331"/>
          </a:xfrm>
          <a:prstGeom prst="rect">
            <a:avLst/>
          </a:prstGeom>
        </p:spPr>
        <p:txBody>
          <a:bodyPr wrap="square">
            <a:spAutoFit/>
          </a:bodyPr>
          <a:lstStyle/>
          <a:p>
            <a:pPr marL="285750" indent="-285750">
              <a:buFont typeface="Arial" panose="020B0604020202020204" pitchFamily="34" charset="0"/>
              <a:buChar char="•"/>
            </a:pPr>
            <a:r>
              <a:rPr lang="en-US" dirty="0"/>
              <a:t>Regarding the workload, </a:t>
            </a:r>
            <a:r>
              <a:rPr lang="en-US" b="1" dirty="0"/>
              <a:t>Review</a:t>
            </a:r>
            <a:r>
              <a:rPr lang="en-US" dirty="0"/>
              <a:t> is an </a:t>
            </a:r>
            <a:r>
              <a:rPr lang="en-US" b="1" dirty="0">
                <a:solidFill>
                  <a:srgbClr val="C00000"/>
                </a:solidFill>
              </a:rPr>
              <a:t>HW entity type </a:t>
            </a:r>
            <a:r>
              <a:rPr lang="en-US" dirty="0"/>
              <a:t> </a:t>
            </a:r>
          </a:p>
          <a:p>
            <a:endParaRPr lang="en-US" dirty="0"/>
          </a:p>
        </p:txBody>
      </p:sp>
    </p:spTree>
    <p:extLst>
      <p:ext uri="{BB962C8B-B14F-4D97-AF65-F5344CB8AC3E}">
        <p14:creationId xmlns:p14="http://schemas.microsoft.com/office/powerpoint/2010/main" val="1783481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C30A9F7C-F683-48F0-BA1F-56422DDAACA2}"/>
              </a:ext>
            </a:extLst>
          </p:cNvPr>
          <p:cNvSpPr>
            <a:spLocks noGrp="1"/>
          </p:cNvSpPr>
          <p:nvPr>
            <p:ph type="title"/>
          </p:nvPr>
        </p:nvSpPr>
        <p:spPr>
          <a:xfrm>
            <a:off x="1069972" y="5543550"/>
            <a:ext cx="10207627" cy="614589"/>
          </a:xfrm>
        </p:spPr>
        <p:txBody>
          <a:bodyPr>
            <a:noAutofit/>
          </a:bodyPr>
          <a:lstStyle/>
          <a:p>
            <a:pPr algn="ctr"/>
            <a:r>
              <a:rPr lang="en-CA" sz="2000" b="1" dirty="0">
                <a:latin typeface="+mn-lt"/>
              </a:rPr>
              <a:t>Fig. 17: </a:t>
            </a:r>
            <a:r>
              <a:rPr lang="en-US" sz="2000" dirty="0">
                <a:latin typeface="+mn-lt"/>
              </a:rPr>
              <a:t>Query Path Graph (QPG) regarding the queries in Listing 3 and the entity graph in Fig. 16 </a:t>
            </a:r>
            <a:endParaRPr lang="en-CA" sz="2000" dirty="0">
              <a:latin typeface="+mn-lt"/>
            </a:endParaRPr>
          </a:p>
        </p:txBody>
      </p:sp>
      <p:sp>
        <p:nvSpPr>
          <p:cNvPr id="6" name="Slide Number Placeholder 3">
            <a:extLst>
              <a:ext uri="{FF2B5EF4-FFF2-40B4-BE49-F238E27FC236}">
                <a16:creationId xmlns:a16="http://schemas.microsoft.com/office/drawing/2014/main" id="{E441B103-FBE9-4713-85A5-7259DF8CB8A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56</a:t>
            </a:fld>
            <a:endParaRPr lang="en-CA" sz="3200" dirty="0"/>
          </a:p>
        </p:txBody>
      </p:sp>
      <p:pic>
        <p:nvPicPr>
          <p:cNvPr id="2" name="Picture 1">
            <a:extLst>
              <a:ext uri="{FF2B5EF4-FFF2-40B4-BE49-F238E27FC236}">
                <a16:creationId xmlns:a16="http://schemas.microsoft.com/office/drawing/2014/main" id="{CBE564F6-D4A0-4E01-B69A-F26BB63E46DD}"/>
              </a:ext>
            </a:extLst>
          </p:cNvPr>
          <p:cNvPicPr>
            <a:picLocks noChangeAspect="1"/>
          </p:cNvPicPr>
          <p:nvPr/>
        </p:nvPicPr>
        <p:blipFill>
          <a:blip r:embed="rId3"/>
          <a:stretch>
            <a:fillRect/>
          </a:stretch>
        </p:blipFill>
        <p:spPr>
          <a:xfrm>
            <a:off x="671769" y="430523"/>
            <a:ext cx="5246431" cy="4876716"/>
          </a:xfrm>
          <a:prstGeom prst="rect">
            <a:avLst/>
          </a:prstGeom>
        </p:spPr>
      </p:pic>
      <p:pic>
        <p:nvPicPr>
          <p:cNvPr id="5" name="Picture 4">
            <a:extLst>
              <a:ext uri="{FF2B5EF4-FFF2-40B4-BE49-F238E27FC236}">
                <a16:creationId xmlns:a16="http://schemas.microsoft.com/office/drawing/2014/main" id="{A1ECA42C-CD35-4F59-B981-3B759F829A47}"/>
              </a:ext>
            </a:extLst>
          </p:cNvPr>
          <p:cNvPicPr>
            <a:picLocks noChangeAspect="1"/>
          </p:cNvPicPr>
          <p:nvPr/>
        </p:nvPicPr>
        <p:blipFill>
          <a:blip r:embed="rId4"/>
          <a:stretch>
            <a:fillRect/>
          </a:stretch>
        </p:blipFill>
        <p:spPr>
          <a:xfrm>
            <a:off x="5192415" y="699861"/>
            <a:ext cx="6085184" cy="2562653"/>
          </a:xfrm>
          <a:prstGeom prst="rect">
            <a:avLst/>
          </a:prstGeom>
        </p:spPr>
      </p:pic>
    </p:spTree>
    <p:extLst>
      <p:ext uri="{BB962C8B-B14F-4D97-AF65-F5344CB8AC3E}">
        <p14:creationId xmlns:p14="http://schemas.microsoft.com/office/powerpoint/2010/main" val="60482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6284C-758E-4F1F-AD76-674A912CE40B}"/>
              </a:ext>
            </a:extLst>
          </p:cNvPr>
          <p:cNvSpPr/>
          <p:nvPr/>
        </p:nvSpPr>
        <p:spPr>
          <a:xfrm>
            <a:off x="633412" y="602893"/>
            <a:ext cx="10925175" cy="6186309"/>
          </a:xfrm>
          <a:prstGeom prst="rect">
            <a:avLst/>
          </a:prstGeom>
        </p:spPr>
        <p:txBody>
          <a:bodyPr wrap="square">
            <a:spAutoFit/>
          </a:bodyPr>
          <a:lstStyle/>
          <a:p>
            <a:r>
              <a:rPr lang="en-US" b="1" dirty="0">
                <a:latin typeface="t1-gul-regular"/>
              </a:rPr>
              <a:t>Q1 - </a:t>
            </a:r>
            <a:r>
              <a:rPr lang="en-CA" b="1" dirty="0">
                <a:solidFill>
                  <a:srgbClr val="0070C0"/>
                </a:solidFill>
              </a:rPr>
              <a:t>SELECT </a:t>
            </a:r>
            <a:r>
              <a:rPr lang="en-CA" dirty="0">
                <a:solidFill>
                  <a:prstClr val="black"/>
                </a:solidFill>
              </a:rPr>
              <a:t>Artifact.id, Artifact.title, Artifact.authors, Artifact.keywords</a:t>
            </a:r>
            <a:endParaRPr lang="en-CA" dirty="0"/>
          </a:p>
          <a:p>
            <a:r>
              <a:rPr lang="en-CA" b="1" dirty="0">
                <a:solidFill>
                  <a:srgbClr val="0070C0"/>
                </a:solidFill>
              </a:rPr>
              <a:t>         FROM </a:t>
            </a:r>
            <a:r>
              <a:rPr lang="en-CA" dirty="0"/>
              <a:t>Venue.features.Artifact </a:t>
            </a:r>
          </a:p>
          <a:p>
            <a:r>
              <a:rPr lang="en-CA" b="1" dirty="0">
                <a:solidFill>
                  <a:srgbClr val="0070C0"/>
                </a:solidFill>
              </a:rPr>
              <a:t>         WHERE </a:t>
            </a:r>
            <a:r>
              <a:rPr lang="en-CA" dirty="0"/>
              <a:t>Venue.name = ? </a:t>
            </a:r>
            <a:r>
              <a:rPr lang="en-CA" b="1" dirty="0">
                <a:solidFill>
                  <a:srgbClr val="0070C0"/>
                </a:solidFill>
              </a:rPr>
              <a:t>AND</a:t>
            </a:r>
            <a:r>
              <a:rPr lang="en-CA" dirty="0"/>
              <a:t> Venue.year &gt;= ?</a:t>
            </a:r>
          </a:p>
          <a:p>
            <a:r>
              <a:rPr lang="en-CA" b="1" dirty="0">
                <a:solidFill>
                  <a:srgbClr val="0070C0"/>
                </a:solidFill>
              </a:rPr>
              <a:t>         ORDER BY </a:t>
            </a:r>
            <a:r>
              <a:rPr lang="en-CA" dirty="0"/>
              <a:t>Venue.year(DESC)</a:t>
            </a:r>
          </a:p>
          <a:p>
            <a:endParaRPr lang="en-CA" dirty="0"/>
          </a:p>
          <a:p>
            <a:r>
              <a:rPr lang="en-US" b="1" dirty="0">
                <a:latin typeface="t1-gul-regular"/>
              </a:rPr>
              <a:t>Q2 - </a:t>
            </a:r>
            <a:r>
              <a:rPr lang="en-CA" b="1" dirty="0">
                <a:solidFill>
                  <a:srgbClr val="0070C0"/>
                </a:solidFill>
              </a:rPr>
              <a:t>SELECT </a:t>
            </a:r>
            <a:r>
              <a:rPr lang="en-CA" dirty="0">
                <a:solidFill>
                  <a:prstClr val="black"/>
                </a:solidFill>
              </a:rPr>
              <a:t>Artifact.id, Artifact.title, Artifact.authors, Artifact.keywords, Venue.name</a:t>
            </a:r>
            <a:endParaRPr lang="en-CA" dirty="0"/>
          </a:p>
          <a:p>
            <a:r>
              <a:rPr lang="en-CA" b="1" dirty="0">
                <a:solidFill>
                  <a:srgbClr val="0070C0"/>
                </a:solidFill>
              </a:rPr>
              <a:t>         FROM </a:t>
            </a:r>
            <a:r>
              <a:rPr lang="en-CA" dirty="0"/>
              <a:t>Artifact.features.Venue</a:t>
            </a:r>
          </a:p>
          <a:p>
            <a:r>
              <a:rPr lang="en-CA" b="1" dirty="0">
                <a:solidFill>
                  <a:srgbClr val="0070C0"/>
                </a:solidFill>
              </a:rPr>
              <a:t>         WHERE </a:t>
            </a:r>
            <a:r>
              <a:rPr lang="en-CA" dirty="0"/>
              <a:t>Artifact.author = ?</a:t>
            </a:r>
          </a:p>
          <a:p>
            <a:r>
              <a:rPr lang="en-CA" b="1" dirty="0">
                <a:solidFill>
                  <a:srgbClr val="0070C0"/>
                </a:solidFill>
              </a:rPr>
              <a:t>         ORDER BY </a:t>
            </a:r>
            <a:r>
              <a:rPr lang="en-CA" dirty="0"/>
              <a:t>Venue.year(DESC)</a:t>
            </a:r>
          </a:p>
          <a:p>
            <a:endParaRPr lang="en-CA" dirty="0"/>
          </a:p>
          <a:p>
            <a:r>
              <a:rPr lang="en-US" b="1" dirty="0">
                <a:latin typeface="t1-gul-regular"/>
              </a:rPr>
              <a:t>Q3 - </a:t>
            </a:r>
            <a:r>
              <a:rPr lang="en-CA" b="1" dirty="0">
                <a:solidFill>
                  <a:srgbClr val="0070C0"/>
                </a:solidFill>
              </a:rPr>
              <a:t>SELECT </a:t>
            </a:r>
            <a:r>
              <a:rPr lang="en-CA" dirty="0"/>
              <a:t>User.id, User.name, User.email, User.expertises</a:t>
            </a:r>
          </a:p>
          <a:p>
            <a:r>
              <a:rPr lang="en-CA" b="1" dirty="0">
                <a:solidFill>
                  <a:srgbClr val="0070C0"/>
                </a:solidFill>
              </a:rPr>
              <a:t>         FROM </a:t>
            </a:r>
            <a:r>
              <a:rPr lang="en-CA" dirty="0"/>
              <a:t>Artifact.likes.User</a:t>
            </a:r>
          </a:p>
          <a:p>
            <a:r>
              <a:rPr lang="en-CA" b="1" dirty="0">
                <a:solidFill>
                  <a:srgbClr val="0070C0"/>
                </a:solidFill>
              </a:rPr>
              <a:t>         WHERE </a:t>
            </a:r>
            <a:r>
              <a:rPr lang="en-CA" dirty="0"/>
              <a:t>Artifact.id = ?</a:t>
            </a:r>
          </a:p>
          <a:p>
            <a:endParaRPr lang="en-CA" dirty="0"/>
          </a:p>
          <a:p>
            <a:r>
              <a:rPr lang="en-US" b="1" dirty="0">
                <a:latin typeface="t1-gul-regular"/>
              </a:rPr>
              <a:t>Q4 - </a:t>
            </a:r>
            <a:r>
              <a:rPr lang="en-CA" b="1" dirty="0">
                <a:solidFill>
                  <a:srgbClr val="0070C0"/>
                </a:solidFill>
              </a:rPr>
              <a:t>SELECT </a:t>
            </a:r>
            <a:r>
              <a:rPr lang="en-CA" dirty="0"/>
              <a:t>User.id, User.name, User.email, User.expertises</a:t>
            </a:r>
          </a:p>
          <a:p>
            <a:r>
              <a:rPr lang="en-CA" b="1" dirty="0">
                <a:solidFill>
                  <a:srgbClr val="0070C0"/>
                </a:solidFill>
              </a:rPr>
              <a:t>         FROM </a:t>
            </a:r>
            <a:r>
              <a:rPr lang="en-CA" dirty="0"/>
              <a:t>Artifact.likes.User</a:t>
            </a:r>
          </a:p>
          <a:p>
            <a:r>
              <a:rPr lang="en-CA" b="1" dirty="0">
                <a:solidFill>
                  <a:srgbClr val="0070C0"/>
                </a:solidFill>
              </a:rPr>
              <a:t>         WHERE </a:t>
            </a:r>
            <a:r>
              <a:rPr lang="en-CA" dirty="0"/>
              <a:t>Artifact.id = ? </a:t>
            </a:r>
            <a:r>
              <a:rPr lang="en-CA" b="1">
                <a:solidFill>
                  <a:srgbClr val="0070C0"/>
                </a:solidFill>
              </a:rPr>
              <a:t>AND</a:t>
            </a:r>
            <a:r>
              <a:rPr lang="en-CA"/>
              <a:t> User</a:t>
            </a:r>
            <a:r>
              <a:rPr lang="en-CA" dirty="0"/>
              <a:t>.expertises = ?</a:t>
            </a:r>
          </a:p>
          <a:p>
            <a:r>
              <a:rPr lang="en-CA" dirty="0">
                <a:solidFill>
                  <a:srgbClr val="00B050"/>
                </a:solidFill>
              </a:rPr>
              <a:t>         // In here, expertises = “…” means an element of expertises not the whole array.</a:t>
            </a:r>
          </a:p>
          <a:p>
            <a:endParaRPr lang="en-CA" dirty="0"/>
          </a:p>
          <a:p>
            <a:r>
              <a:rPr lang="en-US" b="1" dirty="0">
                <a:latin typeface="t1-gul-regular"/>
              </a:rPr>
              <a:t>Q5 - </a:t>
            </a:r>
            <a:r>
              <a:rPr lang="en-CA" b="1" dirty="0">
                <a:solidFill>
                  <a:srgbClr val="0070C0"/>
                </a:solidFill>
              </a:rPr>
              <a:t>SELECT </a:t>
            </a:r>
            <a:r>
              <a:rPr lang="en-US" dirty="0">
                <a:solidFill>
                  <a:prstClr val="black"/>
                </a:solidFill>
              </a:rPr>
              <a:t>Review.rating</a:t>
            </a:r>
            <a:endParaRPr lang="en-CA" dirty="0"/>
          </a:p>
          <a:p>
            <a:r>
              <a:rPr lang="en-CA" b="1" dirty="0">
                <a:solidFill>
                  <a:srgbClr val="0070C0"/>
                </a:solidFill>
              </a:rPr>
              <a:t>         FROM </a:t>
            </a:r>
            <a:r>
              <a:rPr lang="en-CA" dirty="0"/>
              <a:t>Artifact.rates.Review</a:t>
            </a:r>
          </a:p>
          <a:p>
            <a:r>
              <a:rPr lang="en-CA" b="1" dirty="0">
                <a:solidFill>
                  <a:srgbClr val="0070C0"/>
                </a:solidFill>
              </a:rPr>
              <a:t>         WHERE </a:t>
            </a:r>
            <a:r>
              <a:rPr lang="en-CA" dirty="0"/>
              <a:t>Artifact.id = ?</a:t>
            </a:r>
            <a:endParaRPr lang="en-US" dirty="0">
              <a:latin typeface="t1-gul-regular"/>
            </a:endParaRPr>
          </a:p>
        </p:txBody>
      </p:sp>
      <p:sp>
        <p:nvSpPr>
          <p:cNvPr id="3" name="TextBox 2">
            <a:extLst>
              <a:ext uri="{FF2B5EF4-FFF2-40B4-BE49-F238E27FC236}">
                <a16:creationId xmlns:a16="http://schemas.microsoft.com/office/drawing/2014/main" id="{CDC7A58B-76D9-485F-8876-16BF2F5FBDC9}"/>
              </a:ext>
            </a:extLst>
          </p:cNvPr>
          <p:cNvSpPr txBox="1"/>
          <p:nvPr/>
        </p:nvSpPr>
        <p:spPr>
          <a:xfrm>
            <a:off x="1285876" y="89198"/>
            <a:ext cx="9753600" cy="523220"/>
          </a:xfrm>
          <a:prstGeom prst="rect">
            <a:avLst/>
          </a:prstGeom>
          <a:noFill/>
        </p:spPr>
        <p:txBody>
          <a:bodyPr wrap="square" rtlCol="0">
            <a:spAutoFit/>
          </a:bodyPr>
          <a:lstStyle/>
          <a:p>
            <a:pPr algn="ctr"/>
            <a:r>
              <a:rPr lang="en-CA" sz="2800" b="1" dirty="0">
                <a:solidFill>
                  <a:srgbClr val="0070C0"/>
                </a:solidFill>
              </a:rPr>
              <a:t>SQL-like representation of read queries</a:t>
            </a:r>
          </a:p>
        </p:txBody>
      </p:sp>
    </p:spTree>
    <p:extLst>
      <p:ext uri="{BB962C8B-B14F-4D97-AF65-F5344CB8AC3E}">
        <p14:creationId xmlns:p14="http://schemas.microsoft.com/office/powerpoint/2010/main" val="2692462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D6284C-758E-4F1F-AD76-674A912CE40B}"/>
              </a:ext>
            </a:extLst>
          </p:cNvPr>
          <p:cNvSpPr/>
          <p:nvPr/>
        </p:nvSpPr>
        <p:spPr>
          <a:xfrm>
            <a:off x="633412" y="602893"/>
            <a:ext cx="10925175" cy="5632311"/>
          </a:xfrm>
          <a:prstGeom prst="rect">
            <a:avLst/>
          </a:prstGeom>
        </p:spPr>
        <p:txBody>
          <a:bodyPr wrap="square">
            <a:spAutoFit/>
          </a:bodyPr>
          <a:lstStyle/>
          <a:p>
            <a:r>
              <a:rPr lang="en-US" b="1" dirty="0">
                <a:latin typeface="t1-gul-regular"/>
              </a:rPr>
              <a:t>Q6 - </a:t>
            </a:r>
            <a:r>
              <a:rPr lang="en-CA" b="1" dirty="0">
                <a:solidFill>
                  <a:srgbClr val="0070C0"/>
                </a:solidFill>
              </a:rPr>
              <a:t>SELECT </a:t>
            </a:r>
            <a:r>
              <a:rPr lang="en-CA" dirty="0">
                <a:solidFill>
                  <a:prstClr val="black"/>
                </a:solidFill>
              </a:rPr>
              <a:t>Venue.name, Venue.year, Venue.homepage, Venue.country, Venue.topics</a:t>
            </a:r>
            <a:endParaRPr lang="en-CA" dirty="0"/>
          </a:p>
          <a:p>
            <a:r>
              <a:rPr lang="en-CA" b="1" dirty="0">
                <a:solidFill>
                  <a:srgbClr val="0070C0"/>
                </a:solidFill>
              </a:rPr>
              <a:t>         FROM </a:t>
            </a:r>
            <a:r>
              <a:rPr lang="en-CA" dirty="0"/>
              <a:t>User.likes.Venue </a:t>
            </a:r>
          </a:p>
          <a:p>
            <a:r>
              <a:rPr lang="en-CA" b="1" dirty="0">
                <a:solidFill>
                  <a:srgbClr val="0070C0"/>
                </a:solidFill>
              </a:rPr>
              <a:t>         WHERE </a:t>
            </a:r>
            <a:r>
              <a:rPr lang="en-CA" dirty="0"/>
              <a:t>User.id = ? </a:t>
            </a:r>
            <a:r>
              <a:rPr lang="en-CA" b="1" dirty="0">
                <a:solidFill>
                  <a:srgbClr val="0070C0"/>
                </a:solidFill>
              </a:rPr>
              <a:t> </a:t>
            </a:r>
          </a:p>
          <a:p>
            <a:endParaRPr lang="en-CA" b="1" dirty="0">
              <a:solidFill>
                <a:srgbClr val="0070C0"/>
              </a:solidFill>
            </a:endParaRPr>
          </a:p>
          <a:p>
            <a:r>
              <a:rPr lang="en-US" b="1" dirty="0">
                <a:latin typeface="t1-gul-regular"/>
              </a:rPr>
              <a:t>Q7 - </a:t>
            </a:r>
            <a:r>
              <a:rPr lang="en-CA" b="1" dirty="0">
                <a:solidFill>
                  <a:srgbClr val="0070C0"/>
                </a:solidFill>
              </a:rPr>
              <a:t>SELECT </a:t>
            </a:r>
            <a:r>
              <a:rPr lang="en-CA" dirty="0">
                <a:solidFill>
                  <a:prstClr val="black"/>
                </a:solidFill>
              </a:rPr>
              <a:t>Artifact.title, Artifact.authors</a:t>
            </a:r>
          </a:p>
          <a:p>
            <a:r>
              <a:rPr lang="en-CA" b="1" dirty="0">
                <a:solidFill>
                  <a:srgbClr val="0070C0"/>
                </a:solidFill>
              </a:rPr>
              <a:t>         FROM </a:t>
            </a:r>
            <a:r>
              <a:rPr lang="en-CA" dirty="0"/>
              <a:t>User.likes.Artifact.features.Venue</a:t>
            </a:r>
          </a:p>
          <a:p>
            <a:r>
              <a:rPr lang="en-CA" b="1" dirty="0">
                <a:solidFill>
                  <a:srgbClr val="0070C0"/>
                </a:solidFill>
              </a:rPr>
              <a:t>         WHERE </a:t>
            </a:r>
            <a:r>
              <a:rPr lang="en-CA" dirty="0"/>
              <a:t>User.id = ? </a:t>
            </a:r>
            <a:r>
              <a:rPr lang="en-CA" b="1" dirty="0">
                <a:solidFill>
                  <a:srgbClr val="0070C0"/>
                </a:solidFill>
              </a:rPr>
              <a:t>AND</a:t>
            </a:r>
            <a:r>
              <a:rPr lang="en-CA" dirty="0"/>
              <a:t> Venue.year &gt;= ?</a:t>
            </a:r>
          </a:p>
          <a:p>
            <a:r>
              <a:rPr lang="en-CA" b="1" dirty="0">
                <a:solidFill>
                  <a:srgbClr val="0070C0"/>
                </a:solidFill>
              </a:rPr>
              <a:t>         ORDER BY </a:t>
            </a:r>
            <a:r>
              <a:rPr lang="en-CA" dirty="0"/>
              <a:t>Venue.year(DESC)</a:t>
            </a:r>
          </a:p>
          <a:p>
            <a:endParaRPr lang="en-CA" dirty="0"/>
          </a:p>
          <a:p>
            <a:r>
              <a:rPr lang="en-US" b="1" dirty="0">
                <a:latin typeface="t1-gul-regular"/>
              </a:rPr>
              <a:t>Q8 - </a:t>
            </a:r>
            <a:r>
              <a:rPr lang="en-CA" b="1" dirty="0">
                <a:solidFill>
                  <a:srgbClr val="0070C0"/>
                </a:solidFill>
              </a:rPr>
              <a:t>SELECT </a:t>
            </a:r>
            <a:r>
              <a:rPr lang="en-CA" dirty="0"/>
              <a:t>Review.</a:t>
            </a:r>
            <a:r>
              <a:rPr lang="en-CA" dirty="0">
                <a:solidFill>
                  <a:prstClr val="black"/>
                </a:solidFill>
              </a:rPr>
              <a:t>id, </a:t>
            </a:r>
            <a:r>
              <a:rPr lang="en-CA" dirty="0"/>
              <a:t>Review.</a:t>
            </a:r>
            <a:r>
              <a:rPr lang="en-CA" dirty="0">
                <a:solidFill>
                  <a:prstClr val="black"/>
                </a:solidFill>
              </a:rPr>
              <a:t>rating, </a:t>
            </a:r>
            <a:r>
              <a:rPr lang="en-CA" dirty="0"/>
              <a:t>Review.</a:t>
            </a:r>
            <a:r>
              <a:rPr lang="en-CA" dirty="0">
                <a:solidFill>
                  <a:prstClr val="black"/>
                </a:solidFill>
              </a:rPr>
              <a:t>body, </a:t>
            </a:r>
            <a:r>
              <a:rPr lang="en-CA" dirty="0"/>
              <a:t>Review.</a:t>
            </a:r>
            <a:r>
              <a:rPr lang="en-CA" dirty="0">
                <a:solidFill>
                  <a:prstClr val="black"/>
                </a:solidFill>
              </a:rPr>
              <a:t>date, </a:t>
            </a:r>
            <a:r>
              <a:rPr lang="en-CA" dirty="0"/>
              <a:t>Review.</a:t>
            </a:r>
            <a:r>
              <a:rPr lang="en-CA" dirty="0">
                <a:solidFill>
                  <a:prstClr val="black"/>
                </a:solidFill>
              </a:rPr>
              <a:t>title</a:t>
            </a:r>
          </a:p>
          <a:p>
            <a:r>
              <a:rPr lang="en-CA" b="1" dirty="0">
                <a:solidFill>
                  <a:srgbClr val="0070C0"/>
                </a:solidFill>
              </a:rPr>
              <a:t>         FROM </a:t>
            </a:r>
            <a:r>
              <a:rPr lang="en-CA" dirty="0"/>
              <a:t>User.posts.Review</a:t>
            </a:r>
          </a:p>
          <a:p>
            <a:r>
              <a:rPr lang="en-CA" b="1" dirty="0">
                <a:solidFill>
                  <a:srgbClr val="0070C0"/>
                </a:solidFill>
              </a:rPr>
              <a:t>         WHERE </a:t>
            </a:r>
            <a:r>
              <a:rPr lang="en-CA" dirty="0"/>
              <a:t>User.id = ? </a:t>
            </a:r>
            <a:r>
              <a:rPr lang="en-CA" b="1" dirty="0">
                <a:solidFill>
                  <a:srgbClr val="0070C0"/>
                </a:solidFill>
              </a:rPr>
              <a:t>AND</a:t>
            </a:r>
            <a:r>
              <a:rPr lang="en-CA" dirty="0"/>
              <a:t> Review.rating &gt;= ?</a:t>
            </a:r>
          </a:p>
          <a:p>
            <a:r>
              <a:rPr lang="en-CA" b="1" dirty="0">
                <a:solidFill>
                  <a:srgbClr val="0070C0"/>
                </a:solidFill>
              </a:rPr>
              <a:t>         ORDER BY </a:t>
            </a:r>
            <a:r>
              <a:rPr lang="en-CA" dirty="0"/>
              <a:t>Review.rating(DESC)</a:t>
            </a:r>
          </a:p>
          <a:p>
            <a:endParaRPr lang="en-CA" dirty="0"/>
          </a:p>
          <a:p>
            <a:r>
              <a:rPr lang="en-US" b="1" dirty="0">
                <a:latin typeface="t1-gul-regular"/>
              </a:rPr>
              <a:t>Q9 - </a:t>
            </a:r>
            <a:r>
              <a:rPr lang="en-CA" b="1" dirty="0">
                <a:solidFill>
                  <a:srgbClr val="0070C0"/>
                </a:solidFill>
              </a:rPr>
              <a:t>SELECT </a:t>
            </a:r>
            <a:r>
              <a:rPr lang="en-CA" dirty="0">
                <a:solidFill>
                  <a:prstClr val="black"/>
                </a:solidFill>
              </a:rPr>
              <a:t>Artifact.id, Artifact.title, Artifact.authors, Artifact.keywords</a:t>
            </a:r>
          </a:p>
          <a:p>
            <a:r>
              <a:rPr lang="en-CA" b="1" dirty="0">
                <a:solidFill>
                  <a:srgbClr val="0070C0"/>
                </a:solidFill>
              </a:rPr>
              <a:t>         FROM </a:t>
            </a:r>
            <a:r>
              <a:rPr lang="en-CA" dirty="0"/>
              <a:t>Artifact</a:t>
            </a:r>
          </a:p>
          <a:p>
            <a:r>
              <a:rPr lang="en-CA" b="1" dirty="0">
                <a:solidFill>
                  <a:srgbClr val="0070C0"/>
                </a:solidFill>
              </a:rPr>
              <a:t>         WHERE </a:t>
            </a:r>
            <a:r>
              <a:rPr lang="en-CA" dirty="0"/>
              <a:t>Artifact.id = ?</a:t>
            </a:r>
          </a:p>
          <a:p>
            <a:endParaRPr lang="en-CA" dirty="0"/>
          </a:p>
          <a:p>
            <a:endParaRPr lang="en-CA" dirty="0"/>
          </a:p>
          <a:p>
            <a:endParaRPr lang="en-CA" dirty="0"/>
          </a:p>
        </p:txBody>
      </p:sp>
      <p:sp>
        <p:nvSpPr>
          <p:cNvPr id="5" name="TextBox 4">
            <a:extLst>
              <a:ext uri="{FF2B5EF4-FFF2-40B4-BE49-F238E27FC236}">
                <a16:creationId xmlns:a16="http://schemas.microsoft.com/office/drawing/2014/main" id="{0B6C00E3-EFAD-4686-B115-00576F0DD9BB}"/>
              </a:ext>
            </a:extLst>
          </p:cNvPr>
          <p:cNvSpPr txBox="1"/>
          <p:nvPr/>
        </p:nvSpPr>
        <p:spPr>
          <a:xfrm>
            <a:off x="1285876" y="89198"/>
            <a:ext cx="9753600" cy="523220"/>
          </a:xfrm>
          <a:prstGeom prst="rect">
            <a:avLst/>
          </a:prstGeom>
          <a:noFill/>
        </p:spPr>
        <p:txBody>
          <a:bodyPr wrap="square" rtlCol="0">
            <a:spAutoFit/>
          </a:bodyPr>
          <a:lstStyle/>
          <a:p>
            <a:pPr algn="ctr"/>
            <a:r>
              <a:rPr lang="en-CA" sz="2800" b="1" dirty="0">
                <a:solidFill>
                  <a:srgbClr val="0070C0"/>
                </a:solidFill>
              </a:rPr>
              <a:t>SQL-like representation of read queries</a:t>
            </a:r>
          </a:p>
        </p:txBody>
      </p:sp>
    </p:spTree>
    <p:extLst>
      <p:ext uri="{BB962C8B-B14F-4D97-AF65-F5344CB8AC3E}">
        <p14:creationId xmlns:p14="http://schemas.microsoft.com/office/powerpoint/2010/main" val="739519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59</a:t>
            </a:fld>
            <a:endParaRPr lang="en-CA" sz="3200" dirty="0"/>
          </a:p>
        </p:txBody>
      </p:sp>
      <p:sp>
        <p:nvSpPr>
          <p:cNvPr id="8" name="Title 1">
            <a:extLst>
              <a:ext uri="{FF2B5EF4-FFF2-40B4-BE49-F238E27FC236}">
                <a16:creationId xmlns:a16="http://schemas.microsoft.com/office/drawing/2014/main" id="{D63B57D0-BE6A-464F-8772-7BC05BBB8FC2}"/>
              </a:ext>
            </a:extLst>
          </p:cNvPr>
          <p:cNvSpPr>
            <a:spLocks noGrp="1"/>
          </p:cNvSpPr>
          <p:nvPr>
            <p:ph type="title"/>
          </p:nvPr>
        </p:nvSpPr>
        <p:spPr>
          <a:xfrm>
            <a:off x="1069973" y="4606571"/>
            <a:ext cx="10052052" cy="614589"/>
          </a:xfrm>
        </p:spPr>
        <p:txBody>
          <a:bodyPr>
            <a:noAutofit/>
          </a:bodyPr>
          <a:lstStyle/>
          <a:p>
            <a:pPr algn="ctr"/>
            <a:r>
              <a:rPr lang="en-CA" sz="2000" b="1" dirty="0">
                <a:latin typeface="+mn-lt"/>
              </a:rPr>
              <a:t>Table 7: </a:t>
            </a:r>
            <a:r>
              <a:rPr lang="en-US" sz="2000" dirty="0">
                <a:latin typeface="+mn-lt"/>
              </a:rPr>
              <a:t>QPG node specification</a:t>
            </a:r>
            <a:endParaRPr lang="en-CA" sz="2000" dirty="0">
              <a:latin typeface="+mn-lt"/>
            </a:endParaRPr>
          </a:p>
        </p:txBody>
      </p:sp>
      <p:pic>
        <p:nvPicPr>
          <p:cNvPr id="2" name="Picture 1">
            <a:extLst>
              <a:ext uri="{FF2B5EF4-FFF2-40B4-BE49-F238E27FC236}">
                <a16:creationId xmlns:a16="http://schemas.microsoft.com/office/drawing/2014/main" id="{D654E5CA-8E0F-4D7E-888D-BA35C2578D4B}"/>
              </a:ext>
            </a:extLst>
          </p:cNvPr>
          <p:cNvPicPr>
            <a:picLocks noChangeAspect="1"/>
          </p:cNvPicPr>
          <p:nvPr/>
        </p:nvPicPr>
        <p:blipFill>
          <a:blip r:embed="rId3"/>
          <a:stretch>
            <a:fillRect/>
          </a:stretch>
        </p:blipFill>
        <p:spPr>
          <a:xfrm>
            <a:off x="2544771" y="633553"/>
            <a:ext cx="7102456" cy="4017612"/>
          </a:xfrm>
          <a:prstGeom prst="rect">
            <a:avLst/>
          </a:prstGeom>
        </p:spPr>
      </p:pic>
    </p:spTree>
    <p:extLst>
      <p:ext uri="{BB962C8B-B14F-4D97-AF65-F5344CB8AC3E}">
        <p14:creationId xmlns:p14="http://schemas.microsoft.com/office/powerpoint/2010/main" val="1891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9D278C3-089E-46EF-8732-2AE22DCA59B7}"/>
              </a:ext>
            </a:extLst>
          </p:cNvPr>
          <p:cNvGrpSpPr/>
          <p:nvPr/>
        </p:nvGrpSpPr>
        <p:grpSpPr>
          <a:xfrm>
            <a:off x="4752886" y="2037908"/>
            <a:ext cx="1285278" cy="514975"/>
            <a:chOff x="3553097" y="3235430"/>
            <a:chExt cx="1285278" cy="596146"/>
          </a:xfrm>
        </p:grpSpPr>
        <p:sp>
          <p:nvSpPr>
            <p:cNvPr id="11" name="Rectangle: Rounded Corners 10">
              <a:extLst>
                <a:ext uri="{FF2B5EF4-FFF2-40B4-BE49-F238E27FC236}">
                  <a16:creationId xmlns:a16="http://schemas.microsoft.com/office/drawing/2014/main" id="{E2F60AAC-1EC5-4616-90A0-84E327B08514}"/>
                </a:ext>
              </a:extLst>
            </p:cNvPr>
            <p:cNvSpPr/>
            <p:nvPr/>
          </p:nvSpPr>
          <p:spPr>
            <a:xfrm>
              <a:off x="3553097" y="3235430"/>
              <a:ext cx="1285278" cy="596146"/>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7D7D1A8E-344A-4708-B92D-60AF220BD2D1}"/>
                </a:ext>
              </a:extLst>
            </p:cNvPr>
            <p:cNvSpPr txBox="1"/>
            <p:nvPr/>
          </p:nvSpPr>
          <p:spPr>
            <a:xfrm>
              <a:off x="3553097" y="3336310"/>
              <a:ext cx="1285278" cy="427547"/>
            </a:xfrm>
            <a:prstGeom prst="rect">
              <a:avLst/>
            </a:prstGeom>
            <a:noFill/>
          </p:spPr>
          <p:txBody>
            <a:bodyPr wrap="square" rtlCol="0">
              <a:spAutoFit/>
            </a:bodyPr>
            <a:lstStyle/>
            <a:p>
              <a:pPr algn="ctr"/>
              <a:r>
                <a:rPr lang="en-CA" dirty="0"/>
                <a:t>Session</a:t>
              </a:r>
            </a:p>
          </p:txBody>
        </p:sp>
      </p:grpSp>
      <p:grpSp>
        <p:nvGrpSpPr>
          <p:cNvPr id="44" name="Group 43">
            <a:extLst>
              <a:ext uri="{FF2B5EF4-FFF2-40B4-BE49-F238E27FC236}">
                <a16:creationId xmlns:a16="http://schemas.microsoft.com/office/drawing/2014/main" id="{1AF03E0D-4555-4BEF-9E94-25527D426A37}"/>
              </a:ext>
            </a:extLst>
          </p:cNvPr>
          <p:cNvGrpSpPr/>
          <p:nvPr/>
        </p:nvGrpSpPr>
        <p:grpSpPr>
          <a:xfrm>
            <a:off x="4752886" y="3518849"/>
            <a:ext cx="1285278" cy="514975"/>
            <a:chOff x="3553097" y="3235430"/>
            <a:chExt cx="1285278" cy="596146"/>
          </a:xfrm>
        </p:grpSpPr>
        <p:sp>
          <p:nvSpPr>
            <p:cNvPr id="45" name="Rectangle: Rounded Corners 44">
              <a:extLst>
                <a:ext uri="{FF2B5EF4-FFF2-40B4-BE49-F238E27FC236}">
                  <a16:creationId xmlns:a16="http://schemas.microsoft.com/office/drawing/2014/main" id="{BA9D4417-D28F-4155-9E42-4AF9EA3CA0F9}"/>
                </a:ext>
              </a:extLst>
            </p:cNvPr>
            <p:cNvSpPr/>
            <p:nvPr/>
          </p:nvSpPr>
          <p:spPr>
            <a:xfrm>
              <a:off x="3553097" y="3235430"/>
              <a:ext cx="1285278" cy="596146"/>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DC5E8E2E-6B5E-4603-84EB-958D4444A576}"/>
                </a:ext>
              </a:extLst>
            </p:cNvPr>
            <p:cNvSpPr txBox="1"/>
            <p:nvPr/>
          </p:nvSpPr>
          <p:spPr>
            <a:xfrm>
              <a:off x="3553097" y="3336310"/>
              <a:ext cx="1285278" cy="427547"/>
            </a:xfrm>
            <a:prstGeom prst="rect">
              <a:avLst/>
            </a:prstGeom>
            <a:noFill/>
          </p:spPr>
          <p:txBody>
            <a:bodyPr wrap="square" rtlCol="0">
              <a:spAutoFit/>
            </a:bodyPr>
            <a:lstStyle/>
            <a:p>
              <a:pPr algn="ctr"/>
              <a:r>
                <a:rPr lang="en-CA" dirty="0"/>
                <a:t>Server</a:t>
              </a:r>
            </a:p>
          </p:txBody>
        </p:sp>
      </p:grpSp>
      <p:grpSp>
        <p:nvGrpSpPr>
          <p:cNvPr id="68" name="Group 67">
            <a:extLst>
              <a:ext uri="{FF2B5EF4-FFF2-40B4-BE49-F238E27FC236}">
                <a16:creationId xmlns:a16="http://schemas.microsoft.com/office/drawing/2014/main" id="{D5768225-20EE-4619-B137-0B61EA8300C3}"/>
              </a:ext>
            </a:extLst>
          </p:cNvPr>
          <p:cNvGrpSpPr/>
          <p:nvPr/>
        </p:nvGrpSpPr>
        <p:grpSpPr>
          <a:xfrm>
            <a:off x="4783651" y="587699"/>
            <a:ext cx="1285278" cy="514975"/>
            <a:chOff x="3553097" y="3235430"/>
            <a:chExt cx="1285278" cy="596146"/>
          </a:xfrm>
        </p:grpSpPr>
        <p:sp>
          <p:nvSpPr>
            <p:cNvPr id="69" name="Rectangle: Rounded Corners 68">
              <a:extLst>
                <a:ext uri="{FF2B5EF4-FFF2-40B4-BE49-F238E27FC236}">
                  <a16:creationId xmlns:a16="http://schemas.microsoft.com/office/drawing/2014/main" id="{77AEA1A6-B0FC-47EF-9E3F-65A4ACBA67B4}"/>
                </a:ext>
              </a:extLst>
            </p:cNvPr>
            <p:cNvSpPr/>
            <p:nvPr/>
          </p:nvSpPr>
          <p:spPr>
            <a:xfrm>
              <a:off x="3553097" y="3235430"/>
              <a:ext cx="1285278" cy="596146"/>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a:extLst>
                <a:ext uri="{FF2B5EF4-FFF2-40B4-BE49-F238E27FC236}">
                  <a16:creationId xmlns:a16="http://schemas.microsoft.com/office/drawing/2014/main" id="{F9CF689C-C821-40E4-BBEB-60A34D864097}"/>
                </a:ext>
              </a:extLst>
            </p:cNvPr>
            <p:cNvSpPr txBox="1"/>
            <p:nvPr/>
          </p:nvSpPr>
          <p:spPr>
            <a:xfrm>
              <a:off x="3553097" y="3336310"/>
              <a:ext cx="1285278" cy="427547"/>
            </a:xfrm>
            <a:prstGeom prst="rect">
              <a:avLst/>
            </a:prstGeom>
            <a:noFill/>
          </p:spPr>
          <p:txBody>
            <a:bodyPr wrap="square" rtlCol="0">
              <a:spAutoFit/>
            </a:bodyPr>
            <a:lstStyle/>
            <a:p>
              <a:pPr algn="ctr"/>
              <a:r>
                <a:rPr lang="en-CA" dirty="0"/>
                <a:t>State</a:t>
              </a:r>
            </a:p>
          </p:txBody>
        </p:sp>
      </p:grpSp>
      <p:cxnSp>
        <p:nvCxnSpPr>
          <p:cNvPr id="75" name="Straight Arrow Connector 74">
            <a:extLst>
              <a:ext uri="{FF2B5EF4-FFF2-40B4-BE49-F238E27FC236}">
                <a16:creationId xmlns:a16="http://schemas.microsoft.com/office/drawing/2014/main" id="{13F9AE31-73ED-4E65-A9AC-768581212CE4}"/>
              </a:ext>
            </a:extLst>
          </p:cNvPr>
          <p:cNvCxnSpPr>
            <a:cxnSpLocks/>
          </p:cNvCxnSpPr>
          <p:nvPr/>
        </p:nvCxnSpPr>
        <p:spPr>
          <a:xfrm flipV="1">
            <a:off x="5445340" y="1102674"/>
            <a:ext cx="0" cy="944215"/>
          </a:xfrm>
          <a:prstGeom prst="straightConnector1">
            <a:avLst/>
          </a:prstGeom>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754432F5-7085-4E00-B210-C8D5FF915B7D}"/>
              </a:ext>
            </a:extLst>
          </p:cNvPr>
          <p:cNvGrpSpPr/>
          <p:nvPr/>
        </p:nvGrpSpPr>
        <p:grpSpPr>
          <a:xfrm>
            <a:off x="7528560" y="2037908"/>
            <a:ext cx="1285278" cy="514975"/>
            <a:chOff x="3553097" y="3235430"/>
            <a:chExt cx="1285278" cy="596146"/>
          </a:xfrm>
        </p:grpSpPr>
        <p:sp>
          <p:nvSpPr>
            <p:cNvPr id="116" name="Rectangle: Rounded Corners 115">
              <a:extLst>
                <a:ext uri="{FF2B5EF4-FFF2-40B4-BE49-F238E27FC236}">
                  <a16:creationId xmlns:a16="http://schemas.microsoft.com/office/drawing/2014/main" id="{D161C21A-2DCD-4508-AEC7-ECE1836EF8EC}"/>
                </a:ext>
              </a:extLst>
            </p:cNvPr>
            <p:cNvSpPr/>
            <p:nvPr/>
          </p:nvSpPr>
          <p:spPr>
            <a:xfrm>
              <a:off x="3553097" y="3235430"/>
              <a:ext cx="1285278" cy="596146"/>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7" name="TextBox 116">
              <a:extLst>
                <a:ext uri="{FF2B5EF4-FFF2-40B4-BE49-F238E27FC236}">
                  <a16:creationId xmlns:a16="http://schemas.microsoft.com/office/drawing/2014/main" id="{148F2CA9-512D-46E9-A323-F2977163B7EB}"/>
                </a:ext>
              </a:extLst>
            </p:cNvPr>
            <p:cNvSpPr txBox="1"/>
            <p:nvPr/>
          </p:nvSpPr>
          <p:spPr>
            <a:xfrm>
              <a:off x="3553097" y="3336310"/>
              <a:ext cx="1285278" cy="427547"/>
            </a:xfrm>
            <a:prstGeom prst="rect">
              <a:avLst/>
            </a:prstGeom>
            <a:noFill/>
          </p:spPr>
          <p:txBody>
            <a:bodyPr wrap="square" rtlCol="0">
              <a:spAutoFit/>
            </a:bodyPr>
            <a:lstStyle/>
            <a:p>
              <a:pPr algn="ctr"/>
              <a:r>
                <a:rPr lang="en-CA" dirty="0"/>
                <a:t>Player</a:t>
              </a:r>
            </a:p>
          </p:txBody>
        </p:sp>
      </p:grpSp>
      <p:cxnSp>
        <p:nvCxnSpPr>
          <p:cNvPr id="189" name="Straight Arrow Connector 188">
            <a:extLst>
              <a:ext uri="{FF2B5EF4-FFF2-40B4-BE49-F238E27FC236}">
                <a16:creationId xmlns:a16="http://schemas.microsoft.com/office/drawing/2014/main" id="{F6F40118-9A47-4F84-88EF-9CBFADF34640}"/>
              </a:ext>
            </a:extLst>
          </p:cNvPr>
          <p:cNvCxnSpPr>
            <a:cxnSpLocks/>
          </p:cNvCxnSpPr>
          <p:nvPr/>
        </p:nvCxnSpPr>
        <p:spPr>
          <a:xfrm flipV="1">
            <a:off x="5454773" y="2577445"/>
            <a:ext cx="0" cy="944215"/>
          </a:xfrm>
          <a:prstGeom prst="straightConnector1">
            <a:avLst/>
          </a:prstGeom>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2A0129B-3AD5-4A24-933E-776006D8BEB0}"/>
              </a:ext>
            </a:extLst>
          </p:cNvPr>
          <p:cNvSpPr txBox="1"/>
          <p:nvPr/>
        </p:nvSpPr>
        <p:spPr>
          <a:xfrm>
            <a:off x="6208604" y="1949367"/>
            <a:ext cx="1207238" cy="369332"/>
          </a:xfrm>
          <a:prstGeom prst="rect">
            <a:avLst/>
          </a:prstGeom>
          <a:noFill/>
        </p:spPr>
        <p:txBody>
          <a:bodyPr wrap="square" rtlCol="0">
            <a:spAutoFit/>
          </a:bodyPr>
          <a:lstStyle/>
          <a:p>
            <a:pPr algn="ctr"/>
            <a:r>
              <a:rPr lang="en-CA" dirty="0"/>
              <a:t>owns</a:t>
            </a:r>
          </a:p>
        </p:txBody>
      </p:sp>
      <p:sp>
        <p:nvSpPr>
          <p:cNvPr id="42" name="TextBox 41">
            <a:extLst>
              <a:ext uri="{FF2B5EF4-FFF2-40B4-BE49-F238E27FC236}">
                <a16:creationId xmlns:a16="http://schemas.microsoft.com/office/drawing/2014/main" id="{F483C690-A4CC-4C1C-AADD-FBBF981E71D5}"/>
              </a:ext>
            </a:extLst>
          </p:cNvPr>
          <p:cNvSpPr txBox="1"/>
          <p:nvPr/>
        </p:nvSpPr>
        <p:spPr>
          <a:xfrm>
            <a:off x="4354635" y="2811555"/>
            <a:ext cx="1359962" cy="369332"/>
          </a:xfrm>
          <a:prstGeom prst="rect">
            <a:avLst/>
          </a:prstGeom>
          <a:noFill/>
        </p:spPr>
        <p:txBody>
          <a:bodyPr wrap="square" rtlCol="0">
            <a:spAutoFit/>
          </a:bodyPr>
          <a:lstStyle/>
          <a:p>
            <a:pPr algn="ctr"/>
            <a:r>
              <a:rPr lang="en-CA" dirty="0"/>
              <a:t>handles</a:t>
            </a:r>
          </a:p>
        </p:txBody>
      </p:sp>
      <p:sp>
        <p:nvSpPr>
          <p:cNvPr id="49" name="TextBox 48">
            <a:extLst>
              <a:ext uri="{FF2B5EF4-FFF2-40B4-BE49-F238E27FC236}">
                <a16:creationId xmlns:a16="http://schemas.microsoft.com/office/drawing/2014/main" id="{8DBA2E52-9218-4936-A904-374E4107A1BD}"/>
              </a:ext>
            </a:extLst>
          </p:cNvPr>
          <p:cNvSpPr txBox="1"/>
          <p:nvPr/>
        </p:nvSpPr>
        <p:spPr>
          <a:xfrm>
            <a:off x="4304321" y="1369201"/>
            <a:ext cx="1359962" cy="369332"/>
          </a:xfrm>
          <a:prstGeom prst="rect">
            <a:avLst/>
          </a:prstGeom>
          <a:noFill/>
        </p:spPr>
        <p:txBody>
          <a:bodyPr wrap="square" rtlCol="0">
            <a:spAutoFit/>
          </a:bodyPr>
          <a:lstStyle/>
          <a:p>
            <a:pPr algn="ctr"/>
            <a:r>
              <a:rPr lang="en-CA" dirty="0"/>
              <a:t>captures</a:t>
            </a:r>
          </a:p>
        </p:txBody>
      </p:sp>
      <p:cxnSp>
        <p:nvCxnSpPr>
          <p:cNvPr id="51" name="Straight Arrow Connector 50">
            <a:extLst>
              <a:ext uri="{FF2B5EF4-FFF2-40B4-BE49-F238E27FC236}">
                <a16:creationId xmlns:a16="http://schemas.microsoft.com/office/drawing/2014/main" id="{071F01C4-0D6C-48E9-AA85-268D431284C1}"/>
              </a:ext>
            </a:extLst>
          </p:cNvPr>
          <p:cNvCxnSpPr>
            <a:cxnSpLocks/>
          </p:cNvCxnSpPr>
          <p:nvPr/>
        </p:nvCxnSpPr>
        <p:spPr>
          <a:xfrm flipV="1">
            <a:off x="6038164" y="2273300"/>
            <a:ext cx="1494932" cy="8036"/>
          </a:xfrm>
          <a:prstGeom prst="straightConnector1">
            <a:avLst/>
          </a:prstGeom>
          <a:ln w="1905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337A3B-8DA1-45DB-B430-E5C79AF11FFE}"/>
              </a:ext>
            </a:extLst>
          </p:cNvPr>
          <p:cNvCxnSpPr>
            <a:cxnSpLocks/>
          </p:cNvCxnSpPr>
          <p:nvPr/>
        </p:nvCxnSpPr>
        <p:spPr>
          <a:xfrm flipV="1">
            <a:off x="5445340" y="1179998"/>
            <a:ext cx="0" cy="378406"/>
          </a:xfrm>
          <a:prstGeom prst="straightConnector1">
            <a:avLst/>
          </a:prstGeom>
          <a:ln w="1905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41221F2-532D-4FAB-B3DF-7B2ABBE325AC}"/>
              </a:ext>
            </a:extLst>
          </p:cNvPr>
          <p:cNvCxnSpPr>
            <a:cxnSpLocks/>
          </p:cNvCxnSpPr>
          <p:nvPr/>
        </p:nvCxnSpPr>
        <p:spPr>
          <a:xfrm flipV="1">
            <a:off x="5454773" y="2668297"/>
            <a:ext cx="0" cy="378406"/>
          </a:xfrm>
          <a:prstGeom prst="straightConnector1">
            <a:avLst/>
          </a:prstGeom>
          <a:ln w="1905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90C793-6F92-4FAF-BC81-E11C2BD6FA87}"/>
              </a:ext>
            </a:extLst>
          </p:cNvPr>
          <p:cNvCxnSpPr>
            <a:cxnSpLocks/>
          </p:cNvCxnSpPr>
          <p:nvPr/>
        </p:nvCxnSpPr>
        <p:spPr>
          <a:xfrm>
            <a:off x="6129736" y="2281336"/>
            <a:ext cx="412295" cy="0"/>
          </a:xfrm>
          <a:prstGeom prst="straightConnector1">
            <a:avLst/>
          </a:prstGeom>
          <a:ln w="1905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2269E52F-A37C-4BF3-B912-490361371557}"/>
              </a:ext>
            </a:extLst>
          </p:cNvPr>
          <p:cNvSpPr>
            <a:spLocks noGrp="1"/>
          </p:cNvSpPr>
          <p:nvPr>
            <p:ph type="title"/>
          </p:nvPr>
        </p:nvSpPr>
        <p:spPr>
          <a:xfrm>
            <a:off x="1301749" y="4023836"/>
            <a:ext cx="9169402" cy="614589"/>
          </a:xfrm>
        </p:spPr>
        <p:txBody>
          <a:bodyPr>
            <a:noAutofit/>
          </a:bodyPr>
          <a:lstStyle/>
          <a:p>
            <a:pPr algn="ctr"/>
            <a:r>
              <a:rPr lang="en-CA" sz="2000" b="1" dirty="0">
                <a:latin typeface="+mn-lt"/>
              </a:rPr>
              <a:t>Fig. 3: </a:t>
            </a:r>
            <a:r>
              <a:rPr lang="en-US" sz="2000" dirty="0">
                <a:latin typeface="+mn-lt"/>
              </a:rPr>
              <a:t>Entity Graph representation of the conceptual model in Fig. 1</a:t>
            </a:r>
            <a:endParaRPr lang="en-CA" sz="2000" dirty="0">
              <a:latin typeface="+mn-lt"/>
            </a:endParaRPr>
          </a:p>
        </p:txBody>
      </p:sp>
      <p:sp>
        <p:nvSpPr>
          <p:cNvPr id="27" name="Slide Number Placeholder 3">
            <a:extLst>
              <a:ext uri="{FF2B5EF4-FFF2-40B4-BE49-F238E27FC236}">
                <a16:creationId xmlns:a16="http://schemas.microsoft.com/office/drawing/2014/main" id="{257C8537-7121-492E-A74C-3554EBF7DF9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a:t>
            </a:fld>
            <a:endParaRPr lang="en-CA" sz="3200" dirty="0"/>
          </a:p>
        </p:txBody>
      </p:sp>
    </p:spTree>
    <p:extLst>
      <p:ext uri="{BB962C8B-B14F-4D97-AF65-F5344CB8AC3E}">
        <p14:creationId xmlns:p14="http://schemas.microsoft.com/office/powerpoint/2010/main" val="2158611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60</a:t>
            </a:fld>
            <a:endParaRPr lang="en-CA" sz="3200" dirty="0"/>
          </a:p>
        </p:txBody>
      </p:sp>
      <p:sp>
        <p:nvSpPr>
          <p:cNvPr id="8" name="Title 1">
            <a:extLst>
              <a:ext uri="{FF2B5EF4-FFF2-40B4-BE49-F238E27FC236}">
                <a16:creationId xmlns:a16="http://schemas.microsoft.com/office/drawing/2014/main" id="{7B7BE39E-84AA-447A-85B4-44D51D1EADD8}"/>
              </a:ext>
            </a:extLst>
          </p:cNvPr>
          <p:cNvSpPr>
            <a:spLocks noGrp="1"/>
          </p:cNvSpPr>
          <p:nvPr>
            <p:ph type="title"/>
          </p:nvPr>
        </p:nvSpPr>
        <p:spPr>
          <a:xfrm>
            <a:off x="1069973" y="4596040"/>
            <a:ext cx="10052052" cy="614589"/>
          </a:xfrm>
        </p:spPr>
        <p:txBody>
          <a:bodyPr>
            <a:noAutofit/>
          </a:bodyPr>
          <a:lstStyle/>
          <a:p>
            <a:pPr algn="ctr"/>
            <a:r>
              <a:rPr lang="en-CA" sz="2000" b="1" dirty="0">
                <a:latin typeface="+mn-lt"/>
              </a:rPr>
              <a:t>Table 8: </a:t>
            </a:r>
            <a:r>
              <a:rPr lang="en-US" sz="2000" dirty="0">
                <a:latin typeface="+mn-lt"/>
              </a:rPr>
              <a:t>QPG edge specification</a:t>
            </a:r>
            <a:endParaRPr lang="en-CA" sz="2000" dirty="0">
              <a:latin typeface="+mn-lt"/>
            </a:endParaRPr>
          </a:p>
        </p:txBody>
      </p:sp>
      <p:pic>
        <p:nvPicPr>
          <p:cNvPr id="2" name="Picture 1">
            <a:extLst>
              <a:ext uri="{FF2B5EF4-FFF2-40B4-BE49-F238E27FC236}">
                <a16:creationId xmlns:a16="http://schemas.microsoft.com/office/drawing/2014/main" id="{F1010662-45CE-4239-8BA4-D7A806F401A8}"/>
              </a:ext>
            </a:extLst>
          </p:cNvPr>
          <p:cNvPicPr>
            <a:picLocks noChangeAspect="1"/>
          </p:cNvPicPr>
          <p:nvPr/>
        </p:nvPicPr>
        <p:blipFill>
          <a:blip r:embed="rId3"/>
          <a:stretch>
            <a:fillRect/>
          </a:stretch>
        </p:blipFill>
        <p:spPr>
          <a:xfrm>
            <a:off x="3800657" y="1450231"/>
            <a:ext cx="4590686" cy="3145809"/>
          </a:xfrm>
          <a:prstGeom prst="rect">
            <a:avLst/>
          </a:prstGeom>
        </p:spPr>
      </p:pic>
    </p:spTree>
    <p:extLst>
      <p:ext uri="{BB962C8B-B14F-4D97-AF65-F5344CB8AC3E}">
        <p14:creationId xmlns:p14="http://schemas.microsoft.com/office/powerpoint/2010/main" val="841169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3A5115E-84C9-4172-818A-B5D740934023}"/>
              </a:ext>
            </a:extLst>
          </p:cNvPr>
          <p:cNvSpPr>
            <a:spLocks noGrp="1"/>
          </p:cNvSpPr>
          <p:nvPr>
            <p:ph type="sldNum" sz="quarter" idx="12"/>
          </p:nvPr>
        </p:nvSpPr>
        <p:spPr>
          <a:xfrm>
            <a:off x="9244584" y="6211210"/>
            <a:ext cx="2743200" cy="365125"/>
          </a:xfrm>
        </p:spPr>
        <p:txBody>
          <a:bodyPr/>
          <a:lstStyle/>
          <a:p>
            <a:r>
              <a:rPr lang="en-CA" sz="3200" dirty="0"/>
              <a:t>#</a:t>
            </a:r>
            <a:fld id="{27A30933-CDDC-4D4B-B2D1-00BE33DD973E}" type="slidenum">
              <a:rPr lang="en-CA" sz="3200" smtClean="0"/>
              <a:t>61</a:t>
            </a:fld>
            <a:endParaRPr lang="en-CA" sz="3200" dirty="0"/>
          </a:p>
        </p:txBody>
      </p:sp>
      <p:sp>
        <p:nvSpPr>
          <p:cNvPr id="13" name="TextBox 12">
            <a:extLst>
              <a:ext uri="{FF2B5EF4-FFF2-40B4-BE49-F238E27FC236}">
                <a16:creationId xmlns:a16="http://schemas.microsoft.com/office/drawing/2014/main" id="{A2945C08-F781-4BE4-9713-21537979E894}"/>
              </a:ext>
            </a:extLst>
          </p:cNvPr>
          <p:cNvSpPr txBox="1"/>
          <p:nvPr/>
        </p:nvSpPr>
        <p:spPr>
          <a:xfrm>
            <a:off x="6440323" y="3985931"/>
            <a:ext cx="474259" cy="369332"/>
          </a:xfrm>
          <a:prstGeom prst="rect">
            <a:avLst/>
          </a:prstGeom>
          <a:noFill/>
        </p:spPr>
        <p:txBody>
          <a:bodyPr wrap="square" rtlCol="0">
            <a:spAutoFit/>
          </a:bodyPr>
          <a:lstStyle/>
          <a:p>
            <a:pPr algn="ctr"/>
            <a:endParaRPr lang="en-CA" dirty="0"/>
          </a:p>
        </p:txBody>
      </p:sp>
      <p:sp>
        <p:nvSpPr>
          <p:cNvPr id="7" name="Title 1">
            <a:extLst>
              <a:ext uri="{FF2B5EF4-FFF2-40B4-BE49-F238E27FC236}">
                <a16:creationId xmlns:a16="http://schemas.microsoft.com/office/drawing/2014/main" id="{C1DF2BB1-C387-4042-A963-F6B9A5D3B308}"/>
              </a:ext>
            </a:extLst>
          </p:cNvPr>
          <p:cNvSpPr>
            <a:spLocks noGrp="1"/>
          </p:cNvSpPr>
          <p:nvPr>
            <p:ph type="title"/>
          </p:nvPr>
        </p:nvSpPr>
        <p:spPr>
          <a:xfrm>
            <a:off x="1069974" y="5178068"/>
            <a:ext cx="10052052" cy="614589"/>
          </a:xfrm>
        </p:spPr>
        <p:txBody>
          <a:bodyPr>
            <a:noAutofit/>
          </a:bodyPr>
          <a:lstStyle/>
          <a:p>
            <a:pPr algn="ctr"/>
            <a:r>
              <a:rPr lang="en-CA" sz="2000" b="1" dirty="0">
                <a:latin typeface="+mn-lt"/>
              </a:rPr>
              <a:t>Table 9: </a:t>
            </a:r>
            <a:r>
              <a:rPr lang="en-US" sz="2000" dirty="0">
                <a:latin typeface="+mn-lt"/>
              </a:rPr>
              <a:t>QPG query specification</a:t>
            </a:r>
            <a:endParaRPr lang="en-CA" sz="2000" dirty="0">
              <a:latin typeface="+mn-lt"/>
            </a:endParaRPr>
          </a:p>
        </p:txBody>
      </p:sp>
      <p:pic>
        <p:nvPicPr>
          <p:cNvPr id="2" name="Picture 1">
            <a:extLst>
              <a:ext uri="{FF2B5EF4-FFF2-40B4-BE49-F238E27FC236}">
                <a16:creationId xmlns:a16="http://schemas.microsoft.com/office/drawing/2014/main" id="{B1D44D5B-D923-489C-8C79-3BFF0FEB8F0E}"/>
              </a:ext>
            </a:extLst>
          </p:cNvPr>
          <p:cNvPicPr>
            <a:picLocks noChangeAspect="1"/>
          </p:cNvPicPr>
          <p:nvPr/>
        </p:nvPicPr>
        <p:blipFill>
          <a:blip r:embed="rId3"/>
          <a:stretch>
            <a:fillRect/>
          </a:stretch>
        </p:blipFill>
        <p:spPr>
          <a:xfrm>
            <a:off x="1571758" y="538610"/>
            <a:ext cx="9254530" cy="4639458"/>
          </a:xfrm>
          <a:prstGeom prst="rect">
            <a:avLst/>
          </a:prstGeom>
        </p:spPr>
      </p:pic>
    </p:spTree>
    <p:extLst>
      <p:ext uri="{BB962C8B-B14F-4D97-AF65-F5344CB8AC3E}">
        <p14:creationId xmlns:p14="http://schemas.microsoft.com/office/powerpoint/2010/main" val="2690407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6D85AA28-8B77-408A-A310-8C216D9DC4A6}"/>
              </a:ext>
            </a:extLst>
          </p:cNvPr>
          <p:cNvSpPr>
            <a:spLocks noGrp="1"/>
          </p:cNvSpPr>
          <p:nvPr>
            <p:ph type="title"/>
          </p:nvPr>
        </p:nvSpPr>
        <p:spPr>
          <a:xfrm>
            <a:off x="1877083" y="5859422"/>
            <a:ext cx="8280726" cy="614589"/>
          </a:xfrm>
        </p:spPr>
        <p:txBody>
          <a:bodyPr>
            <a:noAutofit/>
          </a:bodyPr>
          <a:lstStyle/>
          <a:p>
            <a:pPr algn="ctr"/>
            <a:r>
              <a:rPr lang="en-CA" sz="2000" b="1" dirty="0">
                <a:latin typeface="+mn-lt"/>
              </a:rPr>
              <a:t>Fig. 18: </a:t>
            </a:r>
            <a:r>
              <a:rPr lang="en-US" sz="2000" b="0" i="0" dirty="0">
                <a:solidFill>
                  <a:srgbClr val="000000"/>
                </a:solidFill>
                <a:effectLst/>
                <a:latin typeface="NimbusRomNo9L-Regu"/>
              </a:rPr>
              <a:t>CF schemas associated with the case study, generated by our method where CF</a:t>
            </a:r>
            <a:r>
              <a:rPr lang="en-US" sz="2000" b="0" i="0" baseline="-25000" dirty="0">
                <a:solidFill>
                  <a:srgbClr val="000000"/>
                </a:solidFill>
                <a:effectLst/>
                <a:latin typeface="NimbusRomNo9L-Regu"/>
              </a:rPr>
              <a:t>5</a:t>
            </a:r>
            <a:r>
              <a:rPr lang="en-US" sz="2000" b="0" i="0" dirty="0">
                <a:solidFill>
                  <a:srgbClr val="000000"/>
                </a:solidFill>
                <a:effectLst/>
                <a:latin typeface="NimbusRomNo9L-Regu"/>
              </a:rPr>
              <a:t> and CF</a:t>
            </a:r>
            <a:r>
              <a:rPr lang="en-US" sz="2000" b="0" i="0" baseline="-25000" dirty="0">
                <a:solidFill>
                  <a:srgbClr val="000000"/>
                </a:solidFill>
                <a:effectLst/>
                <a:latin typeface="NimbusRomNo9L-Regu"/>
              </a:rPr>
              <a:t>9</a:t>
            </a:r>
            <a:r>
              <a:rPr lang="en-US" sz="2000" b="0" i="0" dirty="0">
                <a:solidFill>
                  <a:srgbClr val="000000"/>
                </a:solidFill>
                <a:effectLst/>
                <a:latin typeface="NimbusRomNo9L-Regu"/>
              </a:rPr>
              <a:t> are compatible</a:t>
            </a:r>
            <a:endParaRPr lang="en-CA" sz="2000" dirty="0">
              <a:latin typeface="+mn-lt"/>
            </a:endParaRPr>
          </a:p>
        </p:txBody>
      </p:sp>
      <p:sp>
        <p:nvSpPr>
          <p:cNvPr id="32" name="Slide Number Placeholder 3">
            <a:extLst>
              <a:ext uri="{FF2B5EF4-FFF2-40B4-BE49-F238E27FC236}">
                <a16:creationId xmlns:a16="http://schemas.microsoft.com/office/drawing/2014/main" id="{D9805578-A13B-47D4-B687-A911DBFD0C8C}"/>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62</a:t>
            </a:fld>
            <a:endParaRPr lang="en-CA" sz="3200" dirty="0"/>
          </a:p>
        </p:txBody>
      </p:sp>
      <p:pic>
        <p:nvPicPr>
          <p:cNvPr id="2" name="Picture 1">
            <a:extLst>
              <a:ext uri="{FF2B5EF4-FFF2-40B4-BE49-F238E27FC236}">
                <a16:creationId xmlns:a16="http://schemas.microsoft.com/office/drawing/2014/main" id="{F362A2C7-4040-41DA-A560-6D0237082580}"/>
              </a:ext>
            </a:extLst>
          </p:cNvPr>
          <p:cNvPicPr>
            <a:picLocks noChangeAspect="1"/>
          </p:cNvPicPr>
          <p:nvPr/>
        </p:nvPicPr>
        <p:blipFill>
          <a:blip r:embed="rId3"/>
          <a:stretch>
            <a:fillRect/>
          </a:stretch>
        </p:blipFill>
        <p:spPr>
          <a:xfrm>
            <a:off x="1902494" y="127142"/>
            <a:ext cx="8387012" cy="5483816"/>
          </a:xfrm>
          <a:prstGeom prst="rect">
            <a:avLst/>
          </a:prstGeom>
        </p:spPr>
      </p:pic>
    </p:spTree>
    <p:extLst>
      <p:ext uri="{BB962C8B-B14F-4D97-AF65-F5344CB8AC3E}">
        <p14:creationId xmlns:p14="http://schemas.microsoft.com/office/powerpoint/2010/main" val="971857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F1B0A26-EFF6-4C7D-94BD-CDB6698D89E1}"/>
              </a:ext>
            </a:extLst>
          </p:cNvPr>
          <p:cNvSpPr>
            <a:spLocks noGrp="1"/>
          </p:cNvSpPr>
          <p:nvPr>
            <p:ph type="title"/>
          </p:nvPr>
        </p:nvSpPr>
        <p:spPr>
          <a:xfrm>
            <a:off x="1955637" y="5022571"/>
            <a:ext cx="8280726" cy="614589"/>
          </a:xfrm>
        </p:spPr>
        <p:txBody>
          <a:bodyPr>
            <a:noAutofit/>
          </a:bodyPr>
          <a:lstStyle/>
          <a:p>
            <a:pPr algn="ctr"/>
            <a:r>
              <a:rPr lang="en-CA" sz="2000" b="1" dirty="0">
                <a:latin typeface="+mn-lt"/>
              </a:rPr>
              <a:t>Fig. 19: </a:t>
            </a:r>
            <a:r>
              <a:rPr lang="en-US" sz="2000" b="0" i="0" dirty="0">
                <a:solidFill>
                  <a:srgbClr val="000000"/>
                </a:solidFill>
                <a:effectLst/>
                <a:latin typeface="NimbusRomNo9L-Regu"/>
              </a:rPr>
              <a:t>Combining CF</a:t>
            </a:r>
            <a:r>
              <a:rPr lang="en-US" sz="2000" b="0" i="0" baseline="-25000" dirty="0">
                <a:solidFill>
                  <a:srgbClr val="000000"/>
                </a:solidFill>
                <a:effectLst/>
                <a:latin typeface="NimbusRomNo9L-Regu"/>
              </a:rPr>
              <a:t>5</a:t>
            </a:r>
            <a:r>
              <a:rPr lang="en-US" sz="2000" b="0" i="0" dirty="0">
                <a:solidFill>
                  <a:srgbClr val="000000"/>
                </a:solidFill>
                <a:effectLst/>
                <a:latin typeface="NimbusRomNo9L-Regu"/>
              </a:rPr>
              <a:t> and CF</a:t>
            </a:r>
            <a:r>
              <a:rPr lang="en-US" sz="2000" b="0" i="0" baseline="-25000" dirty="0">
                <a:solidFill>
                  <a:srgbClr val="000000"/>
                </a:solidFill>
                <a:effectLst/>
                <a:latin typeface="NimbusRomNo9L-Regu"/>
              </a:rPr>
              <a:t>9</a:t>
            </a:r>
            <a:r>
              <a:rPr lang="en-US" sz="2000" b="0" i="0" dirty="0">
                <a:solidFill>
                  <a:srgbClr val="000000"/>
                </a:solidFill>
                <a:effectLst/>
                <a:latin typeface="NimbusRomNo9L-Regu"/>
              </a:rPr>
              <a:t> as they are compatible</a:t>
            </a:r>
            <a:endParaRPr lang="en-CA" sz="2000" dirty="0">
              <a:latin typeface="+mn-lt"/>
            </a:endParaRPr>
          </a:p>
        </p:txBody>
      </p:sp>
      <p:sp>
        <p:nvSpPr>
          <p:cNvPr id="17" name="Slide Number Placeholder 3">
            <a:extLst>
              <a:ext uri="{FF2B5EF4-FFF2-40B4-BE49-F238E27FC236}">
                <a16:creationId xmlns:a16="http://schemas.microsoft.com/office/drawing/2014/main" id="{A4868794-C59B-441E-8AE8-DC6DCF3A5B72}"/>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63</a:t>
            </a:fld>
            <a:endParaRPr lang="en-CA" sz="3200" dirty="0"/>
          </a:p>
        </p:txBody>
      </p:sp>
      <p:pic>
        <p:nvPicPr>
          <p:cNvPr id="2" name="Picture 1">
            <a:extLst>
              <a:ext uri="{FF2B5EF4-FFF2-40B4-BE49-F238E27FC236}">
                <a16:creationId xmlns:a16="http://schemas.microsoft.com/office/drawing/2014/main" id="{70087C85-CA75-41DB-9E85-EA4DA257BE33}"/>
              </a:ext>
            </a:extLst>
          </p:cNvPr>
          <p:cNvPicPr>
            <a:picLocks noChangeAspect="1"/>
          </p:cNvPicPr>
          <p:nvPr/>
        </p:nvPicPr>
        <p:blipFill>
          <a:blip r:embed="rId3"/>
          <a:stretch>
            <a:fillRect/>
          </a:stretch>
        </p:blipFill>
        <p:spPr>
          <a:xfrm>
            <a:off x="3465348" y="912733"/>
            <a:ext cx="5261304" cy="3877392"/>
          </a:xfrm>
          <a:prstGeom prst="rect">
            <a:avLst/>
          </a:prstGeom>
        </p:spPr>
      </p:pic>
    </p:spTree>
    <p:extLst>
      <p:ext uri="{BB962C8B-B14F-4D97-AF65-F5344CB8AC3E}">
        <p14:creationId xmlns:p14="http://schemas.microsoft.com/office/powerpoint/2010/main" val="2538880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F0530878-61E0-4DD2-940C-2C1B289EF055}"/>
              </a:ext>
            </a:extLst>
          </p:cNvPr>
          <p:cNvSpPr>
            <a:spLocks noGrp="1"/>
          </p:cNvSpPr>
          <p:nvPr>
            <p:ph type="title"/>
          </p:nvPr>
        </p:nvSpPr>
        <p:spPr>
          <a:xfrm>
            <a:off x="1639441" y="6049055"/>
            <a:ext cx="9077857" cy="614589"/>
          </a:xfrm>
        </p:spPr>
        <p:txBody>
          <a:bodyPr>
            <a:noAutofit/>
          </a:bodyPr>
          <a:lstStyle/>
          <a:p>
            <a:pPr algn="ctr"/>
            <a:r>
              <a:rPr lang="en-CA" sz="2000" b="1" dirty="0">
                <a:latin typeface="+mn-lt"/>
              </a:rPr>
              <a:t>Fig. 20: </a:t>
            </a:r>
            <a:r>
              <a:rPr lang="en-US" sz="2000" b="0" i="0" dirty="0">
                <a:solidFill>
                  <a:srgbClr val="000000"/>
                </a:solidFill>
                <a:effectLst/>
                <a:latin typeface="NimbusRomNo9L-Regu"/>
              </a:rPr>
              <a:t>CF schemas associated with the case study, generated by our method</a:t>
            </a:r>
            <a:endParaRPr lang="en-CA" sz="2000" dirty="0">
              <a:latin typeface="+mn-lt"/>
            </a:endParaRPr>
          </a:p>
        </p:txBody>
      </p:sp>
      <p:sp>
        <p:nvSpPr>
          <p:cNvPr id="25" name="Slide Number Placeholder 3">
            <a:extLst>
              <a:ext uri="{FF2B5EF4-FFF2-40B4-BE49-F238E27FC236}">
                <a16:creationId xmlns:a16="http://schemas.microsoft.com/office/drawing/2014/main" id="{E269935C-6495-4B8E-BE22-F1C15F097F75}"/>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64</a:t>
            </a:fld>
            <a:endParaRPr lang="en-CA" sz="3200" dirty="0"/>
          </a:p>
        </p:txBody>
      </p:sp>
      <p:pic>
        <p:nvPicPr>
          <p:cNvPr id="2" name="Picture 1">
            <a:extLst>
              <a:ext uri="{FF2B5EF4-FFF2-40B4-BE49-F238E27FC236}">
                <a16:creationId xmlns:a16="http://schemas.microsoft.com/office/drawing/2014/main" id="{22157B5E-9107-448A-87DD-D10F28194C1C}"/>
              </a:ext>
            </a:extLst>
          </p:cNvPr>
          <p:cNvPicPr>
            <a:picLocks noChangeAspect="1"/>
          </p:cNvPicPr>
          <p:nvPr/>
        </p:nvPicPr>
        <p:blipFill>
          <a:blip r:embed="rId3"/>
          <a:stretch>
            <a:fillRect/>
          </a:stretch>
        </p:blipFill>
        <p:spPr>
          <a:xfrm>
            <a:off x="2025739" y="388990"/>
            <a:ext cx="8515261" cy="5813303"/>
          </a:xfrm>
          <a:prstGeom prst="rect">
            <a:avLst/>
          </a:prstGeom>
        </p:spPr>
      </p:pic>
    </p:spTree>
    <p:extLst>
      <p:ext uri="{BB962C8B-B14F-4D97-AF65-F5344CB8AC3E}">
        <p14:creationId xmlns:p14="http://schemas.microsoft.com/office/powerpoint/2010/main" val="40204746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2254D-0D9A-4C72-8139-CA4A125C4790}"/>
              </a:ext>
            </a:extLst>
          </p:cNvPr>
          <p:cNvSpPr>
            <a:spLocks noGrp="1"/>
          </p:cNvSpPr>
          <p:nvPr>
            <p:ph type="title"/>
          </p:nvPr>
        </p:nvSpPr>
        <p:spPr>
          <a:xfrm>
            <a:off x="838199" y="605201"/>
            <a:ext cx="10515600" cy="614589"/>
          </a:xfrm>
        </p:spPr>
        <p:txBody>
          <a:bodyPr>
            <a:normAutofit fontScale="90000"/>
          </a:bodyPr>
          <a:lstStyle/>
          <a:p>
            <a:pPr algn="ctr"/>
            <a:r>
              <a:rPr lang="en-US" b="1" dirty="0">
                <a:solidFill>
                  <a:srgbClr val="0070C0"/>
                </a:solidFill>
              </a:rPr>
              <a:t>The generated CQL code for the </a:t>
            </a:r>
            <a:r>
              <a:rPr lang="en-US" b="1" dirty="0" err="1">
                <a:solidFill>
                  <a:srgbClr val="0070C0"/>
                </a:solidFill>
              </a:rPr>
              <a:t>tabkle</a:t>
            </a:r>
            <a:r>
              <a:rPr lang="en-US" b="1" dirty="0">
                <a:solidFill>
                  <a:srgbClr val="0070C0"/>
                </a:solidFill>
              </a:rPr>
              <a:t> CF5 and CF9 shown in Fig. 18.</a:t>
            </a:r>
          </a:p>
        </p:txBody>
      </p:sp>
      <p:sp>
        <p:nvSpPr>
          <p:cNvPr id="5" name="Slide Number Placeholder 3">
            <a:extLst>
              <a:ext uri="{FF2B5EF4-FFF2-40B4-BE49-F238E27FC236}">
                <a16:creationId xmlns:a16="http://schemas.microsoft.com/office/drawing/2014/main" id="{D50D671C-41ED-4BB5-B39F-CD3E1B64079B}"/>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65</a:t>
            </a:fld>
            <a:endParaRPr lang="en-CA" sz="3200" dirty="0"/>
          </a:p>
        </p:txBody>
      </p:sp>
      <p:graphicFrame>
        <p:nvGraphicFramePr>
          <p:cNvPr id="6" name="表格 4">
            <a:extLst>
              <a:ext uri="{FF2B5EF4-FFF2-40B4-BE49-F238E27FC236}">
                <a16:creationId xmlns:a16="http://schemas.microsoft.com/office/drawing/2014/main" id="{6B61500B-AA3E-4F8D-8405-0A630A8AFD0A}"/>
              </a:ext>
            </a:extLst>
          </p:cNvPr>
          <p:cNvGraphicFramePr>
            <a:graphicFrameLocks noGrp="1"/>
          </p:cNvGraphicFramePr>
          <p:nvPr>
            <p:extLst>
              <p:ext uri="{D42A27DB-BD31-4B8C-83A1-F6EECF244321}">
                <p14:modId xmlns:p14="http://schemas.microsoft.com/office/powerpoint/2010/main" val="3355955415"/>
              </p:ext>
            </p:extLst>
          </p:nvPr>
        </p:nvGraphicFramePr>
        <p:xfrm>
          <a:off x="2031999" y="1671320"/>
          <a:ext cx="8128000" cy="4119880"/>
        </p:xfrm>
        <a:graphic>
          <a:graphicData uri="http://schemas.openxmlformats.org/drawingml/2006/table">
            <a:tbl>
              <a:tblPr firstRow="1" bandRow="1">
                <a:tableStyleId>{5C22544A-7EE6-4342-B048-85BDC9FD1C3A}</a:tableStyleId>
              </a:tblPr>
              <a:tblGrid>
                <a:gridCol w="1667803">
                  <a:extLst>
                    <a:ext uri="{9D8B030D-6E8A-4147-A177-3AD203B41FA5}">
                      <a16:colId xmlns:a16="http://schemas.microsoft.com/office/drawing/2014/main" val="2250862925"/>
                    </a:ext>
                  </a:extLst>
                </a:gridCol>
                <a:gridCol w="6460197">
                  <a:extLst>
                    <a:ext uri="{9D8B030D-6E8A-4147-A177-3AD203B41FA5}">
                      <a16:colId xmlns:a16="http://schemas.microsoft.com/office/drawing/2014/main" val="2876118198"/>
                    </a:ext>
                  </a:extLst>
                </a:gridCol>
              </a:tblGrid>
              <a:tr h="370840">
                <a:tc>
                  <a:txBody>
                    <a:bodyPr/>
                    <a:lstStyle/>
                    <a:p>
                      <a:r>
                        <a:rPr lang="en-US" altLang="zh-CN" sz="1800" dirty="0"/>
                        <a:t>CF table </a:t>
                      </a:r>
                      <a:endParaRPr lang="zh-CN" altLang="en-US" sz="1800" dirty="0"/>
                    </a:p>
                  </a:txBody>
                  <a:tcPr/>
                </a:tc>
                <a:tc>
                  <a:txBody>
                    <a:bodyPr/>
                    <a:lstStyle/>
                    <a:p>
                      <a:r>
                        <a:rPr lang="en-US" altLang="zh-CN" sz="1800" dirty="0"/>
                        <a:t>Table CQL</a:t>
                      </a:r>
                      <a:endParaRPr lang="zh-CN" altLang="en-US" sz="1800" dirty="0"/>
                    </a:p>
                  </a:txBody>
                  <a:tcPr/>
                </a:tc>
                <a:extLst>
                  <a:ext uri="{0D108BD9-81ED-4DB2-BD59-A6C34878D82A}">
                    <a16:rowId xmlns:a16="http://schemas.microsoft.com/office/drawing/2014/main" val="3985760332"/>
                  </a:ext>
                </a:extLst>
              </a:tr>
              <a:tr h="370840">
                <a:tc>
                  <a:txBody>
                    <a:bodyPr/>
                    <a:lstStyle/>
                    <a:p>
                      <a:r>
                        <a:rPr lang="en-US" altLang="zh-CN" sz="1800" b="1" dirty="0"/>
                        <a:t>CF5</a:t>
                      </a:r>
                      <a:endParaRPr lang="zh-CN" altLang="en-US" sz="1800" b="1" dirty="0"/>
                    </a:p>
                  </a:txBody>
                  <a:tcPr/>
                </a:tc>
                <a:tc>
                  <a:txBody>
                    <a:bodyPr/>
                    <a:lstStyle/>
                    <a:p>
                      <a:r>
                        <a:rPr lang="en-US" altLang="zh-CN" sz="1800" dirty="0"/>
                        <a:t>"create table if not exists CFTable5 (\n" +</a:t>
                      </a:r>
                    </a:p>
                    <a:p>
                      <a:r>
                        <a:rPr lang="en-US" altLang="zh-CN" sz="1800" dirty="0"/>
                        <a:t>                "</a:t>
                      </a:r>
                      <a:r>
                        <a:rPr lang="en-US" altLang="zh-CN" sz="1800" dirty="0" err="1"/>
                        <a:t>artifact_id</a:t>
                      </a:r>
                      <a:r>
                        <a:rPr lang="en-US" altLang="zh-CN" sz="1800" dirty="0"/>
                        <a:t> </a:t>
                      </a:r>
                      <a:r>
                        <a:rPr lang="en-US" altLang="zh-CN" sz="1800" dirty="0" err="1"/>
                        <a:t>int</a:t>
                      </a:r>
                      <a:r>
                        <a:rPr lang="en-US" altLang="zh-CN" sz="1800" dirty="0"/>
                        <a:t>,\n" +</a:t>
                      </a:r>
                    </a:p>
                    <a:p>
                      <a:r>
                        <a:rPr lang="en-US" altLang="zh-CN" sz="1800" dirty="0"/>
                        <a:t>                "</a:t>
                      </a:r>
                      <a:r>
                        <a:rPr lang="en-US" altLang="zh-CN" sz="1800" dirty="0" err="1"/>
                        <a:t>num_ratings</a:t>
                      </a:r>
                      <a:r>
                        <a:rPr lang="en-US" altLang="zh-CN" sz="1800" dirty="0"/>
                        <a:t> </a:t>
                      </a:r>
                      <a:r>
                        <a:rPr lang="en-US" altLang="zh-CN" sz="1800" dirty="0" err="1"/>
                        <a:t>int</a:t>
                      </a:r>
                      <a:r>
                        <a:rPr lang="en-US" altLang="zh-CN" sz="1800" dirty="0"/>
                        <a:t>,\n" +</a:t>
                      </a:r>
                    </a:p>
                    <a:p>
                      <a:r>
                        <a:rPr lang="en-US" altLang="zh-CN" sz="1800" dirty="0"/>
                        <a:t>                "</a:t>
                      </a:r>
                      <a:r>
                        <a:rPr lang="en-US" altLang="zh-CN" sz="1800" dirty="0" err="1"/>
                        <a:t>sum_ratings</a:t>
                      </a:r>
                      <a:r>
                        <a:rPr lang="en-US" altLang="zh-CN" sz="1800" dirty="0"/>
                        <a:t> </a:t>
                      </a:r>
                      <a:r>
                        <a:rPr lang="en-US" altLang="zh-CN" sz="1800" dirty="0" err="1"/>
                        <a:t>int</a:t>
                      </a:r>
                      <a:r>
                        <a:rPr lang="en-US" altLang="zh-CN" sz="1800" dirty="0"/>
                        <a:t>,\n" +</a:t>
                      </a:r>
                    </a:p>
                    <a:p>
                      <a:r>
                        <a:rPr lang="en-US" altLang="zh-CN" sz="1800" dirty="0"/>
                        <a:t>                "PRIMARY KEY (</a:t>
                      </a:r>
                      <a:r>
                        <a:rPr lang="en-US" altLang="zh-CN" sz="1800" dirty="0" err="1"/>
                        <a:t>artifact_id</a:t>
                      </a:r>
                      <a:r>
                        <a:rPr lang="en-US" altLang="zh-CN" sz="1800" dirty="0"/>
                        <a:t>)\n" +</a:t>
                      </a:r>
                    </a:p>
                    <a:p>
                      <a:r>
                        <a:rPr lang="en-US" altLang="zh-CN" sz="1800" dirty="0"/>
                        <a:t>                ");\n"</a:t>
                      </a:r>
                      <a:endParaRPr lang="zh-CN" altLang="en-US" sz="1800" dirty="0"/>
                    </a:p>
                  </a:txBody>
                  <a:tcPr/>
                </a:tc>
                <a:extLst>
                  <a:ext uri="{0D108BD9-81ED-4DB2-BD59-A6C34878D82A}">
                    <a16:rowId xmlns:a16="http://schemas.microsoft.com/office/drawing/2014/main" val="3327749898"/>
                  </a:ext>
                </a:extLst>
              </a:tr>
              <a:tr h="370840">
                <a:tc>
                  <a:txBody>
                    <a:bodyPr/>
                    <a:lstStyle/>
                    <a:p>
                      <a:r>
                        <a:rPr lang="en-US" altLang="zh-CN" sz="1800" b="1" dirty="0"/>
                        <a:t>CF9</a:t>
                      </a:r>
                      <a:endParaRPr lang="zh-CN" altLang="en-US" sz="1800" b="1" dirty="0"/>
                    </a:p>
                  </a:txBody>
                  <a:tcPr/>
                </a:tc>
                <a:tc>
                  <a:txBody>
                    <a:bodyPr/>
                    <a:lstStyle/>
                    <a:p>
                      <a:r>
                        <a:rPr lang="en-US" altLang="zh-CN" sz="1800" dirty="0"/>
                        <a:t>"CFTable9{" +</a:t>
                      </a:r>
                    </a:p>
                    <a:p>
                      <a:r>
                        <a:rPr lang="en-US" altLang="zh-CN" sz="1800" dirty="0"/>
                        <a:t>                "</a:t>
                      </a:r>
                      <a:r>
                        <a:rPr lang="en-US" altLang="zh-CN" sz="1800" dirty="0" err="1"/>
                        <a:t>artifact_id</a:t>
                      </a:r>
                      <a:r>
                        <a:rPr lang="en-US" altLang="zh-CN" sz="1800" dirty="0"/>
                        <a:t>=" + </a:t>
                      </a:r>
                      <a:r>
                        <a:rPr lang="en-US" altLang="zh-CN" sz="1800" dirty="0" err="1"/>
                        <a:t>artifact_id</a:t>
                      </a:r>
                      <a:r>
                        <a:rPr lang="en-US" altLang="zh-CN" sz="1800" dirty="0"/>
                        <a:t> +</a:t>
                      </a:r>
                    </a:p>
                    <a:p>
                      <a:r>
                        <a:rPr lang="en-US" altLang="zh-CN" sz="1800" dirty="0"/>
                        <a:t>                ", </a:t>
                      </a:r>
                      <a:r>
                        <a:rPr lang="en-US" altLang="zh-CN" sz="1800" dirty="0" err="1"/>
                        <a:t>artifact_title</a:t>
                      </a:r>
                      <a:r>
                        <a:rPr lang="en-US" altLang="zh-CN" sz="1800" dirty="0"/>
                        <a:t>='" + </a:t>
                      </a:r>
                      <a:r>
                        <a:rPr lang="en-US" altLang="zh-CN" sz="1800" dirty="0" err="1"/>
                        <a:t>artifact_title</a:t>
                      </a:r>
                      <a:r>
                        <a:rPr lang="en-US" altLang="zh-CN" sz="1800" dirty="0"/>
                        <a:t> + '\'' +</a:t>
                      </a:r>
                    </a:p>
                    <a:p>
                      <a:r>
                        <a:rPr lang="en-US" altLang="zh-CN" sz="1800" dirty="0"/>
                        <a:t>                ", </a:t>
                      </a:r>
                      <a:r>
                        <a:rPr lang="en-US" altLang="zh-CN" sz="1800" dirty="0" err="1"/>
                        <a:t>artifact_authors</a:t>
                      </a:r>
                      <a:r>
                        <a:rPr lang="en-US" altLang="zh-CN" sz="1800" dirty="0"/>
                        <a:t>=" + </a:t>
                      </a:r>
                      <a:r>
                        <a:rPr lang="en-US" altLang="zh-CN" sz="1800" dirty="0" err="1"/>
                        <a:t>artifact_authors</a:t>
                      </a:r>
                      <a:r>
                        <a:rPr lang="en-US" altLang="zh-CN" sz="1800" dirty="0"/>
                        <a:t> +</a:t>
                      </a:r>
                    </a:p>
                    <a:p>
                      <a:r>
                        <a:rPr lang="en-US" altLang="zh-CN" sz="1800" dirty="0"/>
                        <a:t>                ", </a:t>
                      </a:r>
                      <a:r>
                        <a:rPr lang="en-US" altLang="zh-CN" sz="1800" dirty="0" err="1"/>
                        <a:t>artifact_keywords</a:t>
                      </a:r>
                      <a:r>
                        <a:rPr lang="en-US" altLang="zh-CN" sz="1800" dirty="0"/>
                        <a:t>=" + </a:t>
                      </a:r>
                      <a:r>
                        <a:rPr lang="en-US" altLang="zh-CN" sz="1800" dirty="0" err="1"/>
                        <a:t>artifact_keywords</a:t>
                      </a:r>
                      <a:r>
                        <a:rPr lang="en-US" altLang="zh-CN" sz="1800" dirty="0"/>
                        <a:t> +</a:t>
                      </a:r>
                    </a:p>
                    <a:p>
                      <a:r>
                        <a:rPr lang="en-US" altLang="zh-CN" sz="1800" dirty="0"/>
                        <a:t>                ", </a:t>
                      </a:r>
                      <a:r>
                        <a:rPr lang="en-US" altLang="zh-CN" sz="1800" dirty="0" err="1"/>
                        <a:t>avg_rating</a:t>
                      </a:r>
                      <a:r>
                        <a:rPr lang="en-US" altLang="zh-CN" sz="1800" dirty="0"/>
                        <a:t>=" + </a:t>
                      </a:r>
                      <a:r>
                        <a:rPr lang="en-US" altLang="zh-CN" sz="1800" dirty="0" err="1"/>
                        <a:t>avg_rating</a:t>
                      </a:r>
                      <a:r>
                        <a:rPr lang="en-US" altLang="zh-CN" sz="1800" dirty="0"/>
                        <a:t> +</a:t>
                      </a:r>
                    </a:p>
                    <a:p>
                      <a:r>
                        <a:rPr lang="en-US" altLang="zh-CN" sz="1800" dirty="0"/>
                        <a:t>                "};\n"</a:t>
                      </a:r>
                      <a:endParaRPr lang="zh-CN" altLang="en-US" sz="1800" dirty="0"/>
                    </a:p>
                  </a:txBody>
                  <a:tcPr/>
                </a:tc>
                <a:extLst>
                  <a:ext uri="{0D108BD9-81ED-4DB2-BD59-A6C34878D82A}">
                    <a16:rowId xmlns:a16="http://schemas.microsoft.com/office/drawing/2014/main" val="2282728500"/>
                  </a:ext>
                </a:extLst>
              </a:tr>
            </a:tbl>
          </a:graphicData>
        </a:graphic>
      </p:graphicFrame>
    </p:spTree>
    <p:extLst>
      <p:ext uri="{BB962C8B-B14F-4D97-AF65-F5344CB8AC3E}">
        <p14:creationId xmlns:p14="http://schemas.microsoft.com/office/powerpoint/2010/main" val="528396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70C0"/>
                </a:solidFill>
              </a:rPr>
              <a:t>The generated CQL code for the merged table CF5/CF9 shown in Fig. 19.</a:t>
            </a:r>
          </a:p>
        </p:txBody>
      </p:sp>
      <p:sp>
        <p:nvSpPr>
          <p:cNvPr id="5" name="Slide Number Placeholder 3">
            <a:extLst>
              <a:ext uri="{FF2B5EF4-FFF2-40B4-BE49-F238E27FC236}">
                <a16:creationId xmlns:a16="http://schemas.microsoft.com/office/drawing/2014/main" id="{73B8CA21-927A-469C-8270-C75912AAB33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66</a:t>
            </a:fld>
            <a:endParaRPr lang="en-CA" sz="3200" dirty="0"/>
          </a:p>
        </p:txBody>
      </p:sp>
      <p:graphicFrame>
        <p:nvGraphicFramePr>
          <p:cNvPr id="6" name="表格 1">
            <a:extLst>
              <a:ext uri="{FF2B5EF4-FFF2-40B4-BE49-F238E27FC236}">
                <a16:creationId xmlns:a16="http://schemas.microsoft.com/office/drawing/2014/main" id="{A08ED038-6A77-4A41-8CBA-466EDC7D8618}"/>
              </a:ext>
            </a:extLst>
          </p:cNvPr>
          <p:cNvGraphicFramePr>
            <a:graphicFrameLocks noGrp="1"/>
          </p:cNvGraphicFramePr>
          <p:nvPr>
            <p:extLst>
              <p:ext uri="{D42A27DB-BD31-4B8C-83A1-F6EECF244321}">
                <p14:modId xmlns:p14="http://schemas.microsoft.com/office/powerpoint/2010/main" val="1010589329"/>
              </p:ext>
            </p:extLst>
          </p:nvPr>
        </p:nvGraphicFramePr>
        <p:xfrm>
          <a:off x="2032000" y="1123950"/>
          <a:ext cx="8128000" cy="2931160"/>
        </p:xfrm>
        <a:graphic>
          <a:graphicData uri="http://schemas.openxmlformats.org/drawingml/2006/table">
            <a:tbl>
              <a:tblPr firstRow="1" bandRow="1">
                <a:tableStyleId>{5C22544A-7EE6-4342-B048-85BDC9FD1C3A}</a:tableStyleId>
              </a:tblPr>
              <a:tblGrid>
                <a:gridCol w="1667803">
                  <a:extLst>
                    <a:ext uri="{9D8B030D-6E8A-4147-A177-3AD203B41FA5}">
                      <a16:colId xmlns:a16="http://schemas.microsoft.com/office/drawing/2014/main" val="2809408011"/>
                    </a:ext>
                  </a:extLst>
                </a:gridCol>
                <a:gridCol w="6460197">
                  <a:extLst>
                    <a:ext uri="{9D8B030D-6E8A-4147-A177-3AD203B41FA5}">
                      <a16:colId xmlns:a16="http://schemas.microsoft.com/office/drawing/2014/main" val="1435825513"/>
                    </a:ext>
                  </a:extLst>
                </a:gridCol>
              </a:tblGrid>
              <a:tr h="370840">
                <a:tc>
                  <a:txBody>
                    <a:bodyPr/>
                    <a:lstStyle/>
                    <a:p>
                      <a:r>
                        <a:rPr lang="en-US" altLang="zh-CN" sz="1800" dirty="0"/>
                        <a:t>CF table </a:t>
                      </a:r>
                      <a:endParaRPr lang="zh-CN" altLang="en-US" sz="1800" dirty="0"/>
                    </a:p>
                  </a:txBody>
                  <a:tcPr/>
                </a:tc>
                <a:tc>
                  <a:txBody>
                    <a:bodyPr/>
                    <a:lstStyle/>
                    <a:p>
                      <a:r>
                        <a:rPr lang="en-US" altLang="zh-CN" sz="1800" dirty="0"/>
                        <a:t>Table CQL</a:t>
                      </a:r>
                      <a:endParaRPr lang="zh-CN" altLang="en-US" sz="1800" dirty="0"/>
                    </a:p>
                  </a:txBody>
                  <a:tcPr/>
                </a:tc>
                <a:extLst>
                  <a:ext uri="{0D108BD9-81ED-4DB2-BD59-A6C34878D82A}">
                    <a16:rowId xmlns:a16="http://schemas.microsoft.com/office/drawing/2014/main" val="3550000404"/>
                  </a:ext>
                </a:extLst>
              </a:tr>
              <a:tr h="370840">
                <a:tc>
                  <a:txBody>
                    <a:bodyPr/>
                    <a:lstStyle/>
                    <a:p>
                      <a:r>
                        <a:rPr lang="en-US" altLang="zh-CN" sz="1800" b="1" dirty="0"/>
                        <a:t>CF5-9</a:t>
                      </a:r>
                      <a:endParaRPr lang="zh-CN" altLang="en-US" sz="1800" b="1" dirty="0"/>
                    </a:p>
                  </a:txBody>
                  <a:tcPr/>
                </a:tc>
                <a:tc>
                  <a:txBody>
                    <a:bodyPr/>
                    <a:lstStyle/>
                    <a:p>
                      <a:r>
                        <a:rPr lang="en-US" altLang="zh-CN" sz="1800" kern="1200" dirty="0">
                          <a:solidFill>
                            <a:schemeClr val="dk1"/>
                          </a:solidFill>
                          <a:effectLst/>
                          <a:latin typeface="+mn-lt"/>
                          <a:ea typeface="+mn-ea"/>
                          <a:cs typeface="+mn-cs"/>
                        </a:rPr>
                        <a:t>"create table if not exists CF5-9 (\n"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"artifact_id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"num_ratings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"sum_ratings int,\n"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"artifact_title text,\n"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"artifact_authors list&lt;text&gt;,\n"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"artifact_keywords set&lt;text&gt;,\n"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"PRIMARY KEY (artifact_id)\n" </a:t>
                      </a:r>
                      <a:r>
                        <a:rPr lang="en-US" altLang="zh-CN" dirty="0"/>
                        <a:t>+</a:t>
                      </a:r>
                      <a:br>
                        <a:rPr lang="en-US" altLang="zh-CN" dirty="0"/>
                      </a:br>
                      <a:r>
                        <a:rPr lang="en-US" altLang="zh-CN" dirty="0"/>
                        <a:t>        </a:t>
                      </a:r>
                      <a:r>
                        <a:rPr lang="en-US" altLang="zh-CN" sz="1800" kern="1200" dirty="0">
                          <a:solidFill>
                            <a:schemeClr val="dk1"/>
                          </a:solidFill>
                          <a:effectLst/>
                          <a:latin typeface="+mn-lt"/>
                          <a:ea typeface="+mn-ea"/>
                          <a:cs typeface="+mn-cs"/>
                        </a:rPr>
                        <a:t>");\n"</a:t>
                      </a:r>
                      <a:endParaRPr lang="zh-CN" altLang="en-US" sz="1800" dirty="0"/>
                    </a:p>
                  </a:txBody>
                  <a:tcPr/>
                </a:tc>
                <a:extLst>
                  <a:ext uri="{0D108BD9-81ED-4DB2-BD59-A6C34878D82A}">
                    <a16:rowId xmlns:a16="http://schemas.microsoft.com/office/drawing/2014/main" val="1439760700"/>
                  </a:ext>
                </a:extLst>
              </a:tr>
            </a:tbl>
          </a:graphicData>
        </a:graphic>
      </p:graphicFrame>
    </p:spTree>
    <p:extLst>
      <p:ext uri="{BB962C8B-B14F-4D97-AF65-F5344CB8AC3E}">
        <p14:creationId xmlns:p14="http://schemas.microsoft.com/office/powerpoint/2010/main" val="9056067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The CQL queries equivalent to Q5, Q9 and Q10.</a:t>
            </a:r>
          </a:p>
        </p:txBody>
      </p:sp>
      <p:sp>
        <p:nvSpPr>
          <p:cNvPr id="4" name="Slide Number Placeholder 3">
            <a:extLst>
              <a:ext uri="{FF2B5EF4-FFF2-40B4-BE49-F238E27FC236}">
                <a16:creationId xmlns:a16="http://schemas.microsoft.com/office/drawing/2014/main" id="{F5D3E938-C149-4913-A88E-E49840C7CF7F}"/>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67</a:t>
            </a:fld>
            <a:endParaRPr lang="en-CA" sz="3200" dirty="0"/>
          </a:p>
        </p:txBody>
      </p:sp>
      <p:pic>
        <p:nvPicPr>
          <p:cNvPr id="3" name="Picture 2">
            <a:extLst>
              <a:ext uri="{FF2B5EF4-FFF2-40B4-BE49-F238E27FC236}">
                <a16:creationId xmlns:a16="http://schemas.microsoft.com/office/drawing/2014/main" id="{2507A151-9519-4E4A-95BD-5A917387F1AC}"/>
              </a:ext>
            </a:extLst>
          </p:cNvPr>
          <p:cNvPicPr>
            <a:picLocks noChangeAspect="1"/>
          </p:cNvPicPr>
          <p:nvPr/>
        </p:nvPicPr>
        <p:blipFill>
          <a:blip r:embed="rId2"/>
          <a:stretch>
            <a:fillRect/>
          </a:stretch>
        </p:blipFill>
        <p:spPr>
          <a:xfrm>
            <a:off x="2014374" y="1115980"/>
            <a:ext cx="8163252" cy="2213040"/>
          </a:xfrm>
          <a:prstGeom prst="rect">
            <a:avLst/>
          </a:prstGeom>
        </p:spPr>
      </p:pic>
    </p:spTree>
    <p:extLst>
      <p:ext uri="{BB962C8B-B14F-4D97-AF65-F5344CB8AC3E}">
        <p14:creationId xmlns:p14="http://schemas.microsoft.com/office/powerpoint/2010/main" val="19054386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3911E3-B723-4D80-9CCA-8C2FE146456A}"/>
              </a:ext>
            </a:extLst>
          </p:cNvPr>
          <p:cNvSpPr txBox="1">
            <a:spLocks/>
          </p:cNvSpPr>
          <p:nvPr/>
        </p:nvSpPr>
        <p:spPr>
          <a:xfrm>
            <a:off x="838199" y="261711"/>
            <a:ext cx="10515600" cy="6145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b="1" dirty="0">
                <a:solidFill>
                  <a:srgbClr val="0070C0"/>
                </a:solidFill>
              </a:rPr>
              <a:t>Database Population</a:t>
            </a:r>
          </a:p>
        </p:txBody>
      </p:sp>
      <p:sp>
        <p:nvSpPr>
          <p:cNvPr id="8" name="Content Placeholder 2">
            <a:extLst>
              <a:ext uri="{FF2B5EF4-FFF2-40B4-BE49-F238E27FC236}">
                <a16:creationId xmlns:a16="http://schemas.microsoft.com/office/drawing/2014/main" id="{F451E849-4439-4A05-B003-4D7E31B71795}"/>
              </a:ext>
            </a:extLst>
          </p:cNvPr>
          <p:cNvSpPr>
            <a:spLocks noGrp="1"/>
          </p:cNvSpPr>
          <p:nvPr>
            <p:ph idx="1"/>
          </p:nvPr>
        </p:nvSpPr>
        <p:spPr>
          <a:xfrm>
            <a:off x="838200" y="1041400"/>
            <a:ext cx="10515600" cy="5135563"/>
          </a:xfrm>
        </p:spPr>
        <p:txBody>
          <a:bodyPr>
            <a:normAutofit/>
          </a:bodyPr>
          <a:lstStyle/>
          <a:p>
            <a:r>
              <a:rPr lang="en-CA" dirty="0"/>
              <a:t>We populated the CF tables, in Cassandra store, </a:t>
            </a:r>
            <a:r>
              <a:rPr lang="en-US" dirty="0"/>
              <a:t>with 100 users, 100 venues, 1000 author, 1000,000 articles and 2000 reviews.</a:t>
            </a:r>
          </a:p>
        </p:txBody>
      </p:sp>
      <p:sp>
        <p:nvSpPr>
          <p:cNvPr id="9" name="Slide Number Placeholder 3">
            <a:extLst>
              <a:ext uri="{FF2B5EF4-FFF2-40B4-BE49-F238E27FC236}">
                <a16:creationId xmlns:a16="http://schemas.microsoft.com/office/drawing/2014/main" id="{E159E34A-4155-415D-BBDC-AA82A4073146}"/>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68</a:t>
            </a:fld>
            <a:endParaRPr lang="en-CA" sz="3200" dirty="0"/>
          </a:p>
        </p:txBody>
      </p:sp>
    </p:spTree>
    <p:extLst>
      <p:ext uri="{BB962C8B-B14F-4D97-AF65-F5344CB8AC3E}">
        <p14:creationId xmlns:p14="http://schemas.microsoft.com/office/powerpoint/2010/main" val="7932285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F08E7-6D39-47CA-A850-D0115E789EC3}"/>
              </a:ext>
            </a:extLst>
          </p:cNvPr>
          <p:cNvSpPr>
            <a:spLocks noGrp="1"/>
          </p:cNvSpPr>
          <p:nvPr>
            <p:ph idx="1"/>
          </p:nvPr>
        </p:nvSpPr>
        <p:spPr>
          <a:xfrm>
            <a:off x="838200" y="1041400"/>
            <a:ext cx="10515600" cy="5135563"/>
          </a:xfrm>
        </p:spPr>
        <p:txBody>
          <a:bodyPr>
            <a:normAutofit/>
          </a:bodyPr>
          <a:lstStyle/>
          <a:p>
            <a:pPr marL="0" indent="0">
              <a:buNone/>
            </a:pPr>
            <a:r>
              <a:rPr lang="en-CA" dirty="0"/>
              <a:t>Comparing the performance of </a:t>
            </a:r>
            <a:r>
              <a:rPr lang="en-CA" altLang="zh-CN" dirty="0"/>
              <a:t>Q5, Q9 and </a:t>
            </a:r>
            <a:r>
              <a:rPr lang="en-CA" dirty="0"/>
              <a:t>Q10 obtained before and after merging the compatible schemas CF5 and CF9.</a:t>
            </a:r>
          </a:p>
          <a:p>
            <a:pPr marL="0" indent="0">
              <a:buNone/>
            </a:pPr>
            <a:endParaRPr lang="en-CA" dirty="0"/>
          </a:p>
        </p:txBody>
      </p:sp>
      <p:graphicFrame>
        <p:nvGraphicFramePr>
          <p:cNvPr id="2" name="表格 1"/>
          <p:cNvGraphicFramePr>
            <a:graphicFrameLocks noGrp="1"/>
          </p:cNvGraphicFramePr>
          <p:nvPr/>
        </p:nvGraphicFramePr>
        <p:xfrm>
          <a:off x="1405987" y="2316480"/>
          <a:ext cx="9380024" cy="1112520"/>
        </p:xfrm>
        <a:graphic>
          <a:graphicData uri="http://schemas.openxmlformats.org/drawingml/2006/table">
            <a:tbl>
              <a:tblPr firstRow="1" bandRow="1">
                <a:tableStyleId>{5C22544A-7EE6-4342-B048-85BDC9FD1C3A}</a:tableStyleId>
              </a:tblPr>
              <a:tblGrid>
                <a:gridCol w="3284024">
                  <a:extLst>
                    <a:ext uri="{9D8B030D-6E8A-4147-A177-3AD203B41FA5}">
                      <a16:colId xmlns:a16="http://schemas.microsoft.com/office/drawing/2014/main" val="3704504926"/>
                    </a:ext>
                  </a:extLst>
                </a:gridCol>
                <a:gridCol w="2032000">
                  <a:extLst>
                    <a:ext uri="{9D8B030D-6E8A-4147-A177-3AD203B41FA5}">
                      <a16:colId xmlns:a16="http://schemas.microsoft.com/office/drawing/2014/main" val="1101855091"/>
                    </a:ext>
                  </a:extLst>
                </a:gridCol>
                <a:gridCol w="2032000">
                  <a:extLst>
                    <a:ext uri="{9D8B030D-6E8A-4147-A177-3AD203B41FA5}">
                      <a16:colId xmlns:a16="http://schemas.microsoft.com/office/drawing/2014/main" val="1871762288"/>
                    </a:ext>
                  </a:extLst>
                </a:gridCol>
                <a:gridCol w="2032000">
                  <a:extLst>
                    <a:ext uri="{9D8B030D-6E8A-4147-A177-3AD203B41FA5}">
                      <a16:colId xmlns:a16="http://schemas.microsoft.com/office/drawing/2014/main" val="2981546916"/>
                    </a:ext>
                  </a:extLst>
                </a:gridCol>
              </a:tblGrid>
              <a:tr h="370840">
                <a:tc>
                  <a:txBody>
                    <a:bodyPr/>
                    <a:lstStyle/>
                    <a:p>
                      <a:r>
                        <a:rPr lang="en-US" altLang="zh-CN" dirty="0"/>
                        <a:t>Table</a:t>
                      </a:r>
                      <a:endParaRPr lang="zh-CN" altLang="en-US" dirty="0"/>
                    </a:p>
                  </a:txBody>
                  <a:tcPr/>
                </a:tc>
                <a:tc>
                  <a:txBody>
                    <a:bodyPr/>
                    <a:lstStyle/>
                    <a:p>
                      <a:r>
                        <a:rPr lang="en-US" altLang="zh-CN" dirty="0"/>
                        <a:t>Q5</a:t>
                      </a:r>
                      <a:endParaRPr lang="zh-CN" altLang="en-US" dirty="0"/>
                    </a:p>
                  </a:txBody>
                  <a:tcPr/>
                </a:tc>
                <a:tc>
                  <a:txBody>
                    <a:bodyPr/>
                    <a:lstStyle/>
                    <a:p>
                      <a:r>
                        <a:rPr lang="en-US" altLang="zh-CN" dirty="0"/>
                        <a:t>Q9</a:t>
                      </a:r>
                      <a:endParaRPr lang="zh-CN" altLang="en-US" dirty="0"/>
                    </a:p>
                  </a:txBody>
                  <a:tcPr/>
                </a:tc>
                <a:tc>
                  <a:txBody>
                    <a:bodyPr/>
                    <a:lstStyle/>
                    <a:p>
                      <a:r>
                        <a:rPr lang="en-US" altLang="zh-CN"/>
                        <a:t>Q10</a:t>
                      </a:r>
                      <a:endParaRPr lang="zh-CN" altLang="en-US" dirty="0"/>
                    </a:p>
                  </a:txBody>
                  <a:tcPr/>
                </a:tc>
                <a:extLst>
                  <a:ext uri="{0D108BD9-81ED-4DB2-BD59-A6C34878D82A}">
                    <a16:rowId xmlns:a16="http://schemas.microsoft.com/office/drawing/2014/main" val="45581823"/>
                  </a:ext>
                </a:extLst>
              </a:tr>
              <a:tr h="370840">
                <a:tc>
                  <a:txBody>
                    <a:bodyPr/>
                    <a:lstStyle/>
                    <a:p>
                      <a:r>
                        <a:rPr lang="en-US" altLang="zh-CN" dirty="0"/>
                        <a:t>Before merging (Chebotko et al.)</a:t>
                      </a:r>
                      <a:endParaRPr lang="zh-CN" altLang="en-US" dirty="0"/>
                    </a:p>
                  </a:txBody>
                  <a:tcPr/>
                </a:tc>
                <a:tc>
                  <a:txBody>
                    <a:bodyPr/>
                    <a:lstStyle/>
                    <a:p>
                      <a:r>
                        <a:rPr lang="en-US" altLang="zh-CN" dirty="0"/>
                        <a:t>4.7449</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4.7906</a:t>
                      </a:r>
                      <a:endParaRPr lang="zh-CN" altLang="en-US" dirty="0"/>
                    </a:p>
                  </a:txBody>
                  <a:tcPr/>
                </a:tc>
                <a:tc>
                  <a:txBody>
                    <a:bodyPr/>
                    <a:lstStyle/>
                    <a:p>
                      <a:r>
                        <a:rPr lang="en-US" altLang="zh-CN" dirty="0"/>
                        <a:t>14.2817</a:t>
                      </a:r>
                      <a:endParaRPr lang="zh-CN" altLang="en-US" dirty="0"/>
                    </a:p>
                  </a:txBody>
                  <a:tcPr/>
                </a:tc>
                <a:extLst>
                  <a:ext uri="{0D108BD9-81ED-4DB2-BD59-A6C34878D82A}">
                    <a16:rowId xmlns:a16="http://schemas.microsoft.com/office/drawing/2014/main" val="3693279517"/>
                  </a:ext>
                </a:extLst>
              </a:tr>
              <a:tr h="370840">
                <a:tc>
                  <a:txBody>
                    <a:bodyPr/>
                    <a:lstStyle/>
                    <a:p>
                      <a:r>
                        <a:rPr lang="en-US" altLang="zh-CN" dirty="0"/>
                        <a:t>After merging (our design)</a:t>
                      </a:r>
                      <a:endParaRPr lang="zh-CN" altLang="en-US" dirty="0"/>
                    </a:p>
                  </a:txBody>
                  <a:tcPr/>
                </a:tc>
                <a:tc>
                  <a:txBody>
                    <a:bodyPr/>
                    <a:lstStyle/>
                    <a:p>
                      <a:r>
                        <a:rPr lang="en-US" altLang="zh-CN" dirty="0"/>
                        <a:t>4.7915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4.811</a:t>
                      </a:r>
                      <a:endParaRPr lang="zh-CN" altLang="en-US" dirty="0"/>
                    </a:p>
                  </a:txBody>
                  <a:tcPr/>
                </a:tc>
                <a:tc>
                  <a:txBody>
                    <a:bodyPr/>
                    <a:lstStyle/>
                    <a:p>
                      <a:r>
                        <a:rPr lang="en-US" altLang="zh-CN" dirty="0"/>
                        <a:t>9.523</a:t>
                      </a:r>
                      <a:endParaRPr lang="zh-CN" altLang="en-US" dirty="0"/>
                    </a:p>
                  </a:txBody>
                  <a:tcPr/>
                </a:tc>
                <a:extLst>
                  <a:ext uri="{0D108BD9-81ED-4DB2-BD59-A6C34878D82A}">
                    <a16:rowId xmlns:a16="http://schemas.microsoft.com/office/drawing/2014/main" val="1803560179"/>
                  </a:ext>
                </a:extLst>
              </a:tr>
            </a:tbl>
          </a:graphicData>
        </a:graphic>
      </p:graphicFrame>
    </p:spTree>
    <p:extLst>
      <p:ext uri="{BB962C8B-B14F-4D97-AF65-F5344CB8AC3E}">
        <p14:creationId xmlns:p14="http://schemas.microsoft.com/office/powerpoint/2010/main" val="172291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7</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3416320"/>
          </a:xfrm>
          <a:prstGeom prst="rect">
            <a:avLst/>
          </a:prstGeom>
        </p:spPr>
        <p:txBody>
          <a:bodyPr wrap="square">
            <a:spAutoFit/>
          </a:bodyPr>
          <a:lstStyle/>
          <a:p>
            <a:r>
              <a:rPr lang="en-US" b="1" dirty="0">
                <a:solidFill>
                  <a:srgbClr val="0070C0"/>
                </a:solidFill>
              </a:rPr>
              <a:t>Q1</a:t>
            </a:r>
            <a:r>
              <a:rPr lang="en-US" dirty="0"/>
              <a:t> – </a:t>
            </a:r>
            <a:r>
              <a:rPr lang="en-US" dirty="0">
                <a:solidFill>
                  <a:prstClr val="black"/>
                </a:solidFill>
              </a:rPr>
              <a:t>Return the latest</a:t>
            </a:r>
            <a:r>
              <a:rPr lang="en-US" b="1" dirty="0">
                <a:solidFill>
                  <a:prstClr val="black"/>
                </a:solidFill>
              </a:rPr>
              <a:t> state </a:t>
            </a:r>
            <a:r>
              <a:rPr lang="en-US" dirty="0">
                <a:solidFill>
                  <a:prstClr val="black"/>
                </a:solidFill>
              </a:rPr>
              <a:t>of a </a:t>
            </a:r>
            <a:r>
              <a:rPr lang="en-US" b="1" dirty="0">
                <a:solidFill>
                  <a:prstClr val="black"/>
                </a:solidFill>
              </a:rPr>
              <a:t>player </a:t>
            </a:r>
            <a:r>
              <a:rPr lang="en-US" dirty="0">
                <a:solidFill>
                  <a:prstClr val="black"/>
                </a:solidFill>
              </a:rPr>
              <a:t>in a </a:t>
            </a:r>
            <a:r>
              <a:rPr lang="en-US" b="1" dirty="0">
                <a:solidFill>
                  <a:prstClr val="black"/>
                </a:solidFill>
              </a:rPr>
              <a:t>server</a:t>
            </a:r>
            <a:r>
              <a:rPr lang="en-US" dirty="0"/>
              <a:t>,</a:t>
            </a:r>
            <a:r>
              <a:rPr lang="en-US" b="1" dirty="0"/>
              <a:t> </a:t>
            </a:r>
            <a:r>
              <a:rPr lang="en-US" dirty="0"/>
              <a:t>given the id of the player and server.</a:t>
            </a:r>
          </a:p>
          <a:p>
            <a:endParaRPr lang="en-US" dirty="0"/>
          </a:p>
          <a:p>
            <a:r>
              <a:rPr lang="en-US" b="1" dirty="0">
                <a:solidFill>
                  <a:srgbClr val="0070C0"/>
                </a:solidFill>
              </a:rPr>
              <a:t>Q2</a:t>
            </a:r>
            <a:r>
              <a:rPr lang="en-US" dirty="0"/>
              <a:t> – </a:t>
            </a:r>
            <a:r>
              <a:rPr lang="en-US" dirty="0">
                <a:solidFill>
                  <a:prstClr val="black"/>
                </a:solidFill>
              </a:rPr>
              <a:t>Return the latest</a:t>
            </a:r>
            <a:r>
              <a:rPr lang="en-US" b="1" dirty="0">
                <a:solidFill>
                  <a:prstClr val="black"/>
                </a:solidFill>
              </a:rPr>
              <a:t> state </a:t>
            </a:r>
            <a:r>
              <a:rPr lang="en-US" dirty="0">
                <a:solidFill>
                  <a:prstClr val="black"/>
                </a:solidFill>
              </a:rPr>
              <a:t>of all </a:t>
            </a:r>
            <a:r>
              <a:rPr lang="en-US" b="1" dirty="0">
                <a:solidFill>
                  <a:prstClr val="black"/>
                </a:solidFill>
              </a:rPr>
              <a:t>players </a:t>
            </a:r>
            <a:r>
              <a:rPr lang="en-US" dirty="0">
                <a:solidFill>
                  <a:prstClr val="black"/>
                </a:solidFill>
              </a:rPr>
              <a:t>in a </a:t>
            </a:r>
            <a:r>
              <a:rPr lang="en-US" b="1" dirty="0">
                <a:solidFill>
                  <a:prstClr val="black"/>
                </a:solidFill>
              </a:rPr>
              <a:t>server</a:t>
            </a:r>
            <a:r>
              <a:rPr lang="en-US" dirty="0"/>
              <a:t>,</a:t>
            </a:r>
            <a:r>
              <a:rPr lang="en-US" b="1" dirty="0"/>
              <a:t> </a:t>
            </a:r>
            <a:r>
              <a:rPr lang="en-US" dirty="0"/>
              <a:t>given the id of this server.</a:t>
            </a:r>
          </a:p>
          <a:p>
            <a:endParaRPr lang="en-US" b="1" dirty="0">
              <a:solidFill>
                <a:srgbClr val="0070C0"/>
              </a:solidFill>
            </a:endParaRPr>
          </a:p>
          <a:p>
            <a:r>
              <a:rPr lang="en-US" b="1" dirty="0">
                <a:solidFill>
                  <a:srgbClr val="0070C0"/>
                </a:solidFill>
              </a:rPr>
              <a:t>Q3</a:t>
            </a:r>
            <a:r>
              <a:rPr lang="en-US" dirty="0"/>
              <a:t> – Return the information of a </a:t>
            </a:r>
            <a:r>
              <a:rPr lang="en-US" b="1" dirty="0"/>
              <a:t>server</a:t>
            </a:r>
            <a:r>
              <a:rPr lang="en-US" dirty="0"/>
              <a:t>, given the id of this server.</a:t>
            </a:r>
          </a:p>
          <a:p>
            <a:endParaRPr lang="en-US" dirty="0"/>
          </a:p>
          <a:p>
            <a:r>
              <a:rPr lang="en-US" b="1" dirty="0">
                <a:solidFill>
                  <a:srgbClr val="0070C0"/>
                </a:solidFill>
              </a:rPr>
              <a:t>Q4</a:t>
            </a:r>
            <a:r>
              <a:rPr lang="en-US" dirty="0"/>
              <a:t> – Check if a </a:t>
            </a:r>
            <a:r>
              <a:rPr lang="en-US" b="1" dirty="0"/>
              <a:t>server</a:t>
            </a:r>
            <a:r>
              <a:rPr lang="en-US" dirty="0"/>
              <a:t> exists, given the id of this server.</a:t>
            </a:r>
          </a:p>
          <a:p>
            <a:endParaRPr lang="en-US" dirty="0"/>
          </a:p>
          <a:p>
            <a:r>
              <a:rPr lang="en-US" b="1" dirty="0">
                <a:solidFill>
                  <a:srgbClr val="0070C0"/>
                </a:solidFill>
              </a:rPr>
              <a:t>Q5</a:t>
            </a:r>
            <a:r>
              <a:rPr lang="en-US" dirty="0"/>
              <a:t> – Return all </a:t>
            </a:r>
            <a:r>
              <a:rPr lang="en-US" b="1" dirty="0"/>
              <a:t>sessions </a:t>
            </a:r>
            <a:r>
              <a:rPr lang="en-US" dirty="0"/>
              <a:t>of a </a:t>
            </a:r>
            <a:r>
              <a:rPr lang="en-US" b="1" dirty="0"/>
              <a:t>player</a:t>
            </a:r>
            <a:r>
              <a:rPr lang="en-US" dirty="0"/>
              <a:t>, given the id of this player.</a:t>
            </a:r>
          </a:p>
          <a:p>
            <a:endParaRPr lang="en-US" dirty="0"/>
          </a:p>
          <a:p>
            <a:r>
              <a:rPr lang="en-US" b="1" dirty="0">
                <a:solidFill>
                  <a:srgbClr val="0070C0"/>
                </a:solidFill>
              </a:rPr>
              <a:t>Q6</a:t>
            </a:r>
            <a:r>
              <a:rPr lang="en-US" dirty="0"/>
              <a:t> – Insert a new </a:t>
            </a:r>
            <a:r>
              <a:rPr lang="en-US" b="1" dirty="0"/>
              <a:t>server</a:t>
            </a:r>
            <a:r>
              <a:rPr lang="en-US" dirty="0"/>
              <a:t>, given the id of this server.</a:t>
            </a:r>
          </a:p>
          <a:p>
            <a:endParaRPr lang="en-US" dirty="0"/>
          </a:p>
        </p:txBody>
      </p:sp>
      <p:sp>
        <p:nvSpPr>
          <p:cNvPr id="6" name="Title 1">
            <a:extLst>
              <a:ext uri="{FF2B5EF4-FFF2-40B4-BE49-F238E27FC236}">
                <a16:creationId xmlns:a16="http://schemas.microsoft.com/office/drawing/2014/main" id="{DB6E10D8-BABA-4EF3-86EA-378C538D7AD0}"/>
              </a:ext>
            </a:extLst>
          </p:cNvPr>
          <p:cNvSpPr>
            <a:spLocks noGrp="1"/>
          </p:cNvSpPr>
          <p:nvPr>
            <p:ph type="title"/>
          </p:nvPr>
        </p:nvSpPr>
        <p:spPr>
          <a:xfrm>
            <a:off x="1118677" y="4157186"/>
            <a:ext cx="9954643" cy="614589"/>
          </a:xfrm>
        </p:spPr>
        <p:txBody>
          <a:bodyPr>
            <a:noAutofit/>
          </a:bodyPr>
          <a:lstStyle/>
          <a:p>
            <a:pPr algn="ctr"/>
            <a:r>
              <a:rPr lang="en-CA" sz="2000" b="1" dirty="0">
                <a:latin typeface="+mn-lt"/>
              </a:rPr>
              <a:t>Listing 1: </a:t>
            </a:r>
            <a:r>
              <a:rPr lang="en-US" sz="2000" dirty="0">
                <a:latin typeface="+mn-lt"/>
              </a:rPr>
              <a:t>Query workload associated with the case study </a:t>
            </a:r>
            <a:endParaRPr lang="en-CA" sz="2000" dirty="0">
              <a:latin typeface="+mn-lt"/>
            </a:endParaRPr>
          </a:p>
        </p:txBody>
      </p:sp>
      <p:sp>
        <p:nvSpPr>
          <p:cNvPr id="7" name="Rectangle 6">
            <a:extLst>
              <a:ext uri="{FF2B5EF4-FFF2-40B4-BE49-F238E27FC236}">
                <a16:creationId xmlns:a16="http://schemas.microsoft.com/office/drawing/2014/main" id="{CE1F339B-9FCE-4825-A72C-6FB1C6F731DB}"/>
              </a:ext>
            </a:extLst>
          </p:cNvPr>
          <p:cNvSpPr/>
          <p:nvPr/>
        </p:nvSpPr>
        <p:spPr>
          <a:xfrm>
            <a:off x="633412" y="5107691"/>
            <a:ext cx="10925175" cy="646331"/>
          </a:xfrm>
          <a:prstGeom prst="rect">
            <a:avLst/>
          </a:prstGeom>
        </p:spPr>
        <p:txBody>
          <a:bodyPr wrap="square">
            <a:spAutoFit/>
          </a:bodyPr>
          <a:lstStyle/>
          <a:p>
            <a:r>
              <a:rPr lang="en-US" dirty="0"/>
              <a:t>Regarding the workload, </a:t>
            </a:r>
            <a:r>
              <a:rPr lang="en-US" b="1" dirty="0"/>
              <a:t>Server</a:t>
            </a:r>
            <a:r>
              <a:rPr lang="en-US" dirty="0"/>
              <a:t> is an </a:t>
            </a:r>
            <a:r>
              <a:rPr lang="en-US" b="1" dirty="0">
                <a:solidFill>
                  <a:srgbClr val="C00000"/>
                </a:solidFill>
              </a:rPr>
              <a:t>HA entity type </a:t>
            </a:r>
            <a:r>
              <a:rPr lang="en-US" dirty="0"/>
              <a:t>that is accessed by a majority of queries (Q1, Q2, Q3 and Q4) </a:t>
            </a:r>
          </a:p>
          <a:p>
            <a:endParaRPr lang="en-US" dirty="0"/>
          </a:p>
        </p:txBody>
      </p:sp>
    </p:spTree>
    <p:extLst>
      <p:ext uri="{BB962C8B-B14F-4D97-AF65-F5344CB8AC3E}">
        <p14:creationId xmlns:p14="http://schemas.microsoft.com/office/powerpoint/2010/main" val="260802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AA1FAF-C611-4D69-AF80-1B85F6BF9EA1}"/>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70</a:t>
            </a:fld>
            <a:endParaRPr lang="en-CA" sz="3200" dirty="0"/>
          </a:p>
        </p:txBody>
      </p:sp>
      <p:sp>
        <p:nvSpPr>
          <p:cNvPr id="5" name="Rectangle 4">
            <a:extLst>
              <a:ext uri="{FF2B5EF4-FFF2-40B4-BE49-F238E27FC236}">
                <a16:creationId xmlns:a16="http://schemas.microsoft.com/office/drawing/2014/main" id="{EFF6665A-972D-4D41-B353-F9520D1D91D9}"/>
              </a:ext>
            </a:extLst>
          </p:cNvPr>
          <p:cNvSpPr/>
          <p:nvPr/>
        </p:nvSpPr>
        <p:spPr>
          <a:xfrm>
            <a:off x="633412" y="963978"/>
            <a:ext cx="10925175" cy="3170099"/>
          </a:xfrm>
          <a:prstGeom prst="rect">
            <a:avLst/>
          </a:prstGeom>
        </p:spPr>
        <p:txBody>
          <a:bodyPr wrap="square">
            <a:spAutoFit/>
          </a:bodyPr>
          <a:lstStyle/>
          <a:p>
            <a:r>
              <a:rPr lang="en-US" sz="2000" b="1" i="0" dirty="0">
                <a:solidFill>
                  <a:srgbClr val="0070C0"/>
                </a:solidFill>
                <a:effectLst/>
              </a:rPr>
              <a:t>[1] </a:t>
            </a:r>
            <a:r>
              <a:rPr lang="en-US" sz="2000" b="0" i="0" dirty="0">
                <a:solidFill>
                  <a:srgbClr val="000000"/>
                </a:solidFill>
                <a:effectLst/>
              </a:rPr>
              <a:t>Michael Joseph Mior, Kenneth Salem, Ashraf Aboulnaga, and Rui Liu. 2017. NoSE: Schema design for NoSQL applications. IEEE Transactions on Knowledge and Data Engineering 29, 10 (2017), 2275–2289.</a:t>
            </a:r>
          </a:p>
          <a:p>
            <a:endParaRPr lang="en-US" sz="2000" dirty="0">
              <a:solidFill>
                <a:srgbClr val="000000"/>
              </a:solidFill>
            </a:endParaRPr>
          </a:p>
          <a:p>
            <a:r>
              <a:rPr lang="en-US" sz="2000" b="1" i="0" dirty="0">
                <a:solidFill>
                  <a:srgbClr val="0070C0"/>
                </a:solidFill>
                <a:effectLst/>
              </a:rPr>
              <a:t>[2] </a:t>
            </a:r>
            <a:r>
              <a:rPr lang="en-CA" sz="2000" b="0" i="0" dirty="0">
                <a:solidFill>
                  <a:srgbClr val="000000"/>
                </a:solidFill>
                <a:effectLst/>
                <a:latin typeface="LinLibertineT"/>
              </a:rPr>
              <a:t>Claudio de Lima and Ronaldo Santos Mello. 2016. On proposing and evaluating a NoSQL document database logical approach. </a:t>
            </a:r>
            <a:r>
              <a:rPr lang="en-CA" sz="2000" b="0" i="1" dirty="0">
                <a:solidFill>
                  <a:srgbClr val="000000"/>
                </a:solidFill>
                <a:effectLst/>
                <a:latin typeface="LinLibertineTI"/>
              </a:rPr>
              <a:t>International Journal of Web Information Systems </a:t>
            </a:r>
            <a:r>
              <a:rPr lang="en-CA" sz="2000" b="0" i="0" dirty="0">
                <a:solidFill>
                  <a:srgbClr val="000000"/>
                </a:solidFill>
                <a:effectLst/>
                <a:latin typeface="LinLibertineT"/>
              </a:rPr>
              <a:t>12, 4 (2016), 398–417.</a:t>
            </a:r>
            <a:r>
              <a:rPr lang="en-CA" sz="2000" dirty="0"/>
              <a:t> </a:t>
            </a:r>
          </a:p>
          <a:p>
            <a:endParaRPr lang="en-CA" sz="2000" dirty="0"/>
          </a:p>
          <a:p>
            <a:r>
              <a:rPr lang="en-US" sz="2000" b="1" i="0" dirty="0">
                <a:solidFill>
                  <a:srgbClr val="0070C0"/>
                </a:solidFill>
                <a:effectLst/>
              </a:rPr>
              <a:t>[3] </a:t>
            </a:r>
            <a:r>
              <a:rPr lang="en-CA" sz="2000" dirty="0"/>
              <a:t>Artem Chebotko, Andrey </a:t>
            </a:r>
            <a:r>
              <a:rPr lang="en-CA" sz="2000" dirty="0" err="1"/>
              <a:t>Kashlev</a:t>
            </a:r>
            <a:r>
              <a:rPr lang="en-CA" sz="2000" dirty="0"/>
              <a:t>, and </a:t>
            </a:r>
            <a:r>
              <a:rPr lang="en-CA" sz="2000" dirty="0" err="1"/>
              <a:t>Shiyong</a:t>
            </a:r>
            <a:r>
              <a:rPr lang="en-CA" sz="2000" dirty="0"/>
              <a:t> Lu. 2015. A big data modeling methodology for Apache Cassandra. In International Congress on big data. IEEE, 238–245.</a:t>
            </a:r>
            <a:br>
              <a:rPr lang="en-CA" sz="2000" dirty="0"/>
            </a:br>
            <a:endParaRPr lang="en-US" sz="2000" dirty="0"/>
          </a:p>
          <a:p>
            <a:endParaRPr lang="en-US" sz="2000" dirty="0"/>
          </a:p>
        </p:txBody>
      </p:sp>
      <p:sp>
        <p:nvSpPr>
          <p:cNvPr id="8" name="TextBox 7">
            <a:extLst>
              <a:ext uri="{FF2B5EF4-FFF2-40B4-BE49-F238E27FC236}">
                <a16:creationId xmlns:a16="http://schemas.microsoft.com/office/drawing/2014/main" id="{B72FA05F-0885-47EE-9F2B-69128293E142}"/>
              </a:ext>
            </a:extLst>
          </p:cNvPr>
          <p:cNvSpPr txBox="1"/>
          <p:nvPr/>
        </p:nvSpPr>
        <p:spPr>
          <a:xfrm>
            <a:off x="3786186" y="203696"/>
            <a:ext cx="4619625" cy="646331"/>
          </a:xfrm>
          <a:prstGeom prst="rect">
            <a:avLst/>
          </a:prstGeom>
          <a:noFill/>
        </p:spPr>
        <p:txBody>
          <a:bodyPr wrap="square" rtlCol="0">
            <a:spAutoFit/>
          </a:bodyPr>
          <a:lstStyle/>
          <a:p>
            <a:pPr algn="ctr"/>
            <a:r>
              <a:rPr lang="en-CA" sz="3600" b="1" dirty="0">
                <a:solidFill>
                  <a:srgbClr val="0070C0"/>
                </a:solidFill>
              </a:rPr>
              <a:t>References</a:t>
            </a:r>
          </a:p>
        </p:txBody>
      </p:sp>
    </p:spTree>
    <p:extLst>
      <p:ext uri="{BB962C8B-B14F-4D97-AF65-F5344CB8AC3E}">
        <p14:creationId xmlns:p14="http://schemas.microsoft.com/office/powerpoint/2010/main" val="350559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a:extLst>
              <a:ext uri="{FF2B5EF4-FFF2-40B4-BE49-F238E27FC236}">
                <a16:creationId xmlns:a16="http://schemas.microsoft.com/office/drawing/2014/main" id="{C30A9F7C-F683-48F0-BA1F-56422DDAACA2}"/>
              </a:ext>
            </a:extLst>
          </p:cNvPr>
          <p:cNvSpPr>
            <a:spLocks noGrp="1"/>
          </p:cNvSpPr>
          <p:nvPr>
            <p:ph type="title"/>
          </p:nvPr>
        </p:nvSpPr>
        <p:spPr>
          <a:xfrm>
            <a:off x="1069973" y="5543550"/>
            <a:ext cx="10052052" cy="614589"/>
          </a:xfrm>
        </p:spPr>
        <p:txBody>
          <a:bodyPr>
            <a:noAutofit/>
          </a:bodyPr>
          <a:lstStyle/>
          <a:p>
            <a:pPr algn="ctr"/>
            <a:r>
              <a:rPr lang="en-CA" sz="2000" b="1" dirty="0">
                <a:latin typeface="+mn-lt"/>
              </a:rPr>
              <a:t>Fig. 4: </a:t>
            </a:r>
            <a:r>
              <a:rPr lang="en-US" sz="2000" dirty="0">
                <a:latin typeface="+mn-lt"/>
              </a:rPr>
              <a:t>Query Path Graph (QPG) regarding the queries in Listing 1 and the entity graph in Fig. 3 </a:t>
            </a:r>
            <a:endParaRPr lang="en-CA" sz="2000" dirty="0">
              <a:latin typeface="+mn-lt"/>
            </a:endParaRPr>
          </a:p>
        </p:txBody>
      </p:sp>
      <p:pic>
        <p:nvPicPr>
          <p:cNvPr id="3" name="Picture 2">
            <a:extLst>
              <a:ext uri="{FF2B5EF4-FFF2-40B4-BE49-F238E27FC236}">
                <a16:creationId xmlns:a16="http://schemas.microsoft.com/office/drawing/2014/main" id="{18B24EBF-5E9E-4FA5-9A8F-A7F7B620C842}"/>
              </a:ext>
            </a:extLst>
          </p:cNvPr>
          <p:cNvPicPr>
            <a:picLocks noChangeAspect="1"/>
          </p:cNvPicPr>
          <p:nvPr/>
        </p:nvPicPr>
        <p:blipFill>
          <a:blip r:embed="rId3"/>
          <a:stretch>
            <a:fillRect/>
          </a:stretch>
        </p:blipFill>
        <p:spPr>
          <a:xfrm>
            <a:off x="1555615" y="516722"/>
            <a:ext cx="9566410" cy="5026828"/>
          </a:xfrm>
          <a:prstGeom prst="rect">
            <a:avLst/>
          </a:prstGeom>
        </p:spPr>
      </p:pic>
      <p:sp>
        <p:nvSpPr>
          <p:cNvPr id="6" name="Slide Number Placeholder 3">
            <a:extLst>
              <a:ext uri="{FF2B5EF4-FFF2-40B4-BE49-F238E27FC236}">
                <a16:creationId xmlns:a16="http://schemas.microsoft.com/office/drawing/2014/main" id="{E441B103-FBE9-4713-85A5-7259DF8CB8A4}"/>
              </a:ext>
            </a:extLst>
          </p:cNvPr>
          <p:cNvSpPr>
            <a:spLocks noGrp="1"/>
          </p:cNvSpPr>
          <p:nvPr>
            <p:ph type="sldNum" sz="quarter" idx="12"/>
          </p:nvPr>
        </p:nvSpPr>
        <p:spPr>
          <a:xfrm>
            <a:off x="9244584" y="6356350"/>
            <a:ext cx="2743200" cy="365125"/>
          </a:xfrm>
        </p:spPr>
        <p:txBody>
          <a:bodyPr/>
          <a:lstStyle/>
          <a:p>
            <a:r>
              <a:rPr lang="en-CA" sz="3200" dirty="0"/>
              <a:t>#</a:t>
            </a:r>
            <a:fld id="{27A30933-CDDC-4D4B-B2D1-00BE33DD973E}" type="slidenum">
              <a:rPr lang="en-CA" sz="3200" smtClean="0"/>
              <a:t>8</a:t>
            </a:fld>
            <a:endParaRPr lang="en-CA" sz="3200" dirty="0"/>
          </a:p>
        </p:txBody>
      </p:sp>
    </p:spTree>
    <p:extLst>
      <p:ext uri="{BB962C8B-B14F-4D97-AF65-F5344CB8AC3E}">
        <p14:creationId xmlns:p14="http://schemas.microsoft.com/office/powerpoint/2010/main" val="12908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7A58B-76D9-485F-8876-16BF2F5FBDC9}"/>
              </a:ext>
            </a:extLst>
          </p:cNvPr>
          <p:cNvSpPr txBox="1"/>
          <p:nvPr/>
        </p:nvSpPr>
        <p:spPr>
          <a:xfrm>
            <a:off x="1285876" y="89198"/>
            <a:ext cx="9753600" cy="523220"/>
          </a:xfrm>
          <a:prstGeom prst="rect">
            <a:avLst/>
          </a:prstGeom>
          <a:noFill/>
        </p:spPr>
        <p:txBody>
          <a:bodyPr wrap="square" rtlCol="0">
            <a:spAutoFit/>
          </a:bodyPr>
          <a:lstStyle/>
          <a:p>
            <a:pPr algn="ctr"/>
            <a:r>
              <a:rPr lang="en-CA" sz="2800" b="1" dirty="0">
                <a:solidFill>
                  <a:srgbClr val="0070C0"/>
                </a:solidFill>
              </a:rPr>
              <a:t>SQL-like representation of read queries</a:t>
            </a:r>
          </a:p>
        </p:txBody>
      </p:sp>
      <p:sp>
        <p:nvSpPr>
          <p:cNvPr id="4" name="Rectangle 3">
            <a:extLst>
              <a:ext uri="{FF2B5EF4-FFF2-40B4-BE49-F238E27FC236}">
                <a16:creationId xmlns:a16="http://schemas.microsoft.com/office/drawing/2014/main" id="{E7D6284C-758E-4F1F-AD76-674A912CE40B}"/>
              </a:ext>
            </a:extLst>
          </p:cNvPr>
          <p:cNvSpPr/>
          <p:nvPr/>
        </p:nvSpPr>
        <p:spPr>
          <a:xfrm>
            <a:off x="633412" y="602893"/>
            <a:ext cx="10925175" cy="5262979"/>
          </a:xfrm>
          <a:prstGeom prst="rect">
            <a:avLst/>
          </a:prstGeom>
        </p:spPr>
        <p:txBody>
          <a:bodyPr wrap="square">
            <a:spAutoFit/>
          </a:bodyPr>
          <a:lstStyle/>
          <a:p>
            <a:r>
              <a:rPr lang="en-US" sz="1600" b="1" dirty="0">
                <a:latin typeface="t1-gul-regular"/>
              </a:rPr>
              <a:t>Q1 - </a:t>
            </a:r>
            <a:r>
              <a:rPr lang="en-CA" sz="1600" b="1" dirty="0">
                <a:solidFill>
                  <a:srgbClr val="0070C0"/>
                </a:solidFill>
              </a:rPr>
              <a:t>SELECT </a:t>
            </a:r>
            <a:r>
              <a:rPr lang="en-CA" sz="1600" dirty="0"/>
              <a:t>Session.id, </a:t>
            </a:r>
            <a:r>
              <a:rPr lang="en-CA" sz="1600" dirty="0">
                <a:solidFill>
                  <a:prstClr val="black"/>
                </a:solidFill>
              </a:rPr>
              <a:t>State.id, State.posX, State.posY, State.posZ, State.timestamp </a:t>
            </a:r>
            <a:r>
              <a:rPr lang="en-CA" sz="1600" b="1" dirty="0">
                <a:solidFill>
                  <a:srgbClr val="0070C0"/>
                </a:solidFill>
              </a:rPr>
              <a:t>        </a:t>
            </a:r>
          </a:p>
          <a:p>
            <a:r>
              <a:rPr lang="en-CA" sz="1600" b="1" dirty="0">
                <a:solidFill>
                  <a:srgbClr val="0070C0"/>
                </a:solidFill>
              </a:rPr>
              <a:t>         FROM </a:t>
            </a:r>
            <a:r>
              <a:rPr lang="en-CA" sz="1600" dirty="0"/>
              <a:t>Server.handles.Session.captures.State; Session.owns.Player</a:t>
            </a:r>
          </a:p>
          <a:p>
            <a:r>
              <a:rPr lang="en-CA" sz="1600" b="1" dirty="0">
                <a:solidFill>
                  <a:srgbClr val="0070C0"/>
                </a:solidFill>
              </a:rPr>
              <a:t>         WHERE </a:t>
            </a:r>
            <a:r>
              <a:rPr lang="en-CA" sz="1600" dirty="0"/>
              <a:t>Server.id = ? </a:t>
            </a:r>
            <a:r>
              <a:rPr lang="en-CA" sz="1600" b="1" dirty="0">
                <a:solidFill>
                  <a:srgbClr val="0070C0"/>
                </a:solidFill>
              </a:rPr>
              <a:t>AND</a:t>
            </a:r>
            <a:r>
              <a:rPr lang="en-CA" sz="1600" dirty="0"/>
              <a:t> Player.id= ?</a:t>
            </a:r>
          </a:p>
          <a:p>
            <a:r>
              <a:rPr lang="en-CA" sz="1600" b="1" dirty="0">
                <a:solidFill>
                  <a:srgbClr val="0070C0"/>
                </a:solidFill>
              </a:rPr>
              <a:t>         Order by </a:t>
            </a:r>
            <a:r>
              <a:rPr lang="en-CA" sz="1600" dirty="0">
                <a:solidFill>
                  <a:prstClr val="black"/>
                </a:solidFill>
              </a:rPr>
              <a:t>State.timestamp</a:t>
            </a:r>
          </a:p>
          <a:p>
            <a:endParaRPr lang="en-CA" sz="1600" dirty="0">
              <a:solidFill>
                <a:prstClr val="black"/>
              </a:solidFill>
            </a:endParaRPr>
          </a:p>
          <a:p>
            <a:r>
              <a:rPr lang="en-US" sz="1600" b="1" dirty="0">
                <a:latin typeface="t1-gul-regular"/>
              </a:rPr>
              <a:t>Q2 - </a:t>
            </a:r>
            <a:r>
              <a:rPr lang="en-CA" sz="1600" b="1" dirty="0">
                <a:solidFill>
                  <a:srgbClr val="0070C0"/>
                </a:solidFill>
              </a:rPr>
              <a:t>SELECT </a:t>
            </a:r>
            <a:r>
              <a:rPr lang="en-CA" sz="1600" dirty="0"/>
              <a:t>Player.id, Session.id, </a:t>
            </a:r>
            <a:r>
              <a:rPr lang="en-CA" sz="1600" dirty="0">
                <a:solidFill>
                  <a:prstClr val="black"/>
                </a:solidFill>
              </a:rPr>
              <a:t>State.id, State.posX, State.posY, State.posZ, State.timestamp</a:t>
            </a:r>
            <a:r>
              <a:rPr lang="en-CA" sz="1600" b="1" dirty="0">
                <a:solidFill>
                  <a:srgbClr val="0070C0"/>
                </a:solidFill>
              </a:rPr>
              <a:t>    </a:t>
            </a:r>
          </a:p>
          <a:p>
            <a:r>
              <a:rPr lang="en-CA" sz="1600" b="1" dirty="0">
                <a:solidFill>
                  <a:srgbClr val="0070C0"/>
                </a:solidFill>
              </a:rPr>
              <a:t>         FROM </a:t>
            </a:r>
            <a:r>
              <a:rPr lang="en-CA" sz="1600" dirty="0"/>
              <a:t>Server.handles.Session.captures.State; Session.owns.Player</a:t>
            </a:r>
          </a:p>
          <a:p>
            <a:r>
              <a:rPr lang="en-CA" sz="1600" b="1" dirty="0">
                <a:solidFill>
                  <a:srgbClr val="0070C0"/>
                </a:solidFill>
              </a:rPr>
              <a:t>         WHERE </a:t>
            </a:r>
            <a:r>
              <a:rPr lang="en-CA" sz="1600" dirty="0"/>
              <a:t>Server.id = ?</a:t>
            </a:r>
          </a:p>
          <a:p>
            <a:r>
              <a:rPr lang="en-CA" sz="1600" b="1" dirty="0">
                <a:solidFill>
                  <a:srgbClr val="0070C0"/>
                </a:solidFill>
              </a:rPr>
              <a:t>         Order by </a:t>
            </a:r>
            <a:r>
              <a:rPr lang="en-CA" sz="1600" dirty="0">
                <a:solidFill>
                  <a:prstClr val="black"/>
                </a:solidFill>
              </a:rPr>
              <a:t>State.timestamp, </a:t>
            </a:r>
            <a:r>
              <a:rPr lang="en-CA" sz="1600" dirty="0"/>
              <a:t>Player.id</a:t>
            </a:r>
          </a:p>
          <a:p>
            <a:endParaRPr lang="en-CA" sz="1600" dirty="0"/>
          </a:p>
          <a:p>
            <a:r>
              <a:rPr lang="en-US" sz="1600" b="1" dirty="0">
                <a:latin typeface="t1-gul-regular"/>
              </a:rPr>
              <a:t>Q3 - </a:t>
            </a:r>
            <a:r>
              <a:rPr lang="en-CA" sz="1600" b="1" dirty="0">
                <a:solidFill>
                  <a:srgbClr val="0070C0"/>
                </a:solidFill>
              </a:rPr>
              <a:t>SELECT </a:t>
            </a:r>
            <a:r>
              <a:rPr lang="en-CA" sz="1600" dirty="0"/>
              <a:t>Server.name,</a:t>
            </a:r>
            <a:r>
              <a:rPr lang="en-CA" sz="1600" b="1" dirty="0">
                <a:solidFill>
                  <a:srgbClr val="0070C0"/>
                </a:solidFill>
              </a:rPr>
              <a:t> </a:t>
            </a:r>
            <a:r>
              <a:rPr lang="en-CA" sz="1600" dirty="0"/>
              <a:t>Server.IP,</a:t>
            </a:r>
            <a:r>
              <a:rPr lang="en-CA" sz="1600" b="1" dirty="0">
                <a:solidFill>
                  <a:srgbClr val="0070C0"/>
                </a:solidFill>
              </a:rPr>
              <a:t> </a:t>
            </a:r>
          </a:p>
          <a:p>
            <a:r>
              <a:rPr lang="en-CA" sz="1600" b="1" dirty="0">
                <a:solidFill>
                  <a:srgbClr val="0070C0"/>
                </a:solidFill>
              </a:rPr>
              <a:t>         FROM </a:t>
            </a:r>
            <a:r>
              <a:rPr lang="en-CA" sz="1600" dirty="0"/>
              <a:t>Server </a:t>
            </a:r>
          </a:p>
          <a:p>
            <a:r>
              <a:rPr lang="en-CA" sz="1600" b="1" dirty="0">
                <a:solidFill>
                  <a:srgbClr val="0070C0"/>
                </a:solidFill>
              </a:rPr>
              <a:t>         WHERE </a:t>
            </a:r>
            <a:r>
              <a:rPr lang="en-CA" sz="1600" dirty="0"/>
              <a:t>Server.id = ?</a:t>
            </a:r>
          </a:p>
          <a:p>
            <a:endParaRPr lang="en-CA" sz="1600" dirty="0"/>
          </a:p>
          <a:p>
            <a:r>
              <a:rPr lang="en-US" sz="1600" b="1" dirty="0">
                <a:latin typeface="t1-gul-regular"/>
              </a:rPr>
              <a:t>Q4 - </a:t>
            </a:r>
            <a:r>
              <a:rPr lang="en-CA" sz="1600" b="1" dirty="0">
                <a:solidFill>
                  <a:srgbClr val="0070C0"/>
                </a:solidFill>
              </a:rPr>
              <a:t>SELECT </a:t>
            </a:r>
            <a:r>
              <a:rPr lang="en-CA" sz="1600" dirty="0"/>
              <a:t>Server.name,</a:t>
            </a:r>
            <a:r>
              <a:rPr lang="en-CA" sz="1600" b="1" dirty="0">
                <a:solidFill>
                  <a:srgbClr val="0070C0"/>
                </a:solidFill>
              </a:rPr>
              <a:t> </a:t>
            </a:r>
          </a:p>
          <a:p>
            <a:r>
              <a:rPr lang="en-CA" sz="1600" b="1" dirty="0">
                <a:solidFill>
                  <a:srgbClr val="0070C0"/>
                </a:solidFill>
              </a:rPr>
              <a:t>         FROM </a:t>
            </a:r>
            <a:r>
              <a:rPr lang="en-CA" sz="1600" dirty="0"/>
              <a:t>Server </a:t>
            </a:r>
          </a:p>
          <a:p>
            <a:r>
              <a:rPr lang="en-CA" sz="1600" b="1" dirty="0">
                <a:solidFill>
                  <a:srgbClr val="0070C0"/>
                </a:solidFill>
              </a:rPr>
              <a:t>         WHERE </a:t>
            </a:r>
            <a:r>
              <a:rPr lang="en-CA" sz="1600" dirty="0"/>
              <a:t>Server.id = ?</a:t>
            </a:r>
          </a:p>
          <a:p>
            <a:endParaRPr lang="en-CA" sz="1600" dirty="0"/>
          </a:p>
          <a:p>
            <a:r>
              <a:rPr lang="en-US" sz="1600" b="1" dirty="0">
                <a:latin typeface="t1-gul-regular"/>
              </a:rPr>
              <a:t>Q5 - </a:t>
            </a:r>
            <a:r>
              <a:rPr lang="en-CA" sz="1600" b="1" dirty="0">
                <a:solidFill>
                  <a:srgbClr val="0070C0"/>
                </a:solidFill>
              </a:rPr>
              <a:t>SELECT </a:t>
            </a:r>
            <a:r>
              <a:rPr lang="en-CA" sz="1600" dirty="0"/>
              <a:t>Session.id </a:t>
            </a:r>
            <a:endParaRPr lang="en-CA" sz="1600" b="1" dirty="0">
              <a:solidFill>
                <a:srgbClr val="0070C0"/>
              </a:solidFill>
            </a:endParaRPr>
          </a:p>
          <a:p>
            <a:r>
              <a:rPr lang="en-CA" sz="1600" b="1" dirty="0">
                <a:solidFill>
                  <a:srgbClr val="0070C0"/>
                </a:solidFill>
              </a:rPr>
              <a:t>         FROM </a:t>
            </a:r>
            <a:r>
              <a:rPr lang="en-CA" sz="1600" dirty="0"/>
              <a:t>Player.owns.Session </a:t>
            </a:r>
          </a:p>
          <a:p>
            <a:r>
              <a:rPr lang="en-CA" sz="1600" b="1" dirty="0">
                <a:solidFill>
                  <a:srgbClr val="0070C0"/>
                </a:solidFill>
              </a:rPr>
              <a:t>         WHERE </a:t>
            </a:r>
            <a:r>
              <a:rPr lang="en-CA" sz="1600" dirty="0"/>
              <a:t>Player.id = ?</a:t>
            </a:r>
          </a:p>
        </p:txBody>
      </p:sp>
    </p:spTree>
    <p:extLst>
      <p:ext uri="{BB962C8B-B14F-4D97-AF65-F5344CB8AC3E}">
        <p14:creationId xmlns:p14="http://schemas.microsoft.com/office/powerpoint/2010/main" val="316059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38823</TotalTime>
  <Words>6597</Words>
  <Application>Microsoft Office PowerPoint</Application>
  <PresentationFormat>Widescreen</PresentationFormat>
  <Paragraphs>915</Paragraphs>
  <Slides>70</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等线</vt:lpstr>
      <vt:lpstr>Arial</vt:lpstr>
      <vt:lpstr>Calibri</vt:lpstr>
      <vt:lpstr>Calibri Light</vt:lpstr>
      <vt:lpstr>Cambria Math</vt:lpstr>
      <vt:lpstr>LinLibertineT</vt:lpstr>
      <vt:lpstr>LinLibertineTI</vt:lpstr>
      <vt:lpstr>NimbusRomNo9L-Regu</vt:lpstr>
      <vt:lpstr>t1-gul-regular</vt:lpstr>
      <vt:lpstr>t1-gul-regular-italic</vt:lpstr>
      <vt:lpstr>Wingdings</vt:lpstr>
      <vt:lpstr>Office Theme</vt:lpstr>
      <vt:lpstr>An Automatic Workload-driven Method for NoSQL Database Generation − Supplementary Material   June 2020 </vt:lpstr>
      <vt:lpstr>Case Study#1: Easy Anti Cheat</vt:lpstr>
      <vt:lpstr>PowerPoint Presentation</vt:lpstr>
      <vt:lpstr>Fig. 1: Easy Anti Cheat conceptual model represented with UML class diagram </vt:lpstr>
      <vt:lpstr>Fig. 2: Textual representation of the conceptual model in Fig. 1 </vt:lpstr>
      <vt:lpstr>Fig. 3: Entity Graph representation of the conceptual model in Fig. 1</vt:lpstr>
      <vt:lpstr>Listing 1: Query workload associated with the case study </vt:lpstr>
      <vt:lpstr>Fig. 4: Query Path Graph (QPG) regarding the queries in Listing 1 and the entity graph in Fig. 3 </vt:lpstr>
      <vt:lpstr>PowerPoint Presentation</vt:lpstr>
      <vt:lpstr>Table 1: QPG node specification</vt:lpstr>
      <vt:lpstr>Table 2: QPG edge specification</vt:lpstr>
      <vt:lpstr>Table 3: QPG query specification</vt:lpstr>
      <vt:lpstr>Fig. 5: CF schemas associated with the case study, generated by our method where CF3 and CF4 are compatible</vt:lpstr>
      <vt:lpstr>Fig. 6: Combining CF3 and CF4 as they are compatible</vt:lpstr>
      <vt:lpstr>Fig. 7: CF schemas associated with the case study, generated by our method</vt:lpstr>
      <vt:lpstr>Generated Cassandra Tables by our Method</vt:lpstr>
      <vt:lpstr>PowerPoint Presentation</vt:lpstr>
      <vt:lpstr>PowerPoint Presentation</vt:lpstr>
      <vt:lpstr>PowerPoint Presentation</vt:lpstr>
      <vt:lpstr>PowerPoint Presentation</vt:lpstr>
      <vt:lpstr>PowerPoint Presentation</vt:lpstr>
      <vt:lpstr>Fig. 8: CF schemas associated with the case study, generated by Mior et el. [1]</vt:lpstr>
      <vt:lpstr>PowerPoint Presentation</vt:lpstr>
      <vt:lpstr>PowerPoint Presentation</vt:lpstr>
      <vt:lpstr>PowerPoint Presentation</vt:lpstr>
      <vt:lpstr>PowerPoint Presentation</vt:lpstr>
      <vt:lpstr>PowerPoint Presentation</vt:lpstr>
      <vt:lpstr>Case Study#2: Online Store</vt:lpstr>
      <vt:lpstr>PowerPoint Presentation</vt:lpstr>
      <vt:lpstr>Fig. 9: Online Store conceptual model represented with UML class diagram </vt:lpstr>
      <vt:lpstr>Fig. 10: Textual representation of the conceptual model in Fig. 9 </vt:lpstr>
      <vt:lpstr>Fig. 11: Entity Graph representation of the conceptual model in Fig. 9</vt:lpstr>
      <vt:lpstr>Listing 2: Query workload associated with the case study </vt:lpstr>
      <vt:lpstr>Fig. 12: Query paths regarding the queries in Listing 2 and the entity graph in Fig. 11 </vt:lpstr>
      <vt:lpstr>PowerPoint Presentation</vt:lpstr>
      <vt:lpstr>PowerPoint Presentation</vt:lpstr>
      <vt:lpstr>Fig. 13: Query Path Graph (QPG) regarding the queries in Listing 2 and the entity graph in Fig. 11 </vt:lpstr>
      <vt:lpstr>Table 4: QPG node specification</vt:lpstr>
      <vt:lpstr>Table 5: QPG edge specification</vt:lpstr>
      <vt:lpstr>Table 6: QPG query specification</vt:lpstr>
      <vt:lpstr>Fig. 14: Document schemas associated with the case study, generated by our method with control on the denormalization degree of Product </vt:lpstr>
      <vt:lpstr>MongoDB Queries based on our design </vt:lpstr>
      <vt:lpstr>Fig. 15: Document schemas generated with respect to de Lima’s method</vt:lpstr>
      <vt:lpstr>MongoDB Queries based on de Lima’s design </vt:lpstr>
      <vt:lpstr>Listing 2: Query workload associated with the case study </vt:lpstr>
      <vt:lpstr> The Mapping of Queries to the Employed Collections </vt:lpstr>
      <vt:lpstr>PowerPoint Presentation</vt:lpstr>
      <vt:lpstr> The performance of queries in our design</vt:lpstr>
      <vt:lpstr> The performance of queries in de Lima’s design</vt:lpstr>
      <vt:lpstr>Case Study#3: Digital Library</vt:lpstr>
      <vt:lpstr>PowerPoint Presentation</vt:lpstr>
      <vt:lpstr>Fig. 14: Digital Library conceptual model represented with UML class diagram </vt:lpstr>
      <vt:lpstr>Fig. 15: Textual representation of the conceptual model in Fig. 14 </vt:lpstr>
      <vt:lpstr>Fig. 16: Entity Graph representation of the conceptual model in Fig. 14</vt:lpstr>
      <vt:lpstr>Listing 3: Query workload associated with the case study </vt:lpstr>
      <vt:lpstr>Fig. 17: Query Path Graph (QPG) regarding the queries in Listing 3 and the entity graph in Fig. 16 </vt:lpstr>
      <vt:lpstr>PowerPoint Presentation</vt:lpstr>
      <vt:lpstr>PowerPoint Presentation</vt:lpstr>
      <vt:lpstr>Table 7: QPG node specification</vt:lpstr>
      <vt:lpstr>Table 8: QPG edge specification</vt:lpstr>
      <vt:lpstr>Table 9: QPG query specification</vt:lpstr>
      <vt:lpstr>Fig. 18: CF schemas associated with the case study, generated by our method where CF5 and CF9 are compatible</vt:lpstr>
      <vt:lpstr>Fig. 19: Combining CF5 and CF9 as they are compatible</vt:lpstr>
      <vt:lpstr>Fig. 20: CF schemas associated with the case study, generated by our method</vt:lpstr>
      <vt:lpstr>The generated CQL code for the tabkle CF5 and CF9 shown in Fig. 18.</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Davoudian</dc:creator>
  <cp:lastModifiedBy>Ali Davoudian</cp:lastModifiedBy>
  <cp:revision>2540</cp:revision>
  <dcterms:created xsi:type="dcterms:W3CDTF">2019-04-02T13:35:39Z</dcterms:created>
  <dcterms:modified xsi:type="dcterms:W3CDTF">2020-07-08T13:31:08Z</dcterms:modified>
</cp:coreProperties>
</file>