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28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30553"/>
          </a:xfrm>
          <a:prstGeom prst="rect">
            <a:avLst/>
          </a:prstGeom>
        </p:spPr>
      </p:pic>
      <p:sp>
        <p:nvSpPr>
          <p:cNvPr id="5" name="Shape 1"/>
          <p:cNvSpPr/>
          <p:nvPr/>
        </p:nvSpPr>
        <p:spPr>
          <a:xfrm>
            <a:off x="0" y="0"/>
            <a:ext cx="14630400" cy="8230553"/>
          </a:xfrm>
          <a:prstGeom prst="rect">
            <a:avLst/>
          </a:prstGeom>
          <a:solidFill>
            <a:srgbClr val="0D0A2C">
              <a:alpha val="80000"/>
            </a:srgbClr>
          </a:solidFill>
          <a:ln/>
        </p:spPr>
      </p:sp>
      <p:sp>
        <p:nvSpPr>
          <p:cNvPr id="6" name="Text 2"/>
          <p:cNvSpPr/>
          <p:nvPr/>
        </p:nvSpPr>
        <p:spPr>
          <a:xfrm>
            <a:off x="3593902" y="584478"/>
            <a:ext cx="7442478" cy="664131"/>
          </a:xfrm>
          <a:prstGeom prst="rect">
            <a:avLst/>
          </a:prstGeom>
          <a:noFill/>
          <a:ln/>
        </p:spPr>
        <p:txBody>
          <a:bodyPr wrap="none" rtlCol="0" anchor="t"/>
          <a:lstStyle/>
          <a:p>
            <a:pPr marL="0" indent="0" algn="ctr">
              <a:lnSpc>
                <a:spcPts val="5230"/>
              </a:lnSpc>
              <a:buNone/>
            </a:pPr>
            <a:r>
              <a:rPr lang="en-US" sz="4184" b="1" u="sng" dirty="0">
                <a:solidFill>
                  <a:srgbClr val="FFFFFF"/>
                </a:solidFill>
                <a:latin typeface="Montserrat" pitchFamily="34" charset="0"/>
                <a:ea typeface="Montserrat" pitchFamily="34" charset="-122"/>
                <a:cs typeface="Montserrat" pitchFamily="34" charset="-120"/>
              </a:rPr>
              <a:t>HATE SPEECH DETECTION.</a:t>
            </a:r>
            <a:endParaRPr lang="en-US" sz="4184" dirty="0"/>
          </a:p>
        </p:txBody>
      </p:sp>
      <p:sp>
        <p:nvSpPr>
          <p:cNvPr id="7" name="Text 3"/>
          <p:cNvSpPr/>
          <p:nvPr/>
        </p:nvSpPr>
        <p:spPr>
          <a:xfrm>
            <a:off x="2266950" y="1567339"/>
            <a:ext cx="10096381" cy="1275517"/>
          </a:xfrm>
          <a:prstGeom prst="rect">
            <a:avLst/>
          </a:prstGeom>
          <a:noFill/>
          <a:ln/>
        </p:spPr>
        <p:txBody>
          <a:bodyPr wrap="square" rtlCol="0" anchor="t"/>
          <a:lstStyle/>
          <a:p>
            <a:pPr marL="0" indent="0" algn="ctr">
              <a:lnSpc>
                <a:spcPts val="3347"/>
              </a:lnSpc>
              <a:buNone/>
            </a:pPr>
            <a:r>
              <a:rPr lang="en-US" sz="2092" b="1" dirty="0">
                <a:solidFill>
                  <a:srgbClr val="FFFFFF"/>
                </a:solidFill>
                <a:latin typeface="Heebo" pitchFamily="34" charset="0"/>
                <a:ea typeface="Heebo" pitchFamily="34" charset="-122"/>
                <a:cs typeface="Heebo" pitchFamily="34" charset="-120"/>
              </a:rPr>
              <a:t>Hate speech detection aims to identify and mitigate the use of language that promotes hatred and prejudice towards specific groups or individuals (Using Natural Language Processing).</a:t>
            </a:r>
            <a:endParaRPr lang="en-US" sz="2092" dirty="0"/>
          </a:p>
        </p:txBody>
      </p:sp>
      <p:sp>
        <p:nvSpPr>
          <p:cNvPr id="8" name="Text 4"/>
          <p:cNvSpPr/>
          <p:nvPr/>
        </p:nvSpPr>
        <p:spPr>
          <a:xfrm>
            <a:off x="2266950" y="3081933"/>
            <a:ext cx="10096381" cy="425172"/>
          </a:xfrm>
          <a:prstGeom prst="rect">
            <a:avLst/>
          </a:prstGeom>
          <a:noFill/>
          <a:ln/>
        </p:spPr>
        <p:txBody>
          <a:bodyPr wrap="none" rtlCol="0" anchor="t"/>
          <a:lstStyle/>
          <a:p>
            <a:pPr marL="0" indent="0">
              <a:lnSpc>
                <a:spcPts val="3347"/>
              </a:lnSpc>
              <a:buNone/>
            </a:pPr>
            <a:endParaRPr lang="en-US" sz="2092" dirty="0"/>
          </a:p>
        </p:txBody>
      </p:sp>
      <p:sp>
        <p:nvSpPr>
          <p:cNvPr id="9" name="Text 5"/>
          <p:cNvSpPr/>
          <p:nvPr/>
        </p:nvSpPr>
        <p:spPr>
          <a:xfrm>
            <a:off x="2266950" y="3746183"/>
            <a:ext cx="10096381" cy="340043"/>
          </a:xfrm>
          <a:prstGeom prst="rect">
            <a:avLst/>
          </a:prstGeom>
          <a:noFill/>
          <a:ln/>
        </p:spPr>
        <p:txBody>
          <a:bodyPr wrap="none" rtlCol="0" anchor="t"/>
          <a:lstStyle/>
          <a:p>
            <a:pPr marL="0" indent="0">
              <a:lnSpc>
                <a:spcPts val="2678"/>
              </a:lnSpc>
              <a:buNone/>
            </a:pPr>
            <a:r>
              <a:rPr lang="en-US" sz="1674" b="1" dirty="0">
                <a:solidFill>
                  <a:srgbClr val="FFFFFF"/>
                </a:solidFill>
                <a:latin typeface="Heebo" pitchFamily="34" charset="0"/>
                <a:ea typeface="Heebo" pitchFamily="34" charset="-122"/>
                <a:cs typeface="Heebo" pitchFamily="34" charset="-120"/>
              </a:rPr>
              <a:t>PRESENTERS:-</a:t>
            </a:r>
            <a:endParaRPr lang="en-US" sz="1674" dirty="0"/>
          </a:p>
        </p:txBody>
      </p:sp>
      <p:sp>
        <p:nvSpPr>
          <p:cNvPr id="10" name="Text 6"/>
          <p:cNvSpPr/>
          <p:nvPr/>
        </p:nvSpPr>
        <p:spPr>
          <a:xfrm>
            <a:off x="2266950" y="4325303"/>
            <a:ext cx="10096381" cy="340043"/>
          </a:xfrm>
          <a:prstGeom prst="rect">
            <a:avLst/>
          </a:prstGeom>
          <a:noFill/>
          <a:ln/>
        </p:spPr>
        <p:txBody>
          <a:bodyPr wrap="none" rtlCol="0" anchor="t"/>
          <a:lstStyle/>
          <a:p>
            <a:pPr marL="0" indent="0">
              <a:lnSpc>
                <a:spcPts val="2678"/>
              </a:lnSpc>
              <a:buNone/>
            </a:pPr>
            <a:r>
              <a:rPr lang="en-US" sz="1674" b="1" dirty="0" err="1">
                <a:solidFill>
                  <a:srgbClr val="FFFFFF"/>
                </a:solidFill>
                <a:latin typeface="Heebo" pitchFamily="34" charset="0"/>
                <a:ea typeface="Heebo" pitchFamily="34" charset="-122"/>
                <a:cs typeface="Heebo" pitchFamily="34" charset="-120"/>
              </a:rPr>
              <a:t>Ketki</a:t>
            </a:r>
            <a:r>
              <a:rPr lang="en-US" sz="1674" b="1" dirty="0">
                <a:solidFill>
                  <a:srgbClr val="FFFFFF"/>
                </a:solidFill>
                <a:latin typeface="Heebo" pitchFamily="34" charset="0"/>
                <a:ea typeface="Heebo" pitchFamily="34" charset="-122"/>
                <a:cs typeface="Heebo" pitchFamily="34" charset="-120"/>
              </a:rPr>
              <a:t> </a:t>
            </a:r>
            <a:r>
              <a:rPr lang="en-US" sz="1674" b="1" dirty="0" err="1">
                <a:solidFill>
                  <a:srgbClr val="FFFFFF"/>
                </a:solidFill>
                <a:latin typeface="Heebo" pitchFamily="34" charset="0"/>
                <a:ea typeface="Heebo" pitchFamily="34" charset="-122"/>
                <a:cs typeface="Heebo" pitchFamily="34" charset="-120"/>
              </a:rPr>
              <a:t>Thaware</a:t>
            </a:r>
            <a:r>
              <a:rPr lang="en-US" sz="1674" b="1" dirty="0">
                <a:solidFill>
                  <a:srgbClr val="FFFFFF"/>
                </a:solidFill>
                <a:latin typeface="Heebo" pitchFamily="34" charset="0"/>
                <a:ea typeface="Heebo" pitchFamily="34" charset="-122"/>
                <a:cs typeface="Heebo" pitchFamily="34" charset="-120"/>
              </a:rPr>
              <a:t> (0111)</a:t>
            </a:r>
            <a:endParaRPr lang="en-US" sz="1674" dirty="0"/>
          </a:p>
        </p:txBody>
      </p:sp>
      <p:sp>
        <p:nvSpPr>
          <p:cNvPr id="11" name="Text 7"/>
          <p:cNvSpPr/>
          <p:nvPr/>
        </p:nvSpPr>
        <p:spPr>
          <a:xfrm>
            <a:off x="2266950" y="4904423"/>
            <a:ext cx="10096381" cy="340043"/>
          </a:xfrm>
          <a:prstGeom prst="rect">
            <a:avLst/>
          </a:prstGeom>
          <a:noFill/>
          <a:ln/>
        </p:spPr>
        <p:txBody>
          <a:bodyPr wrap="none" rtlCol="0" anchor="t"/>
          <a:lstStyle/>
          <a:p>
            <a:pPr marL="0" indent="0">
              <a:lnSpc>
                <a:spcPts val="2678"/>
              </a:lnSpc>
              <a:buNone/>
            </a:pPr>
            <a:r>
              <a:rPr lang="en-US" sz="1674" b="1" dirty="0">
                <a:solidFill>
                  <a:srgbClr val="FFFFFF"/>
                </a:solidFill>
                <a:latin typeface="Heebo" pitchFamily="34" charset="0"/>
                <a:ea typeface="Heebo" pitchFamily="34" charset="-122"/>
                <a:cs typeface="Heebo" pitchFamily="34" charset="-120"/>
              </a:rPr>
              <a:t>Mayuri Potbhare (0112)</a:t>
            </a:r>
            <a:endParaRPr lang="en-US" sz="1674" dirty="0"/>
          </a:p>
        </p:txBody>
      </p:sp>
      <p:sp>
        <p:nvSpPr>
          <p:cNvPr id="12" name="Text 8"/>
          <p:cNvSpPr/>
          <p:nvPr/>
        </p:nvSpPr>
        <p:spPr>
          <a:xfrm>
            <a:off x="2266950" y="5483543"/>
            <a:ext cx="10096381" cy="340043"/>
          </a:xfrm>
          <a:prstGeom prst="rect">
            <a:avLst/>
          </a:prstGeom>
          <a:noFill/>
          <a:ln/>
        </p:spPr>
        <p:txBody>
          <a:bodyPr wrap="none" rtlCol="0" anchor="t"/>
          <a:lstStyle/>
          <a:p>
            <a:pPr marL="0" indent="0">
              <a:lnSpc>
                <a:spcPts val="2678"/>
              </a:lnSpc>
              <a:buNone/>
            </a:pPr>
            <a:r>
              <a:rPr lang="en-US" sz="1674" b="1" dirty="0">
                <a:solidFill>
                  <a:srgbClr val="FFFFFF"/>
                </a:solidFill>
                <a:latin typeface="Heebo" pitchFamily="34" charset="0"/>
                <a:ea typeface="Heebo" pitchFamily="34" charset="-122"/>
                <a:cs typeface="Heebo" pitchFamily="34" charset="-120"/>
              </a:rPr>
              <a:t>Mitali </a:t>
            </a:r>
            <a:r>
              <a:rPr lang="en-US" sz="1674" b="1" dirty="0" err="1">
                <a:solidFill>
                  <a:srgbClr val="FFFFFF"/>
                </a:solidFill>
                <a:latin typeface="Heebo" pitchFamily="34" charset="0"/>
                <a:ea typeface="Heebo" pitchFamily="34" charset="-122"/>
                <a:cs typeface="Heebo" pitchFamily="34" charset="-120"/>
              </a:rPr>
              <a:t>Karande</a:t>
            </a:r>
            <a:r>
              <a:rPr lang="en-US" sz="1674" b="1" dirty="0">
                <a:solidFill>
                  <a:srgbClr val="FFFFFF"/>
                </a:solidFill>
                <a:latin typeface="Heebo" pitchFamily="34" charset="0"/>
                <a:ea typeface="Heebo" pitchFamily="34" charset="-122"/>
                <a:cs typeface="Heebo" pitchFamily="34" charset="-120"/>
              </a:rPr>
              <a:t> (0113)</a:t>
            </a:r>
            <a:endParaRPr lang="en-US" sz="1674" dirty="0"/>
          </a:p>
        </p:txBody>
      </p:sp>
      <p:sp>
        <p:nvSpPr>
          <p:cNvPr id="13" name="Text 9"/>
          <p:cNvSpPr/>
          <p:nvPr/>
        </p:nvSpPr>
        <p:spPr>
          <a:xfrm>
            <a:off x="2266950" y="6062663"/>
            <a:ext cx="10096381" cy="340043"/>
          </a:xfrm>
          <a:prstGeom prst="rect">
            <a:avLst/>
          </a:prstGeom>
          <a:noFill/>
          <a:ln/>
        </p:spPr>
        <p:txBody>
          <a:bodyPr wrap="none" rtlCol="0" anchor="t"/>
          <a:lstStyle/>
          <a:p>
            <a:pPr marL="0" indent="0">
              <a:lnSpc>
                <a:spcPts val="2678"/>
              </a:lnSpc>
              <a:buNone/>
            </a:pPr>
            <a:r>
              <a:rPr lang="en-US" sz="1674" b="1" dirty="0">
                <a:solidFill>
                  <a:srgbClr val="FFFFFF"/>
                </a:solidFill>
                <a:latin typeface="Heebo" pitchFamily="34" charset="0"/>
                <a:ea typeface="Heebo" pitchFamily="34" charset="-122"/>
                <a:cs typeface="Heebo" pitchFamily="34" charset="-120"/>
              </a:rPr>
              <a:t>Prajakta </a:t>
            </a:r>
            <a:r>
              <a:rPr lang="en-US" sz="1674" b="1" dirty="0" err="1">
                <a:solidFill>
                  <a:srgbClr val="FFFFFF"/>
                </a:solidFill>
                <a:latin typeface="Heebo" pitchFamily="34" charset="0"/>
                <a:ea typeface="Heebo" pitchFamily="34" charset="-122"/>
                <a:cs typeface="Heebo" pitchFamily="34" charset="-120"/>
              </a:rPr>
              <a:t>Gondule</a:t>
            </a:r>
            <a:r>
              <a:rPr lang="en-US" sz="1674" b="1" dirty="0">
                <a:solidFill>
                  <a:srgbClr val="FFFFFF"/>
                </a:solidFill>
                <a:latin typeface="Heebo" pitchFamily="34" charset="0"/>
                <a:ea typeface="Heebo" pitchFamily="34" charset="-122"/>
                <a:cs typeface="Heebo" pitchFamily="34" charset="-120"/>
              </a:rPr>
              <a:t> (0114)</a:t>
            </a:r>
            <a:endParaRPr lang="en-US" sz="1674" dirty="0"/>
          </a:p>
        </p:txBody>
      </p:sp>
      <p:sp>
        <p:nvSpPr>
          <p:cNvPr id="14" name="Text 10"/>
          <p:cNvSpPr/>
          <p:nvPr/>
        </p:nvSpPr>
        <p:spPr>
          <a:xfrm>
            <a:off x="2266950" y="6641783"/>
            <a:ext cx="10096381" cy="340043"/>
          </a:xfrm>
          <a:prstGeom prst="rect">
            <a:avLst/>
          </a:prstGeom>
          <a:noFill/>
          <a:ln/>
        </p:spPr>
        <p:txBody>
          <a:bodyPr wrap="none" rtlCol="0" anchor="t"/>
          <a:lstStyle/>
          <a:p>
            <a:pPr marL="0" indent="0">
              <a:lnSpc>
                <a:spcPts val="2678"/>
              </a:lnSpc>
              <a:buNone/>
            </a:pPr>
            <a:r>
              <a:rPr lang="en-US" sz="1674" b="1" dirty="0" err="1">
                <a:solidFill>
                  <a:srgbClr val="FFFFFF"/>
                </a:solidFill>
                <a:latin typeface="Heebo" pitchFamily="34" charset="0"/>
                <a:ea typeface="Heebo" pitchFamily="34" charset="-122"/>
                <a:cs typeface="Heebo" pitchFamily="34" charset="-120"/>
              </a:rPr>
              <a:t>Rutika</a:t>
            </a:r>
            <a:r>
              <a:rPr lang="en-US" sz="1674" b="1" dirty="0">
                <a:solidFill>
                  <a:srgbClr val="FFFFFF"/>
                </a:solidFill>
                <a:latin typeface="Heebo" pitchFamily="34" charset="0"/>
                <a:ea typeface="Heebo" pitchFamily="34" charset="-122"/>
                <a:cs typeface="Heebo" pitchFamily="34" charset="-120"/>
              </a:rPr>
              <a:t> </a:t>
            </a:r>
            <a:r>
              <a:rPr lang="en-US" sz="1674" b="1" dirty="0" err="1">
                <a:solidFill>
                  <a:srgbClr val="FFFFFF"/>
                </a:solidFill>
                <a:latin typeface="Heebo" pitchFamily="34" charset="0"/>
                <a:ea typeface="Heebo" pitchFamily="34" charset="-122"/>
                <a:cs typeface="Heebo" pitchFamily="34" charset="-120"/>
              </a:rPr>
              <a:t>Chakole</a:t>
            </a:r>
            <a:r>
              <a:rPr lang="en-US" sz="1674" b="1" dirty="0">
                <a:solidFill>
                  <a:srgbClr val="FFFFFF"/>
                </a:solidFill>
                <a:latin typeface="Heebo" pitchFamily="34" charset="0"/>
                <a:ea typeface="Heebo" pitchFamily="34" charset="-122"/>
                <a:cs typeface="Heebo" pitchFamily="34" charset="-120"/>
              </a:rPr>
              <a:t> (0115)</a:t>
            </a:r>
            <a:endParaRPr lang="en-US" sz="1674" dirty="0"/>
          </a:p>
        </p:txBody>
      </p:sp>
      <p:sp>
        <p:nvSpPr>
          <p:cNvPr id="15" name="Text 11"/>
          <p:cNvSpPr/>
          <p:nvPr/>
        </p:nvSpPr>
        <p:spPr>
          <a:xfrm>
            <a:off x="2266950" y="7220903"/>
            <a:ext cx="10096381" cy="425172"/>
          </a:xfrm>
          <a:prstGeom prst="rect">
            <a:avLst/>
          </a:prstGeom>
          <a:noFill/>
          <a:ln/>
        </p:spPr>
        <p:txBody>
          <a:bodyPr wrap="none" rtlCol="0" anchor="t"/>
          <a:lstStyle/>
          <a:p>
            <a:pPr marL="0" indent="0" algn="ctr">
              <a:lnSpc>
                <a:spcPts val="3347"/>
              </a:lnSpc>
              <a:buNone/>
            </a:pPr>
            <a:r>
              <a:rPr lang="en-US" sz="2092" b="1" u="sng" dirty="0">
                <a:solidFill>
                  <a:srgbClr val="FFFFFF"/>
                </a:solidFill>
                <a:latin typeface="Heebo" pitchFamily="34" charset="0"/>
                <a:ea typeface="Heebo" pitchFamily="34" charset="-122"/>
                <a:cs typeface="Heebo" pitchFamily="34" charset="-120"/>
              </a:rPr>
              <a:t>Guide:- Dr.A.C Kailuke.</a:t>
            </a:r>
            <a:endParaRPr lang="en-US" sz="2092" dirty="0"/>
          </a:p>
        </p:txBody>
      </p:sp>
      <p:pic>
        <p:nvPicPr>
          <p:cNvPr id="16"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275892" y="1861304"/>
            <a:ext cx="6078617" cy="694373"/>
          </a:xfrm>
          <a:prstGeom prst="rect">
            <a:avLst/>
          </a:prstGeom>
          <a:noFill/>
          <a:ln/>
        </p:spPr>
        <p:txBody>
          <a:bodyPr wrap="none" rtlCol="0" anchor="t"/>
          <a:lstStyle/>
          <a:p>
            <a:pPr marL="0" indent="0" algn="ctr">
              <a:lnSpc>
                <a:spcPts val="5468"/>
              </a:lnSpc>
              <a:buNone/>
            </a:pPr>
            <a:r>
              <a:rPr lang="en-US" sz="4374" b="1" dirty="0">
                <a:solidFill>
                  <a:srgbClr val="F2F0F4"/>
                </a:solidFill>
                <a:latin typeface="Montserrat" pitchFamily="34" charset="0"/>
                <a:ea typeface="Montserrat" pitchFamily="34" charset="-122"/>
                <a:cs typeface="Montserrat" pitchFamily="34" charset="-120"/>
              </a:rPr>
              <a:t>Objective and scope:</a:t>
            </a:r>
            <a:endParaRPr lang="en-US" sz="4374" dirty="0"/>
          </a:p>
        </p:txBody>
      </p:sp>
      <p:sp>
        <p:nvSpPr>
          <p:cNvPr id="5" name="Text 2"/>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Text Analysis</a:t>
            </a:r>
            <a:endParaRPr lang="en-US" sz="2187" dirty="0"/>
          </a:p>
        </p:txBody>
      </p:sp>
      <p:sp>
        <p:nvSpPr>
          <p:cNvPr id="6" name="Text 3"/>
          <p:cNvSpPr/>
          <p:nvPr/>
        </p:nvSpPr>
        <p:spPr>
          <a:xfrm>
            <a:off x="2037993" y="3680460"/>
            <a:ext cx="3156347"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NLP involves the analysis of human language, enabling computers to understand, interpret, and respond to natural language data.</a:t>
            </a: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Applications</a:t>
            </a:r>
            <a:endParaRPr lang="en-US" sz="2187" dirty="0"/>
          </a:p>
        </p:txBody>
      </p:sp>
      <p:sp>
        <p:nvSpPr>
          <p:cNvPr id="8" name="Text 5"/>
          <p:cNvSpPr/>
          <p:nvPr/>
        </p:nvSpPr>
        <p:spPr>
          <a:xfrm>
            <a:off x="5743932" y="3680460"/>
            <a:ext cx="3156347"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NLP is used in a wide range of applications, including language translation, sentiment analysis, and speech recognition.</a:t>
            </a:r>
            <a:endParaRPr lang="en-US" sz="1750" dirty="0"/>
          </a:p>
        </p:txBody>
      </p:sp>
      <p:sp>
        <p:nvSpPr>
          <p:cNvPr id="9" name="Text 6"/>
          <p:cNvSpPr/>
          <p:nvPr/>
        </p:nvSpPr>
        <p:spPr>
          <a:xfrm>
            <a:off x="9449872" y="3111103"/>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Scope:</a:t>
            </a:r>
            <a:endParaRPr lang="en-US" sz="2187" dirty="0"/>
          </a:p>
        </p:txBody>
      </p:sp>
      <p:sp>
        <p:nvSpPr>
          <p:cNvPr id="10" name="Text 7"/>
          <p:cNvSpPr/>
          <p:nvPr/>
        </p:nvSpPr>
        <p:spPr>
          <a:xfrm>
            <a:off x="9449872" y="3680460"/>
            <a:ext cx="3156347" cy="2487811"/>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 Is to identify and categorize text that contains hateful or discriminatory language towards individuals or groups based on attributes such as race, ethnicity, religion, gender, sexual orientation, disability, etc.</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60199"/>
          </a:xfrm>
          <a:prstGeom prst="rect">
            <a:avLst/>
          </a:prstGeom>
          <a:solidFill>
            <a:srgbClr val="0D0A2C">
              <a:alpha val="75000"/>
            </a:srgbClr>
          </a:solidFill>
          <a:ln/>
        </p:spPr>
      </p:sp>
      <p:sp>
        <p:nvSpPr>
          <p:cNvPr id="4" name="Text 1"/>
          <p:cNvSpPr/>
          <p:nvPr/>
        </p:nvSpPr>
        <p:spPr>
          <a:xfrm>
            <a:off x="3592473" y="431006"/>
            <a:ext cx="4258747" cy="489704"/>
          </a:xfrm>
          <a:prstGeom prst="rect">
            <a:avLst/>
          </a:prstGeom>
          <a:noFill/>
          <a:ln/>
        </p:spPr>
        <p:txBody>
          <a:bodyPr wrap="none" rtlCol="0" anchor="t"/>
          <a:lstStyle/>
          <a:p>
            <a:pPr marL="0" indent="0">
              <a:lnSpc>
                <a:spcPts val="3857"/>
              </a:lnSpc>
              <a:buNone/>
            </a:pPr>
            <a:r>
              <a:rPr lang="en-US" sz="3086" dirty="0">
                <a:solidFill>
                  <a:srgbClr val="F2F0F4"/>
                </a:solidFill>
                <a:latin typeface="Montserrat" pitchFamily="34" charset="0"/>
                <a:ea typeface="Montserrat" pitchFamily="34" charset="-122"/>
                <a:cs typeface="Montserrat" pitchFamily="34" charset="-120"/>
              </a:rPr>
              <a:t>LITERATURE REVIEW:</a:t>
            </a:r>
            <a:endParaRPr lang="en-US" sz="3086" dirty="0"/>
          </a:p>
        </p:txBody>
      </p:sp>
      <p:sp>
        <p:nvSpPr>
          <p:cNvPr id="5" name="Text 2"/>
          <p:cNvSpPr/>
          <p:nvPr/>
        </p:nvSpPr>
        <p:spPr>
          <a:xfrm>
            <a:off x="3592473" y="1155740"/>
            <a:ext cx="7445335" cy="250627"/>
          </a:xfrm>
          <a:prstGeom prst="rect">
            <a:avLst/>
          </a:prstGeom>
          <a:noFill/>
          <a:ln/>
        </p:spPr>
        <p:txBody>
          <a:bodyPr wrap="none" rtlCol="0" anchor="t"/>
          <a:lstStyle/>
          <a:p>
            <a:pPr marL="0" indent="0">
              <a:lnSpc>
                <a:spcPts val="1975"/>
              </a:lnSpc>
              <a:buNone/>
            </a:pPr>
            <a:endParaRPr lang="en-US" sz="1234" dirty="0"/>
          </a:p>
        </p:txBody>
      </p:sp>
      <p:sp>
        <p:nvSpPr>
          <p:cNvPr id="6" name="Shape 3"/>
          <p:cNvSpPr/>
          <p:nvPr/>
        </p:nvSpPr>
        <p:spPr>
          <a:xfrm>
            <a:off x="3592473" y="1582698"/>
            <a:ext cx="7445335" cy="6246495"/>
          </a:xfrm>
          <a:prstGeom prst="roundRect">
            <a:avLst>
              <a:gd name="adj" fmla="val 1129"/>
            </a:avLst>
          </a:prstGeom>
          <a:noFill/>
          <a:ln w="7620">
            <a:solidFill>
              <a:srgbClr val="FFFFFF">
                <a:alpha val="24000"/>
              </a:srgbClr>
            </a:solidFill>
            <a:prstDash val="solid"/>
          </a:ln>
        </p:spPr>
      </p:sp>
      <p:sp>
        <p:nvSpPr>
          <p:cNvPr id="7" name="Shape 4"/>
          <p:cNvSpPr/>
          <p:nvPr/>
        </p:nvSpPr>
        <p:spPr>
          <a:xfrm>
            <a:off x="3600093" y="1590318"/>
            <a:ext cx="7430095" cy="453747"/>
          </a:xfrm>
          <a:prstGeom prst="rect">
            <a:avLst/>
          </a:prstGeom>
          <a:solidFill>
            <a:srgbClr val="FFFFFF">
              <a:alpha val="4000"/>
            </a:srgbClr>
          </a:solidFill>
          <a:ln/>
        </p:spPr>
      </p:sp>
      <p:sp>
        <p:nvSpPr>
          <p:cNvPr id="8" name="Text 5"/>
          <p:cNvSpPr/>
          <p:nvPr/>
        </p:nvSpPr>
        <p:spPr>
          <a:xfrm>
            <a:off x="3756779" y="1691878"/>
            <a:ext cx="2654856" cy="250627"/>
          </a:xfrm>
          <a:prstGeom prst="rect">
            <a:avLst/>
          </a:prstGeom>
          <a:noFill/>
          <a:ln/>
        </p:spPr>
        <p:txBody>
          <a:bodyPr wrap="none" rtlCol="0" anchor="t"/>
          <a:lstStyle/>
          <a:p>
            <a:pPr marL="0" indent="0">
              <a:lnSpc>
                <a:spcPts val="1975"/>
              </a:lnSpc>
              <a:buNone/>
            </a:pPr>
            <a:r>
              <a:rPr lang="en-US" sz="1200" b="1" dirty="0">
                <a:solidFill>
                  <a:schemeClr val="bg1"/>
                </a:solidFill>
                <a:latin typeface="Heebo" pitchFamily="2" charset="-79"/>
                <a:cs typeface="Heebo" pitchFamily="2" charset="-79"/>
              </a:rPr>
              <a:t>PLATFORMS</a:t>
            </a:r>
          </a:p>
        </p:txBody>
      </p:sp>
      <p:sp>
        <p:nvSpPr>
          <p:cNvPr id="9" name="Text 6"/>
          <p:cNvSpPr/>
          <p:nvPr/>
        </p:nvSpPr>
        <p:spPr>
          <a:xfrm>
            <a:off x="6732627" y="1691878"/>
            <a:ext cx="2651046" cy="250627"/>
          </a:xfrm>
          <a:prstGeom prst="rect">
            <a:avLst/>
          </a:prstGeom>
          <a:noFill/>
          <a:ln/>
        </p:spPr>
        <p:txBody>
          <a:bodyPr wrap="none" rtlCol="0" anchor="t"/>
          <a:lstStyle/>
          <a:p>
            <a:pPr marL="0" indent="0">
              <a:lnSpc>
                <a:spcPts val="1975"/>
              </a:lnSpc>
              <a:buNone/>
            </a:pPr>
            <a:r>
              <a:rPr lang="en-US" sz="1234" b="1" dirty="0">
                <a:solidFill>
                  <a:srgbClr val="DCD7E5"/>
                </a:solidFill>
                <a:latin typeface="Heebo" pitchFamily="34" charset="0"/>
                <a:ea typeface="Heebo" pitchFamily="34" charset="-122"/>
                <a:cs typeface="Heebo" pitchFamily="34" charset="-120"/>
              </a:rPr>
              <a:t>ABSTRACT</a:t>
            </a:r>
            <a:endParaRPr lang="en-US" sz="1234" dirty="0"/>
          </a:p>
        </p:txBody>
      </p:sp>
      <p:sp>
        <p:nvSpPr>
          <p:cNvPr id="10" name="Text 7"/>
          <p:cNvSpPr/>
          <p:nvPr/>
        </p:nvSpPr>
        <p:spPr>
          <a:xfrm>
            <a:off x="9704665" y="1691878"/>
            <a:ext cx="1168837" cy="250627"/>
          </a:xfrm>
          <a:prstGeom prst="rect">
            <a:avLst/>
          </a:prstGeom>
          <a:noFill/>
          <a:ln/>
        </p:spPr>
        <p:txBody>
          <a:bodyPr wrap="none" rtlCol="0" anchor="t"/>
          <a:lstStyle/>
          <a:p>
            <a:pPr marL="0" indent="0">
              <a:lnSpc>
                <a:spcPts val="1975"/>
              </a:lnSpc>
              <a:buNone/>
            </a:pPr>
            <a:r>
              <a:rPr lang="en-US" sz="1234" b="1" dirty="0">
                <a:solidFill>
                  <a:srgbClr val="DCD7E5"/>
                </a:solidFill>
                <a:latin typeface="Heebo" pitchFamily="34" charset="0"/>
                <a:ea typeface="Heebo" pitchFamily="34" charset="-122"/>
                <a:cs typeface="Heebo" pitchFamily="34" charset="-120"/>
              </a:rPr>
              <a:t>AUTHORS</a:t>
            </a:r>
            <a:endParaRPr lang="en-US" sz="1234" dirty="0"/>
          </a:p>
        </p:txBody>
      </p:sp>
      <p:sp>
        <p:nvSpPr>
          <p:cNvPr id="11" name="Shape 8"/>
          <p:cNvSpPr/>
          <p:nvPr/>
        </p:nvSpPr>
        <p:spPr>
          <a:xfrm>
            <a:off x="3600093" y="2044065"/>
            <a:ext cx="7430095" cy="1456253"/>
          </a:xfrm>
          <a:prstGeom prst="rect">
            <a:avLst/>
          </a:prstGeom>
          <a:solidFill>
            <a:srgbClr val="000000">
              <a:alpha val="4000"/>
            </a:srgbClr>
          </a:solidFill>
          <a:ln/>
        </p:spPr>
      </p:sp>
      <p:sp>
        <p:nvSpPr>
          <p:cNvPr id="12" name="Text 9"/>
          <p:cNvSpPr/>
          <p:nvPr/>
        </p:nvSpPr>
        <p:spPr>
          <a:xfrm>
            <a:off x="3756779" y="2145625"/>
            <a:ext cx="2654856"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Semantic Web.</a:t>
            </a:r>
            <a:endParaRPr lang="en-US" sz="1234" dirty="0"/>
          </a:p>
        </p:txBody>
      </p:sp>
      <p:sp>
        <p:nvSpPr>
          <p:cNvPr id="13" name="Text 10"/>
          <p:cNvSpPr/>
          <p:nvPr/>
        </p:nvSpPr>
        <p:spPr>
          <a:xfrm>
            <a:off x="6732627" y="2145625"/>
            <a:ext cx="2651046" cy="1253133"/>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Aims to classify Textual content into non-hate ot hate speech in which the case the method may also idientify the taregting characteristics in hate speech.</a:t>
            </a:r>
            <a:endParaRPr lang="en-US" sz="1234" dirty="0"/>
          </a:p>
        </p:txBody>
      </p:sp>
      <p:sp>
        <p:nvSpPr>
          <p:cNvPr id="14" name="Text 11"/>
          <p:cNvSpPr/>
          <p:nvPr/>
        </p:nvSpPr>
        <p:spPr>
          <a:xfrm>
            <a:off x="9704665" y="2145625"/>
            <a:ext cx="1168837"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Ziqi Zhang.</a:t>
            </a:r>
            <a:endParaRPr lang="en-US" sz="1234" dirty="0"/>
          </a:p>
        </p:txBody>
      </p:sp>
      <p:sp>
        <p:nvSpPr>
          <p:cNvPr id="15" name="Shape 12"/>
          <p:cNvSpPr/>
          <p:nvPr/>
        </p:nvSpPr>
        <p:spPr>
          <a:xfrm>
            <a:off x="3600093" y="3500318"/>
            <a:ext cx="7430095" cy="955000"/>
          </a:xfrm>
          <a:prstGeom prst="rect">
            <a:avLst/>
          </a:prstGeom>
          <a:solidFill>
            <a:srgbClr val="FFFFFF">
              <a:alpha val="4000"/>
            </a:srgbClr>
          </a:solidFill>
          <a:ln/>
        </p:spPr>
      </p:sp>
      <p:sp>
        <p:nvSpPr>
          <p:cNvPr id="16" name="Text 13"/>
          <p:cNvSpPr/>
          <p:nvPr/>
        </p:nvSpPr>
        <p:spPr>
          <a:xfrm>
            <a:off x="3756779" y="3601879"/>
            <a:ext cx="2654856"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Science Direct.</a:t>
            </a:r>
            <a:endParaRPr lang="en-US" sz="1234" dirty="0"/>
          </a:p>
        </p:txBody>
      </p:sp>
      <p:sp>
        <p:nvSpPr>
          <p:cNvPr id="17" name="Text 14"/>
          <p:cNvSpPr/>
          <p:nvPr/>
        </p:nvSpPr>
        <p:spPr>
          <a:xfrm>
            <a:off x="6732627" y="3601879"/>
            <a:ext cx="2651046" cy="751880"/>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This paper provides semantics reveiw of literacture in this feild with focus on nlp.</a:t>
            </a:r>
            <a:endParaRPr lang="en-US" sz="1234" dirty="0"/>
          </a:p>
        </p:txBody>
      </p:sp>
      <p:sp>
        <p:nvSpPr>
          <p:cNvPr id="18" name="Text 15"/>
          <p:cNvSpPr/>
          <p:nvPr/>
        </p:nvSpPr>
        <p:spPr>
          <a:xfrm>
            <a:off x="9704665" y="3601879"/>
            <a:ext cx="1168837" cy="501253"/>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Md Saroar jahan.</a:t>
            </a:r>
            <a:endParaRPr lang="en-US" sz="1234" dirty="0"/>
          </a:p>
        </p:txBody>
      </p:sp>
      <p:sp>
        <p:nvSpPr>
          <p:cNvPr id="19" name="Shape 16"/>
          <p:cNvSpPr/>
          <p:nvPr/>
        </p:nvSpPr>
        <p:spPr>
          <a:xfrm>
            <a:off x="3600093" y="4455319"/>
            <a:ext cx="7430095" cy="955000"/>
          </a:xfrm>
          <a:prstGeom prst="rect">
            <a:avLst/>
          </a:prstGeom>
          <a:solidFill>
            <a:srgbClr val="000000">
              <a:alpha val="4000"/>
            </a:srgbClr>
          </a:solidFill>
          <a:ln/>
        </p:spPr>
      </p:sp>
      <p:sp>
        <p:nvSpPr>
          <p:cNvPr id="20" name="Text 17"/>
          <p:cNvSpPr/>
          <p:nvPr/>
        </p:nvSpPr>
        <p:spPr>
          <a:xfrm>
            <a:off x="3756779" y="4556879"/>
            <a:ext cx="2654856"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ACM Digital Library.</a:t>
            </a:r>
            <a:endParaRPr lang="en-US" sz="1234" dirty="0"/>
          </a:p>
        </p:txBody>
      </p:sp>
      <p:sp>
        <p:nvSpPr>
          <p:cNvPr id="21" name="Text 18"/>
          <p:cNvSpPr/>
          <p:nvPr/>
        </p:nvSpPr>
        <p:spPr>
          <a:xfrm>
            <a:off x="6732627" y="4556879"/>
            <a:ext cx="2651046" cy="751880"/>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The increase in hatefull content online has motivated resaarch in automatic approches for detecting hate speech.</a:t>
            </a:r>
            <a:endParaRPr lang="en-US" sz="1234" dirty="0"/>
          </a:p>
        </p:txBody>
      </p:sp>
      <p:sp>
        <p:nvSpPr>
          <p:cNvPr id="22" name="Text 19"/>
          <p:cNvSpPr/>
          <p:nvPr/>
        </p:nvSpPr>
        <p:spPr>
          <a:xfrm>
            <a:off x="9704665" y="4556879"/>
            <a:ext cx="1168837"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Aman khullar.</a:t>
            </a:r>
            <a:endParaRPr lang="en-US" sz="1234" dirty="0"/>
          </a:p>
        </p:txBody>
      </p:sp>
      <p:sp>
        <p:nvSpPr>
          <p:cNvPr id="23" name="Shape 20"/>
          <p:cNvSpPr/>
          <p:nvPr/>
        </p:nvSpPr>
        <p:spPr>
          <a:xfrm>
            <a:off x="3600093" y="5410319"/>
            <a:ext cx="7430095" cy="1456253"/>
          </a:xfrm>
          <a:prstGeom prst="rect">
            <a:avLst/>
          </a:prstGeom>
          <a:solidFill>
            <a:srgbClr val="FFFFFF">
              <a:alpha val="4000"/>
            </a:srgbClr>
          </a:solidFill>
          <a:ln/>
        </p:spPr>
      </p:sp>
      <p:sp>
        <p:nvSpPr>
          <p:cNvPr id="24" name="Text 21"/>
          <p:cNvSpPr/>
          <p:nvPr/>
        </p:nvSpPr>
        <p:spPr>
          <a:xfrm>
            <a:off x="3756779" y="5511879"/>
            <a:ext cx="2654856"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Research Gate</a:t>
            </a:r>
            <a:endParaRPr lang="en-US" sz="1234" dirty="0"/>
          </a:p>
        </p:txBody>
      </p:sp>
      <p:sp>
        <p:nvSpPr>
          <p:cNvPr id="25" name="Text 22"/>
          <p:cNvSpPr/>
          <p:nvPr/>
        </p:nvSpPr>
        <p:spPr>
          <a:xfrm>
            <a:off x="6732627" y="5511879"/>
            <a:ext cx="2651046" cy="1253133"/>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The exponential Growth of social media such as twitter and community forums has revolutionised propogation of hate speech and organisation of hate based activites.</a:t>
            </a:r>
            <a:endParaRPr lang="en-US" sz="1234" dirty="0"/>
          </a:p>
        </p:txBody>
      </p:sp>
      <p:sp>
        <p:nvSpPr>
          <p:cNvPr id="26" name="Text 23"/>
          <p:cNvSpPr/>
          <p:nvPr/>
        </p:nvSpPr>
        <p:spPr>
          <a:xfrm>
            <a:off x="9704665" y="5511879"/>
            <a:ext cx="1168837"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Areej Al Hassan.</a:t>
            </a:r>
            <a:endParaRPr lang="en-US" sz="1234" dirty="0"/>
          </a:p>
        </p:txBody>
      </p:sp>
      <p:sp>
        <p:nvSpPr>
          <p:cNvPr id="27" name="Shape 24"/>
          <p:cNvSpPr/>
          <p:nvPr/>
        </p:nvSpPr>
        <p:spPr>
          <a:xfrm>
            <a:off x="3600093" y="6866573"/>
            <a:ext cx="7430095" cy="955000"/>
          </a:xfrm>
          <a:prstGeom prst="rect">
            <a:avLst/>
          </a:prstGeom>
          <a:solidFill>
            <a:srgbClr val="000000">
              <a:alpha val="4000"/>
            </a:srgbClr>
          </a:solidFill>
          <a:ln/>
        </p:spPr>
      </p:sp>
      <p:sp>
        <p:nvSpPr>
          <p:cNvPr id="28" name="Text 25"/>
          <p:cNvSpPr/>
          <p:nvPr/>
        </p:nvSpPr>
        <p:spPr>
          <a:xfrm>
            <a:off x="3756779" y="6968133"/>
            <a:ext cx="2654856"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Papers with code</a:t>
            </a:r>
            <a:endParaRPr lang="en-US" sz="1234" dirty="0"/>
          </a:p>
        </p:txBody>
      </p:sp>
      <p:sp>
        <p:nvSpPr>
          <p:cNvPr id="29" name="Text 26"/>
          <p:cNvSpPr/>
          <p:nvPr/>
        </p:nvSpPr>
        <p:spPr>
          <a:xfrm>
            <a:off x="6732627" y="6968133"/>
            <a:ext cx="2651046" cy="751880"/>
          </a:xfrm>
          <a:prstGeom prst="rect">
            <a:avLst/>
          </a:prstGeom>
          <a:noFill/>
          <a:ln/>
        </p:spPr>
        <p:txBody>
          <a:bodyPr wrap="squar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Based on prejudice agianst protected characteristics such ethincity,gender,religion,age etc</a:t>
            </a:r>
            <a:endParaRPr lang="en-US" sz="1234" dirty="0"/>
          </a:p>
        </p:txBody>
      </p:sp>
      <p:sp>
        <p:nvSpPr>
          <p:cNvPr id="30" name="Text 27"/>
          <p:cNvSpPr/>
          <p:nvPr/>
        </p:nvSpPr>
        <p:spPr>
          <a:xfrm>
            <a:off x="9704665" y="6968133"/>
            <a:ext cx="1168837" cy="250627"/>
          </a:xfrm>
          <a:prstGeom prst="rect">
            <a:avLst/>
          </a:prstGeom>
          <a:noFill/>
          <a:ln/>
        </p:spPr>
        <p:txBody>
          <a:bodyPr wrap="none" rtlCol="0" anchor="t"/>
          <a:lstStyle/>
          <a:p>
            <a:pPr marL="0" indent="0">
              <a:lnSpc>
                <a:spcPts val="1975"/>
              </a:lnSpc>
              <a:buNone/>
            </a:pPr>
            <a:r>
              <a:rPr lang="en-US" sz="1234" dirty="0">
                <a:solidFill>
                  <a:srgbClr val="DCD7E5"/>
                </a:solidFill>
                <a:latin typeface="Heebo" pitchFamily="34" charset="0"/>
                <a:ea typeface="Heebo" pitchFamily="34" charset="-122"/>
                <a:cs typeface="Heebo" pitchFamily="34" charset="-120"/>
              </a:rPr>
              <a:t>Michael best.</a:t>
            </a:r>
            <a:endParaRPr lang="en-US" sz="1234" dirty="0"/>
          </a:p>
        </p:txBody>
      </p:sp>
      <p:pic>
        <p:nvPicPr>
          <p:cNvPr id="3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14423"/>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621167" y="2371844"/>
            <a:ext cx="3888462" cy="486013"/>
          </a:xfrm>
          <a:prstGeom prst="rect">
            <a:avLst/>
          </a:prstGeom>
          <a:noFill/>
          <a:ln/>
        </p:spPr>
        <p:txBody>
          <a:bodyPr wrap="non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METHODOLOGY:</a:t>
            </a:r>
            <a:endParaRPr lang="en-US" sz="3062" dirty="0"/>
          </a:p>
        </p:txBody>
      </p:sp>
      <p:sp>
        <p:nvSpPr>
          <p:cNvPr id="6" name="Text 2"/>
          <p:cNvSpPr/>
          <p:nvPr/>
        </p:nvSpPr>
        <p:spPr>
          <a:xfrm>
            <a:off x="3621167" y="3091101"/>
            <a:ext cx="7388066" cy="1741051"/>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The methodology for hate speech detection on Twitter using NLP involves data collection of labeled tweets, preprocessing to clean and tokenize the text, feature extraction to convert text into numerical features, model selection of machine learning or deep learning models, training the model on a labeled dataset, and evaluation of the model's performance using metrics such as accuracy, precision, recall, and F1-score. Various NLP techniques and models can be employed, such as TF-IDF, Word2Vec, GloVe, Logistic Regression, SVM, LSTM, or Transformer-based models like BERT or RoBERTa, to effectively detect hate speech on Twitter and improve online safety and moderation.</a:t>
            </a:r>
            <a:endParaRPr lang="en-US" sz="1225" dirty="0"/>
          </a:p>
        </p:txBody>
      </p:sp>
      <p:pic>
        <p:nvPicPr>
          <p:cNvPr id="7" name="Image 2" descr="preencoded.png"/>
          <p:cNvPicPr>
            <a:picLocks noChangeAspect="1"/>
          </p:cNvPicPr>
          <p:nvPr/>
        </p:nvPicPr>
        <p:blipFill>
          <a:blip r:embed="rId5"/>
          <a:stretch>
            <a:fillRect/>
          </a:stretch>
        </p:blipFill>
        <p:spPr>
          <a:xfrm>
            <a:off x="3621167" y="5007054"/>
            <a:ext cx="7388066" cy="2856071"/>
          </a:xfrm>
          <a:prstGeom prst="rect">
            <a:avLst/>
          </a:prstGeom>
        </p:spPr>
      </p:pic>
      <p:sp>
        <p:nvSpPr>
          <p:cNvPr id="8" name="Text 3"/>
          <p:cNvSpPr/>
          <p:nvPr/>
        </p:nvSpPr>
        <p:spPr>
          <a:xfrm>
            <a:off x="3621167" y="8038028"/>
            <a:ext cx="7388066" cy="248722"/>
          </a:xfrm>
          <a:prstGeom prst="rect">
            <a:avLst/>
          </a:prstGeom>
          <a:noFill/>
          <a:ln/>
        </p:spPr>
        <p:txBody>
          <a:bodyPr wrap="none" rtlCol="0" anchor="t"/>
          <a:lstStyle/>
          <a:p>
            <a:pPr marL="0" indent="0">
              <a:lnSpc>
                <a:spcPts val="1960"/>
              </a:lnSpc>
              <a:buNone/>
            </a:pPr>
            <a:endParaRPr lang="en-US" sz="1225" dirty="0"/>
          </a:p>
        </p:txBody>
      </p:sp>
      <p:pic>
        <p:nvPicPr>
          <p:cNvPr id="9"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2205633"/>
          </a:xfrm>
          <a:prstGeom prst="rect">
            <a:avLst/>
          </a:prstGeom>
        </p:spPr>
      </p:pic>
      <p:sp>
        <p:nvSpPr>
          <p:cNvPr id="5" name="Text 1"/>
          <p:cNvSpPr/>
          <p:nvPr/>
        </p:nvSpPr>
        <p:spPr>
          <a:xfrm>
            <a:off x="3124438" y="2692122"/>
            <a:ext cx="7762161" cy="551378"/>
          </a:xfrm>
          <a:prstGeom prst="rect">
            <a:avLst/>
          </a:prstGeom>
          <a:noFill/>
          <a:ln/>
        </p:spPr>
        <p:txBody>
          <a:bodyPr wrap="none" rtlCol="0" anchor="t"/>
          <a:lstStyle/>
          <a:p>
            <a:pPr marL="0" indent="0">
              <a:lnSpc>
                <a:spcPts val="4342"/>
              </a:lnSpc>
              <a:buNone/>
            </a:pPr>
            <a:r>
              <a:rPr lang="en-US" sz="3473" dirty="0">
                <a:solidFill>
                  <a:srgbClr val="F2F0F4"/>
                </a:solidFill>
                <a:latin typeface="Montserrat" pitchFamily="34" charset="0"/>
                <a:ea typeface="Montserrat" pitchFamily="34" charset="-122"/>
                <a:cs typeface="Montserrat" pitchFamily="34" charset="-120"/>
              </a:rPr>
              <a:t>EXPECTED OUTCOMES &amp;IMPACTS :</a:t>
            </a:r>
            <a:endParaRPr lang="en-US" sz="3473" dirty="0"/>
          </a:p>
        </p:txBody>
      </p:sp>
      <p:pic>
        <p:nvPicPr>
          <p:cNvPr id="6" name="Image 2" descr="preencoded.png"/>
          <p:cNvPicPr>
            <a:picLocks noChangeAspect="1"/>
          </p:cNvPicPr>
          <p:nvPr/>
        </p:nvPicPr>
        <p:blipFill>
          <a:blip r:embed="rId5"/>
          <a:stretch>
            <a:fillRect/>
          </a:stretch>
        </p:blipFill>
        <p:spPr>
          <a:xfrm>
            <a:off x="3124438" y="3508177"/>
            <a:ext cx="882253" cy="1411605"/>
          </a:xfrm>
          <a:prstGeom prst="rect">
            <a:avLst/>
          </a:prstGeom>
        </p:spPr>
      </p:pic>
      <p:sp>
        <p:nvSpPr>
          <p:cNvPr id="7" name="Text 2"/>
          <p:cNvSpPr/>
          <p:nvPr/>
        </p:nvSpPr>
        <p:spPr>
          <a:xfrm>
            <a:off x="4271367" y="3684627"/>
            <a:ext cx="2208848" cy="275749"/>
          </a:xfrm>
          <a:prstGeom prst="rect">
            <a:avLst/>
          </a:prstGeom>
          <a:noFill/>
          <a:ln/>
        </p:spPr>
        <p:txBody>
          <a:bodyPr wrap="none" rtlCol="0" anchor="t"/>
          <a:lstStyle/>
          <a:p>
            <a:pPr marL="0" indent="0" algn="l">
              <a:lnSpc>
                <a:spcPts val="2171"/>
              </a:lnSpc>
              <a:buNone/>
            </a:pPr>
            <a:r>
              <a:rPr lang="en-US" sz="1737" dirty="0">
                <a:solidFill>
                  <a:srgbClr val="DCD7E5"/>
                </a:solidFill>
                <a:latin typeface="Montserrat" pitchFamily="34" charset="0"/>
                <a:ea typeface="Montserrat" pitchFamily="34" charset="-122"/>
                <a:cs typeface="Montserrat" pitchFamily="34" charset="-120"/>
              </a:rPr>
              <a:t>Improving Accuracy</a:t>
            </a:r>
            <a:endParaRPr lang="en-US" sz="1737" dirty="0"/>
          </a:p>
        </p:txBody>
      </p:sp>
      <p:sp>
        <p:nvSpPr>
          <p:cNvPr id="8" name="Text 3"/>
          <p:cNvSpPr/>
          <p:nvPr/>
        </p:nvSpPr>
        <p:spPr>
          <a:xfrm>
            <a:off x="4271367" y="4066222"/>
            <a:ext cx="7234476" cy="282297"/>
          </a:xfrm>
          <a:prstGeom prst="rect">
            <a:avLst/>
          </a:prstGeom>
          <a:noFill/>
          <a:ln/>
        </p:spPr>
        <p:txBody>
          <a:bodyPr wrap="none" rtlCol="0" anchor="t"/>
          <a:lstStyle/>
          <a:p>
            <a:pPr marL="0" indent="0" algn="l">
              <a:lnSpc>
                <a:spcPts val="2223"/>
              </a:lnSpc>
              <a:buNone/>
            </a:pPr>
            <a:r>
              <a:rPr lang="en-US" sz="1389" dirty="0">
                <a:solidFill>
                  <a:srgbClr val="DCD7E5"/>
                </a:solidFill>
                <a:latin typeface="Heebo" pitchFamily="34" charset="0"/>
                <a:ea typeface="Heebo" pitchFamily="34" charset="-122"/>
                <a:cs typeface="Heebo" pitchFamily="34" charset="-120"/>
              </a:rPr>
              <a:t>Enhance models to reduce false positives and false negatives.</a:t>
            </a:r>
            <a:endParaRPr lang="en-US" sz="1389" dirty="0"/>
          </a:p>
        </p:txBody>
      </p:sp>
      <p:pic>
        <p:nvPicPr>
          <p:cNvPr id="9" name="Image 3" descr="preencoded.png"/>
          <p:cNvPicPr>
            <a:picLocks noChangeAspect="1"/>
          </p:cNvPicPr>
          <p:nvPr/>
        </p:nvPicPr>
        <p:blipFill>
          <a:blip r:embed="rId6"/>
          <a:stretch>
            <a:fillRect/>
          </a:stretch>
        </p:blipFill>
        <p:spPr>
          <a:xfrm>
            <a:off x="3124438" y="4919782"/>
            <a:ext cx="882253" cy="1411605"/>
          </a:xfrm>
          <a:prstGeom prst="rect">
            <a:avLst/>
          </a:prstGeom>
        </p:spPr>
      </p:pic>
      <p:sp>
        <p:nvSpPr>
          <p:cNvPr id="10" name="Text 4"/>
          <p:cNvSpPr/>
          <p:nvPr/>
        </p:nvSpPr>
        <p:spPr>
          <a:xfrm>
            <a:off x="4271367" y="5096232"/>
            <a:ext cx="2262188" cy="275749"/>
          </a:xfrm>
          <a:prstGeom prst="rect">
            <a:avLst/>
          </a:prstGeom>
          <a:noFill/>
          <a:ln/>
        </p:spPr>
        <p:txBody>
          <a:bodyPr wrap="none" rtlCol="0" anchor="t"/>
          <a:lstStyle/>
          <a:p>
            <a:pPr marL="0" indent="0" algn="l">
              <a:lnSpc>
                <a:spcPts val="2171"/>
              </a:lnSpc>
              <a:buNone/>
            </a:pPr>
            <a:r>
              <a:rPr lang="en-US" sz="1737" dirty="0">
                <a:solidFill>
                  <a:srgbClr val="DCD7E5"/>
                </a:solidFill>
                <a:latin typeface="Montserrat" pitchFamily="34" charset="0"/>
                <a:ea typeface="Montserrat" pitchFamily="34" charset="-122"/>
                <a:cs typeface="Montserrat" pitchFamily="34" charset="-120"/>
              </a:rPr>
              <a:t>Real-Time Detection</a:t>
            </a:r>
            <a:endParaRPr lang="en-US" sz="1737" dirty="0"/>
          </a:p>
        </p:txBody>
      </p:sp>
      <p:sp>
        <p:nvSpPr>
          <p:cNvPr id="11" name="Text 5"/>
          <p:cNvSpPr/>
          <p:nvPr/>
        </p:nvSpPr>
        <p:spPr>
          <a:xfrm>
            <a:off x="4271367" y="5477828"/>
            <a:ext cx="7234476" cy="282297"/>
          </a:xfrm>
          <a:prstGeom prst="rect">
            <a:avLst/>
          </a:prstGeom>
          <a:noFill/>
          <a:ln/>
        </p:spPr>
        <p:txBody>
          <a:bodyPr wrap="none" rtlCol="0" anchor="t"/>
          <a:lstStyle/>
          <a:p>
            <a:pPr marL="0" indent="0" algn="l">
              <a:lnSpc>
                <a:spcPts val="2223"/>
              </a:lnSpc>
              <a:buNone/>
            </a:pPr>
            <a:r>
              <a:rPr lang="en-US" sz="1389" dirty="0">
                <a:solidFill>
                  <a:srgbClr val="DCD7E5"/>
                </a:solidFill>
                <a:latin typeface="Heebo" pitchFamily="34" charset="0"/>
                <a:ea typeface="Heebo" pitchFamily="34" charset="-122"/>
                <a:cs typeface="Heebo" pitchFamily="34" charset="-120"/>
              </a:rPr>
              <a:t>Develop systems capable of instantaneous hate speech identification and prevention.</a:t>
            </a:r>
            <a:endParaRPr lang="en-US" sz="1389" dirty="0"/>
          </a:p>
        </p:txBody>
      </p:sp>
      <p:pic>
        <p:nvPicPr>
          <p:cNvPr id="12" name="Image 4" descr="preencoded.png"/>
          <p:cNvPicPr>
            <a:picLocks noChangeAspect="1"/>
          </p:cNvPicPr>
          <p:nvPr/>
        </p:nvPicPr>
        <p:blipFill>
          <a:blip r:embed="rId7"/>
          <a:stretch>
            <a:fillRect/>
          </a:stretch>
        </p:blipFill>
        <p:spPr>
          <a:xfrm>
            <a:off x="3124438" y="6331387"/>
            <a:ext cx="882253" cy="1411605"/>
          </a:xfrm>
          <a:prstGeom prst="rect">
            <a:avLst/>
          </a:prstGeom>
        </p:spPr>
      </p:pic>
      <p:sp>
        <p:nvSpPr>
          <p:cNvPr id="13" name="Text 6"/>
          <p:cNvSpPr/>
          <p:nvPr/>
        </p:nvSpPr>
        <p:spPr>
          <a:xfrm>
            <a:off x="4271367" y="6507837"/>
            <a:ext cx="2947749" cy="275749"/>
          </a:xfrm>
          <a:prstGeom prst="rect">
            <a:avLst/>
          </a:prstGeom>
          <a:noFill/>
          <a:ln/>
        </p:spPr>
        <p:txBody>
          <a:bodyPr wrap="none" rtlCol="0" anchor="t"/>
          <a:lstStyle/>
          <a:p>
            <a:pPr marL="0" indent="0" algn="l">
              <a:lnSpc>
                <a:spcPts val="2171"/>
              </a:lnSpc>
              <a:buNone/>
            </a:pPr>
            <a:r>
              <a:rPr lang="en-US" sz="1737" dirty="0">
                <a:solidFill>
                  <a:srgbClr val="DCD7E5"/>
                </a:solidFill>
                <a:latin typeface="Montserrat" pitchFamily="34" charset="0"/>
                <a:ea typeface="Montserrat" pitchFamily="34" charset="-122"/>
                <a:cs typeface="Montserrat" pitchFamily="34" charset="-120"/>
              </a:rPr>
              <a:t>Linguistic Nuance Capture</a:t>
            </a:r>
            <a:endParaRPr lang="en-US" sz="1737" dirty="0"/>
          </a:p>
        </p:txBody>
      </p:sp>
      <p:sp>
        <p:nvSpPr>
          <p:cNvPr id="14" name="Text 7"/>
          <p:cNvSpPr/>
          <p:nvPr/>
        </p:nvSpPr>
        <p:spPr>
          <a:xfrm>
            <a:off x="4271367" y="6889433"/>
            <a:ext cx="7234476" cy="282297"/>
          </a:xfrm>
          <a:prstGeom prst="rect">
            <a:avLst/>
          </a:prstGeom>
          <a:noFill/>
          <a:ln/>
        </p:spPr>
        <p:txBody>
          <a:bodyPr wrap="none" rtlCol="0" anchor="t"/>
          <a:lstStyle/>
          <a:p>
            <a:pPr marL="0" indent="0" algn="l">
              <a:lnSpc>
                <a:spcPts val="2223"/>
              </a:lnSpc>
              <a:buNone/>
            </a:pPr>
            <a:r>
              <a:rPr lang="en-US" sz="1389" dirty="0">
                <a:solidFill>
                  <a:srgbClr val="DCD7E5"/>
                </a:solidFill>
                <a:latin typeface="Heebo" pitchFamily="34" charset="0"/>
                <a:ea typeface="Heebo" pitchFamily="34" charset="-122"/>
                <a:cs typeface="Heebo" pitchFamily="34" charset="-120"/>
              </a:rPr>
              <a:t>Refine models to detect the complexity of subtle hate speech expressions.</a:t>
            </a:r>
            <a:endParaRPr lang="en-US" sz="1389"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3229570" y="474345"/>
            <a:ext cx="7737991" cy="537567"/>
          </a:xfrm>
          <a:prstGeom prst="rect">
            <a:avLst/>
          </a:prstGeom>
          <a:noFill/>
          <a:ln/>
        </p:spPr>
        <p:txBody>
          <a:bodyPr wrap="none" rtlCol="0" anchor="t"/>
          <a:lstStyle/>
          <a:p>
            <a:pPr marL="0" indent="0">
              <a:lnSpc>
                <a:spcPts val="4233"/>
              </a:lnSpc>
              <a:buNone/>
            </a:pPr>
            <a:r>
              <a:rPr lang="en-US" sz="3386" dirty="0">
                <a:solidFill>
                  <a:schemeClr val="bg1"/>
                </a:solidFill>
              </a:rPr>
              <a:t>OUTPUT : </a:t>
            </a:r>
          </a:p>
        </p:txBody>
      </p:sp>
      <p:sp>
        <p:nvSpPr>
          <p:cNvPr id="5" name="Shape 2"/>
          <p:cNvSpPr/>
          <p:nvPr/>
        </p:nvSpPr>
        <p:spPr>
          <a:xfrm>
            <a:off x="3470434" y="1355884"/>
            <a:ext cx="34290" cy="6399252"/>
          </a:xfrm>
          <a:prstGeom prst="roundRect">
            <a:avLst>
              <a:gd name="adj" fmla="val 225755"/>
            </a:avLst>
          </a:prstGeom>
          <a:solidFill>
            <a:srgbClr val="552C86"/>
          </a:solidFill>
          <a:ln/>
        </p:spPr>
      </p:sp>
      <p:sp>
        <p:nvSpPr>
          <p:cNvPr id="6" name="Shape 3"/>
          <p:cNvSpPr/>
          <p:nvPr/>
        </p:nvSpPr>
        <p:spPr>
          <a:xfrm>
            <a:off x="3681055" y="1666518"/>
            <a:ext cx="601980" cy="34290"/>
          </a:xfrm>
          <a:prstGeom prst="roundRect">
            <a:avLst>
              <a:gd name="adj" fmla="val 225755"/>
            </a:avLst>
          </a:prstGeom>
          <a:solidFill>
            <a:srgbClr val="552C86"/>
          </a:solidFill>
          <a:ln/>
        </p:spPr>
      </p:sp>
      <p:sp>
        <p:nvSpPr>
          <p:cNvPr id="7" name="Shape 4"/>
          <p:cNvSpPr/>
          <p:nvPr/>
        </p:nvSpPr>
        <p:spPr>
          <a:xfrm>
            <a:off x="3294102" y="1490305"/>
            <a:ext cx="386953" cy="386953"/>
          </a:xfrm>
          <a:prstGeom prst="roundRect">
            <a:avLst>
              <a:gd name="adj" fmla="val 20005"/>
            </a:avLst>
          </a:prstGeom>
          <a:solidFill>
            <a:srgbClr val="3C136D"/>
          </a:solidFill>
          <a:ln w="7620">
            <a:solidFill>
              <a:srgbClr val="552C86"/>
            </a:solidFill>
            <a:prstDash val="solid"/>
          </a:ln>
        </p:spPr>
      </p:sp>
      <p:sp>
        <p:nvSpPr>
          <p:cNvPr id="8" name="Text 5"/>
          <p:cNvSpPr/>
          <p:nvPr/>
        </p:nvSpPr>
        <p:spPr>
          <a:xfrm>
            <a:off x="3440906" y="1522571"/>
            <a:ext cx="93226" cy="322421"/>
          </a:xfrm>
          <a:prstGeom prst="rect">
            <a:avLst/>
          </a:prstGeom>
          <a:noFill/>
          <a:ln/>
        </p:spPr>
        <p:txBody>
          <a:bodyPr wrap="none" rtlCol="0" anchor="t"/>
          <a:lstStyle/>
          <a:p>
            <a:pPr marL="0" indent="0" algn="ctr">
              <a:lnSpc>
                <a:spcPts val="2540"/>
              </a:lnSpc>
              <a:buNone/>
            </a:pPr>
            <a:r>
              <a:rPr lang="en-US" sz="2032" dirty="0">
                <a:solidFill>
                  <a:srgbClr val="DCD7E5"/>
                </a:solidFill>
                <a:latin typeface="Montserrat" pitchFamily="34" charset="0"/>
                <a:ea typeface="Montserrat" pitchFamily="34" charset="-122"/>
                <a:cs typeface="Montserrat" pitchFamily="34" charset="-120"/>
              </a:rPr>
              <a:t>1</a:t>
            </a:r>
            <a:endParaRPr lang="en-US" sz="2032" dirty="0"/>
          </a:p>
        </p:txBody>
      </p:sp>
      <p:sp>
        <p:nvSpPr>
          <p:cNvPr id="9" name="Text 6"/>
          <p:cNvSpPr/>
          <p:nvPr/>
        </p:nvSpPr>
        <p:spPr>
          <a:xfrm>
            <a:off x="4433649" y="1527810"/>
            <a:ext cx="3640098" cy="268724"/>
          </a:xfrm>
          <a:prstGeom prst="rect">
            <a:avLst/>
          </a:prstGeom>
          <a:noFill/>
          <a:ln/>
        </p:spPr>
        <p:txBody>
          <a:bodyPr wrap="none" rtlCol="0" anchor="t"/>
          <a:lstStyle/>
          <a:p>
            <a:pPr marL="0" indent="0" algn="l">
              <a:lnSpc>
                <a:spcPts val="2116"/>
              </a:lnSpc>
              <a:buNone/>
            </a:pPr>
            <a:endParaRPr lang="en-US" sz="1693" dirty="0"/>
          </a:p>
        </p:txBody>
      </p:sp>
      <p:sp>
        <p:nvSpPr>
          <p:cNvPr id="10" name="Text 7"/>
          <p:cNvSpPr/>
          <p:nvPr/>
        </p:nvSpPr>
        <p:spPr>
          <a:xfrm>
            <a:off x="4433649" y="1899642"/>
            <a:ext cx="6967061" cy="275273"/>
          </a:xfrm>
          <a:prstGeom prst="rect">
            <a:avLst/>
          </a:prstGeom>
          <a:noFill/>
          <a:ln/>
        </p:spPr>
        <p:txBody>
          <a:bodyPr wrap="none" rtlCol="0" anchor="t"/>
          <a:lstStyle/>
          <a:p>
            <a:pPr marL="0" indent="0" algn="l">
              <a:lnSpc>
                <a:spcPts val="2167"/>
              </a:lnSpc>
              <a:buNone/>
            </a:pPr>
            <a:endParaRPr lang="en-US" sz="1355" dirty="0"/>
          </a:p>
        </p:txBody>
      </p:sp>
      <p:sp>
        <p:nvSpPr>
          <p:cNvPr id="11" name="Shape 8"/>
          <p:cNvSpPr/>
          <p:nvPr/>
        </p:nvSpPr>
        <p:spPr>
          <a:xfrm>
            <a:off x="3681055" y="2829401"/>
            <a:ext cx="601980" cy="34290"/>
          </a:xfrm>
          <a:prstGeom prst="roundRect">
            <a:avLst>
              <a:gd name="adj" fmla="val 225755"/>
            </a:avLst>
          </a:prstGeom>
          <a:solidFill>
            <a:srgbClr val="552C86"/>
          </a:solidFill>
          <a:ln/>
        </p:spPr>
      </p:sp>
      <p:sp>
        <p:nvSpPr>
          <p:cNvPr id="12" name="Shape 9"/>
          <p:cNvSpPr/>
          <p:nvPr/>
        </p:nvSpPr>
        <p:spPr>
          <a:xfrm>
            <a:off x="3294102" y="2653189"/>
            <a:ext cx="386953" cy="386953"/>
          </a:xfrm>
          <a:prstGeom prst="roundRect">
            <a:avLst>
              <a:gd name="adj" fmla="val 20005"/>
            </a:avLst>
          </a:prstGeom>
          <a:solidFill>
            <a:srgbClr val="3C136D"/>
          </a:solidFill>
          <a:ln w="7620">
            <a:solidFill>
              <a:srgbClr val="552C86"/>
            </a:solidFill>
            <a:prstDash val="solid"/>
          </a:ln>
        </p:spPr>
      </p:sp>
      <p:sp>
        <p:nvSpPr>
          <p:cNvPr id="13" name="Text 10"/>
          <p:cNvSpPr/>
          <p:nvPr/>
        </p:nvSpPr>
        <p:spPr>
          <a:xfrm>
            <a:off x="3414236" y="2685455"/>
            <a:ext cx="146566" cy="322421"/>
          </a:xfrm>
          <a:prstGeom prst="rect">
            <a:avLst/>
          </a:prstGeom>
          <a:noFill/>
          <a:ln/>
        </p:spPr>
        <p:txBody>
          <a:bodyPr wrap="none" rtlCol="0" anchor="t"/>
          <a:lstStyle/>
          <a:p>
            <a:pPr marL="0" indent="0" algn="ctr">
              <a:lnSpc>
                <a:spcPts val="2540"/>
              </a:lnSpc>
              <a:buNone/>
            </a:pPr>
            <a:r>
              <a:rPr lang="en-US" sz="2032" dirty="0">
                <a:solidFill>
                  <a:srgbClr val="DCD7E5"/>
                </a:solidFill>
                <a:latin typeface="Montserrat" pitchFamily="34" charset="0"/>
                <a:ea typeface="Montserrat" pitchFamily="34" charset="-122"/>
                <a:cs typeface="Montserrat" pitchFamily="34" charset="-120"/>
              </a:rPr>
              <a:t>2</a:t>
            </a:r>
            <a:endParaRPr lang="en-US" sz="2032" dirty="0"/>
          </a:p>
        </p:txBody>
      </p:sp>
      <p:sp>
        <p:nvSpPr>
          <p:cNvPr id="14" name="Text 11"/>
          <p:cNvSpPr/>
          <p:nvPr/>
        </p:nvSpPr>
        <p:spPr>
          <a:xfrm>
            <a:off x="4433649" y="2690693"/>
            <a:ext cx="4085034" cy="268724"/>
          </a:xfrm>
          <a:prstGeom prst="rect">
            <a:avLst/>
          </a:prstGeom>
          <a:noFill/>
          <a:ln/>
        </p:spPr>
        <p:txBody>
          <a:bodyPr wrap="none" rtlCol="0" anchor="t"/>
          <a:lstStyle/>
          <a:p>
            <a:pPr marL="0" indent="0" algn="l">
              <a:lnSpc>
                <a:spcPts val="2116"/>
              </a:lnSpc>
              <a:buNone/>
            </a:pPr>
            <a:endParaRPr lang="en-US" sz="1693" dirty="0"/>
          </a:p>
        </p:txBody>
      </p:sp>
      <p:sp>
        <p:nvSpPr>
          <p:cNvPr id="15" name="Text 12"/>
          <p:cNvSpPr/>
          <p:nvPr/>
        </p:nvSpPr>
        <p:spPr>
          <a:xfrm>
            <a:off x="4433649" y="3062526"/>
            <a:ext cx="6967061" cy="275273"/>
          </a:xfrm>
          <a:prstGeom prst="rect">
            <a:avLst/>
          </a:prstGeom>
          <a:noFill/>
          <a:ln/>
        </p:spPr>
        <p:txBody>
          <a:bodyPr wrap="none" rtlCol="0" anchor="t"/>
          <a:lstStyle/>
          <a:p>
            <a:pPr marL="0" indent="0" algn="l">
              <a:lnSpc>
                <a:spcPts val="2167"/>
              </a:lnSpc>
              <a:buNone/>
            </a:pPr>
            <a:endParaRPr lang="en-US" sz="1355" dirty="0"/>
          </a:p>
        </p:txBody>
      </p:sp>
      <p:sp>
        <p:nvSpPr>
          <p:cNvPr id="16" name="Shape 13"/>
          <p:cNvSpPr/>
          <p:nvPr/>
        </p:nvSpPr>
        <p:spPr>
          <a:xfrm>
            <a:off x="3681055" y="3992285"/>
            <a:ext cx="601980" cy="34290"/>
          </a:xfrm>
          <a:prstGeom prst="roundRect">
            <a:avLst>
              <a:gd name="adj" fmla="val 225755"/>
            </a:avLst>
          </a:prstGeom>
          <a:solidFill>
            <a:srgbClr val="552C86"/>
          </a:solidFill>
          <a:ln/>
        </p:spPr>
      </p:sp>
      <p:sp>
        <p:nvSpPr>
          <p:cNvPr id="17" name="Shape 14"/>
          <p:cNvSpPr/>
          <p:nvPr/>
        </p:nvSpPr>
        <p:spPr>
          <a:xfrm>
            <a:off x="3294102" y="3816072"/>
            <a:ext cx="386953" cy="386953"/>
          </a:xfrm>
          <a:prstGeom prst="roundRect">
            <a:avLst>
              <a:gd name="adj" fmla="val 20005"/>
            </a:avLst>
          </a:prstGeom>
          <a:solidFill>
            <a:srgbClr val="3C136D"/>
          </a:solidFill>
          <a:ln w="7620">
            <a:solidFill>
              <a:srgbClr val="552C86"/>
            </a:solidFill>
            <a:prstDash val="solid"/>
          </a:ln>
        </p:spPr>
      </p:sp>
      <p:sp>
        <p:nvSpPr>
          <p:cNvPr id="18" name="Text 15"/>
          <p:cNvSpPr/>
          <p:nvPr/>
        </p:nvSpPr>
        <p:spPr>
          <a:xfrm>
            <a:off x="3414713" y="3848338"/>
            <a:ext cx="145613" cy="322421"/>
          </a:xfrm>
          <a:prstGeom prst="rect">
            <a:avLst/>
          </a:prstGeom>
          <a:noFill/>
          <a:ln/>
        </p:spPr>
        <p:txBody>
          <a:bodyPr wrap="none" rtlCol="0" anchor="t"/>
          <a:lstStyle/>
          <a:p>
            <a:pPr marL="0" indent="0" algn="ctr">
              <a:lnSpc>
                <a:spcPts val="2540"/>
              </a:lnSpc>
              <a:buNone/>
            </a:pPr>
            <a:r>
              <a:rPr lang="en-US" sz="2032" dirty="0">
                <a:solidFill>
                  <a:srgbClr val="DCD7E5"/>
                </a:solidFill>
                <a:latin typeface="Montserrat" pitchFamily="34" charset="0"/>
                <a:ea typeface="Montserrat" pitchFamily="34" charset="-122"/>
                <a:cs typeface="Montserrat" pitchFamily="34" charset="-120"/>
              </a:rPr>
              <a:t>3</a:t>
            </a:r>
            <a:endParaRPr lang="en-US" sz="2032" dirty="0"/>
          </a:p>
        </p:txBody>
      </p:sp>
      <p:sp>
        <p:nvSpPr>
          <p:cNvPr id="19" name="Text 16"/>
          <p:cNvSpPr/>
          <p:nvPr/>
        </p:nvSpPr>
        <p:spPr>
          <a:xfrm>
            <a:off x="4433649" y="3853577"/>
            <a:ext cx="2150269" cy="268724"/>
          </a:xfrm>
          <a:prstGeom prst="rect">
            <a:avLst/>
          </a:prstGeom>
          <a:noFill/>
          <a:ln/>
        </p:spPr>
        <p:txBody>
          <a:bodyPr wrap="none" rtlCol="0" anchor="t"/>
          <a:lstStyle/>
          <a:p>
            <a:pPr marL="0" indent="0" algn="l">
              <a:lnSpc>
                <a:spcPts val="2116"/>
              </a:lnSpc>
              <a:buNone/>
            </a:pPr>
            <a:endParaRPr lang="en-US" sz="1693" dirty="0"/>
          </a:p>
        </p:txBody>
      </p:sp>
      <p:sp>
        <p:nvSpPr>
          <p:cNvPr id="20" name="Text 17"/>
          <p:cNvSpPr/>
          <p:nvPr/>
        </p:nvSpPr>
        <p:spPr>
          <a:xfrm>
            <a:off x="4433649" y="4225409"/>
            <a:ext cx="6967061" cy="275273"/>
          </a:xfrm>
          <a:prstGeom prst="rect">
            <a:avLst/>
          </a:prstGeom>
          <a:noFill/>
          <a:ln/>
        </p:spPr>
        <p:txBody>
          <a:bodyPr wrap="none" rtlCol="0" anchor="t"/>
          <a:lstStyle/>
          <a:p>
            <a:pPr marL="0" indent="0" algn="l">
              <a:lnSpc>
                <a:spcPts val="2167"/>
              </a:lnSpc>
              <a:buNone/>
            </a:pPr>
            <a:endParaRPr lang="en-US" sz="1355" dirty="0"/>
          </a:p>
        </p:txBody>
      </p:sp>
      <p:sp>
        <p:nvSpPr>
          <p:cNvPr id="21" name="Shape 18"/>
          <p:cNvSpPr/>
          <p:nvPr/>
        </p:nvSpPr>
        <p:spPr>
          <a:xfrm>
            <a:off x="3681055" y="5155168"/>
            <a:ext cx="601980" cy="34290"/>
          </a:xfrm>
          <a:prstGeom prst="roundRect">
            <a:avLst>
              <a:gd name="adj" fmla="val 225755"/>
            </a:avLst>
          </a:prstGeom>
          <a:solidFill>
            <a:srgbClr val="552C86"/>
          </a:solidFill>
          <a:ln/>
        </p:spPr>
      </p:sp>
      <p:sp>
        <p:nvSpPr>
          <p:cNvPr id="22" name="Shape 19"/>
          <p:cNvSpPr/>
          <p:nvPr/>
        </p:nvSpPr>
        <p:spPr>
          <a:xfrm>
            <a:off x="3294102" y="4978956"/>
            <a:ext cx="386953" cy="386953"/>
          </a:xfrm>
          <a:prstGeom prst="roundRect">
            <a:avLst>
              <a:gd name="adj" fmla="val 20005"/>
            </a:avLst>
          </a:prstGeom>
          <a:solidFill>
            <a:srgbClr val="3C136D"/>
          </a:solidFill>
          <a:ln w="7620">
            <a:solidFill>
              <a:srgbClr val="552C86"/>
            </a:solidFill>
            <a:prstDash val="solid"/>
          </a:ln>
        </p:spPr>
      </p:sp>
      <p:sp>
        <p:nvSpPr>
          <p:cNvPr id="23" name="Text 20"/>
          <p:cNvSpPr/>
          <p:nvPr/>
        </p:nvSpPr>
        <p:spPr>
          <a:xfrm>
            <a:off x="3402211" y="5011222"/>
            <a:ext cx="170617" cy="322421"/>
          </a:xfrm>
          <a:prstGeom prst="rect">
            <a:avLst/>
          </a:prstGeom>
          <a:noFill/>
          <a:ln/>
        </p:spPr>
        <p:txBody>
          <a:bodyPr wrap="none" rtlCol="0" anchor="t"/>
          <a:lstStyle/>
          <a:p>
            <a:pPr marL="0" indent="0" algn="ctr">
              <a:lnSpc>
                <a:spcPts val="2540"/>
              </a:lnSpc>
              <a:buNone/>
            </a:pPr>
            <a:r>
              <a:rPr lang="en-US" sz="2032" dirty="0">
                <a:solidFill>
                  <a:srgbClr val="DCD7E5"/>
                </a:solidFill>
                <a:latin typeface="Montserrat" pitchFamily="34" charset="0"/>
                <a:ea typeface="Montserrat" pitchFamily="34" charset="-122"/>
                <a:cs typeface="Montserrat" pitchFamily="34" charset="-120"/>
              </a:rPr>
              <a:t>4</a:t>
            </a:r>
            <a:endParaRPr lang="en-US" sz="2032" dirty="0"/>
          </a:p>
        </p:txBody>
      </p:sp>
      <p:sp>
        <p:nvSpPr>
          <p:cNvPr id="24" name="Text 21"/>
          <p:cNvSpPr/>
          <p:nvPr/>
        </p:nvSpPr>
        <p:spPr>
          <a:xfrm>
            <a:off x="4433649" y="5016460"/>
            <a:ext cx="2150269" cy="268724"/>
          </a:xfrm>
          <a:prstGeom prst="rect">
            <a:avLst/>
          </a:prstGeom>
          <a:noFill/>
          <a:ln/>
        </p:spPr>
        <p:txBody>
          <a:bodyPr wrap="none" rtlCol="0" anchor="t"/>
          <a:lstStyle/>
          <a:p>
            <a:pPr marL="0" indent="0" algn="l">
              <a:lnSpc>
                <a:spcPts val="2116"/>
              </a:lnSpc>
              <a:buNone/>
            </a:pPr>
            <a:endParaRPr lang="en-US" sz="1693" dirty="0"/>
          </a:p>
        </p:txBody>
      </p:sp>
      <p:sp>
        <p:nvSpPr>
          <p:cNvPr id="25" name="Text 22"/>
          <p:cNvSpPr/>
          <p:nvPr/>
        </p:nvSpPr>
        <p:spPr>
          <a:xfrm>
            <a:off x="4433649" y="5388293"/>
            <a:ext cx="6967061" cy="275273"/>
          </a:xfrm>
          <a:prstGeom prst="rect">
            <a:avLst/>
          </a:prstGeom>
          <a:noFill/>
          <a:ln/>
        </p:spPr>
        <p:txBody>
          <a:bodyPr wrap="none" rtlCol="0" anchor="t"/>
          <a:lstStyle/>
          <a:p>
            <a:pPr marL="0" indent="0" algn="l">
              <a:lnSpc>
                <a:spcPts val="2167"/>
              </a:lnSpc>
              <a:buNone/>
            </a:pPr>
            <a:endParaRPr lang="en-US" sz="1355" dirty="0"/>
          </a:p>
        </p:txBody>
      </p:sp>
      <p:sp>
        <p:nvSpPr>
          <p:cNvPr id="26" name="Text 23"/>
          <p:cNvSpPr/>
          <p:nvPr/>
        </p:nvSpPr>
        <p:spPr>
          <a:xfrm>
            <a:off x="4433649" y="5766673"/>
            <a:ext cx="6967061" cy="275273"/>
          </a:xfrm>
          <a:prstGeom prst="rect">
            <a:avLst/>
          </a:prstGeom>
          <a:noFill/>
          <a:ln/>
        </p:spPr>
        <p:txBody>
          <a:bodyPr wrap="none" rtlCol="0" anchor="t"/>
          <a:lstStyle/>
          <a:p>
            <a:pPr marL="0" indent="0" algn="l">
              <a:lnSpc>
                <a:spcPts val="2167"/>
              </a:lnSpc>
              <a:buNone/>
            </a:pPr>
            <a:endParaRPr lang="en-US" sz="1355" dirty="0"/>
          </a:p>
        </p:txBody>
      </p:sp>
      <p:sp>
        <p:nvSpPr>
          <p:cNvPr id="27" name="Shape 24"/>
          <p:cNvSpPr/>
          <p:nvPr/>
        </p:nvSpPr>
        <p:spPr>
          <a:xfrm>
            <a:off x="3681055" y="6696432"/>
            <a:ext cx="601980" cy="34290"/>
          </a:xfrm>
          <a:prstGeom prst="roundRect">
            <a:avLst>
              <a:gd name="adj" fmla="val 225755"/>
            </a:avLst>
          </a:prstGeom>
          <a:solidFill>
            <a:srgbClr val="552C86"/>
          </a:solidFill>
          <a:ln/>
        </p:spPr>
      </p:sp>
      <p:sp>
        <p:nvSpPr>
          <p:cNvPr id="28" name="Shape 25"/>
          <p:cNvSpPr/>
          <p:nvPr/>
        </p:nvSpPr>
        <p:spPr>
          <a:xfrm>
            <a:off x="3294102" y="6520220"/>
            <a:ext cx="386953" cy="386953"/>
          </a:xfrm>
          <a:prstGeom prst="roundRect">
            <a:avLst>
              <a:gd name="adj" fmla="val 20005"/>
            </a:avLst>
          </a:prstGeom>
          <a:solidFill>
            <a:srgbClr val="3C136D"/>
          </a:solidFill>
          <a:ln w="7620">
            <a:solidFill>
              <a:srgbClr val="552C86"/>
            </a:solidFill>
            <a:prstDash val="solid"/>
          </a:ln>
        </p:spPr>
      </p:sp>
      <p:sp>
        <p:nvSpPr>
          <p:cNvPr id="29" name="Text 26"/>
          <p:cNvSpPr/>
          <p:nvPr/>
        </p:nvSpPr>
        <p:spPr>
          <a:xfrm>
            <a:off x="3414474" y="6552486"/>
            <a:ext cx="146090" cy="322421"/>
          </a:xfrm>
          <a:prstGeom prst="rect">
            <a:avLst/>
          </a:prstGeom>
          <a:noFill/>
          <a:ln/>
        </p:spPr>
        <p:txBody>
          <a:bodyPr wrap="none" rtlCol="0" anchor="t"/>
          <a:lstStyle/>
          <a:p>
            <a:pPr marL="0" indent="0" algn="ctr">
              <a:lnSpc>
                <a:spcPts val="2540"/>
              </a:lnSpc>
              <a:buNone/>
            </a:pPr>
            <a:r>
              <a:rPr lang="en-US" sz="2032" dirty="0">
                <a:solidFill>
                  <a:srgbClr val="DCD7E5"/>
                </a:solidFill>
                <a:latin typeface="Montserrat" pitchFamily="34" charset="0"/>
                <a:ea typeface="Montserrat" pitchFamily="34" charset="-122"/>
                <a:cs typeface="Montserrat" pitchFamily="34" charset="-120"/>
              </a:rPr>
              <a:t>5</a:t>
            </a:r>
            <a:endParaRPr lang="en-US" sz="2032" dirty="0"/>
          </a:p>
        </p:txBody>
      </p:sp>
      <p:sp>
        <p:nvSpPr>
          <p:cNvPr id="30" name="Text 27"/>
          <p:cNvSpPr/>
          <p:nvPr/>
        </p:nvSpPr>
        <p:spPr>
          <a:xfrm>
            <a:off x="4433649" y="6557724"/>
            <a:ext cx="2150269" cy="268724"/>
          </a:xfrm>
          <a:prstGeom prst="rect">
            <a:avLst/>
          </a:prstGeom>
          <a:noFill/>
          <a:ln/>
        </p:spPr>
        <p:txBody>
          <a:bodyPr wrap="none" rtlCol="0" anchor="t"/>
          <a:lstStyle/>
          <a:p>
            <a:pPr marL="0" indent="0" algn="l">
              <a:lnSpc>
                <a:spcPts val="2116"/>
              </a:lnSpc>
              <a:buNone/>
            </a:pPr>
            <a:endParaRPr lang="en-US" sz="1693" dirty="0"/>
          </a:p>
        </p:txBody>
      </p:sp>
      <p:sp>
        <p:nvSpPr>
          <p:cNvPr id="31" name="Text 28"/>
          <p:cNvSpPr/>
          <p:nvPr/>
        </p:nvSpPr>
        <p:spPr>
          <a:xfrm>
            <a:off x="4433649" y="6929557"/>
            <a:ext cx="6967061" cy="275273"/>
          </a:xfrm>
          <a:prstGeom prst="rect">
            <a:avLst/>
          </a:prstGeom>
          <a:noFill/>
          <a:ln/>
        </p:spPr>
        <p:txBody>
          <a:bodyPr wrap="none" rtlCol="0" anchor="t"/>
          <a:lstStyle/>
          <a:p>
            <a:pPr marL="0" indent="0" algn="l">
              <a:lnSpc>
                <a:spcPts val="2167"/>
              </a:lnSpc>
              <a:buNone/>
            </a:pPr>
            <a:endParaRPr lang="en-US" sz="1355" dirty="0"/>
          </a:p>
        </p:txBody>
      </p:sp>
      <p:sp>
        <p:nvSpPr>
          <p:cNvPr id="32" name="Text 29"/>
          <p:cNvSpPr/>
          <p:nvPr/>
        </p:nvSpPr>
        <p:spPr>
          <a:xfrm>
            <a:off x="4433649" y="7307937"/>
            <a:ext cx="6967061" cy="275273"/>
          </a:xfrm>
          <a:prstGeom prst="rect">
            <a:avLst/>
          </a:prstGeom>
          <a:noFill/>
          <a:ln/>
        </p:spPr>
        <p:txBody>
          <a:bodyPr wrap="none" rtlCol="0" anchor="t"/>
          <a:lstStyle/>
          <a:p>
            <a:pPr marL="0" indent="0" algn="l">
              <a:lnSpc>
                <a:spcPts val="2167"/>
              </a:lnSpc>
              <a:buNone/>
            </a:pPr>
            <a:endParaRPr lang="en-US" sz="1355" dirty="0"/>
          </a:p>
        </p:txBody>
      </p:sp>
      <p:pic>
        <p:nvPicPr>
          <p:cNvPr id="3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470</Words>
  <Application>Microsoft Office PowerPoint</Application>
  <PresentationFormat>Custom</PresentationFormat>
  <Paragraphs>56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mayuri potbhare</cp:lastModifiedBy>
  <cp:revision>4</cp:revision>
  <dcterms:created xsi:type="dcterms:W3CDTF">2024-03-14T13:41:12Z</dcterms:created>
  <dcterms:modified xsi:type="dcterms:W3CDTF">2024-04-04T17:52:51Z</dcterms:modified>
</cp:coreProperties>
</file>