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3"/>
  </p:handoutMasterIdLst>
  <p:sldIdLst>
    <p:sldId id="258" r:id="rId2"/>
    <p:sldId id="259" r:id="rId3"/>
    <p:sldId id="274" r:id="rId4"/>
    <p:sldId id="261" r:id="rId5"/>
    <p:sldId id="260" r:id="rId6"/>
    <p:sldId id="262" r:id="rId7"/>
    <p:sldId id="288" r:id="rId8"/>
    <p:sldId id="289" r:id="rId9"/>
    <p:sldId id="273" r:id="rId10"/>
    <p:sldId id="290" r:id="rId11"/>
    <p:sldId id="293" r:id="rId12"/>
    <p:sldId id="291" r:id="rId13"/>
    <p:sldId id="285" r:id="rId14"/>
    <p:sldId id="272" r:id="rId15"/>
    <p:sldId id="278" r:id="rId16"/>
    <p:sldId id="294" r:id="rId17"/>
    <p:sldId id="295" r:id="rId18"/>
    <p:sldId id="271" r:id="rId19"/>
    <p:sldId id="287" r:id="rId20"/>
    <p:sldId id="268"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55FC2-F1A8-4C1C-8A05-A940A4560567}" type="doc">
      <dgm:prSet loTypeId="urn:microsoft.com/office/officeart/2005/8/layout/venn1" loCatId="relationship" qsTypeId="urn:microsoft.com/office/officeart/2005/8/quickstyle/3d3" qsCatId="3D" csTypeId="urn:microsoft.com/office/officeart/2005/8/colors/accent1_2" csCatId="accent1" phldr="1"/>
      <dgm:spPr/>
    </dgm:pt>
    <dgm:pt modelId="{69E4205A-4548-45D3-9E14-844168AA039D}">
      <dgm:prSet phldrT="[Text]"/>
      <dgm:spPr/>
      <dgm:t>
        <a:bodyPr/>
        <a:lstStyle/>
        <a:p>
          <a:r>
            <a:rPr lang="en-US" dirty="0"/>
            <a:t>Specification</a:t>
          </a:r>
        </a:p>
      </dgm:t>
    </dgm:pt>
    <dgm:pt modelId="{AA5D4BFD-AFB4-46E6-B50A-0359BCD3BDAF}" type="parTrans" cxnId="{528B2ABF-04E7-4B76-8FD8-61178F722AA3}">
      <dgm:prSet/>
      <dgm:spPr/>
      <dgm:t>
        <a:bodyPr/>
        <a:lstStyle/>
        <a:p>
          <a:endParaRPr lang="en-US"/>
        </a:p>
      </dgm:t>
    </dgm:pt>
    <dgm:pt modelId="{750E127A-5B8D-465C-A1E5-249F8AD798D9}" type="sibTrans" cxnId="{528B2ABF-04E7-4B76-8FD8-61178F722AA3}">
      <dgm:prSet/>
      <dgm:spPr/>
      <dgm:t>
        <a:bodyPr/>
        <a:lstStyle/>
        <a:p>
          <a:endParaRPr lang="en-US"/>
        </a:p>
      </dgm:t>
    </dgm:pt>
    <dgm:pt modelId="{92B4F17C-1688-43FB-BF87-2D755B6F6C38}">
      <dgm:prSet phldrT="[Text]"/>
      <dgm:spPr/>
      <dgm:t>
        <a:bodyPr/>
        <a:lstStyle/>
        <a:p>
          <a:r>
            <a:rPr lang="en-US" dirty="0"/>
            <a:t>Price</a:t>
          </a:r>
        </a:p>
      </dgm:t>
    </dgm:pt>
    <dgm:pt modelId="{82C6F980-9A8D-48AB-8B79-58B640ABF3F5}" type="parTrans" cxnId="{1AA7FBC8-E69F-47C0-BC3A-C5A08F7F75FB}">
      <dgm:prSet/>
      <dgm:spPr/>
      <dgm:t>
        <a:bodyPr/>
        <a:lstStyle/>
        <a:p>
          <a:endParaRPr lang="en-US"/>
        </a:p>
      </dgm:t>
    </dgm:pt>
    <dgm:pt modelId="{84DF68B7-F2BE-4970-A74D-AF3B4964DCD8}" type="sibTrans" cxnId="{1AA7FBC8-E69F-47C0-BC3A-C5A08F7F75FB}">
      <dgm:prSet/>
      <dgm:spPr/>
      <dgm:t>
        <a:bodyPr/>
        <a:lstStyle/>
        <a:p>
          <a:endParaRPr lang="en-US"/>
        </a:p>
      </dgm:t>
    </dgm:pt>
    <dgm:pt modelId="{89F12F94-9113-4343-8981-0CA65C5D1B46}">
      <dgm:prSet phldrT="[Text]"/>
      <dgm:spPr/>
      <dgm:t>
        <a:bodyPr/>
        <a:lstStyle/>
        <a:p>
          <a:r>
            <a:rPr lang="en-US" dirty="0"/>
            <a:t>Brand</a:t>
          </a:r>
        </a:p>
      </dgm:t>
    </dgm:pt>
    <dgm:pt modelId="{769301A2-58C1-43D8-82CE-CD45D4FC6AFC}" type="parTrans" cxnId="{96895591-1CBD-4491-BEAB-BFC39A60CB0E}">
      <dgm:prSet/>
      <dgm:spPr/>
      <dgm:t>
        <a:bodyPr/>
        <a:lstStyle/>
        <a:p>
          <a:endParaRPr lang="en-US"/>
        </a:p>
      </dgm:t>
    </dgm:pt>
    <dgm:pt modelId="{D262882E-CCB4-4252-811D-97111455E781}" type="sibTrans" cxnId="{96895591-1CBD-4491-BEAB-BFC39A60CB0E}">
      <dgm:prSet/>
      <dgm:spPr/>
      <dgm:t>
        <a:bodyPr/>
        <a:lstStyle/>
        <a:p>
          <a:endParaRPr lang="en-US"/>
        </a:p>
      </dgm:t>
    </dgm:pt>
    <dgm:pt modelId="{CB6ED58B-F31F-42A1-96C6-A6C07BAF6A56}" type="pres">
      <dgm:prSet presAssocID="{E9855FC2-F1A8-4C1C-8A05-A940A4560567}" presName="compositeShape" presStyleCnt="0">
        <dgm:presLayoutVars>
          <dgm:chMax val="7"/>
          <dgm:dir/>
          <dgm:resizeHandles val="exact"/>
        </dgm:presLayoutVars>
      </dgm:prSet>
      <dgm:spPr/>
    </dgm:pt>
    <dgm:pt modelId="{5251F21E-0265-4432-AC8C-AF7C6289D32D}" type="pres">
      <dgm:prSet presAssocID="{69E4205A-4548-45D3-9E14-844168AA039D}" presName="circ1" presStyleLbl="vennNode1" presStyleIdx="0" presStyleCnt="3"/>
      <dgm:spPr/>
    </dgm:pt>
    <dgm:pt modelId="{D2D64E09-B0C9-49CB-B157-87E0F7EF1327}" type="pres">
      <dgm:prSet presAssocID="{69E4205A-4548-45D3-9E14-844168AA039D}" presName="circ1Tx" presStyleLbl="revTx" presStyleIdx="0" presStyleCnt="0">
        <dgm:presLayoutVars>
          <dgm:chMax val="0"/>
          <dgm:chPref val="0"/>
          <dgm:bulletEnabled val="1"/>
        </dgm:presLayoutVars>
      </dgm:prSet>
      <dgm:spPr/>
    </dgm:pt>
    <dgm:pt modelId="{438F09B1-9EDA-408A-A133-CB60CDFAE29A}" type="pres">
      <dgm:prSet presAssocID="{92B4F17C-1688-43FB-BF87-2D755B6F6C38}" presName="circ2" presStyleLbl="vennNode1" presStyleIdx="1" presStyleCnt="3"/>
      <dgm:spPr/>
    </dgm:pt>
    <dgm:pt modelId="{A93E1F04-3102-43A4-96D6-DABB866CB79F}" type="pres">
      <dgm:prSet presAssocID="{92B4F17C-1688-43FB-BF87-2D755B6F6C38}" presName="circ2Tx" presStyleLbl="revTx" presStyleIdx="0" presStyleCnt="0">
        <dgm:presLayoutVars>
          <dgm:chMax val="0"/>
          <dgm:chPref val="0"/>
          <dgm:bulletEnabled val="1"/>
        </dgm:presLayoutVars>
      </dgm:prSet>
      <dgm:spPr/>
    </dgm:pt>
    <dgm:pt modelId="{E2131E8F-B80C-4F19-8CD8-FEB46AEA5D9D}" type="pres">
      <dgm:prSet presAssocID="{89F12F94-9113-4343-8981-0CA65C5D1B46}" presName="circ3" presStyleLbl="vennNode1" presStyleIdx="2" presStyleCnt="3"/>
      <dgm:spPr/>
    </dgm:pt>
    <dgm:pt modelId="{019B900D-6276-485A-9813-76B03F52606D}" type="pres">
      <dgm:prSet presAssocID="{89F12F94-9113-4343-8981-0CA65C5D1B46}" presName="circ3Tx" presStyleLbl="revTx" presStyleIdx="0" presStyleCnt="0">
        <dgm:presLayoutVars>
          <dgm:chMax val="0"/>
          <dgm:chPref val="0"/>
          <dgm:bulletEnabled val="1"/>
        </dgm:presLayoutVars>
      </dgm:prSet>
      <dgm:spPr/>
    </dgm:pt>
  </dgm:ptLst>
  <dgm:cxnLst>
    <dgm:cxn modelId="{3CD78605-1133-4413-AE74-04B09F3542BC}" type="presOf" srcId="{69E4205A-4548-45D3-9E14-844168AA039D}" destId="{D2D64E09-B0C9-49CB-B157-87E0F7EF1327}" srcOrd="1" destOrd="0" presId="urn:microsoft.com/office/officeart/2005/8/layout/venn1"/>
    <dgm:cxn modelId="{8CD30221-ADB3-497D-BA7C-E0742826A276}" type="presOf" srcId="{89F12F94-9113-4343-8981-0CA65C5D1B46}" destId="{019B900D-6276-485A-9813-76B03F52606D}" srcOrd="1" destOrd="0" presId="urn:microsoft.com/office/officeart/2005/8/layout/venn1"/>
    <dgm:cxn modelId="{3E800E42-8EE2-4691-9765-6353155AF9F4}" type="presOf" srcId="{69E4205A-4548-45D3-9E14-844168AA039D}" destId="{5251F21E-0265-4432-AC8C-AF7C6289D32D}" srcOrd="0" destOrd="0" presId="urn:microsoft.com/office/officeart/2005/8/layout/venn1"/>
    <dgm:cxn modelId="{96895591-1CBD-4491-BEAB-BFC39A60CB0E}" srcId="{E9855FC2-F1A8-4C1C-8A05-A940A4560567}" destId="{89F12F94-9113-4343-8981-0CA65C5D1B46}" srcOrd="2" destOrd="0" parTransId="{769301A2-58C1-43D8-82CE-CD45D4FC6AFC}" sibTransId="{D262882E-CCB4-4252-811D-97111455E781}"/>
    <dgm:cxn modelId="{3BDECCB0-34BD-413B-ABCF-86AB1885C9A2}" type="presOf" srcId="{92B4F17C-1688-43FB-BF87-2D755B6F6C38}" destId="{438F09B1-9EDA-408A-A133-CB60CDFAE29A}" srcOrd="0" destOrd="0" presId="urn:microsoft.com/office/officeart/2005/8/layout/venn1"/>
    <dgm:cxn modelId="{528B2ABF-04E7-4B76-8FD8-61178F722AA3}" srcId="{E9855FC2-F1A8-4C1C-8A05-A940A4560567}" destId="{69E4205A-4548-45D3-9E14-844168AA039D}" srcOrd="0" destOrd="0" parTransId="{AA5D4BFD-AFB4-46E6-B50A-0359BCD3BDAF}" sibTransId="{750E127A-5B8D-465C-A1E5-249F8AD798D9}"/>
    <dgm:cxn modelId="{1AA7FBC8-E69F-47C0-BC3A-C5A08F7F75FB}" srcId="{E9855FC2-F1A8-4C1C-8A05-A940A4560567}" destId="{92B4F17C-1688-43FB-BF87-2D755B6F6C38}" srcOrd="1" destOrd="0" parTransId="{82C6F980-9A8D-48AB-8B79-58B640ABF3F5}" sibTransId="{84DF68B7-F2BE-4970-A74D-AF3B4964DCD8}"/>
    <dgm:cxn modelId="{F98EEAD0-F450-444A-AE30-D9DFEF27F700}" type="presOf" srcId="{89F12F94-9113-4343-8981-0CA65C5D1B46}" destId="{E2131E8F-B80C-4F19-8CD8-FEB46AEA5D9D}" srcOrd="0" destOrd="0" presId="urn:microsoft.com/office/officeart/2005/8/layout/venn1"/>
    <dgm:cxn modelId="{059393F5-2B1C-437A-A56A-DF7F77AACA11}" type="presOf" srcId="{92B4F17C-1688-43FB-BF87-2D755B6F6C38}" destId="{A93E1F04-3102-43A4-96D6-DABB866CB79F}" srcOrd="1" destOrd="0" presId="urn:microsoft.com/office/officeart/2005/8/layout/venn1"/>
    <dgm:cxn modelId="{3745AAF7-EA20-48C5-ADBC-77B1D83F10E2}" type="presOf" srcId="{E9855FC2-F1A8-4C1C-8A05-A940A4560567}" destId="{CB6ED58B-F31F-42A1-96C6-A6C07BAF6A56}" srcOrd="0" destOrd="0" presId="urn:microsoft.com/office/officeart/2005/8/layout/venn1"/>
    <dgm:cxn modelId="{EFD0477F-CC6A-4488-9B63-89E52F1895D0}" type="presParOf" srcId="{CB6ED58B-F31F-42A1-96C6-A6C07BAF6A56}" destId="{5251F21E-0265-4432-AC8C-AF7C6289D32D}" srcOrd="0" destOrd="0" presId="urn:microsoft.com/office/officeart/2005/8/layout/venn1"/>
    <dgm:cxn modelId="{2DC074C7-3CF3-485C-8603-2C436BA1CDD5}" type="presParOf" srcId="{CB6ED58B-F31F-42A1-96C6-A6C07BAF6A56}" destId="{D2D64E09-B0C9-49CB-B157-87E0F7EF1327}" srcOrd="1" destOrd="0" presId="urn:microsoft.com/office/officeart/2005/8/layout/venn1"/>
    <dgm:cxn modelId="{E02067B4-047D-43D7-BD32-6D3468232AF4}" type="presParOf" srcId="{CB6ED58B-F31F-42A1-96C6-A6C07BAF6A56}" destId="{438F09B1-9EDA-408A-A133-CB60CDFAE29A}" srcOrd="2" destOrd="0" presId="urn:microsoft.com/office/officeart/2005/8/layout/venn1"/>
    <dgm:cxn modelId="{D44D542A-ECCC-419B-A432-A798AC279D2F}" type="presParOf" srcId="{CB6ED58B-F31F-42A1-96C6-A6C07BAF6A56}" destId="{A93E1F04-3102-43A4-96D6-DABB866CB79F}" srcOrd="3" destOrd="0" presId="urn:microsoft.com/office/officeart/2005/8/layout/venn1"/>
    <dgm:cxn modelId="{27E6D382-088E-4A8D-8D23-ABDB53F5A4D0}" type="presParOf" srcId="{CB6ED58B-F31F-42A1-96C6-A6C07BAF6A56}" destId="{E2131E8F-B80C-4F19-8CD8-FEB46AEA5D9D}" srcOrd="4" destOrd="0" presId="urn:microsoft.com/office/officeart/2005/8/layout/venn1"/>
    <dgm:cxn modelId="{A0F2B076-EAE6-4552-A850-D36877421629}" type="presParOf" srcId="{CB6ED58B-F31F-42A1-96C6-A6C07BAF6A56}" destId="{019B900D-6276-485A-9813-76B03F52606D}"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1F21E-0265-4432-AC8C-AF7C6289D32D}">
      <dsp:nvSpPr>
        <dsp:cNvPr id="0" name=""/>
        <dsp:cNvSpPr/>
      </dsp:nvSpPr>
      <dsp:spPr>
        <a:xfrm>
          <a:off x="1688339" y="57128"/>
          <a:ext cx="2742192" cy="2742192"/>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Specification</a:t>
          </a:r>
        </a:p>
      </dsp:txBody>
      <dsp:txXfrm>
        <a:off x="2053965" y="537012"/>
        <a:ext cx="2010940" cy="1233986"/>
      </dsp:txXfrm>
    </dsp:sp>
    <dsp:sp modelId="{438F09B1-9EDA-408A-A133-CB60CDFAE29A}">
      <dsp:nvSpPr>
        <dsp:cNvPr id="0" name=""/>
        <dsp:cNvSpPr/>
      </dsp:nvSpPr>
      <dsp:spPr>
        <a:xfrm>
          <a:off x="2677814" y="1770999"/>
          <a:ext cx="2742192" cy="2742192"/>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Price</a:t>
          </a:r>
        </a:p>
      </dsp:txBody>
      <dsp:txXfrm>
        <a:off x="3516468" y="2479398"/>
        <a:ext cx="1645315" cy="1508205"/>
      </dsp:txXfrm>
    </dsp:sp>
    <dsp:sp modelId="{E2131E8F-B80C-4F19-8CD8-FEB46AEA5D9D}">
      <dsp:nvSpPr>
        <dsp:cNvPr id="0" name=""/>
        <dsp:cNvSpPr/>
      </dsp:nvSpPr>
      <dsp:spPr>
        <a:xfrm>
          <a:off x="698865" y="1770999"/>
          <a:ext cx="2742192" cy="2742192"/>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Brand</a:t>
          </a:r>
        </a:p>
      </dsp:txBody>
      <dsp:txXfrm>
        <a:off x="957088" y="2479398"/>
        <a:ext cx="1645315" cy="150820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B95A4-66E7-47E2-8B8B-8A0C6E41C6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86253B-E990-48DC-AFBF-C6F479D3A3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1E76CB-8E40-486A-9E32-F986C27276F1}" type="datetimeFigureOut">
              <a:rPr lang="en-US" smtClean="0"/>
              <a:t>9/2/2019</a:t>
            </a:fld>
            <a:endParaRPr lang="en-US"/>
          </a:p>
        </p:txBody>
      </p:sp>
      <p:sp>
        <p:nvSpPr>
          <p:cNvPr id="4" name="Footer Placeholder 3">
            <a:extLst>
              <a:ext uri="{FF2B5EF4-FFF2-40B4-BE49-F238E27FC236}">
                <a16:creationId xmlns:a16="http://schemas.microsoft.com/office/drawing/2014/main" id="{73CBC8FC-4B10-455E-8377-943370ED2F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E1B750-8D23-4DF3-86D0-B7F5639A0B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38F83-A538-4C38-BCE5-08B39D2AD041}" type="slidenum">
              <a:rPr lang="en-US" smtClean="0"/>
              <a:t>‹#›</a:t>
            </a:fld>
            <a:endParaRPr lang="en-US"/>
          </a:p>
        </p:txBody>
      </p:sp>
    </p:spTree>
    <p:extLst>
      <p:ext uri="{BB962C8B-B14F-4D97-AF65-F5344CB8AC3E}">
        <p14:creationId xmlns:p14="http://schemas.microsoft.com/office/powerpoint/2010/main" val="38902084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5E8D-E2F9-4B90-A21F-907EFFBE4F27}"/>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62627375-0858-45AB-B215-7FC0AC7967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837B4E5-6E56-4638-A67D-576A9CDF96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F88A47-B41F-42C8-A13C-4CAF646301FD}"/>
              </a:ext>
            </a:extLst>
          </p:cNvPr>
          <p:cNvSpPr>
            <a:spLocks noGrp="1"/>
          </p:cNvSpPr>
          <p:nvPr>
            <p:ph type="sldNum" sz="quarter" idx="12"/>
          </p:nvPr>
        </p:nvSpPr>
        <p:spPr/>
        <p:txBody>
          <a:bodyPr/>
          <a:lstStyle/>
          <a:p>
            <a:fld id="{634B61A0-B851-4200-82A0-18C9BCB1957A}" type="slidenum">
              <a:rPr lang="en-US" smtClean="0"/>
              <a:t>‹#›</a:t>
            </a:fld>
            <a:endParaRPr lang="en-US"/>
          </a:p>
        </p:txBody>
      </p:sp>
      <p:sp>
        <p:nvSpPr>
          <p:cNvPr id="4" name="Date Placeholder 3">
            <a:extLst>
              <a:ext uri="{FF2B5EF4-FFF2-40B4-BE49-F238E27FC236}">
                <a16:creationId xmlns:a16="http://schemas.microsoft.com/office/drawing/2014/main" id="{AFC7A9C0-6386-4623-AB72-229F5838C447}"/>
              </a:ext>
            </a:extLst>
          </p:cNvPr>
          <p:cNvSpPr>
            <a:spLocks noGrp="1"/>
          </p:cNvSpPr>
          <p:nvPr>
            <p:ph type="dt" sz="half" idx="10"/>
          </p:nvPr>
        </p:nvSpPr>
        <p:spPr>
          <a:noFill/>
          <a:ln>
            <a:solidFill>
              <a:schemeClr val="tx1"/>
            </a:solidFill>
          </a:ln>
        </p:spPr>
        <p:txBody>
          <a:bodyPr/>
          <a:lstStyle>
            <a:lvl1pPr>
              <a:defRPr/>
            </a:lvl1pPr>
          </a:lstStyle>
          <a:p>
            <a:r>
              <a:rPr lang="en-US" dirty="0"/>
              <a:t>&lt;#&gt; </a:t>
            </a:r>
            <a:r>
              <a:rPr lang="en-US" dirty="0" err="1"/>
              <a:t>hhg</a:t>
            </a:r>
            <a:endParaRPr lang="en-US" dirty="0"/>
          </a:p>
        </p:txBody>
      </p:sp>
    </p:spTree>
    <p:extLst>
      <p:ext uri="{BB962C8B-B14F-4D97-AF65-F5344CB8AC3E}">
        <p14:creationId xmlns:p14="http://schemas.microsoft.com/office/powerpoint/2010/main" val="2915814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824F-8096-4597-A1EF-EF953C55B3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3D41F1-E45A-4670-8C18-8F459562E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0F96A-6133-46C5-B666-FDB8A8F59D16}"/>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5" name="Footer Placeholder 4">
            <a:extLst>
              <a:ext uri="{FF2B5EF4-FFF2-40B4-BE49-F238E27FC236}">
                <a16:creationId xmlns:a16="http://schemas.microsoft.com/office/drawing/2014/main" id="{DFBAFA0F-62DA-447E-A2FD-EE55AD4F4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8178A-5919-4B78-B6E7-3FABFC64CF0C}"/>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318835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7C5CE-2AFC-47B1-A417-E82D06CC68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E3F565-8E21-42BA-B9CB-17E6622023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5E470-D2F4-42BA-B1A9-E6045FAFA95F}"/>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5" name="Footer Placeholder 4">
            <a:extLst>
              <a:ext uri="{FF2B5EF4-FFF2-40B4-BE49-F238E27FC236}">
                <a16:creationId xmlns:a16="http://schemas.microsoft.com/office/drawing/2014/main" id="{4CF3A411-B064-47F9-BDC8-874CDF3BD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209-BD83-4314-AE56-0E8DF2CD614E}"/>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295142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7722-EF38-46A4-84DD-BF4DE73F6B30}"/>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A75A5D9-52F5-4F73-A3CE-B896E19CA1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3B8DE-D9E1-44FC-99EC-59EA2B27CABF}"/>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5" name="Footer Placeholder 4">
            <a:extLst>
              <a:ext uri="{FF2B5EF4-FFF2-40B4-BE49-F238E27FC236}">
                <a16:creationId xmlns:a16="http://schemas.microsoft.com/office/drawing/2014/main" id="{E64137D3-21F0-402A-97C3-6C74D85B9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2982A-2FC7-4449-8401-1B1A6BF62143}"/>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202356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46C8-6716-4264-AA1D-965609285B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505462-99FA-4CBE-AB9E-58759DDF4B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040347-360F-471E-BDCF-51420CB0DB75}"/>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5" name="Footer Placeholder 4">
            <a:extLst>
              <a:ext uri="{FF2B5EF4-FFF2-40B4-BE49-F238E27FC236}">
                <a16:creationId xmlns:a16="http://schemas.microsoft.com/office/drawing/2014/main" id="{239E4DA9-CC4B-49BA-A983-891FFCF0C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66CF5-034F-49A8-9FCD-36B643F6BEDD}"/>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231844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3222-934D-4C43-9D51-F0247C49D425}"/>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647EE4FB-1525-4C9B-992E-21BCE50BC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14FCD-42ED-469E-9303-5815B99852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8CCB5E-3BAB-48C0-87B2-9F0939EF21A3}"/>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6" name="Footer Placeholder 5">
            <a:extLst>
              <a:ext uri="{FF2B5EF4-FFF2-40B4-BE49-F238E27FC236}">
                <a16:creationId xmlns:a16="http://schemas.microsoft.com/office/drawing/2014/main" id="{CF35A50A-A2CF-4910-B531-EA9FD5F90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8603A-97BB-41EE-8093-0D7534082D75}"/>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287769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0DF6-5E42-4FC2-9FCD-F582527AA208}"/>
              </a:ext>
            </a:extLst>
          </p:cNvPr>
          <p:cNvSpPr>
            <a:spLocks noGrp="1"/>
          </p:cNvSpPr>
          <p:nvPr>
            <p:ph type="title"/>
          </p:nvPr>
        </p:nvSpPr>
        <p:spPr>
          <a:xfrm>
            <a:off x="839788" y="365125"/>
            <a:ext cx="10515600" cy="1325563"/>
          </a:xfrm>
        </p:spPr>
        <p:txBody>
          <a:bodyPr/>
          <a:lstStyle>
            <a:lvl1pPr algn="ctr">
              <a:defRPr/>
            </a:lvl1pPr>
          </a:lstStyle>
          <a:p>
            <a:r>
              <a:rPr lang="en-US" dirty="0"/>
              <a:t>Click to edit Master title style</a:t>
            </a:r>
          </a:p>
        </p:txBody>
      </p:sp>
      <p:sp>
        <p:nvSpPr>
          <p:cNvPr id="3" name="Text Placeholder 2">
            <a:extLst>
              <a:ext uri="{FF2B5EF4-FFF2-40B4-BE49-F238E27FC236}">
                <a16:creationId xmlns:a16="http://schemas.microsoft.com/office/drawing/2014/main" id="{719943F7-BEC6-46A7-B922-58FFFB8AA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AF36B6-6197-4D47-81EE-43602BBA28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4B03B3-1D93-4263-877D-2B70094D8F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6F75CC-16D2-4937-9F1E-176CA354C6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A9C89C-5016-48EA-AD04-A0B8216E3E5F}"/>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8" name="Footer Placeholder 7">
            <a:extLst>
              <a:ext uri="{FF2B5EF4-FFF2-40B4-BE49-F238E27FC236}">
                <a16:creationId xmlns:a16="http://schemas.microsoft.com/office/drawing/2014/main" id="{FA371A69-29E3-447F-8EA3-7D45502AB6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7304D4-8F1D-459B-AF72-5747101F8922}"/>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75720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3F76-FA2F-462F-96AF-1F4E1D92C142}"/>
              </a:ext>
            </a:extLst>
          </p:cNvPr>
          <p:cNvSpPr>
            <a:spLocks noGrp="1"/>
          </p:cNvSpPr>
          <p:nvPr>
            <p:ph type="title"/>
          </p:nvPr>
        </p:nvSpPr>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0662D2E2-7BF7-4646-A86E-D4E0117B110D}"/>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4" name="Footer Placeholder 3">
            <a:extLst>
              <a:ext uri="{FF2B5EF4-FFF2-40B4-BE49-F238E27FC236}">
                <a16:creationId xmlns:a16="http://schemas.microsoft.com/office/drawing/2014/main" id="{BAE833D0-336B-4022-BB6D-29E1A40861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866431-98FE-427D-8BFC-579AA5EFC115}"/>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383744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188F7-268E-4625-B948-03EB2E88993A}"/>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3" name="Footer Placeholder 2">
            <a:extLst>
              <a:ext uri="{FF2B5EF4-FFF2-40B4-BE49-F238E27FC236}">
                <a16:creationId xmlns:a16="http://schemas.microsoft.com/office/drawing/2014/main" id="{CB3279C6-AF72-4CE7-804F-6F728DABE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9BDC5-60E3-4D2C-A8D3-CE03952D8F11}"/>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154238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0919-1795-4FB6-8FDE-4C316F867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7F814-6BD7-4588-9EDF-E2A47FEE7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9E1F9E-3E18-48A0-B511-9A66A3C9F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E35BC-E8D7-4B4F-9B3F-038681CE82AC}"/>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6" name="Footer Placeholder 5">
            <a:extLst>
              <a:ext uri="{FF2B5EF4-FFF2-40B4-BE49-F238E27FC236}">
                <a16:creationId xmlns:a16="http://schemas.microsoft.com/office/drawing/2014/main" id="{8AFBFBD0-7140-4885-9FDA-2424FDBD6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10AD9-D8FF-4570-AA85-DCE2D8D49E42}"/>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293040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7D8DF-426B-46BE-8242-049F75D23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93422-0124-4CDF-A775-7083A98B8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F8E65B-7A16-47B2-807F-BA4AF3709B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FDCA7-6288-4A97-99CE-45BDA637D118}"/>
              </a:ext>
            </a:extLst>
          </p:cNvPr>
          <p:cNvSpPr>
            <a:spLocks noGrp="1"/>
          </p:cNvSpPr>
          <p:nvPr>
            <p:ph type="dt" sz="half" idx="10"/>
          </p:nvPr>
        </p:nvSpPr>
        <p:spPr/>
        <p:txBody>
          <a:bodyPr/>
          <a:lstStyle/>
          <a:p>
            <a:fld id="{FC9A4DEC-BB3A-4886-B3C8-5EDAEBCC4352}" type="datetimeFigureOut">
              <a:rPr lang="en-US" smtClean="0"/>
              <a:t>9/2/2019</a:t>
            </a:fld>
            <a:endParaRPr lang="en-US"/>
          </a:p>
        </p:txBody>
      </p:sp>
      <p:sp>
        <p:nvSpPr>
          <p:cNvPr id="6" name="Footer Placeholder 5">
            <a:extLst>
              <a:ext uri="{FF2B5EF4-FFF2-40B4-BE49-F238E27FC236}">
                <a16:creationId xmlns:a16="http://schemas.microsoft.com/office/drawing/2014/main" id="{80260849-8E27-4C8F-B320-10310C1B8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46626-138E-4C09-8991-EF5E415D321E}"/>
              </a:ext>
            </a:extLst>
          </p:cNvPr>
          <p:cNvSpPr>
            <a:spLocks noGrp="1"/>
          </p:cNvSpPr>
          <p:nvPr>
            <p:ph type="sldNum" sz="quarter" idx="12"/>
          </p:nvPr>
        </p:nvSpPr>
        <p:spPr/>
        <p:txBody>
          <a:bodyPr/>
          <a:lstStyle/>
          <a:p>
            <a:fld id="{634B61A0-B851-4200-82A0-18C9BCB1957A}" type="slidenum">
              <a:rPr lang="en-US" smtClean="0"/>
              <a:t>‹#›</a:t>
            </a:fld>
            <a:endParaRPr lang="en-US"/>
          </a:p>
        </p:txBody>
      </p:sp>
    </p:spTree>
    <p:extLst>
      <p:ext uri="{BB962C8B-B14F-4D97-AF65-F5344CB8AC3E}">
        <p14:creationId xmlns:p14="http://schemas.microsoft.com/office/powerpoint/2010/main" val="391265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6">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36E962-73D7-45A2-A05F-A180583CE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23698FC-9258-49F1-8314-CDAD25C08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BE673A7-6626-4977-9F87-54891979326F}"/>
              </a:ext>
            </a:extLst>
          </p:cNvPr>
          <p:cNvSpPr>
            <a:spLocks noGrp="1"/>
          </p:cNvSpPr>
          <p:nvPr>
            <p:ph type="dt" sz="half" idx="2"/>
          </p:nvPr>
        </p:nvSpPr>
        <p:spPr>
          <a:xfrm>
            <a:off x="838200" y="6356350"/>
            <a:ext cx="2743200" cy="365125"/>
          </a:xfrm>
          <a:prstGeom prst="rect">
            <a:avLst/>
          </a:prstGeom>
          <a:noFill/>
        </p:spPr>
        <p:txBody>
          <a:bodyPr vert="horz" lIns="91440" tIns="45720" rIns="91440" bIns="45720" rtlCol="0" anchor="ctr"/>
          <a:lstStyle>
            <a:lvl1pPr algn="l">
              <a:defRPr sz="1200">
                <a:solidFill>
                  <a:schemeClr val="tx1">
                    <a:tint val="75000"/>
                  </a:schemeClr>
                </a:solidFill>
              </a:defRPr>
            </a:lvl1pPr>
          </a:lstStyle>
          <a:p>
            <a:fld id="{FC9A4DEC-BB3A-4886-B3C8-5EDAEBCC4352}" type="datetimeFigureOut">
              <a:rPr lang="en-US" smtClean="0"/>
              <a:t>9/2/2019</a:t>
            </a:fld>
            <a:endParaRPr lang="en-US" dirty="0"/>
          </a:p>
        </p:txBody>
      </p:sp>
      <p:sp>
        <p:nvSpPr>
          <p:cNvPr id="5" name="Footer Placeholder 4">
            <a:extLst>
              <a:ext uri="{FF2B5EF4-FFF2-40B4-BE49-F238E27FC236}">
                <a16:creationId xmlns:a16="http://schemas.microsoft.com/office/drawing/2014/main" id="{DA3A57A4-17E5-4928-A23E-0C20445F4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C338E9-D8A0-421F-AB16-447CBC2124F7}"/>
              </a:ext>
            </a:extLst>
          </p:cNvPr>
          <p:cNvSpPr>
            <a:spLocks noGrp="1"/>
          </p:cNvSpPr>
          <p:nvPr>
            <p:ph type="sldNum" sz="quarter" idx="4"/>
          </p:nvPr>
        </p:nvSpPr>
        <p:spPr>
          <a:xfrm>
            <a:off x="9448800" y="6492875"/>
            <a:ext cx="2743200" cy="365125"/>
          </a:xfrm>
          <a:prstGeom prst="rect">
            <a:avLst/>
          </a:prstGeom>
          <a:noFill/>
          <a:ln>
            <a:noFill/>
          </a:ln>
        </p:spPr>
        <p:txBody>
          <a:bodyPr vert="horz" lIns="91440" tIns="45720" rIns="91440" bIns="45720" rtlCol="0" anchor="ctr"/>
          <a:lstStyle>
            <a:lvl1pPr algn="r">
              <a:defRPr sz="1200">
                <a:solidFill>
                  <a:schemeClr val="tx1">
                    <a:alpha val="70000"/>
                  </a:schemeClr>
                </a:solidFill>
              </a:defRPr>
            </a:lvl1pPr>
          </a:lstStyle>
          <a:p>
            <a:fld id="{634B61A0-B851-4200-82A0-18C9BCB1957A}" type="slidenum">
              <a:rPr lang="en-US" smtClean="0"/>
              <a:pPr/>
              <a:t>‹#›</a:t>
            </a:fld>
            <a:endParaRPr lang="en-US" dirty="0"/>
          </a:p>
        </p:txBody>
      </p:sp>
      <p:pic>
        <p:nvPicPr>
          <p:cNvPr id="8" name="Picture 7">
            <a:extLst>
              <a:ext uri="{FF2B5EF4-FFF2-40B4-BE49-F238E27FC236}">
                <a16:creationId xmlns:a16="http://schemas.microsoft.com/office/drawing/2014/main" id="{0B0D5634-B72E-4EAD-AEB3-F7296AB15B2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971675" cy="2008644"/>
          </a:xfrm>
          <a:prstGeom prst="rect">
            <a:avLst/>
          </a:prstGeom>
        </p:spPr>
      </p:pic>
    </p:spTree>
    <p:extLst>
      <p:ext uri="{BB962C8B-B14F-4D97-AF65-F5344CB8AC3E}">
        <p14:creationId xmlns:p14="http://schemas.microsoft.com/office/powerpoint/2010/main" val="617996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6">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atacamp.com/"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linnonlinestore.com/" TargetMode="External"/><Relationship Id="rId2" Type="http://schemas.openxmlformats.org/officeDocument/2006/relationships/hyperlink" Target="http://www.technoland.com.mm/" TargetMode="External"/><Relationship Id="rId1" Type="http://schemas.openxmlformats.org/officeDocument/2006/relationships/slideLayout" Target="../slideLayouts/slideLayout2.xml"/><Relationship Id="rId5" Type="http://schemas.openxmlformats.org/officeDocument/2006/relationships/hyperlink" Target="http://www.sln-myanmar.com/" TargetMode="External"/><Relationship Id="rId4" Type="http://schemas.openxmlformats.org/officeDocument/2006/relationships/hyperlink" Target="http://www.royalsmartmm.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19092-D2F5-4F29-965E-4AF41954DEF7}"/>
              </a:ext>
            </a:extLst>
          </p:cNvPr>
          <p:cNvSpPr>
            <a:spLocks noGrp="1"/>
          </p:cNvSpPr>
          <p:nvPr>
            <p:ph type="ctrTitle"/>
          </p:nvPr>
        </p:nvSpPr>
        <p:spPr>
          <a:xfrm>
            <a:off x="1523999" y="1407133"/>
            <a:ext cx="9144000" cy="2387600"/>
          </a:xfrm>
        </p:spPr>
        <p:txBody>
          <a:bodyPr/>
          <a:lstStyle/>
          <a:p>
            <a:r>
              <a:rPr lang="en-US" sz="4800" b="1" dirty="0">
                <a:effectLst>
                  <a:outerShdw blurRad="38100" dist="38100" dir="2700000" algn="tl">
                    <a:srgbClr val="000000">
                      <a:alpha val="43137"/>
                    </a:srgbClr>
                  </a:outerShdw>
                </a:effectLst>
              </a:rPr>
              <a:t>Mini-Web Agent for Choosing the Right Product</a:t>
            </a:r>
          </a:p>
        </p:txBody>
      </p:sp>
      <p:sp>
        <p:nvSpPr>
          <p:cNvPr id="3" name="Subtitle 2">
            <a:extLst>
              <a:ext uri="{FF2B5EF4-FFF2-40B4-BE49-F238E27FC236}">
                <a16:creationId xmlns:a16="http://schemas.microsoft.com/office/drawing/2014/main" id="{9D9E77DE-AB5A-40B0-B994-FCE5601A90CD}"/>
              </a:ext>
            </a:extLst>
          </p:cNvPr>
          <p:cNvSpPr>
            <a:spLocks noGrp="1"/>
          </p:cNvSpPr>
          <p:nvPr>
            <p:ph type="subTitle" idx="1"/>
          </p:nvPr>
        </p:nvSpPr>
        <p:spPr>
          <a:xfrm>
            <a:off x="8444426" y="5330671"/>
            <a:ext cx="3034625" cy="1117687"/>
          </a:xfrm>
        </p:spPr>
        <p:txBody>
          <a:bodyPr>
            <a:normAutofit/>
          </a:bodyPr>
          <a:lstStyle/>
          <a:p>
            <a:r>
              <a:rPr lang="en-US" dirty="0"/>
              <a:t>Presented by</a:t>
            </a:r>
          </a:p>
          <a:p>
            <a:r>
              <a:rPr lang="en-US" dirty="0"/>
              <a:t>Thaw De Zin (6IST-66)</a:t>
            </a:r>
          </a:p>
        </p:txBody>
      </p:sp>
      <p:sp>
        <p:nvSpPr>
          <p:cNvPr id="7" name="Slide Number Placeholder 6">
            <a:extLst>
              <a:ext uri="{FF2B5EF4-FFF2-40B4-BE49-F238E27FC236}">
                <a16:creationId xmlns:a16="http://schemas.microsoft.com/office/drawing/2014/main" id="{19726E54-AA8F-4A53-98A5-8735A04A678F}"/>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5" name="Title 1">
            <a:extLst>
              <a:ext uri="{FF2B5EF4-FFF2-40B4-BE49-F238E27FC236}">
                <a16:creationId xmlns:a16="http://schemas.microsoft.com/office/drawing/2014/main" id="{5EAB1C04-477C-4C54-979B-3A408516AFCA}"/>
              </a:ext>
            </a:extLst>
          </p:cNvPr>
          <p:cNvSpPr txBox="1">
            <a:spLocks/>
          </p:cNvSpPr>
          <p:nvPr/>
        </p:nvSpPr>
        <p:spPr>
          <a:xfrm>
            <a:off x="712948" y="228587"/>
            <a:ext cx="10766103" cy="172450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3200" dirty="0">
                <a:solidFill>
                  <a:schemeClr val="accent6">
                    <a:lumMod val="75000"/>
                  </a:schemeClr>
                </a:solidFill>
                <a:effectLst>
                  <a:outerShdw blurRad="38100" dist="38100" dir="2700000" algn="tl">
                    <a:srgbClr val="000000">
                      <a:alpha val="43137"/>
                    </a:srgbClr>
                  </a:outerShdw>
                </a:effectLst>
              </a:rPr>
              <a:t>University of Technology (Yatanarpon Cyber City)</a:t>
            </a:r>
          </a:p>
          <a:p>
            <a:pPr algn="ctr"/>
            <a:r>
              <a:rPr lang="en-US" sz="3200" dirty="0">
                <a:solidFill>
                  <a:schemeClr val="accent6">
                    <a:lumMod val="75000"/>
                  </a:schemeClr>
                </a:solidFill>
                <a:effectLst>
                  <a:outerShdw blurRad="38100" dist="38100" dir="2700000" algn="tl">
                    <a:srgbClr val="000000">
                      <a:alpha val="43137"/>
                    </a:srgbClr>
                  </a:outerShdw>
                </a:effectLst>
              </a:rPr>
              <a:t>Faculty of Information and Communication Technology</a:t>
            </a:r>
          </a:p>
          <a:p>
            <a:pPr algn="ctr"/>
            <a:r>
              <a:rPr lang="en-US" sz="3200" dirty="0">
                <a:solidFill>
                  <a:schemeClr val="accent6">
                    <a:lumMod val="75000"/>
                  </a:schemeClr>
                </a:solidFill>
                <a:effectLst>
                  <a:outerShdw blurRad="38100" dist="38100" dir="2700000" algn="tl">
                    <a:srgbClr val="000000">
                      <a:alpha val="43137"/>
                    </a:srgbClr>
                  </a:outerShdw>
                </a:effectLst>
              </a:rPr>
              <a:t>Department of Information Science</a:t>
            </a:r>
          </a:p>
        </p:txBody>
      </p:sp>
      <p:sp>
        <p:nvSpPr>
          <p:cNvPr id="8" name="Subtitle 2">
            <a:extLst>
              <a:ext uri="{FF2B5EF4-FFF2-40B4-BE49-F238E27FC236}">
                <a16:creationId xmlns:a16="http://schemas.microsoft.com/office/drawing/2014/main" id="{752DF3A7-1C9F-4C2F-94F2-3F4573D45511}"/>
              </a:ext>
            </a:extLst>
          </p:cNvPr>
          <p:cNvSpPr txBox="1">
            <a:spLocks/>
          </p:cNvSpPr>
          <p:nvPr/>
        </p:nvSpPr>
        <p:spPr>
          <a:xfrm>
            <a:off x="838200" y="5421225"/>
            <a:ext cx="2743200" cy="1117687"/>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400" dirty="0">
                <a:solidFill>
                  <a:schemeClr val="accent6">
                    <a:lumMod val="75000"/>
                  </a:schemeClr>
                </a:solidFill>
              </a:rPr>
              <a:t>Supervised by</a:t>
            </a:r>
          </a:p>
          <a:p>
            <a:pPr algn="l"/>
            <a:r>
              <a:rPr lang="en-US" sz="2400" dirty="0">
                <a:solidFill>
                  <a:schemeClr val="accent6">
                    <a:lumMod val="75000"/>
                  </a:schemeClr>
                </a:solidFill>
              </a:rPr>
              <a:t>Dr. </a:t>
            </a:r>
            <a:r>
              <a:rPr lang="en-US" sz="2400" dirty="0" err="1">
                <a:solidFill>
                  <a:schemeClr val="accent6">
                    <a:lumMod val="75000"/>
                  </a:schemeClr>
                </a:solidFill>
              </a:rPr>
              <a:t>Nandar</a:t>
            </a:r>
            <a:r>
              <a:rPr lang="en-US" sz="2400" dirty="0">
                <a:solidFill>
                  <a:schemeClr val="accent6">
                    <a:lumMod val="75000"/>
                  </a:schemeClr>
                </a:solidFill>
              </a:rPr>
              <a:t> Win Min</a:t>
            </a:r>
          </a:p>
        </p:txBody>
      </p:sp>
      <p:sp>
        <p:nvSpPr>
          <p:cNvPr id="9" name="Subtitle 2">
            <a:extLst>
              <a:ext uri="{FF2B5EF4-FFF2-40B4-BE49-F238E27FC236}">
                <a16:creationId xmlns:a16="http://schemas.microsoft.com/office/drawing/2014/main" id="{92A0D74D-3621-4354-BE36-82B2C8AB7224}"/>
              </a:ext>
            </a:extLst>
          </p:cNvPr>
          <p:cNvSpPr txBox="1">
            <a:spLocks/>
          </p:cNvSpPr>
          <p:nvPr/>
        </p:nvSpPr>
        <p:spPr>
          <a:xfrm>
            <a:off x="4991757" y="4553591"/>
            <a:ext cx="2383562" cy="66761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b="1" dirty="0">
                <a:solidFill>
                  <a:schemeClr val="accent6">
                    <a:lumMod val="75000"/>
                  </a:schemeClr>
                </a:solidFill>
              </a:rPr>
              <a:t>Second Seminar</a:t>
            </a:r>
          </a:p>
        </p:txBody>
      </p:sp>
      <p:sp>
        <p:nvSpPr>
          <p:cNvPr id="10" name="Date Placeholder 3">
            <a:extLst>
              <a:ext uri="{FF2B5EF4-FFF2-40B4-BE49-F238E27FC236}">
                <a16:creationId xmlns:a16="http://schemas.microsoft.com/office/drawing/2014/main" id="{3783F677-77E2-4252-88CD-259849288CAE}"/>
              </a:ext>
            </a:extLst>
          </p:cNvPr>
          <p:cNvSpPr>
            <a:spLocks noGrp="1"/>
          </p:cNvSpPr>
          <p:nvPr>
            <p:ph type="dt" sz="half" idx="10"/>
          </p:nvPr>
        </p:nvSpPr>
        <p:spPr>
          <a:xfrm>
            <a:off x="4811938" y="5980068"/>
            <a:ext cx="2743200" cy="365125"/>
          </a:xfrm>
          <a:noFill/>
          <a:ln w="12700">
            <a:noFill/>
            <a:prstDash val="solid"/>
          </a:ln>
        </p:spPr>
        <p:txBody>
          <a:bodyPr/>
          <a:lstStyle/>
          <a:p>
            <a:pPr algn="ctr"/>
            <a:fld id="{2439D5E2-7F85-4B86-8BDE-7F708D26E480}" type="datetime1">
              <a:rPr lang="en-US" smtClean="0">
                <a:solidFill>
                  <a:schemeClr val="accent6">
                    <a:lumMod val="75000"/>
                  </a:schemeClr>
                </a:solidFill>
              </a:rPr>
              <a:pPr algn="ctr"/>
              <a:t>9/2/2019</a:t>
            </a:fld>
            <a:endParaRPr lang="en-US" dirty="0">
              <a:solidFill>
                <a:schemeClr val="accent6">
                  <a:lumMod val="75000"/>
                </a:schemeClr>
              </a:solidFill>
            </a:endParaRPr>
          </a:p>
        </p:txBody>
      </p:sp>
    </p:spTree>
    <p:extLst>
      <p:ext uri="{BB962C8B-B14F-4D97-AF65-F5344CB8AC3E}">
        <p14:creationId xmlns:p14="http://schemas.microsoft.com/office/powerpoint/2010/main" val="2438273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518C-8763-4728-93E8-5D5D4448D9E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How does KNN algorithm work? (Cont’d)</a:t>
            </a:r>
          </a:p>
        </p:txBody>
      </p:sp>
      <p:sp>
        <p:nvSpPr>
          <p:cNvPr id="3" name="Content Placeholder 2">
            <a:extLst>
              <a:ext uri="{FF2B5EF4-FFF2-40B4-BE49-F238E27FC236}">
                <a16:creationId xmlns:a16="http://schemas.microsoft.com/office/drawing/2014/main" id="{81BA975F-14F7-42D7-93B6-D8782139563A}"/>
              </a:ext>
            </a:extLst>
          </p:cNvPr>
          <p:cNvSpPr>
            <a:spLocks noGrp="1"/>
          </p:cNvSpPr>
          <p:nvPr>
            <p:ph idx="1"/>
          </p:nvPr>
        </p:nvSpPr>
        <p:spPr>
          <a:xfrm>
            <a:off x="838200" y="1825625"/>
            <a:ext cx="10515600" cy="4667250"/>
          </a:xfrm>
        </p:spPr>
        <p:txBody>
          <a:bodyPr>
            <a:normAutofit lnSpcReduction="10000"/>
          </a:bodyPr>
          <a:lstStyle/>
          <a:p>
            <a:r>
              <a:rPr lang="en-US" dirty="0"/>
              <a:t>Suppose P1 is the point, for which label needs to predict. </a:t>
            </a:r>
          </a:p>
          <a:p>
            <a:r>
              <a:rPr lang="en-US" dirty="0"/>
              <a:t>First, find the k closest point to P1 and then classify points by majority vote of its k neighbors. </a:t>
            </a:r>
          </a:p>
          <a:p>
            <a:r>
              <a:rPr lang="en-US" dirty="0"/>
              <a:t>Each object votes for their class and the class with the most votes is taken as the prediction. </a:t>
            </a:r>
          </a:p>
          <a:p>
            <a:r>
              <a:rPr lang="en-US" dirty="0"/>
              <a:t>For finding closest similar points, you find the distance between points using distance measures.</a:t>
            </a:r>
          </a:p>
          <a:p>
            <a:r>
              <a:rPr lang="en-US" dirty="0"/>
              <a:t>KNN has the following basic steps:</a:t>
            </a:r>
          </a:p>
          <a:p>
            <a:pPr lvl="1"/>
            <a:r>
              <a:rPr lang="en-US" dirty="0"/>
              <a:t>Calculate distance</a:t>
            </a:r>
          </a:p>
          <a:p>
            <a:pPr lvl="1"/>
            <a:r>
              <a:rPr lang="en-US" dirty="0"/>
              <a:t>Find closest neighbors</a:t>
            </a:r>
          </a:p>
          <a:p>
            <a:pPr lvl="1"/>
            <a:r>
              <a:rPr lang="en-US" dirty="0"/>
              <a:t>Vote for labels</a:t>
            </a:r>
          </a:p>
        </p:txBody>
      </p:sp>
      <p:sp>
        <p:nvSpPr>
          <p:cNvPr id="6" name="Slide Number Placeholder 4">
            <a:extLst>
              <a:ext uri="{FF2B5EF4-FFF2-40B4-BE49-F238E27FC236}">
                <a16:creationId xmlns:a16="http://schemas.microsoft.com/office/drawing/2014/main" id="{3202CE29-14E3-488B-8664-86A2A3E53F77}"/>
              </a:ext>
            </a:extLst>
          </p:cNvPr>
          <p:cNvSpPr>
            <a:spLocks noGrp="1"/>
          </p:cNvSpPr>
          <p:nvPr>
            <p:ph type="sldNum" sz="quarter" idx="12"/>
          </p:nvPr>
        </p:nvSpPr>
        <p:spPr>
          <a:xfrm>
            <a:off x="9448800" y="6492875"/>
            <a:ext cx="2743200" cy="365125"/>
          </a:xfrm>
        </p:spPr>
        <p:txBody>
          <a:bodyPr/>
          <a:lstStyle/>
          <a:p>
            <a:fld id="{6D22F896-40B5-4ADD-8801-0D06FADFA095}" type="slidenum">
              <a:rPr lang="en-US" smtClean="0"/>
              <a:t>10</a:t>
            </a:fld>
            <a:endParaRPr lang="en-US" dirty="0"/>
          </a:p>
        </p:txBody>
      </p:sp>
      <p:sp>
        <p:nvSpPr>
          <p:cNvPr id="5" name="Date Placeholder 3">
            <a:extLst>
              <a:ext uri="{FF2B5EF4-FFF2-40B4-BE49-F238E27FC236}">
                <a16:creationId xmlns:a16="http://schemas.microsoft.com/office/drawing/2014/main" id="{4C34987A-522A-4E99-8B4A-F370F953890F}"/>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221537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518C-8763-4728-93E8-5D5D4448D9E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How does KNN algorithm work? (Cont’d)</a:t>
            </a:r>
          </a:p>
        </p:txBody>
      </p:sp>
      <p:pic>
        <p:nvPicPr>
          <p:cNvPr id="5" name="Content Placeholder 4">
            <a:extLst>
              <a:ext uri="{FF2B5EF4-FFF2-40B4-BE49-F238E27FC236}">
                <a16:creationId xmlns:a16="http://schemas.microsoft.com/office/drawing/2014/main" id="{7318D103-FEA6-4C98-8B09-D826A3E21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5487" y="1372864"/>
            <a:ext cx="6101025" cy="5316460"/>
          </a:xfrm>
        </p:spPr>
      </p:pic>
      <p:sp>
        <p:nvSpPr>
          <p:cNvPr id="6" name="TextBox 5">
            <a:extLst>
              <a:ext uri="{FF2B5EF4-FFF2-40B4-BE49-F238E27FC236}">
                <a16:creationId xmlns:a16="http://schemas.microsoft.com/office/drawing/2014/main" id="{82414148-41BD-4ADB-B46E-723092D3DE12}"/>
              </a:ext>
            </a:extLst>
          </p:cNvPr>
          <p:cNvSpPr txBox="1"/>
          <p:nvPr/>
        </p:nvSpPr>
        <p:spPr>
          <a:xfrm>
            <a:off x="703847" y="6444022"/>
            <a:ext cx="2039352" cy="461665"/>
          </a:xfrm>
          <a:prstGeom prst="rect">
            <a:avLst/>
          </a:prstGeom>
          <a:noFill/>
        </p:spPr>
        <p:txBody>
          <a:bodyPr wrap="square" rtlCol="0">
            <a:spAutoFit/>
          </a:bodyPr>
          <a:lstStyle/>
          <a:p>
            <a:r>
              <a:rPr lang="en-US" sz="1200" dirty="0">
                <a:hlinkClick r:id="rId3">
                  <a:extLst>
                    <a:ext uri="{A12FA001-AC4F-418D-AE19-62706E023703}">
                      <ahyp:hlinkClr xmlns:ahyp="http://schemas.microsoft.com/office/drawing/2018/hyperlinkcolor" val="tx"/>
                    </a:ext>
                  </a:extLst>
                </a:hlinkClick>
              </a:rPr>
              <a:t>Image Source : https://www.datacamp.com</a:t>
            </a:r>
            <a:endParaRPr lang="en-US" sz="1200" dirty="0"/>
          </a:p>
        </p:txBody>
      </p:sp>
      <p:sp>
        <p:nvSpPr>
          <p:cNvPr id="7" name="Slide Number Placeholder 4">
            <a:extLst>
              <a:ext uri="{FF2B5EF4-FFF2-40B4-BE49-F238E27FC236}">
                <a16:creationId xmlns:a16="http://schemas.microsoft.com/office/drawing/2014/main" id="{A55EB8A3-9EA1-4F1F-8AED-66B08E32086E}"/>
              </a:ext>
            </a:extLst>
          </p:cNvPr>
          <p:cNvSpPr>
            <a:spLocks noGrp="1"/>
          </p:cNvSpPr>
          <p:nvPr>
            <p:ph type="sldNum" sz="quarter" idx="12"/>
          </p:nvPr>
        </p:nvSpPr>
        <p:spPr>
          <a:xfrm>
            <a:off x="9448800" y="6492875"/>
            <a:ext cx="2743200" cy="365125"/>
          </a:xfrm>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72794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B7DC-89B5-4F0F-BA2C-03602208A111}"/>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Number of neighbors</a:t>
            </a:r>
          </a:p>
        </p:txBody>
      </p:sp>
      <p:sp>
        <p:nvSpPr>
          <p:cNvPr id="3" name="Content Placeholder 2">
            <a:extLst>
              <a:ext uri="{FF2B5EF4-FFF2-40B4-BE49-F238E27FC236}">
                <a16:creationId xmlns:a16="http://schemas.microsoft.com/office/drawing/2014/main" id="{9C9458E7-FD38-4BCB-A9C7-FA81A888C955}"/>
              </a:ext>
            </a:extLst>
          </p:cNvPr>
          <p:cNvSpPr>
            <a:spLocks noGrp="1"/>
          </p:cNvSpPr>
          <p:nvPr>
            <p:ph idx="1"/>
          </p:nvPr>
        </p:nvSpPr>
        <p:spPr>
          <a:xfrm>
            <a:off x="838200" y="1825625"/>
            <a:ext cx="8678662" cy="4220068"/>
          </a:xfrm>
        </p:spPr>
        <p:txBody>
          <a:bodyPr>
            <a:normAutofit fontScale="92500" lnSpcReduction="20000"/>
          </a:bodyPr>
          <a:lstStyle/>
          <a:p>
            <a:pPr algn="just"/>
            <a:r>
              <a:rPr lang="en-US" dirty="0"/>
              <a:t>The number of neighbors(K) in KNN is a hyperparameter that you need choose at the time of model building. You can think of K as a controlling variable for the prediction model.</a:t>
            </a:r>
          </a:p>
          <a:p>
            <a:pPr algn="just"/>
            <a:r>
              <a:rPr lang="en-US" dirty="0"/>
              <a:t>Research has shown that no optimal number of neighbors suits all kind of data sets. Each dataset has its own requirements. </a:t>
            </a:r>
          </a:p>
          <a:p>
            <a:pPr algn="just"/>
            <a:r>
              <a:rPr lang="en-US" dirty="0"/>
              <a:t>Research has also shown that a small amount of neighbors are most flexible fit which will have low bias but high variance and a large number of neighbors will have a smoother decision boundary which means lower variance but higher bias.</a:t>
            </a:r>
          </a:p>
          <a:p>
            <a:pPr algn="just"/>
            <a:r>
              <a:rPr lang="en-US" dirty="0"/>
              <a:t>Generally, choose as an odd number if the number of classes is even. </a:t>
            </a:r>
          </a:p>
        </p:txBody>
      </p:sp>
      <p:sp>
        <p:nvSpPr>
          <p:cNvPr id="4" name="Slide Number Placeholder 4">
            <a:extLst>
              <a:ext uri="{FF2B5EF4-FFF2-40B4-BE49-F238E27FC236}">
                <a16:creationId xmlns:a16="http://schemas.microsoft.com/office/drawing/2014/main" id="{65C8F6B1-052D-4DDA-B134-1EFF28F6AE42}"/>
              </a:ext>
            </a:extLst>
          </p:cNvPr>
          <p:cNvSpPr>
            <a:spLocks noGrp="1"/>
          </p:cNvSpPr>
          <p:nvPr>
            <p:ph type="sldNum" sz="quarter" idx="12"/>
          </p:nvPr>
        </p:nvSpPr>
        <p:spPr>
          <a:xfrm>
            <a:off x="9448800" y="6492875"/>
            <a:ext cx="2743200" cy="365125"/>
          </a:xfrm>
        </p:spPr>
        <p:txBody>
          <a:bodyPr/>
          <a:lstStyle/>
          <a:p>
            <a:fld id="{6D22F896-40B5-4ADD-8801-0D06FADFA095}" type="slidenum">
              <a:rPr lang="en-US" smtClean="0"/>
              <a:t>12</a:t>
            </a:fld>
            <a:endParaRPr lang="en-US" dirty="0"/>
          </a:p>
        </p:txBody>
      </p:sp>
      <p:pic>
        <p:nvPicPr>
          <p:cNvPr id="6" name="Picture 5">
            <a:extLst>
              <a:ext uri="{FF2B5EF4-FFF2-40B4-BE49-F238E27FC236}">
                <a16:creationId xmlns:a16="http://schemas.microsoft.com/office/drawing/2014/main" id="{13538B8E-E2AB-415B-AB23-87968FBAC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6770" y="2805721"/>
            <a:ext cx="2645230" cy="2259875"/>
          </a:xfrm>
          <a:prstGeom prst="rect">
            <a:avLst/>
          </a:prstGeom>
        </p:spPr>
      </p:pic>
      <p:sp>
        <p:nvSpPr>
          <p:cNvPr id="7" name="Date Placeholder 3">
            <a:extLst>
              <a:ext uri="{FF2B5EF4-FFF2-40B4-BE49-F238E27FC236}">
                <a16:creationId xmlns:a16="http://schemas.microsoft.com/office/drawing/2014/main" id="{ADEFC207-0668-4A41-A731-BF9A14ABFBF0}"/>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2982328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264E-09BB-480A-ADBE-D2CEA22F95FA}"/>
              </a:ext>
            </a:extLst>
          </p:cNvPr>
          <p:cNvSpPr>
            <a:spLocks noGrp="1"/>
          </p:cNvSpPr>
          <p:nvPr>
            <p:ph type="title"/>
          </p:nvPr>
        </p:nvSpPr>
        <p:spPr>
          <a:xfrm>
            <a:off x="838200" y="365125"/>
            <a:ext cx="10515600" cy="1325563"/>
          </a:xfrm>
        </p:spPr>
        <p:txBody>
          <a:bodyPr/>
          <a:lstStyle/>
          <a:p>
            <a:pPr algn="ctr"/>
            <a:r>
              <a:rPr lang="en-US" dirty="0">
                <a:solidFill>
                  <a:schemeClr val="tx1"/>
                </a:solidFill>
                <a:effectLst>
                  <a:outerShdw blurRad="38100" dist="38100" dir="2700000" algn="tl">
                    <a:srgbClr val="000000">
                      <a:alpha val="43137"/>
                    </a:srgbClr>
                  </a:outerShdw>
                </a:effectLst>
              </a:rPr>
              <a:t>System Design for Crawling</a:t>
            </a:r>
          </a:p>
        </p:txBody>
      </p:sp>
      <p:sp>
        <p:nvSpPr>
          <p:cNvPr id="5" name="Slide Number Placeholder 4">
            <a:extLst>
              <a:ext uri="{FF2B5EF4-FFF2-40B4-BE49-F238E27FC236}">
                <a16:creationId xmlns:a16="http://schemas.microsoft.com/office/drawing/2014/main" id="{E393530D-2013-4DA6-8648-E622282E180F}"/>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6" name="Flowchart: Alternate Process 5">
            <a:extLst>
              <a:ext uri="{FF2B5EF4-FFF2-40B4-BE49-F238E27FC236}">
                <a16:creationId xmlns:a16="http://schemas.microsoft.com/office/drawing/2014/main" id="{5B1BCE91-D01E-47D9-884B-540AA9040B0D}"/>
              </a:ext>
            </a:extLst>
          </p:cNvPr>
          <p:cNvSpPr/>
          <p:nvPr/>
        </p:nvSpPr>
        <p:spPr>
          <a:xfrm>
            <a:off x="5466877" y="1676401"/>
            <a:ext cx="1089895" cy="381217"/>
          </a:xfrm>
          <a:prstGeom prst="flowChartAlternateProcess">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Start</a:t>
            </a:r>
          </a:p>
        </p:txBody>
      </p:sp>
      <p:sp>
        <p:nvSpPr>
          <p:cNvPr id="7" name="Flowchart: Alternate Process 6">
            <a:extLst>
              <a:ext uri="{FF2B5EF4-FFF2-40B4-BE49-F238E27FC236}">
                <a16:creationId xmlns:a16="http://schemas.microsoft.com/office/drawing/2014/main" id="{26A315B6-D8D4-4416-8B4E-EB6977F025ED}"/>
              </a:ext>
            </a:extLst>
          </p:cNvPr>
          <p:cNvSpPr/>
          <p:nvPr/>
        </p:nvSpPr>
        <p:spPr>
          <a:xfrm>
            <a:off x="5453732" y="6039949"/>
            <a:ext cx="1089895" cy="381217"/>
          </a:xfrm>
          <a:prstGeom prst="flowChartAlternateProcess">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End</a:t>
            </a:r>
          </a:p>
        </p:txBody>
      </p:sp>
      <p:sp>
        <p:nvSpPr>
          <p:cNvPr id="8" name="Rectangle 7">
            <a:extLst>
              <a:ext uri="{FF2B5EF4-FFF2-40B4-BE49-F238E27FC236}">
                <a16:creationId xmlns:a16="http://schemas.microsoft.com/office/drawing/2014/main" id="{F1D7F42E-7364-468D-90ED-98BDB7A8F797}"/>
              </a:ext>
            </a:extLst>
          </p:cNvPr>
          <p:cNvSpPr/>
          <p:nvPr/>
        </p:nvSpPr>
        <p:spPr>
          <a:xfrm>
            <a:off x="4925277" y="2249789"/>
            <a:ext cx="2146806" cy="611909"/>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chemeClr val="tx1"/>
                </a:solidFill>
              </a:rPr>
              <a:t>Crawl entire 3 websites</a:t>
            </a:r>
          </a:p>
        </p:txBody>
      </p:sp>
      <p:sp>
        <p:nvSpPr>
          <p:cNvPr id="9" name="Rectangle 8">
            <a:extLst>
              <a:ext uri="{FF2B5EF4-FFF2-40B4-BE49-F238E27FC236}">
                <a16:creationId xmlns:a16="http://schemas.microsoft.com/office/drawing/2014/main" id="{DACC448A-F118-4737-A792-9DFB3FA617B1}"/>
              </a:ext>
            </a:extLst>
          </p:cNvPr>
          <p:cNvSpPr/>
          <p:nvPr/>
        </p:nvSpPr>
        <p:spPr>
          <a:xfrm>
            <a:off x="4771481" y="4148927"/>
            <a:ext cx="2454398" cy="611909"/>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chemeClr val="tx1"/>
                </a:solidFill>
              </a:rPr>
              <a:t>Extract laptop’s features</a:t>
            </a:r>
          </a:p>
        </p:txBody>
      </p:sp>
      <p:sp>
        <p:nvSpPr>
          <p:cNvPr id="10" name="Flowchart: Magnetic Disk 9">
            <a:extLst>
              <a:ext uri="{FF2B5EF4-FFF2-40B4-BE49-F238E27FC236}">
                <a16:creationId xmlns:a16="http://schemas.microsoft.com/office/drawing/2014/main" id="{67B94AC7-FFDF-4C15-B44E-244785450A07}"/>
              </a:ext>
            </a:extLst>
          </p:cNvPr>
          <p:cNvSpPr/>
          <p:nvPr/>
        </p:nvSpPr>
        <p:spPr>
          <a:xfrm>
            <a:off x="7777398" y="1993263"/>
            <a:ext cx="873402" cy="1124960"/>
          </a:xfrm>
          <a:prstGeom prst="flowChartMagneticDisk">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200" dirty="0">
                <a:solidFill>
                  <a:schemeClr val="tx1"/>
                </a:solidFill>
              </a:rPr>
              <a:t>Pages/</a:t>
            </a:r>
          </a:p>
          <a:p>
            <a:pPr algn="ctr"/>
            <a:r>
              <a:rPr lang="en-US" sz="1200" dirty="0">
                <a:solidFill>
                  <a:schemeClr val="tx1"/>
                </a:solidFill>
              </a:rPr>
              <a:t>Links</a:t>
            </a:r>
          </a:p>
        </p:txBody>
      </p:sp>
      <p:sp>
        <p:nvSpPr>
          <p:cNvPr id="11" name="Rectangle 10">
            <a:extLst>
              <a:ext uri="{FF2B5EF4-FFF2-40B4-BE49-F238E27FC236}">
                <a16:creationId xmlns:a16="http://schemas.microsoft.com/office/drawing/2014/main" id="{E0CEB8C8-F896-49C5-BC71-8065C57D4B69}"/>
              </a:ext>
            </a:extLst>
          </p:cNvPr>
          <p:cNvSpPr/>
          <p:nvPr/>
        </p:nvSpPr>
        <p:spPr>
          <a:xfrm>
            <a:off x="4778053" y="5094438"/>
            <a:ext cx="2454398" cy="611909"/>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chemeClr val="tx1"/>
                </a:solidFill>
              </a:rPr>
              <a:t>Normalization for </a:t>
            </a:r>
          </a:p>
          <a:p>
            <a:pPr algn="ctr"/>
            <a:r>
              <a:rPr lang="en-US" sz="1400" dirty="0">
                <a:solidFill>
                  <a:schemeClr val="tx1"/>
                </a:solidFill>
              </a:rPr>
              <a:t>laptop entry</a:t>
            </a:r>
          </a:p>
        </p:txBody>
      </p:sp>
      <p:cxnSp>
        <p:nvCxnSpPr>
          <p:cNvPr id="12" name="Straight Arrow Connector 11">
            <a:extLst>
              <a:ext uri="{FF2B5EF4-FFF2-40B4-BE49-F238E27FC236}">
                <a16:creationId xmlns:a16="http://schemas.microsoft.com/office/drawing/2014/main" id="{E44E6D10-F43D-40B1-8823-BCAEF6008D8A}"/>
              </a:ext>
            </a:extLst>
          </p:cNvPr>
          <p:cNvCxnSpPr>
            <a:cxnSpLocks/>
            <a:stCxn id="6" idx="2"/>
            <a:endCxn id="8" idx="0"/>
          </p:cNvCxnSpPr>
          <p:nvPr/>
        </p:nvCxnSpPr>
        <p:spPr>
          <a:xfrm flipH="1">
            <a:off x="5998680" y="2057618"/>
            <a:ext cx="13145" cy="1921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BF35D33-9428-496A-9D88-BDC2A6B10966}"/>
              </a:ext>
            </a:extLst>
          </p:cNvPr>
          <p:cNvCxnSpPr>
            <a:cxnSpLocks/>
            <a:stCxn id="8" idx="2"/>
            <a:endCxn id="17" idx="0"/>
          </p:cNvCxnSpPr>
          <p:nvPr/>
        </p:nvCxnSpPr>
        <p:spPr>
          <a:xfrm>
            <a:off x="5998680" y="2861698"/>
            <a:ext cx="6573" cy="3363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4A0694A-710A-4CCA-9DCE-616A1F1E697F}"/>
              </a:ext>
            </a:extLst>
          </p:cNvPr>
          <p:cNvCxnSpPr>
            <a:cxnSpLocks/>
            <a:stCxn id="8" idx="3"/>
            <a:endCxn id="10" idx="2"/>
          </p:cNvCxnSpPr>
          <p:nvPr/>
        </p:nvCxnSpPr>
        <p:spPr>
          <a:xfrm flipV="1">
            <a:off x="7072083" y="2555743"/>
            <a:ext cx="70531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75FCAB5-F7FE-40BE-851D-C7441E6FD208}"/>
              </a:ext>
            </a:extLst>
          </p:cNvPr>
          <p:cNvCxnSpPr>
            <a:cxnSpLocks/>
            <a:stCxn id="9" idx="2"/>
            <a:endCxn id="11" idx="0"/>
          </p:cNvCxnSpPr>
          <p:nvPr/>
        </p:nvCxnSpPr>
        <p:spPr>
          <a:xfrm>
            <a:off x="5998680" y="4760836"/>
            <a:ext cx="6572" cy="3336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71CF78-F375-42EC-823B-CFE3465D2E8C}"/>
              </a:ext>
            </a:extLst>
          </p:cNvPr>
          <p:cNvCxnSpPr>
            <a:cxnSpLocks/>
            <a:stCxn id="11" idx="2"/>
            <a:endCxn id="7" idx="0"/>
          </p:cNvCxnSpPr>
          <p:nvPr/>
        </p:nvCxnSpPr>
        <p:spPr>
          <a:xfrm flipH="1">
            <a:off x="5998680" y="5706347"/>
            <a:ext cx="6572" cy="3336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34A3FA6-70B5-4BFD-A7C4-A1E4F6D182EA}"/>
              </a:ext>
            </a:extLst>
          </p:cNvPr>
          <p:cNvSpPr/>
          <p:nvPr/>
        </p:nvSpPr>
        <p:spPr>
          <a:xfrm>
            <a:off x="4778054" y="3198005"/>
            <a:ext cx="2454398" cy="611909"/>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chemeClr val="tx1"/>
                </a:solidFill>
              </a:rPr>
              <a:t>Filter the Laptop pages using IT-IDF</a:t>
            </a:r>
          </a:p>
        </p:txBody>
      </p:sp>
      <p:cxnSp>
        <p:nvCxnSpPr>
          <p:cNvPr id="18" name="Straight Arrow Connector 17">
            <a:extLst>
              <a:ext uri="{FF2B5EF4-FFF2-40B4-BE49-F238E27FC236}">
                <a16:creationId xmlns:a16="http://schemas.microsoft.com/office/drawing/2014/main" id="{140B11E1-CBE8-4734-85AB-326DA6180B83}"/>
              </a:ext>
            </a:extLst>
          </p:cNvPr>
          <p:cNvCxnSpPr>
            <a:cxnSpLocks/>
            <a:stCxn id="17" idx="2"/>
            <a:endCxn id="9" idx="0"/>
          </p:cNvCxnSpPr>
          <p:nvPr/>
        </p:nvCxnSpPr>
        <p:spPr>
          <a:xfrm flipH="1">
            <a:off x="5998680" y="3809914"/>
            <a:ext cx="6573" cy="3390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1B24515-3251-4E6D-9EE2-3C2D917118E2}"/>
              </a:ext>
            </a:extLst>
          </p:cNvPr>
          <p:cNvCxnSpPr>
            <a:cxnSpLocks/>
            <a:stCxn id="10" idx="3"/>
            <a:endCxn id="17" idx="3"/>
          </p:cNvCxnSpPr>
          <p:nvPr/>
        </p:nvCxnSpPr>
        <p:spPr>
          <a:xfrm rot="5400000">
            <a:off x="7530408" y="2820268"/>
            <a:ext cx="385737" cy="981647"/>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94607556-4934-4FED-A645-5E9FDACDC52D}"/>
              </a:ext>
            </a:extLst>
          </p:cNvPr>
          <p:cNvSpPr/>
          <p:nvPr/>
        </p:nvSpPr>
        <p:spPr>
          <a:xfrm>
            <a:off x="7777398" y="5024747"/>
            <a:ext cx="1104889" cy="751290"/>
          </a:xfrm>
          <a:prstGeom prst="flowChartDocumen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Normalized laptop list</a:t>
            </a:r>
          </a:p>
        </p:txBody>
      </p:sp>
      <p:cxnSp>
        <p:nvCxnSpPr>
          <p:cNvPr id="21" name="Straight Arrow Connector 20">
            <a:extLst>
              <a:ext uri="{FF2B5EF4-FFF2-40B4-BE49-F238E27FC236}">
                <a16:creationId xmlns:a16="http://schemas.microsoft.com/office/drawing/2014/main" id="{B59E3F36-8C4C-4591-8FA0-F8EB138F1BAD}"/>
              </a:ext>
            </a:extLst>
          </p:cNvPr>
          <p:cNvCxnSpPr>
            <a:cxnSpLocks/>
            <a:stCxn id="11" idx="3"/>
            <a:endCxn id="20" idx="1"/>
          </p:cNvCxnSpPr>
          <p:nvPr/>
        </p:nvCxnSpPr>
        <p:spPr>
          <a:xfrm flipV="1">
            <a:off x="7232451" y="5400392"/>
            <a:ext cx="54494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Date Placeholder 3">
            <a:extLst>
              <a:ext uri="{FF2B5EF4-FFF2-40B4-BE49-F238E27FC236}">
                <a16:creationId xmlns:a16="http://schemas.microsoft.com/office/drawing/2014/main" id="{FBA0A166-FD2C-4BBF-A78A-40BC249AE338}"/>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2589182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7213-48F9-4B09-A31F-1755C4732644}"/>
              </a:ext>
            </a:extLst>
          </p:cNvPr>
          <p:cNvSpPr>
            <a:spLocks noGrp="1"/>
          </p:cNvSpPr>
          <p:nvPr>
            <p:ph type="title"/>
          </p:nvPr>
        </p:nvSpPr>
        <p:spPr>
          <a:xfrm>
            <a:off x="261257" y="744286"/>
            <a:ext cx="9820455" cy="1077229"/>
          </a:xfrm>
        </p:spPr>
        <p:txBody>
          <a:bodyPr/>
          <a:lstStyle/>
          <a:p>
            <a:pPr algn="ctr"/>
            <a:r>
              <a:rPr lang="en-US" dirty="0">
                <a:solidFill>
                  <a:schemeClr val="tx1"/>
                </a:solidFill>
                <a:effectLst>
                  <a:outerShdw blurRad="38100" dist="38100" dir="2700000" algn="tl">
                    <a:srgbClr val="000000">
                      <a:alpha val="43137"/>
                    </a:srgbClr>
                  </a:outerShdw>
                </a:effectLst>
              </a:rPr>
              <a:t>System Design for Searching</a:t>
            </a:r>
          </a:p>
        </p:txBody>
      </p:sp>
      <p:sp>
        <p:nvSpPr>
          <p:cNvPr id="6" name="Slide Number Placeholder 5">
            <a:extLst>
              <a:ext uri="{FF2B5EF4-FFF2-40B4-BE49-F238E27FC236}">
                <a16:creationId xmlns:a16="http://schemas.microsoft.com/office/drawing/2014/main" id="{4FE921BE-AA0D-402B-97DC-8B8A7A0AEFBE}"/>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25" name="Flowchart: Alternate Process 24">
            <a:extLst>
              <a:ext uri="{FF2B5EF4-FFF2-40B4-BE49-F238E27FC236}">
                <a16:creationId xmlns:a16="http://schemas.microsoft.com/office/drawing/2014/main" id="{B00BC9C6-DE93-45B6-9FD2-C635153EF77F}"/>
              </a:ext>
            </a:extLst>
          </p:cNvPr>
          <p:cNvSpPr/>
          <p:nvPr/>
        </p:nvSpPr>
        <p:spPr>
          <a:xfrm>
            <a:off x="4923306" y="2275912"/>
            <a:ext cx="1089895" cy="381217"/>
          </a:xfrm>
          <a:prstGeom prst="flowChartAlternateProcess">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Start</a:t>
            </a:r>
          </a:p>
        </p:txBody>
      </p:sp>
      <p:sp>
        <p:nvSpPr>
          <p:cNvPr id="27" name="Flowchart: Alternate Process 26">
            <a:extLst>
              <a:ext uri="{FF2B5EF4-FFF2-40B4-BE49-F238E27FC236}">
                <a16:creationId xmlns:a16="http://schemas.microsoft.com/office/drawing/2014/main" id="{50D3C346-44C3-4A57-8714-57FEBDDF1A0E}"/>
              </a:ext>
            </a:extLst>
          </p:cNvPr>
          <p:cNvSpPr/>
          <p:nvPr/>
        </p:nvSpPr>
        <p:spPr>
          <a:xfrm>
            <a:off x="4923306" y="6102568"/>
            <a:ext cx="1089895" cy="381217"/>
          </a:xfrm>
          <a:prstGeom prst="flowChartAlternateProcess">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End</a:t>
            </a:r>
          </a:p>
        </p:txBody>
      </p:sp>
      <p:sp>
        <p:nvSpPr>
          <p:cNvPr id="28" name="Parallelogram 27">
            <a:extLst>
              <a:ext uri="{FF2B5EF4-FFF2-40B4-BE49-F238E27FC236}">
                <a16:creationId xmlns:a16="http://schemas.microsoft.com/office/drawing/2014/main" id="{8F00D745-765B-45C2-82F5-9497EACE3A74}"/>
              </a:ext>
            </a:extLst>
          </p:cNvPr>
          <p:cNvSpPr/>
          <p:nvPr/>
        </p:nvSpPr>
        <p:spPr>
          <a:xfrm>
            <a:off x="4279823" y="5199964"/>
            <a:ext cx="2379433" cy="611909"/>
          </a:xfrm>
          <a:prstGeom prst="parallelogram">
            <a:avLst>
              <a:gd name="adj" fmla="val 57733"/>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chemeClr val="tx1"/>
                </a:solidFill>
              </a:rPr>
              <a:t>Display 3 relevant laptops</a:t>
            </a:r>
          </a:p>
        </p:txBody>
      </p:sp>
      <p:cxnSp>
        <p:nvCxnSpPr>
          <p:cNvPr id="29" name="Straight Arrow Connector 28">
            <a:extLst>
              <a:ext uri="{FF2B5EF4-FFF2-40B4-BE49-F238E27FC236}">
                <a16:creationId xmlns:a16="http://schemas.microsoft.com/office/drawing/2014/main" id="{0DE52018-6B8A-461A-A3BC-4585124917D1}"/>
              </a:ext>
            </a:extLst>
          </p:cNvPr>
          <p:cNvCxnSpPr>
            <a:cxnSpLocks/>
            <a:stCxn id="25" idx="2"/>
            <a:endCxn id="36" idx="0"/>
          </p:cNvCxnSpPr>
          <p:nvPr/>
        </p:nvCxnSpPr>
        <p:spPr>
          <a:xfrm flipH="1">
            <a:off x="5468252" y="2657129"/>
            <a:ext cx="2" cy="2906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A3A5597-272E-4F00-BF42-A8D4043711D2}"/>
              </a:ext>
            </a:extLst>
          </p:cNvPr>
          <p:cNvCxnSpPr>
            <a:cxnSpLocks/>
            <a:stCxn id="28" idx="4"/>
            <a:endCxn id="27" idx="0"/>
          </p:cNvCxnSpPr>
          <p:nvPr/>
        </p:nvCxnSpPr>
        <p:spPr>
          <a:xfrm flipH="1">
            <a:off x="5468254" y="5811873"/>
            <a:ext cx="1286" cy="2906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50DC4AA-3229-449E-833C-84DAC3D7AD3F}"/>
              </a:ext>
            </a:extLst>
          </p:cNvPr>
          <p:cNvCxnSpPr>
            <a:cxnSpLocks/>
            <a:stCxn id="38" idx="2"/>
            <a:endCxn id="28" idx="0"/>
          </p:cNvCxnSpPr>
          <p:nvPr/>
        </p:nvCxnSpPr>
        <p:spPr>
          <a:xfrm>
            <a:off x="5469540" y="4909269"/>
            <a:ext cx="0" cy="2906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Parallelogram 35">
            <a:extLst>
              <a:ext uri="{FF2B5EF4-FFF2-40B4-BE49-F238E27FC236}">
                <a16:creationId xmlns:a16="http://schemas.microsoft.com/office/drawing/2014/main" id="{64006FFB-487C-4C47-89C5-009FEF3A06F8}"/>
              </a:ext>
            </a:extLst>
          </p:cNvPr>
          <p:cNvSpPr/>
          <p:nvPr/>
        </p:nvSpPr>
        <p:spPr>
          <a:xfrm>
            <a:off x="4278535" y="2947824"/>
            <a:ext cx="2379433" cy="611909"/>
          </a:xfrm>
          <a:prstGeom prst="parallelogram">
            <a:avLst>
              <a:gd name="adj" fmla="val 57733"/>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chemeClr val="tx1"/>
                </a:solidFill>
              </a:rPr>
              <a:t>Laptop’s feature</a:t>
            </a:r>
          </a:p>
        </p:txBody>
      </p:sp>
      <p:sp>
        <p:nvSpPr>
          <p:cNvPr id="38" name="Rectangle 37">
            <a:extLst>
              <a:ext uri="{FF2B5EF4-FFF2-40B4-BE49-F238E27FC236}">
                <a16:creationId xmlns:a16="http://schemas.microsoft.com/office/drawing/2014/main" id="{230AD8C8-B5ED-4227-BC47-6600AAAC07B7}"/>
              </a:ext>
            </a:extLst>
          </p:cNvPr>
          <p:cNvSpPr/>
          <p:nvPr/>
        </p:nvSpPr>
        <p:spPr>
          <a:xfrm>
            <a:off x="4242341" y="3850428"/>
            <a:ext cx="2454398" cy="10588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chemeClr val="tx1"/>
                </a:solidFill>
              </a:rPr>
              <a:t>Determine relevant laptop by using K-Nearest Neighbors</a:t>
            </a:r>
          </a:p>
        </p:txBody>
      </p:sp>
      <p:cxnSp>
        <p:nvCxnSpPr>
          <p:cNvPr id="39" name="Straight Arrow Connector 38">
            <a:extLst>
              <a:ext uri="{FF2B5EF4-FFF2-40B4-BE49-F238E27FC236}">
                <a16:creationId xmlns:a16="http://schemas.microsoft.com/office/drawing/2014/main" id="{FF4DB30F-F508-46DC-9A58-A84C7BFCD157}"/>
              </a:ext>
            </a:extLst>
          </p:cNvPr>
          <p:cNvCxnSpPr>
            <a:cxnSpLocks/>
            <a:stCxn id="36" idx="4"/>
            <a:endCxn id="38" idx="0"/>
          </p:cNvCxnSpPr>
          <p:nvPr/>
        </p:nvCxnSpPr>
        <p:spPr>
          <a:xfrm>
            <a:off x="5468252" y="3559733"/>
            <a:ext cx="1288" cy="2906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4383F52-D123-4FE1-9E0C-8CB812A46B3C}"/>
              </a:ext>
            </a:extLst>
          </p:cNvPr>
          <p:cNvCxnSpPr>
            <a:cxnSpLocks/>
            <a:stCxn id="52" idx="3"/>
            <a:endCxn id="38" idx="1"/>
          </p:cNvCxnSpPr>
          <p:nvPr/>
        </p:nvCxnSpPr>
        <p:spPr>
          <a:xfrm>
            <a:off x="3660291" y="4379848"/>
            <a:ext cx="58205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5C133395-58CA-4686-A438-F6171974CB3F}"/>
              </a:ext>
            </a:extLst>
          </p:cNvPr>
          <p:cNvSpPr/>
          <p:nvPr/>
        </p:nvSpPr>
        <p:spPr>
          <a:xfrm>
            <a:off x="2555402" y="4004203"/>
            <a:ext cx="1104889" cy="751290"/>
          </a:xfrm>
          <a:prstGeom prst="flowChartDocumen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Normalized laptop list</a:t>
            </a:r>
          </a:p>
        </p:txBody>
      </p:sp>
      <p:sp>
        <p:nvSpPr>
          <p:cNvPr id="15" name="Date Placeholder 3">
            <a:extLst>
              <a:ext uri="{FF2B5EF4-FFF2-40B4-BE49-F238E27FC236}">
                <a16:creationId xmlns:a16="http://schemas.microsoft.com/office/drawing/2014/main" id="{9140AC31-BB70-432C-A82A-3CED9A638CDE}"/>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260889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56A4-035F-4007-89C6-8DBCAB33DCF2}"/>
              </a:ext>
            </a:extLst>
          </p:cNvPr>
          <p:cNvSpPr>
            <a:spLocks noGrp="1"/>
          </p:cNvSpPr>
          <p:nvPr>
            <p:ph type="title"/>
          </p:nvPr>
        </p:nvSpPr>
        <p:spPr>
          <a:xfrm>
            <a:off x="102427" y="753227"/>
            <a:ext cx="9912430" cy="1077229"/>
          </a:xfrm>
        </p:spPr>
        <p:txBody>
          <a:bodyPr/>
          <a:lstStyle/>
          <a:p>
            <a:pPr algn="ctr"/>
            <a:r>
              <a:rPr lang="en-US" dirty="0">
                <a:solidFill>
                  <a:schemeClr val="tx1"/>
                </a:solidFill>
                <a:effectLst>
                  <a:outerShdw blurRad="38100" dist="38100" dir="2700000" algn="tl">
                    <a:srgbClr val="000000">
                      <a:alpha val="43137"/>
                    </a:srgbClr>
                  </a:outerShdw>
                </a:effectLst>
              </a:rPr>
              <a:t>User Input Limitations</a:t>
            </a:r>
          </a:p>
        </p:txBody>
      </p:sp>
      <p:graphicFrame>
        <p:nvGraphicFramePr>
          <p:cNvPr id="6" name="Content Placeholder 5">
            <a:extLst>
              <a:ext uri="{FF2B5EF4-FFF2-40B4-BE49-F238E27FC236}">
                <a16:creationId xmlns:a16="http://schemas.microsoft.com/office/drawing/2014/main" id="{F8AB0598-A8FC-4239-9B8F-49FB01BC943F}"/>
              </a:ext>
            </a:extLst>
          </p:cNvPr>
          <p:cNvGraphicFramePr>
            <a:graphicFrameLocks noGrp="1"/>
          </p:cNvGraphicFramePr>
          <p:nvPr>
            <p:ph idx="1"/>
          </p:nvPr>
        </p:nvGraphicFramePr>
        <p:xfrm>
          <a:off x="1022157" y="2098767"/>
          <a:ext cx="6118872" cy="457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17749276-8CA9-4832-899F-1F6F72512D34}"/>
              </a:ext>
            </a:extLst>
          </p:cNvPr>
          <p:cNvSpPr txBox="1"/>
          <p:nvPr/>
        </p:nvSpPr>
        <p:spPr>
          <a:xfrm>
            <a:off x="7822945" y="2814266"/>
            <a:ext cx="2434321" cy="1754326"/>
          </a:xfrm>
          <a:prstGeom prst="rect">
            <a:avLst/>
          </a:prstGeom>
          <a:noFill/>
        </p:spPr>
        <p:txBody>
          <a:bodyPr wrap="none" rtlCol="0">
            <a:spAutoFit/>
          </a:bodyPr>
          <a:lstStyle/>
          <a:p>
            <a:r>
              <a:rPr lang="en-US" dirty="0"/>
              <a:t>Available format!</a:t>
            </a:r>
          </a:p>
          <a:p>
            <a:r>
              <a:rPr lang="en-US" dirty="0"/>
              <a:t>S+B </a:t>
            </a:r>
          </a:p>
          <a:p>
            <a:r>
              <a:rPr lang="en-US" dirty="0"/>
              <a:t>S+P</a:t>
            </a:r>
          </a:p>
          <a:p>
            <a:r>
              <a:rPr lang="en-US" dirty="0"/>
              <a:t>B+P</a:t>
            </a:r>
          </a:p>
          <a:p>
            <a:endParaRPr lang="en-US" dirty="0"/>
          </a:p>
          <a:p>
            <a:r>
              <a:rPr lang="en-US" dirty="0"/>
              <a:t>B+S+P is not available</a:t>
            </a:r>
          </a:p>
        </p:txBody>
      </p:sp>
      <p:sp>
        <p:nvSpPr>
          <p:cNvPr id="3" name="Slide Number Placeholder 2">
            <a:extLst>
              <a:ext uri="{FF2B5EF4-FFF2-40B4-BE49-F238E27FC236}">
                <a16:creationId xmlns:a16="http://schemas.microsoft.com/office/drawing/2014/main" id="{7D72F8BA-4CB7-4017-B65F-764566009854}"/>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8" name="Date Placeholder 3">
            <a:extLst>
              <a:ext uri="{FF2B5EF4-FFF2-40B4-BE49-F238E27FC236}">
                <a16:creationId xmlns:a16="http://schemas.microsoft.com/office/drawing/2014/main" id="{3CA345C9-B947-43AA-B3B6-65830AF88359}"/>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131738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7943-2211-46E7-BCD4-FAF394CECFB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User Input</a:t>
            </a:r>
          </a:p>
        </p:txBody>
      </p:sp>
      <p:pic>
        <p:nvPicPr>
          <p:cNvPr id="7" name="Content Placeholder 6">
            <a:extLst>
              <a:ext uri="{FF2B5EF4-FFF2-40B4-BE49-F238E27FC236}">
                <a16:creationId xmlns:a16="http://schemas.microsoft.com/office/drawing/2014/main" id="{37E2233C-47F5-44F1-AFB4-1011569335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720036" y="1690688"/>
            <a:ext cx="8751928" cy="5138935"/>
          </a:xfrm>
        </p:spPr>
      </p:pic>
      <p:sp>
        <p:nvSpPr>
          <p:cNvPr id="8" name="Date Placeholder 3">
            <a:extLst>
              <a:ext uri="{FF2B5EF4-FFF2-40B4-BE49-F238E27FC236}">
                <a16:creationId xmlns:a16="http://schemas.microsoft.com/office/drawing/2014/main" id="{92D46A61-995C-469B-AFDB-4CF95DC79259}"/>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224325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53EB0-64AF-4E20-9ED4-84F4EDDDBC1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Result </a:t>
            </a:r>
          </a:p>
        </p:txBody>
      </p:sp>
      <p:pic>
        <p:nvPicPr>
          <p:cNvPr id="6" name="Content Placeholder 5">
            <a:extLst>
              <a:ext uri="{FF2B5EF4-FFF2-40B4-BE49-F238E27FC236}">
                <a16:creationId xmlns:a16="http://schemas.microsoft.com/office/drawing/2014/main" id="{F4B5AA22-3932-486D-BE71-FB71F4F2EB1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25597" y="1690688"/>
            <a:ext cx="8740806" cy="5088230"/>
          </a:xfrm>
        </p:spPr>
      </p:pic>
      <p:sp>
        <p:nvSpPr>
          <p:cNvPr id="7" name="Date Placeholder 3">
            <a:extLst>
              <a:ext uri="{FF2B5EF4-FFF2-40B4-BE49-F238E27FC236}">
                <a16:creationId xmlns:a16="http://schemas.microsoft.com/office/drawing/2014/main" id="{DB02C833-04A5-4DFB-8C5B-3A79B6D4C8B6}"/>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2285748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Expected Output</a:t>
            </a:r>
          </a:p>
        </p:txBody>
      </p:sp>
      <p:sp>
        <p:nvSpPr>
          <p:cNvPr id="3" name="Content Placeholder 2"/>
          <p:cNvSpPr>
            <a:spLocks noGrp="1"/>
          </p:cNvSpPr>
          <p:nvPr>
            <p:ph idx="1"/>
          </p:nvPr>
        </p:nvSpPr>
        <p:spPr>
          <a:xfrm>
            <a:off x="680321" y="2646154"/>
            <a:ext cx="10673479" cy="2880586"/>
          </a:xfrm>
        </p:spPr>
        <p:txBody>
          <a:bodyPr/>
          <a:lstStyle/>
          <a:p>
            <a:pPr algn="just"/>
            <a:r>
              <a:rPr lang="en-US" dirty="0"/>
              <a:t>The mini-web agent can support the people to choose which products they should buy across the web resources.</a:t>
            </a:r>
          </a:p>
          <a:p>
            <a:pPr algn="just"/>
            <a:r>
              <a:rPr lang="en-US" dirty="0"/>
              <a:t>It also provide functionality to filter too many relevant results from searching.</a:t>
            </a:r>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Date Placeholder 3">
            <a:extLst>
              <a:ext uri="{FF2B5EF4-FFF2-40B4-BE49-F238E27FC236}">
                <a16:creationId xmlns:a16="http://schemas.microsoft.com/office/drawing/2014/main" id="{29DF6959-A873-46C8-94D4-3C8E541079BC}"/>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580122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Future Work</a:t>
            </a:r>
          </a:p>
        </p:txBody>
      </p:sp>
      <p:sp>
        <p:nvSpPr>
          <p:cNvPr id="3" name="Content Placeholder 2"/>
          <p:cNvSpPr>
            <a:spLocks noGrp="1"/>
          </p:cNvSpPr>
          <p:nvPr>
            <p:ph idx="1"/>
          </p:nvPr>
        </p:nvSpPr>
        <p:spPr/>
        <p:txBody>
          <a:bodyPr/>
          <a:lstStyle/>
          <a:p>
            <a:pPr algn="just"/>
            <a:r>
              <a:rPr lang="en-US" dirty="0"/>
              <a:t>Applying K-NN algorithm to classify products from normalized results.</a:t>
            </a:r>
          </a:p>
          <a:p>
            <a:pPr algn="just"/>
            <a:r>
              <a:rPr lang="en-US" dirty="0"/>
              <a:t>Complete implementation of Mini Web Agent that is crawling, scraping and recommendation. </a:t>
            </a:r>
          </a:p>
          <a:p>
            <a:pPr algn="just"/>
            <a:r>
              <a:rPr lang="en-US" dirty="0"/>
              <a:t>Determine 3 relevant laptops to display.</a:t>
            </a:r>
          </a:p>
          <a:p>
            <a:pPr marL="0" indent="0" algn="just">
              <a:buNone/>
            </a:pPr>
            <a:endParaRPr lang="en-US" dirty="0"/>
          </a:p>
          <a:p>
            <a:pPr algn="just"/>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
        <p:nvSpPr>
          <p:cNvPr id="6" name="Date Placeholder 3">
            <a:extLst>
              <a:ext uri="{FF2B5EF4-FFF2-40B4-BE49-F238E27FC236}">
                <a16:creationId xmlns:a16="http://schemas.microsoft.com/office/drawing/2014/main" id="{F2429A27-6957-461F-A105-08213F046F3B}"/>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150694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EB53-F24E-4AC8-B835-33ABDCBE249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Outline</a:t>
            </a:r>
          </a:p>
        </p:txBody>
      </p:sp>
      <p:sp>
        <p:nvSpPr>
          <p:cNvPr id="3" name="Content Placeholder 2">
            <a:extLst>
              <a:ext uri="{FF2B5EF4-FFF2-40B4-BE49-F238E27FC236}">
                <a16:creationId xmlns:a16="http://schemas.microsoft.com/office/drawing/2014/main" id="{14B7958D-D0DE-4AD1-A407-14FEF787B866}"/>
              </a:ext>
            </a:extLst>
          </p:cNvPr>
          <p:cNvSpPr>
            <a:spLocks noGrp="1"/>
          </p:cNvSpPr>
          <p:nvPr>
            <p:ph idx="1"/>
          </p:nvPr>
        </p:nvSpPr>
        <p:spPr/>
        <p:txBody>
          <a:bodyPr>
            <a:normAutofit/>
          </a:bodyPr>
          <a:lstStyle/>
          <a:p>
            <a:r>
              <a:rPr lang="en-US" dirty="0"/>
              <a:t>Abstract</a:t>
            </a:r>
          </a:p>
          <a:p>
            <a:r>
              <a:rPr lang="en-US" dirty="0"/>
              <a:t>Objectives</a:t>
            </a:r>
          </a:p>
          <a:p>
            <a:r>
              <a:rPr lang="en-US" dirty="0"/>
              <a:t>Scope of Thesis</a:t>
            </a:r>
          </a:p>
          <a:p>
            <a:r>
              <a:rPr lang="en-US" dirty="0"/>
              <a:t>Field Background</a:t>
            </a:r>
          </a:p>
          <a:p>
            <a:r>
              <a:rPr lang="en-US" dirty="0"/>
              <a:t>System Design</a:t>
            </a:r>
          </a:p>
          <a:p>
            <a:r>
              <a:rPr lang="en-US" dirty="0"/>
              <a:t>Expected Output</a:t>
            </a:r>
          </a:p>
          <a:p>
            <a:r>
              <a:rPr lang="en-US" dirty="0"/>
              <a:t>Future work</a:t>
            </a:r>
          </a:p>
          <a:p>
            <a:r>
              <a:rPr lang="en-US" dirty="0"/>
              <a:t>Conclusion</a:t>
            </a:r>
          </a:p>
          <a:p>
            <a:endParaRPr lang="en-US" dirty="0"/>
          </a:p>
        </p:txBody>
      </p:sp>
      <p:sp>
        <p:nvSpPr>
          <p:cNvPr id="5" name="Slide Number Placeholder 4">
            <a:extLst>
              <a:ext uri="{FF2B5EF4-FFF2-40B4-BE49-F238E27FC236}">
                <a16:creationId xmlns:a16="http://schemas.microsoft.com/office/drawing/2014/main" id="{DF4304A5-144D-421C-94D7-C6F5DE05410C}"/>
              </a:ext>
            </a:extLst>
          </p:cNvPr>
          <p:cNvSpPr>
            <a:spLocks noGrp="1"/>
          </p:cNvSpPr>
          <p:nvPr>
            <p:ph type="sldNum" sz="quarter" idx="12"/>
          </p:nvPr>
        </p:nvSpPr>
        <p:spPr/>
        <p:txBody>
          <a:bodyPr/>
          <a:lstStyle/>
          <a:p>
            <a:fld id="{6D22F896-40B5-4ADD-8801-0D06FADFA095}" type="slidenum">
              <a:rPr lang="en-US" smtClean="0"/>
              <a:t>2</a:t>
            </a:fld>
            <a:endParaRPr lang="en-US" dirty="0"/>
          </a:p>
        </p:txBody>
      </p:sp>
      <p:sp>
        <p:nvSpPr>
          <p:cNvPr id="6" name="Date Placeholder 3">
            <a:extLst>
              <a:ext uri="{FF2B5EF4-FFF2-40B4-BE49-F238E27FC236}">
                <a16:creationId xmlns:a16="http://schemas.microsoft.com/office/drawing/2014/main" id="{2C311CC6-5B68-460E-9765-38DB59B64747}"/>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480668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Conclusion</a:t>
            </a:r>
          </a:p>
        </p:txBody>
      </p:sp>
      <p:sp>
        <p:nvSpPr>
          <p:cNvPr id="3" name="Content Placeholder 2"/>
          <p:cNvSpPr>
            <a:spLocks noGrp="1"/>
          </p:cNvSpPr>
          <p:nvPr>
            <p:ph idx="1"/>
          </p:nvPr>
        </p:nvSpPr>
        <p:spPr/>
        <p:txBody>
          <a:bodyPr/>
          <a:lstStyle/>
          <a:p>
            <a:pPr algn="just"/>
            <a:r>
              <a:rPr lang="en-US" dirty="0"/>
              <a:t>This system will give too much knowledge about web scraping, web crawlers and how to migrate them with classification methods.</a:t>
            </a:r>
          </a:p>
          <a:p>
            <a:pPr algn="just"/>
            <a:r>
              <a:rPr lang="en-US" dirty="0"/>
              <a:t>The system helps to understand how Search Engine works.</a:t>
            </a:r>
          </a:p>
          <a:p>
            <a:pPr algn="just"/>
            <a:r>
              <a:rPr lang="en-US" dirty="0"/>
              <a:t>The user can get the information about the suitable product during a short period of time without the need for visiting too many websites.</a:t>
            </a:r>
          </a:p>
          <a:p>
            <a:pPr algn="just"/>
            <a:r>
              <a:rPr lang="en-US" dirty="0"/>
              <a:t>User can also have advantages from KNN algorithm. With the help of the algorithm, user can save time and fuzzy choosing because the most three relevant items are showed.</a:t>
            </a:r>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
        <p:nvSpPr>
          <p:cNvPr id="6" name="Date Placeholder 3">
            <a:extLst>
              <a:ext uri="{FF2B5EF4-FFF2-40B4-BE49-F238E27FC236}">
                <a16:creationId xmlns:a16="http://schemas.microsoft.com/office/drawing/2014/main" id="{7148F242-A0F0-4763-8EBA-A5F406BE40C9}"/>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551895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852737"/>
          </a:xfrm>
        </p:spPr>
        <p:txBody>
          <a:bodyPr/>
          <a:lstStyle/>
          <a:p>
            <a:pPr algn="ctr"/>
            <a:r>
              <a:rPr lang="en-US" b="1" dirty="0">
                <a:effectLst>
                  <a:outerShdw blurRad="38100" dist="38100" dir="2700000" algn="tl">
                    <a:srgbClr val="000000">
                      <a:alpha val="43137"/>
                    </a:srgbClr>
                  </a:outerShdw>
                </a:effectLst>
              </a:rPr>
              <a:t>Thank You </a:t>
            </a:r>
          </a:p>
        </p:txBody>
      </p:sp>
      <p:sp>
        <p:nvSpPr>
          <p:cNvPr id="4" name="Date Placeholder 3"/>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pic>
        <p:nvPicPr>
          <p:cNvPr id="6" name="Picture 5">
            <a:extLst>
              <a:ext uri="{FF2B5EF4-FFF2-40B4-BE49-F238E27FC236}">
                <a16:creationId xmlns:a16="http://schemas.microsoft.com/office/drawing/2014/main" id="{28BABBDB-C9EF-40CF-8569-4761F420B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790700"/>
            <a:ext cx="3009900" cy="3048000"/>
          </a:xfrm>
          <a:prstGeom prst="rect">
            <a:avLst/>
          </a:prstGeom>
        </p:spPr>
      </p:pic>
    </p:spTree>
    <p:extLst>
      <p:ext uri="{BB962C8B-B14F-4D97-AF65-F5344CB8AC3E}">
        <p14:creationId xmlns:p14="http://schemas.microsoft.com/office/powerpoint/2010/main" val="154686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BB76-1F52-4560-B717-6C8EEDCB21C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Abstract</a:t>
            </a:r>
          </a:p>
        </p:txBody>
      </p:sp>
      <p:sp>
        <p:nvSpPr>
          <p:cNvPr id="3" name="Content Placeholder 2">
            <a:extLst>
              <a:ext uri="{FF2B5EF4-FFF2-40B4-BE49-F238E27FC236}">
                <a16:creationId xmlns:a16="http://schemas.microsoft.com/office/drawing/2014/main" id="{8D77BC3D-21F1-42C9-B66A-4663F7DFEAFD}"/>
              </a:ext>
            </a:extLst>
          </p:cNvPr>
          <p:cNvSpPr>
            <a:spLocks noGrp="1"/>
          </p:cNvSpPr>
          <p:nvPr>
            <p:ph idx="1"/>
          </p:nvPr>
        </p:nvSpPr>
        <p:spPr>
          <a:xfrm>
            <a:off x="403260" y="1526958"/>
            <a:ext cx="11480346" cy="5210017"/>
          </a:xfrm>
        </p:spPr>
        <p:txBody>
          <a:bodyPr>
            <a:normAutofit fontScale="92500" lnSpcReduction="20000"/>
          </a:bodyPr>
          <a:lstStyle/>
          <a:p>
            <a:pPr algn="just"/>
            <a:r>
              <a:rPr lang="en-US" dirty="0"/>
              <a:t>Web scraping is an automated tool for finding and extracting data from on-line sources. </a:t>
            </a:r>
          </a:p>
          <a:p>
            <a:pPr algn="just"/>
            <a:r>
              <a:rPr lang="en-US" dirty="0"/>
              <a:t>It is also referred to as automated data collection, web extracting, web crawling, or web content mining.</a:t>
            </a:r>
          </a:p>
          <a:p>
            <a:pPr algn="just"/>
            <a:r>
              <a:rPr lang="en-US" dirty="0"/>
              <a:t>It commonly used in price comparison, president election, brand promoting and miscellaneous purposes.</a:t>
            </a:r>
          </a:p>
          <a:p>
            <a:pPr algn="just"/>
            <a:r>
              <a:rPr lang="en-US" dirty="0"/>
              <a:t>The proposed system is to develop web agent for people to choose which products they should buy.</a:t>
            </a:r>
          </a:p>
          <a:p>
            <a:pPr algn="just"/>
            <a:r>
              <a:rPr lang="en-US" dirty="0"/>
              <a:t>The web crawler is used to get information about products across the web resources.</a:t>
            </a:r>
          </a:p>
          <a:p>
            <a:pPr algn="just"/>
            <a:r>
              <a:rPr lang="en-US" dirty="0"/>
              <a:t>In this system, during crawling the entire website pages/links, TF-IDF will be used to filter the pages/links about the product (laptop). </a:t>
            </a:r>
          </a:p>
          <a:p>
            <a:pPr algn="just"/>
            <a:r>
              <a:rPr lang="en-US" dirty="0"/>
              <a:t>The system will give 3 most relevant laptops according to the user input using KNN algorithm.</a:t>
            </a:r>
          </a:p>
        </p:txBody>
      </p:sp>
      <p:sp>
        <p:nvSpPr>
          <p:cNvPr id="4" name="Slide Number Placeholder 3">
            <a:extLst>
              <a:ext uri="{FF2B5EF4-FFF2-40B4-BE49-F238E27FC236}">
                <a16:creationId xmlns:a16="http://schemas.microsoft.com/office/drawing/2014/main" id="{5D05EF96-5F9D-4BD8-B746-C2FE60EAF1A2}"/>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5" name="Date Placeholder 3">
            <a:extLst>
              <a:ext uri="{FF2B5EF4-FFF2-40B4-BE49-F238E27FC236}">
                <a16:creationId xmlns:a16="http://schemas.microsoft.com/office/drawing/2014/main" id="{AF8A5B35-8133-4094-87FB-58450958DDFE}"/>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111154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6879-496E-434E-8E1D-69FD3B67B68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Objectives</a:t>
            </a:r>
          </a:p>
        </p:txBody>
      </p:sp>
      <p:sp>
        <p:nvSpPr>
          <p:cNvPr id="3" name="Content Placeholder 2">
            <a:extLst>
              <a:ext uri="{FF2B5EF4-FFF2-40B4-BE49-F238E27FC236}">
                <a16:creationId xmlns:a16="http://schemas.microsoft.com/office/drawing/2014/main" id="{96A137EF-18DA-4DC7-87D0-CFB3001C7A91}"/>
              </a:ext>
            </a:extLst>
          </p:cNvPr>
          <p:cNvSpPr>
            <a:spLocks noGrp="1"/>
          </p:cNvSpPr>
          <p:nvPr>
            <p:ph idx="1"/>
          </p:nvPr>
        </p:nvSpPr>
        <p:spPr/>
        <p:txBody>
          <a:bodyPr>
            <a:normAutofit/>
          </a:bodyPr>
          <a:lstStyle/>
          <a:p>
            <a:pPr algn="just"/>
            <a:r>
              <a:rPr lang="en-US" dirty="0"/>
              <a:t>To understand how a crawler and search engine works</a:t>
            </a:r>
          </a:p>
          <a:p>
            <a:pPr algn="just"/>
            <a:r>
              <a:rPr lang="en-US" dirty="0"/>
              <a:t>To study web scraping use cases and applied areas</a:t>
            </a:r>
          </a:p>
          <a:p>
            <a:pPr algn="just"/>
            <a:r>
              <a:rPr lang="en-US" dirty="0"/>
              <a:t>To develop simple web scraping tool for choosing suitable product from e-commerce websites.</a:t>
            </a:r>
          </a:p>
          <a:p>
            <a:pPr algn="just"/>
            <a:r>
              <a:rPr lang="en-US" dirty="0"/>
              <a:t>To help people </a:t>
            </a:r>
            <a:r>
              <a:rPr lang="en-US" dirty="0">
                <a:effectLst>
                  <a:outerShdw blurRad="38100" dist="38100" dir="2700000" algn="tl">
                    <a:srgbClr val="000000">
                      <a:alpha val="43137"/>
                    </a:srgbClr>
                  </a:outerShdw>
                </a:effectLst>
              </a:rPr>
              <a:t>in finding the products that they want in a short period of time.</a:t>
            </a:r>
          </a:p>
          <a:p>
            <a:pPr algn="just"/>
            <a:endParaRPr lang="en-US" dirty="0"/>
          </a:p>
        </p:txBody>
      </p:sp>
      <p:sp>
        <p:nvSpPr>
          <p:cNvPr id="5" name="Slide Number Placeholder 4">
            <a:extLst>
              <a:ext uri="{FF2B5EF4-FFF2-40B4-BE49-F238E27FC236}">
                <a16:creationId xmlns:a16="http://schemas.microsoft.com/office/drawing/2014/main" id="{8D0B0BD7-5C28-4ABA-9B50-28261A9A2E3E}"/>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Date Placeholder 3">
            <a:extLst>
              <a:ext uri="{FF2B5EF4-FFF2-40B4-BE49-F238E27FC236}">
                <a16:creationId xmlns:a16="http://schemas.microsoft.com/office/drawing/2014/main" id="{C99AF8F4-EE50-4F0D-BB05-7C5F10D5AF84}"/>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332099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46DB-EA1F-4EB0-ABE2-0F51F782C36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Scope of Thesis</a:t>
            </a:r>
          </a:p>
        </p:txBody>
      </p:sp>
      <p:sp>
        <p:nvSpPr>
          <p:cNvPr id="3" name="Content Placeholder 2">
            <a:extLst>
              <a:ext uri="{FF2B5EF4-FFF2-40B4-BE49-F238E27FC236}">
                <a16:creationId xmlns:a16="http://schemas.microsoft.com/office/drawing/2014/main" id="{275688DD-C5FE-45EA-80F0-D513CF26FF6B}"/>
              </a:ext>
            </a:extLst>
          </p:cNvPr>
          <p:cNvSpPr>
            <a:spLocks noGrp="1"/>
          </p:cNvSpPr>
          <p:nvPr>
            <p:ph idx="1"/>
          </p:nvPr>
        </p:nvSpPr>
        <p:spPr>
          <a:xfrm>
            <a:off x="1289069" y="1690688"/>
            <a:ext cx="9613861" cy="3571700"/>
          </a:xfrm>
        </p:spPr>
        <p:txBody>
          <a:bodyPr>
            <a:normAutofit/>
          </a:bodyPr>
          <a:lstStyle/>
          <a:p>
            <a:pPr algn="just"/>
            <a:r>
              <a:rPr lang="en-US" dirty="0"/>
              <a:t>This system crawl maximum of 3 websites.</a:t>
            </a:r>
          </a:p>
          <a:p>
            <a:pPr lvl="1" algn="just"/>
            <a:r>
              <a:rPr lang="en-US" dirty="0">
                <a:hlinkClick r:id="rId2"/>
              </a:rPr>
              <a:t>http://</a:t>
            </a:r>
            <a:r>
              <a:rPr lang="en-US" dirty="0">
                <a:hlinkClick r:id="rId3"/>
              </a:rPr>
              <a:t>www.linnonlinestore.com</a:t>
            </a:r>
            <a:r>
              <a:rPr lang="en-US" dirty="0"/>
              <a:t> </a:t>
            </a:r>
          </a:p>
          <a:p>
            <a:pPr lvl="1" algn="just"/>
            <a:r>
              <a:rPr lang="en-US" dirty="0">
                <a:hlinkClick r:id="rId4"/>
              </a:rPr>
              <a:t>http://www.royalsmartmm.com</a:t>
            </a:r>
            <a:r>
              <a:rPr lang="en-US" dirty="0"/>
              <a:t> </a:t>
            </a:r>
          </a:p>
          <a:p>
            <a:pPr lvl="1" algn="just"/>
            <a:r>
              <a:rPr lang="en-US" dirty="0">
                <a:hlinkClick r:id="rId5"/>
              </a:rPr>
              <a:t>http://www.sln-myanmar.com</a:t>
            </a:r>
            <a:r>
              <a:rPr lang="en-US" dirty="0"/>
              <a:t> </a:t>
            </a:r>
          </a:p>
          <a:p>
            <a:pPr algn="just"/>
            <a:r>
              <a:rPr lang="en-US" dirty="0"/>
              <a:t>Frequently changed layout of website will not be processed. </a:t>
            </a:r>
          </a:p>
          <a:p>
            <a:pPr algn="just"/>
            <a:r>
              <a:rPr lang="en-US" dirty="0"/>
              <a:t>The working product is only specific one. (Example., Laptops)</a:t>
            </a:r>
          </a:p>
        </p:txBody>
      </p:sp>
      <p:sp>
        <p:nvSpPr>
          <p:cNvPr id="4" name="Slide Number Placeholder 3">
            <a:extLst>
              <a:ext uri="{FF2B5EF4-FFF2-40B4-BE49-F238E27FC236}">
                <a16:creationId xmlns:a16="http://schemas.microsoft.com/office/drawing/2014/main" id="{D030A78A-7A4D-4165-863F-3CCF69DEDA16}"/>
              </a:ext>
            </a:extLst>
          </p:cNvPr>
          <p:cNvSpPr>
            <a:spLocks noGrp="1"/>
          </p:cNvSpPr>
          <p:nvPr>
            <p:ph type="sldNum" sz="quarter" idx="12"/>
          </p:nvPr>
        </p:nvSpPr>
        <p:spPr/>
        <p:txBody>
          <a:bodyPr/>
          <a:lstStyle/>
          <a:p>
            <a:fld id="{6D22F896-40B5-4ADD-8801-0D06FADFA095}" type="slidenum">
              <a:rPr lang="en-US" smtClean="0"/>
              <a:pPr/>
              <a:t>5</a:t>
            </a:fld>
            <a:endParaRPr lang="en-US" dirty="0"/>
          </a:p>
        </p:txBody>
      </p:sp>
      <p:sp>
        <p:nvSpPr>
          <p:cNvPr id="5" name="Date Placeholder 3">
            <a:extLst>
              <a:ext uri="{FF2B5EF4-FFF2-40B4-BE49-F238E27FC236}">
                <a16:creationId xmlns:a16="http://schemas.microsoft.com/office/drawing/2014/main" id="{4E206458-E4D3-49FD-9A2B-7C1330554E50}"/>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257742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20D1-0186-4094-A649-83897DB045D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Field Background</a:t>
            </a:r>
          </a:p>
        </p:txBody>
      </p:sp>
      <p:sp>
        <p:nvSpPr>
          <p:cNvPr id="3" name="Content Placeholder 2">
            <a:extLst>
              <a:ext uri="{FF2B5EF4-FFF2-40B4-BE49-F238E27FC236}">
                <a16:creationId xmlns:a16="http://schemas.microsoft.com/office/drawing/2014/main" id="{4E330B77-2D96-4169-B2D3-5E0C8661F635}"/>
              </a:ext>
            </a:extLst>
          </p:cNvPr>
          <p:cNvSpPr>
            <a:spLocks noGrp="1"/>
          </p:cNvSpPr>
          <p:nvPr>
            <p:ph idx="1"/>
          </p:nvPr>
        </p:nvSpPr>
        <p:spPr/>
        <p:txBody>
          <a:bodyPr/>
          <a:lstStyle/>
          <a:p>
            <a:r>
              <a:rPr lang="en-US" dirty="0">
                <a:effectLst>
                  <a:outerShdw blurRad="38100" dist="38100" dir="2700000" algn="tl">
                    <a:srgbClr val="000000">
                      <a:alpha val="43137"/>
                    </a:srgbClr>
                  </a:outerShdw>
                </a:effectLst>
              </a:rPr>
              <a:t>Web Crawling </a:t>
            </a:r>
          </a:p>
          <a:p>
            <a:pPr lvl="1"/>
            <a:r>
              <a:rPr lang="en-US" dirty="0"/>
              <a:t>Crawling</a:t>
            </a:r>
          </a:p>
          <a:p>
            <a:pPr lvl="1"/>
            <a:r>
              <a:rPr lang="en-US" dirty="0"/>
              <a:t>Indexing (TF*IDF)</a:t>
            </a:r>
          </a:p>
          <a:p>
            <a:r>
              <a:rPr lang="en-US" dirty="0">
                <a:effectLst>
                  <a:outerShdw blurRad="38100" dist="38100" dir="2700000" algn="tl">
                    <a:srgbClr val="000000">
                      <a:alpha val="43137"/>
                    </a:srgbClr>
                  </a:outerShdw>
                </a:effectLst>
              </a:rPr>
              <a:t>Web Scraping</a:t>
            </a:r>
          </a:p>
          <a:p>
            <a:pPr lvl="1"/>
            <a:r>
              <a:rPr lang="en-US" dirty="0"/>
              <a:t>Ranking (HTML Parsing)</a:t>
            </a:r>
          </a:p>
          <a:p>
            <a:r>
              <a:rPr lang="en-US" dirty="0">
                <a:effectLst>
                  <a:outerShdw blurRad="38100" dist="38100" dir="2700000" algn="tl">
                    <a:srgbClr val="000000">
                      <a:alpha val="43137"/>
                    </a:srgbClr>
                  </a:outerShdw>
                </a:effectLst>
              </a:rPr>
              <a:t>Classification</a:t>
            </a:r>
          </a:p>
          <a:p>
            <a:pPr lvl="1"/>
            <a:r>
              <a:rPr lang="en-US" dirty="0"/>
              <a:t>K-Nearest Neighbors </a:t>
            </a:r>
          </a:p>
          <a:p>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a:p>
            <a:pPr lvl="1"/>
            <a:endParaRPr lang="en-US" dirty="0">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3CDE3C46-0DE0-4030-A02A-DA4DC12BB4F3}"/>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Date Placeholder 3">
            <a:extLst>
              <a:ext uri="{FF2B5EF4-FFF2-40B4-BE49-F238E27FC236}">
                <a16:creationId xmlns:a16="http://schemas.microsoft.com/office/drawing/2014/main" id="{921FB4E8-279D-4231-B1ED-63D0931A3CA4}"/>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325939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20D1-0186-4094-A649-83897DB045D3}"/>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K-Nearest Neighbors</a:t>
            </a:r>
          </a:p>
        </p:txBody>
      </p:sp>
      <p:sp>
        <p:nvSpPr>
          <p:cNvPr id="3" name="Content Placeholder 2">
            <a:extLst>
              <a:ext uri="{FF2B5EF4-FFF2-40B4-BE49-F238E27FC236}">
                <a16:creationId xmlns:a16="http://schemas.microsoft.com/office/drawing/2014/main" id="{4E330B77-2D96-4169-B2D3-5E0C8661F635}"/>
              </a:ext>
            </a:extLst>
          </p:cNvPr>
          <p:cNvSpPr>
            <a:spLocks noGrp="1"/>
          </p:cNvSpPr>
          <p:nvPr>
            <p:ph idx="1"/>
          </p:nvPr>
        </p:nvSpPr>
        <p:spPr>
          <a:xfrm>
            <a:off x="680321" y="1690688"/>
            <a:ext cx="10515600" cy="4976441"/>
          </a:xfrm>
        </p:spPr>
        <p:txBody>
          <a:bodyPr>
            <a:normAutofit/>
          </a:bodyPr>
          <a:lstStyle/>
          <a:p>
            <a:pPr algn="just"/>
            <a:r>
              <a:rPr lang="en-US" dirty="0"/>
              <a:t>The K-nearest neighbors (KNN) algorithm is a type of supervised machine learning algorithms. </a:t>
            </a:r>
          </a:p>
          <a:p>
            <a:pPr algn="just"/>
            <a:r>
              <a:rPr lang="en-US" dirty="0"/>
              <a:t>KNN is extremely easy to implement in its most basic form, and yet performs quite complex classification tasks. </a:t>
            </a:r>
          </a:p>
          <a:p>
            <a:pPr algn="just"/>
            <a:r>
              <a:rPr lang="en-US" dirty="0"/>
              <a:t>It doesn't have a specialized training phase. </a:t>
            </a:r>
          </a:p>
          <a:p>
            <a:pPr algn="just"/>
            <a:r>
              <a:rPr lang="en-US" dirty="0"/>
              <a:t>It uses all of the data for training while classifying a new data point or instance. </a:t>
            </a:r>
          </a:p>
          <a:p>
            <a:pPr algn="just"/>
            <a:r>
              <a:rPr lang="en-US" dirty="0"/>
              <a:t>KNN doesn't assume anything about the underlying data.</a:t>
            </a:r>
          </a:p>
          <a:p>
            <a:pPr algn="just"/>
            <a:r>
              <a:rPr lang="en-US" dirty="0"/>
              <a:t>This is an extremely useful feature since most of the real world data doesn't really follow any theoretical assumption. </a:t>
            </a:r>
            <a:endParaRPr lang="en-US" dirty="0">
              <a:effectLst>
                <a:outerShdw blurRad="38100" dist="38100" dir="2700000" algn="tl">
                  <a:srgbClr val="000000">
                    <a:alpha val="43137"/>
                  </a:srgbClr>
                </a:outerShdw>
              </a:effectLst>
            </a:endParaRPr>
          </a:p>
        </p:txBody>
      </p:sp>
      <p:sp>
        <p:nvSpPr>
          <p:cNvPr id="5" name="Slide Number Placeholder 4">
            <a:extLst>
              <a:ext uri="{FF2B5EF4-FFF2-40B4-BE49-F238E27FC236}">
                <a16:creationId xmlns:a16="http://schemas.microsoft.com/office/drawing/2014/main" id="{3CDE3C46-0DE0-4030-A02A-DA4DC12BB4F3}"/>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Date Placeholder 3">
            <a:extLst>
              <a:ext uri="{FF2B5EF4-FFF2-40B4-BE49-F238E27FC236}">
                <a16:creationId xmlns:a16="http://schemas.microsoft.com/office/drawing/2014/main" id="{A19B03B1-5087-4D97-8330-443E8EF82499}"/>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50920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CF23-5D39-4AA6-8D1C-AFF29B8B6AA9}"/>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K-Nearest Neighbors</a:t>
            </a:r>
          </a:p>
        </p:txBody>
      </p:sp>
      <p:sp>
        <p:nvSpPr>
          <p:cNvPr id="3" name="Text Placeholder 2">
            <a:extLst>
              <a:ext uri="{FF2B5EF4-FFF2-40B4-BE49-F238E27FC236}">
                <a16:creationId xmlns:a16="http://schemas.microsoft.com/office/drawing/2014/main" id="{8492B456-9C27-4A96-A694-D2F73C0CAB6D}"/>
              </a:ext>
            </a:extLst>
          </p:cNvPr>
          <p:cNvSpPr>
            <a:spLocks noGrp="1"/>
          </p:cNvSpPr>
          <p:nvPr>
            <p:ph type="body" idx="1"/>
          </p:nvPr>
        </p:nvSpPr>
        <p:spPr>
          <a:xfrm>
            <a:off x="839788" y="1388200"/>
            <a:ext cx="5157787" cy="823912"/>
          </a:xfrm>
        </p:spPr>
        <p:txBody>
          <a:bodyPr/>
          <a:lstStyle/>
          <a:p>
            <a:pPr algn="ctr"/>
            <a:r>
              <a:rPr lang="en-US" b="0" dirty="0">
                <a:effectLst>
                  <a:outerShdw blurRad="38100" dist="38100" dir="2700000" algn="tl">
                    <a:srgbClr val="000000">
                      <a:alpha val="43137"/>
                    </a:srgbClr>
                  </a:outerShdw>
                </a:effectLst>
              </a:rPr>
              <a:t>Pros</a:t>
            </a:r>
          </a:p>
        </p:txBody>
      </p:sp>
      <p:sp>
        <p:nvSpPr>
          <p:cNvPr id="4" name="Content Placeholder 3">
            <a:extLst>
              <a:ext uri="{FF2B5EF4-FFF2-40B4-BE49-F238E27FC236}">
                <a16:creationId xmlns:a16="http://schemas.microsoft.com/office/drawing/2014/main" id="{B584ADED-1BEE-4AE1-8AF1-645B9AC7FB42}"/>
              </a:ext>
            </a:extLst>
          </p:cNvPr>
          <p:cNvSpPr>
            <a:spLocks noGrp="1"/>
          </p:cNvSpPr>
          <p:nvPr>
            <p:ph sz="half" idx="2"/>
          </p:nvPr>
        </p:nvSpPr>
        <p:spPr>
          <a:xfrm>
            <a:off x="839788" y="2505075"/>
            <a:ext cx="5157787" cy="3987800"/>
          </a:xfrm>
        </p:spPr>
        <p:txBody>
          <a:bodyPr>
            <a:normAutofit fontScale="92500" lnSpcReduction="20000"/>
          </a:bodyPr>
          <a:lstStyle/>
          <a:p>
            <a:pPr algn="just"/>
            <a:r>
              <a:rPr lang="en-US" dirty="0"/>
              <a:t>It is extremely easy to implement.</a:t>
            </a:r>
          </a:p>
          <a:p>
            <a:pPr algn="just"/>
            <a:r>
              <a:rPr lang="en-US" dirty="0"/>
              <a:t>It requires no training prior to making real time predictions. </a:t>
            </a:r>
          </a:p>
          <a:p>
            <a:pPr algn="just"/>
            <a:r>
              <a:rPr lang="en-US" dirty="0"/>
              <a:t>Since the algorithm requires no training before making predictions, new data can be added seamlessly.</a:t>
            </a:r>
          </a:p>
          <a:p>
            <a:pPr algn="just"/>
            <a:r>
              <a:rPr lang="en-US" dirty="0"/>
              <a:t>There are only two parameters required to implement KNN i.e. the value of K and the distance function.</a:t>
            </a:r>
          </a:p>
        </p:txBody>
      </p:sp>
      <p:sp>
        <p:nvSpPr>
          <p:cNvPr id="5" name="Text Placeholder 4">
            <a:extLst>
              <a:ext uri="{FF2B5EF4-FFF2-40B4-BE49-F238E27FC236}">
                <a16:creationId xmlns:a16="http://schemas.microsoft.com/office/drawing/2014/main" id="{647AF30A-73E1-4A4A-A992-2605B81F4827}"/>
              </a:ext>
            </a:extLst>
          </p:cNvPr>
          <p:cNvSpPr>
            <a:spLocks noGrp="1"/>
          </p:cNvSpPr>
          <p:nvPr>
            <p:ph type="body" sz="quarter" idx="3"/>
          </p:nvPr>
        </p:nvSpPr>
        <p:spPr>
          <a:xfrm>
            <a:off x="6194427" y="1388200"/>
            <a:ext cx="5183188" cy="823912"/>
          </a:xfrm>
        </p:spPr>
        <p:txBody>
          <a:bodyPr/>
          <a:lstStyle/>
          <a:p>
            <a:pPr algn="ctr"/>
            <a:r>
              <a:rPr lang="en-US" b="0" dirty="0">
                <a:effectLst>
                  <a:outerShdw blurRad="38100" dist="38100" dir="2700000" algn="tl">
                    <a:srgbClr val="000000">
                      <a:alpha val="43137"/>
                    </a:srgbClr>
                  </a:outerShdw>
                </a:effectLst>
              </a:rPr>
              <a:t>Cons</a:t>
            </a:r>
          </a:p>
        </p:txBody>
      </p:sp>
      <p:sp>
        <p:nvSpPr>
          <p:cNvPr id="6" name="Content Placeholder 5">
            <a:extLst>
              <a:ext uri="{FF2B5EF4-FFF2-40B4-BE49-F238E27FC236}">
                <a16:creationId xmlns:a16="http://schemas.microsoft.com/office/drawing/2014/main" id="{A0C9D3E3-697A-4896-8600-4F01F380697A}"/>
              </a:ext>
            </a:extLst>
          </p:cNvPr>
          <p:cNvSpPr>
            <a:spLocks noGrp="1"/>
          </p:cNvSpPr>
          <p:nvPr>
            <p:ph sz="quarter" idx="4"/>
          </p:nvPr>
        </p:nvSpPr>
        <p:spPr>
          <a:xfrm>
            <a:off x="6172200" y="2505074"/>
            <a:ext cx="5183188" cy="3987799"/>
          </a:xfrm>
        </p:spPr>
        <p:txBody>
          <a:bodyPr>
            <a:normAutofit fontScale="92500" lnSpcReduction="20000"/>
          </a:bodyPr>
          <a:lstStyle/>
          <a:p>
            <a:pPr algn="just"/>
            <a:r>
              <a:rPr lang="en-US" dirty="0"/>
              <a:t>The KNN algorithm doesn't work well with high dimensional data because with large number of dimensions, it becomes difficult for the algorithm to calculate distance in each dimension.</a:t>
            </a:r>
          </a:p>
          <a:p>
            <a:pPr algn="just"/>
            <a:r>
              <a:rPr lang="en-US" dirty="0"/>
              <a:t>The KNN algorithm has a high prediction cost for large datasets. This is because in large datasets the cost of calculating distance between new point and each existing point becomes higher.</a:t>
            </a:r>
          </a:p>
        </p:txBody>
      </p:sp>
      <p:sp>
        <p:nvSpPr>
          <p:cNvPr id="7" name="Slide Number Placeholder 4">
            <a:extLst>
              <a:ext uri="{FF2B5EF4-FFF2-40B4-BE49-F238E27FC236}">
                <a16:creationId xmlns:a16="http://schemas.microsoft.com/office/drawing/2014/main" id="{2FF9F352-C4CC-4EED-AB39-84B8D6BBACC2}"/>
              </a:ext>
            </a:extLst>
          </p:cNvPr>
          <p:cNvSpPr>
            <a:spLocks noGrp="1"/>
          </p:cNvSpPr>
          <p:nvPr>
            <p:ph type="sldNum" sz="quarter" idx="12"/>
          </p:nvPr>
        </p:nvSpPr>
        <p:spPr>
          <a:xfrm>
            <a:off x="9448800" y="6492875"/>
            <a:ext cx="2743200" cy="365125"/>
          </a:xfrm>
        </p:spPr>
        <p:txBody>
          <a:bodyPr/>
          <a:lstStyle/>
          <a:p>
            <a:fld id="{6D22F896-40B5-4ADD-8801-0D06FADFA095}" type="slidenum">
              <a:rPr lang="en-US" smtClean="0"/>
              <a:t>8</a:t>
            </a:fld>
            <a:endParaRPr lang="en-US" dirty="0"/>
          </a:p>
        </p:txBody>
      </p:sp>
      <p:sp>
        <p:nvSpPr>
          <p:cNvPr id="8" name="Date Placeholder 3">
            <a:extLst>
              <a:ext uri="{FF2B5EF4-FFF2-40B4-BE49-F238E27FC236}">
                <a16:creationId xmlns:a16="http://schemas.microsoft.com/office/drawing/2014/main" id="{1B72AE99-10E6-4375-87F8-D4B718CB103F}"/>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278779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How does KNN algorithm work?</a:t>
            </a:r>
          </a:p>
        </p:txBody>
      </p:sp>
      <p:sp>
        <p:nvSpPr>
          <p:cNvPr id="3" name="Content Placeholder 2"/>
          <p:cNvSpPr>
            <a:spLocks noGrp="1"/>
          </p:cNvSpPr>
          <p:nvPr>
            <p:ph idx="1"/>
          </p:nvPr>
        </p:nvSpPr>
        <p:spPr>
          <a:xfrm>
            <a:off x="680322" y="1591148"/>
            <a:ext cx="8525822" cy="5120370"/>
          </a:xfrm>
        </p:spPr>
        <p:txBody>
          <a:bodyPr>
            <a:normAutofit/>
          </a:bodyPr>
          <a:lstStyle/>
          <a:p>
            <a:pPr algn="just"/>
            <a:r>
              <a:rPr lang="en-US" dirty="0"/>
              <a:t>In KNN, K is the number of nearest neighbors. </a:t>
            </a:r>
          </a:p>
          <a:p>
            <a:pPr algn="just"/>
            <a:r>
              <a:rPr lang="en-US" dirty="0"/>
              <a:t>The number of neighbors is the core deciding factor. </a:t>
            </a:r>
          </a:p>
          <a:p>
            <a:pPr algn="just"/>
            <a:r>
              <a:rPr lang="en-US" dirty="0"/>
              <a:t>K is generally an odd number if the number of classes is 2. When K=1, then the algorithm is known as the nearest neighbor algorithm. </a:t>
            </a:r>
          </a:p>
          <a:p>
            <a:pPr algn="just"/>
            <a:r>
              <a:rPr lang="en-US" dirty="0"/>
              <a:t>This is the simplest case. Suppose P1 is the point, for which label needs to predict. First, you find the one closest point to P1 and then the label of the nearest point assigned to P1.</a:t>
            </a:r>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pic>
        <p:nvPicPr>
          <p:cNvPr id="7" name="Picture 6">
            <a:extLst>
              <a:ext uri="{FF2B5EF4-FFF2-40B4-BE49-F238E27FC236}">
                <a16:creationId xmlns:a16="http://schemas.microsoft.com/office/drawing/2014/main" id="{E04899FB-61BD-41C6-B904-B3B0A4C96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3373" y="1690688"/>
            <a:ext cx="2801103" cy="2393040"/>
          </a:xfrm>
          <a:prstGeom prst="rect">
            <a:avLst/>
          </a:prstGeom>
        </p:spPr>
      </p:pic>
      <p:sp>
        <p:nvSpPr>
          <p:cNvPr id="6" name="Date Placeholder 3">
            <a:extLst>
              <a:ext uri="{FF2B5EF4-FFF2-40B4-BE49-F238E27FC236}">
                <a16:creationId xmlns:a16="http://schemas.microsoft.com/office/drawing/2014/main" id="{DD954BFC-8499-4724-8649-950367E2BA01}"/>
              </a:ext>
            </a:extLst>
          </p:cNvPr>
          <p:cNvSpPr>
            <a:spLocks noGrp="1"/>
          </p:cNvSpPr>
          <p:nvPr>
            <p:ph type="dt" sz="half" idx="10"/>
          </p:nvPr>
        </p:nvSpPr>
        <p:spPr>
          <a:xfrm>
            <a:off x="838200" y="6492875"/>
            <a:ext cx="2743200" cy="365125"/>
          </a:xfrm>
        </p:spPr>
        <p:txBody>
          <a:bodyPr/>
          <a:lstStyle/>
          <a:p>
            <a:fld id="{2439D5E2-7F85-4B86-8BDE-7F708D26E480}" type="datetime1">
              <a:rPr lang="en-US" smtClean="0"/>
              <a:t>9/2/2019</a:t>
            </a:fld>
            <a:endParaRPr lang="en-US" dirty="0"/>
          </a:p>
        </p:txBody>
      </p:sp>
    </p:spTree>
    <p:extLst>
      <p:ext uri="{BB962C8B-B14F-4D97-AF65-F5344CB8AC3E}">
        <p14:creationId xmlns:p14="http://schemas.microsoft.com/office/powerpoint/2010/main" val="2878844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1065</Words>
  <Application>Microsoft Office PowerPoint</Application>
  <PresentationFormat>Widescreen</PresentationFormat>
  <Paragraphs>166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Mini-Web Agent for Choosing the Right Product</vt:lpstr>
      <vt:lpstr>Outline</vt:lpstr>
      <vt:lpstr>Abstract</vt:lpstr>
      <vt:lpstr>Objectives</vt:lpstr>
      <vt:lpstr>Scope of Thesis</vt:lpstr>
      <vt:lpstr>Field Background</vt:lpstr>
      <vt:lpstr>K-Nearest Neighbors</vt:lpstr>
      <vt:lpstr>K-Nearest Neighbors</vt:lpstr>
      <vt:lpstr>How does KNN algorithm work?</vt:lpstr>
      <vt:lpstr>How does KNN algorithm work? (Cont’d)</vt:lpstr>
      <vt:lpstr>How does KNN algorithm work? (Cont’d)</vt:lpstr>
      <vt:lpstr>Number of neighbors</vt:lpstr>
      <vt:lpstr>System Design for Crawling</vt:lpstr>
      <vt:lpstr>System Design for Searching</vt:lpstr>
      <vt:lpstr>User Input Limitations</vt:lpstr>
      <vt:lpstr>User Input</vt:lpstr>
      <vt:lpstr>Result </vt:lpstr>
      <vt:lpstr>Expected Output</vt:lpstr>
      <vt:lpstr>Future Work</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Thaw De Zin</dc:creator>
  <cp:lastModifiedBy>Thaw De Zin</cp:lastModifiedBy>
  <cp:revision>27</cp:revision>
  <dcterms:created xsi:type="dcterms:W3CDTF">2019-07-13T13:36:56Z</dcterms:created>
  <dcterms:modified xsi:type="dcterms:W3CDTF">2019-09-02T15:53:21Z</dcterms:modified>
</cp:coreProperties>
</file>