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4" r:id="rId4"/>
    <p:sldId id="261" r:id="rId5"/>
    <p:sldId id="275" r:id="rId6"/>
    <p:sldId id="262" r:id="rId7"/>
    <p:sldId id="288" r:id="rId8"/>
    <p:sldId id="276" r:id="rId9"/>
    <p:sldId id="280" r:id="rId10"/>
    <p:sldId id="293" r:id="rId11"/>
    <p:sldId id="265" r:id="rId12"/>
    <p:sldId id="267" r:id="rId13"/>
    <p:sldId id="298" r:id="rId14"/>
    <p:sldId id="297" r:id="rId15"/>
    <p:sldId id="299" r:id="rId16"/>
    <p:sldId id="285" r:id="rId17"/>
    <p:sldId id="272" r:id="rId18"/>
    <p:sldId id="278" r:id="rId19"/>
    <p:sldId id="295" r:id="rId20"/>
    <p:sldId id="268" r:id="rId21"/>
    <p:sldId id="29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5FC2-F1A8-4C1C-8A05-A940A456056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69E4205A-4548-45D3-9E14-844168AA039D}">
      <dgm:prSet phldrT="[Text]"/>
      <dgm:spPr/>
      <dgm:t>
        <a:bodyPr/>
        <a:lstStyle/>
        <a:p>
          <a:r>
            <a:rPr lang="en-US" dirty="0"/>
            <a:t>Specification</a:t>
          </a:r>
        </a:p>
      </dgm:t>
    </dgm:pt>
    <dgm:pt modelId="{AA5D4BFD-AFB4-46E6-B50A-0359BCD3BDAF}" type="parTrans" cxnId="{528B2ABF-04E7-4B76-8FD8-61178F722AA3}">
      <dgm:prSet/>
      <dgm:spPr/>
      <dgm:t>
        <a:bodyPr/>
        <a:lstStyle/>
        <a:p>
          <a:endParaRPr lang="en-US"/>
        </a:p>
      </dgm:t>
    </dgm:pt>
    <dgm:pt modelId="{750E127A-5B8D-465C-A1E5-249F8AD798D9}" type="sibTrans" cxnId="{528B2ABF-04E7-4B76-8FD8-61178F722AA3}">
      <dgm:prSet/>
      <dgm:spPr/>
      <dgm:t>
        <a:bodyPr/>
        <a:lstStyle/>
        <a:p>
          <a:endParaRPr lang="en-US"/>
        </a:p>
      </dgm:t>
    </dgm:pt>
    <dgm:pt modelId="{92B4F17C-1688-43FB-BF87-2D755B6F6C38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82C6F980-9A8D-48AB-8B79-58B640ABF3F5}" type="parTrans" cxnId="{1AA7FBC8-E69F-47C0-BC3A-C5A08F7F75FB}">
      <dgm:prSet/>
      <dgm:spPr/>
      <dgm:t>
        <a:bodyPr/>
        <a:lstStyle/>
        <a:p>
          <a:endParaRPr lang="en-US"/>
        </a:p>
      </dgm:t>
    </dgm:pt>
    <dgm:pt modelId="{84DF68B7-F2BE-4970-A74D-AF3B4964DCD8}" type="sibTrans" cxnId="{1AA7FBC8-E69F-47C0-BC3A-C5A08F7F75FB}">
      <dgm:prSet/>
      <dgm:spPr/>
      <dgm:t>
        <a:bodyPr/>
        <a:lstStyle/>
        <a:p>
          <a:endParaRPr lang="en-US"/>
        </a:p>
      </dgm:t>
    </dgm:pt>
    <dgm:pt modelId="{89F12F94-9113-4343-8981-0CA65C5D1B46}">
      <dgm:prSet phldrT="[Text]"/>
      <dgm:spPr/>
      <dgm:t>
        <a:bodyPr/>
        <a:lstStyle/>
        <a:p>
          <a:r>
            <a:rPr lang="en-US" dirty="0"/>
            <a:t>Brand</a:t>
          </a:r>
        </a:p>
      </dgm:t>
    </dgm:pt>
    <dgm:pt modelId="{769301A2-58C1-43D8-82CE-CD45D4FC6AFC}" type="parTrans" cxnId="{96895591-1CBD-4491-BEAB-BFC39A60CB0E}">
      <dgm:prSet/>
      <dgm:spPr/>
      <dgm:t>
        <a:bodyPr/>
        <a:lstStyle/>
        <a:p>
          <a:endParaRPr lang="en-US"/>
        </a:p>
      </dgm:t>
    </dgm:pt>
    <dgm:pt modelId="{D262882E-CCB4-4252-811D-97111455E781}" type="sibTrans" cxnId="{96895591-1CBD-4491-BEAB-BFC39A60CB0E}">
      <dgm:prSet/>
      <dgm:spPr/>
      <dgm:t>
        <a:bodyPr/>
        <a:lstStyle/>
        <a:p>
          <a:endParaRPr lang="en-US"/>
        </a:p>
      </dgm:t>
    </dgm:pt>
    <dgm:pt modelId="{CB6ED58B-F31F-42A1-96C6-A6C07BAF6A56}" type="pres">
      <dgm:prSet presAssocID="{E9855FC2-F1A8-4C1C-8A05-A940A4560567}" presName="compositeShape" presStyleCnt="0">
        <dgm:presLayoutVars>
          <dgm:chMax val="7"/>
          <dgm:dir/>
          <dgm:resizeHandles val="exact"/>
        </dgm:presLayoutVars>
      </dgm:prSet>
      <dgm:spPr/>
    </dgm:pt>
    <dgm:pt modelId="{5251F21E-0265-4432-AC8C-AF7C6289D32D}" type="pres">
      <dgm:prSet presAssocID="{69E4205A-4548-45D3-9E14-844168AA039D}" presName="circ1" presStyleLbl="vennNode1" presStyleIdx="0" presStyleCnt="3"/>
      <dgm:spPr/>
    </dgm:pt>
    <dgm:pt modelId="{D2D64E09-B0C9-49CB-B157-87E0F7EF1327}" type="pres">
      <dgm:prSet presAssocID="{69E4205A-4548-45D3-9E14-844168AA03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F09B1-9EDA-408A-A133-CB60CDFAE29A}" type="pres">
      <dgm:prSet presAssocID="{92B4F17C-1688-43FB-BF87-2D755B6F6C38}" presName="circ2" presStyleLbl="vennNode1" presStyleIdx="1" presStyleCnt="3"/>
      <dgm:spPr/>
    </dgm:pt>
    <dgm:pt modelId="{A93E1F04-3102-43A4-96D6-DABB866CB79F}" type="pres">
      <dgm:prSet presAssocID="{92B4F17C-1688-43FB-BF87-2D755B6F6C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131E8F-B80C-4F19-8CD8-FEB46AEA5D9D}" type="pres">
      <dgm:prSet presAssocID="{89F12F94-9113-4343-8981-0CA65C5D1B46}" presName="circ3" presStyleLbl="vennNode1" presStyleIdx="2" presStyleCnt="3"/>
      <dgm:spPr/>
    </dgm:pt>
    <dgm:pt modelId="{019B900D-6276-485A-9813-76B03F52606D}" type="pres">
      <dgm:prSet presAssocID="{89F12F94-9113-4343-8981-0CA65C5D1B4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78605-1133-4413-AE74-04B09F3542BC}" type="presOf" srcId="{69E4205A-4548-45D3-9E14-844168AA039D}" destId="{D2D64E09-B0C9-49CB-B157-87E0F7EF1327}" srcOrd="1" destOrd="0" presId="urn:microsoft.com/office/officeart/2005/8/layout/venn1"/>
    <dgm:cxn modelId="{8CD30221-ADB3-497D-BA7C-E0742826A276}" type="presOf" srcId="{89F12F94-9113-4343-8981-0CA65C5D1B46}" destId="{019B900D-6276-485A-9813-76B03F52606D}" srcOrd="1" destOrd="0" presId="urn:microsoft.com/office/officeart/2005/8/layout/venn1"/>
    <dgm:cxn modelId="{3E800E42-8EE2-4691-9765-6353155AF9F4}" type="presOf" srcId="{69E4205A-4548-45D3-9E14-844168AA039D}" destId="{5251F21E-0265-4432-AC8C-AF7C6289D32D}" srcOrd="0" destOrd="0" presId="urn:microsoft.com/office/officeart/2005/8/layout/venn1"/>
    <dgm:cxn modelId="{96895591-1CBD-4491-BEAB-BFC39A60CB0E}" srcId="{E9855FC2-F1A8-4C1C-8A05-A940A4560567}" destId="{89F12F94-9113-4343-8981-0CA65C5D1B46}" srcOrd="2" destOrd="0" parTransId="{769301A2-58C1-43D8-82CE-CD45D4FC6AFC}" sibTransId="{D262882E-CCB4-4252-811D-97111455E781}"/>
    <dgm:cxn modelId="{3BDECCB0-34BD-413B-ABCF-86AB1885C9A2}" type="presOf" srcId="{92B4F17C-1688-43FB-BF87-2D755B6F6C38}" destId="{438F09B1-9EDA-408A-A133-CB60CDFAE29A}" srcOrd="0" destOrd="0" presId="urn:microsoft.com/office/officeart/2005/8/layout/venn1"/>
    <dgm:cxn modelId="{528B2ABF-04E7-4B76-8FD8-61178F722AA3}" srcId="{E9855FC2-F1A8-4C1C-8A05-A940A4560567}" destId="{69E4205A-4548-45D3-9E14-844168AA039D}" srcOrd="0" destOrd="0" parTransId="{AA5D4BFD-AFB4-46E6-B50A-0359BCD3BDAF}" sibTransId="{750E127A-5B8D-465C-A1E5-249F8AD798D9}"/>
    <dgm:cxn modelId="{1AA7FBC8-E69F-47C0-BC3A-C5A08F7F75FB}" srcId="{E9855FC2-F1A8-4C1C-8A05-A940A4560567}" destId="{92B4F17C-1688-43FB-BF87-2D755B6F6C38}" srcOrd="1" destOrd="0" parTransId="{82C6F980-9A8D-48AB-8B79-58B640ABF3F5}" sibTransId="{84DF68B7-F2BE-4970-A74D-AF3B4964DCD8}"/>
    <dgm:cxn modelId="{F98EEAD0-F450-444A-AE30-D9DFEF27F700}" type="presOf" srcId="{89F12F94-9113-4343-8981-0CA65C5D1B46}" destId="{E2131E8F-B80C-4F19-8CD8-FEB46AEA5D9D}" srcOrd="0" destOrd="0" presId="urn:microsoft.com/office/officeart/2005/8/layout/venn1"/>
    <dgm:cxn modelId="{059393F5-2B1C-437A-A56A-DF7F77AACA11}" type="presOf" srcId="{92B4F17C-1688-43FB-BF87-2D755B6F6C38}" destId="{A93E1F04-3102-43A4-96D6-DABB866CB79F}" srcOrd="1" destOrd="0" presId="urn:microsoft.com/office/officeart/2005/8/layout/venn1"/>
    <dgm:cxn modelId="{3745AAF7-EA20-48C5-ADBC-77B1D83F10E2}" type="presOf" srcId="{E9855FC2-F1A8-4C1C-8A05-A940A4560567}" destId="{CB6ED58B-F31F-42A1-96C6-A6C07BAF6A56}" srcOrd="0" destOrd="0" presId="urn:microsoft.com/office/officeart/2005/8/layout/venn1"/>
    <dgm:cxn modelId="{EFD0477F-CC6A-4488-9B63-89E52F1895D0}" type="presParOf" srcId="{CB6ED58B-F31F-42A1-96C6-A6C07BAF6A56}" destId="{5251F21E-0265-4432-AC8C-AF7C6289D32D}" srcOrd="0" destOrd="0" presId="urn:microsoft.com/office/officeart/2005/8/layout/venn1"/>
    <dgm:cxn modelId="{2DC074C7-3CF3-485C-8603-2C436BA1CDD5}" type="presParOf" srcId="{CB6ED58B-F31F-42A1-96C6-A6C07BAF6A56}" destId="{D2D64E09-B0C9-49CB-B157-87E0F7EF1327}" srcOrd="1" destOrd="0" presId="urn:microsoft.com/office/officeart/2005/8/layout/venn1"/>
    <dgm:cxn modelId="{E02067B4-047D-43D7-BD32-6D3468232AF4}" type="presParOf" srcId="{CB6ED58B-F31F-42A1-96C6-A6C07BAF6A56}" destId="{438F09B1-9EDA-408A-A133-CB60CDFAE29A}" srcOrd="2" destOrd="0" presId="urn:microsoft.com/office/officeart/2005/8/layout/venn1"/>
    <dgm:cxn modelId="{D44D542A-ECCC-419B-A432-A798AC279D2F}" type="presParOf" srcId="{CB6ED58B-F31F-42A1-96C6-A6C07BAF6A56}" destId="{A93E1F04-3102-43A4-96D6-DABB866CB79F}" srcOrd="3" destOrd="0" presId="urn:microsoft.com/office/officeart/2005/8/layout/venn1"/>
    <dgm:cxn modelId="{27E6D382-088E-4A8D-8D23-ABDB53F5A4D0}" type="presParOf" srcId="{CB6ED58B-F31F-42A1-96C6-A6C07BAF6A56}" destId="{E2131E8F-B80C-4F19-8CD8-FEB46AEA5D9D}" srcOrd="4" destOrd="0" presId="urn:microsoft.com/office/officeart/2005/8/layout/venn1"/>
    <dgm:cxn modelId="{A0F2B076-EAE6-4552-A850-D36877421629}" type="presParOf" srcId="{CB6ED58B-F31F-42A1-96C6-A6C07BAF6A56}" destId="{019B900D-6276-485A-9813-76B03F52606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F21E-0265-4432-AC8C-AF7C6289D32D}">
      <dsp:nvSpPr>
        <dsp:cNvPr id="0" name=""/>
        <dsp:cNvSpPr/>
      </dsp:nvSpPr>
      <dsp:spPr>
        <a:xfrm>
          <a:off x="1688339" y="57128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Specification</a:t>
          </a:r>
        </a:p>
      </dsp:txBody>
      <dsp:txXfrm>
        <a:off x="2053965" y="537012"/>
        <a:ext cx="2010940" cy="1233986"/>
      </dsp:txXfrm>
    </dsp:sp>
    <dsp:sp modelId="{438F09B1-9EDA-408A-A133-CB60CDFAE29A}">
      <dsp:nvSpPr>
        <dsp:cNvPr id="0" name=""/>
        <dsp:cNvSpPr/>
      </dsp:nvSpPr>
      <dsp:spPr>
        <a:xfrm>
          <a:off x="2677814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Price</a:t>
          </a:r>
        </a:p>
      </dsp:txBody>
      <dsp:txXfrm>
        <a:off x="3516468" y="2479398"/>
        <a:ext cx="1645315" cy="1508205"/>
      </dsp:txXfrm>
    </dsp:sp>
    <dsp:sp modelId="{E2131E8F-B80C-4F19-8CD8-FEB46AEA5D9D}">
      <dsp:nvSpPr>
        <dsp:cNvPr id="0" name=""/>
        <dsp:cNvSpPr/>
      </dsp:nvSpPr>
      <dsp:spPr>
        <a:xfrm>
          <a:off x="698865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Brand</a:t>
          </a:r>
        </a:p>
      </dsp:txBody>
      <dsp:txXfrm>
        <a:off x="957088" y="2479398"/>
        <a:ext cx="1645315" cy="150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DC83-9839-4FB7-A465-C7D35771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C192-1D4F-453C-800E-22450E29B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9307-F4D3-4339-856A-F5A28491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222F-8CE3-4C91-B45E-08564A18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8C4A-8E26-48F1-898D-2036F53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AC0B-3F89-41BA-AC0B-A310556D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CCB21-963D-4162-A0EC-85713C17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0C47-9C1C-41E3-BEFC-12DED55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1A6E-0E67-47F8-B828-D4761D96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0CED-5B61-483E-85B3-4E7D4360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A945-E431-417A-A4A0-38582CDF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4E0C-327B-45AA-985C-B5F3B93F5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09F8-E2F5-4607-8CAA-DED55BD7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8A6-F6EC-4120-9E06-CCDF0A1A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42D5-B583-4890-BC45-C8DA920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5323-2CAA-4E87-BAE9-B208E22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DCA6-6495-47C4-9644-048D50D1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F4EF-3A40-4B2A-AF85-C7F45A63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E47F-32DB-4676-9A3C-597C0555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EEE5-34EB-4577-A0C7-8DD6A70F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8A4-580B-4F8C-9A92-45F31EA1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D1D6-1B38-42AE-8625-94BA0D9B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E594-A6DC-46BA-A94B-7E84C9B6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C7EE-053B-4B49-9083-C83FA947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74A9-1BF0-4039-9737-0EAB8F68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6F77-E995-4EBD-AD42-1B58FA5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C8D6-9219-4147-8363-E1CF15BEE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12677-64B3-436C-8B8A-BBF933CC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6F6D-F3C8-427B-8B58-F062C317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DE9F-453D-4EDB-BE58-285D0832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290-A9DB-468F-AF20-24FA421B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38DE-0F14-463E-B5B6-91A6CB9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5D19-6F7E-4129-9701-A6EB2B89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A8E01-FF27-41B1-B504-7BC2B0222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1644E-4D0D-4734-9743-EDBE4E8C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C6A5-0912-460E-A8FE-78EBB288D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F2D3C-68E0-43EC-8AC6-3D081D39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12D32-5D2F-4CEF-9CDA-753C8769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185FC-D26B-4AFE-916E-EE04B89A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CC29-43AA-4D8E-9948-E0F8191F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B809-E7AF-4344-8EFE-439BF161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5FB1E-D229-4E3B-B8AA-AF463E41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F5374-2387-4ED4-9176-C9D569ED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90C49-8E70-4BC6-8AD6-C09890A8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875FD-BDA1-45D9-A887-2A1B2E02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5DC95-BF53-4191-BFFF-0C6B0F5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9A23-F352-4154-B061-C07D4A5E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163A-0C6F-4E35-9EDB-ADB31C1F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AF8CF-293B-460B-99F4-755D34E3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6530-021B-44F0-9DB3-27DF3DA8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7FFF-0410-43A9-BEE9-BF140618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9E4AD-E5B3-476D-914A-C7B399CC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3C3B-CBB8-45D3-8560-0968EFE5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8998-605E-41E5-9CF8-DE6F13677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05B8-F55E-45CE-9C01-B2B576F0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A6DA-1D88-486B-AC73-492D40E2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E6EE-F3BC-4F48-A335-146C37C6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7CCD9-F4F0-44DF-A9AF-E9A2035B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7D9B-4AEB-4A9A-9530-19E7025E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80850-E6CE-42EC-B36F-681B13F7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BDDC-677F-496E-AB6D-6B3541AA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34FC-EF72-47F4-B643-4FA066263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9876-15AF-42DD-919C-0E46277EC6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290C-F3CA-4339-B8A4-C33047E9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986E-CB12-4344-B891-17D4DC447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E47D9B-4AEB-4A9A-9530-19E7025E43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6C7E5-1E20-459E-8AE7-AA1B8329BE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656" y="0"/>
            <a:ext cx="845344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webscraping.com/web-scraping-vs-web-crawl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nonlinestore.com/" TargetMode="External"/><Relationship Id="rId2" Type="http://schemas.openxmlformats.org/officeDocument/2006/relationships/hyperlink" Target="http://www.technoland.com.m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n-myanmar.com/" TargetMode="External"/><Relationship Id="rId4" Type="http://schemas.openxmlformats.org/officeDocument/2006/relationships/hyperlink" Target="http://www.royalsmartmm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rapy.org/en/latest/topics/architectur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9092-D2F5-4F29-965E-4AF41954D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78977"/>
            <a:ext cx="9144000" cy="2387600"/>
          </a:xfrm>
        </p:spPr>
        <p:txBody>
          <a:bodyPr/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Crawling and Scraping Agent using TF-IDF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77DE-AB5A-40B0-B994-FCE5601A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0076" y="5330671"/>
            <a:ext cx="3258976" cy="1117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Thaw De Zin (6IST-66)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6E54-AA8F-4A53-98A5-8735A04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AB1C04-477C-4C54-979B-3A408516AFCA}"/>
              </a:ext>
            </a:extLst>
          </p:cNvPr>
          <p:cNvSpPr txBox="1">
            <a:spLocks/>
          </p:cNvSpPr>
          <p:nvPr/>
        </p:nvSpPr>
        <p:spPr>
          <a:xfrm>
            <a:off x="712948" y="228587"/>
            <a:ext cx="10766103" cy="1724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Technology (Yatanarpon Cyber City)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and Communication Technology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2DF3A7-1C9F-4C2F-94F2-3F4573D45511}"/>
              </a:ext>
            </a:extLst>
          </p:cNvPr>
          <p:cNvSpPr txBox="1">
            <a:spLocks/>
          </p:cNvSpPr>
          <p:nvPr/>
        </p:nvSpPr>
        <p:spPr>
          <a:xfrm>
            <a:off x="838200" y="5421225"/>
            <a:ext cx="2743200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 Min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A0D74D-3621-4354-BE36-82B2C8AB7224}"/>
              </a:ext>
            </a:extLst>
          </p:cNvPr>
          <p:cNvSpPr txBox="1">
            <a:spLocks/>
          </p:cNvSpPr>
          <p:nvPr/>
        </p:nvSpPr>
        <p:spPr>
          <a:xfrm>
            <a:off x="4991757" y="4553591"/>
            <a:ext cx="2383562" cy="6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Seminar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83F677-77E2-4252-88CD-2598492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1938" y="5980068"/>
            <a:ext cx="2743200" cy="365125"/>
          </a:xfrm>
          <a:noFill/>
          <a:ln w="12700">
            <a:noFill/>
            <a:prstDash val="solid"/>
          </a:ln>
        </p:spPr>
        <p:txBody>
          <a:bodyPr/>
          <a:lstStyle/>
          <a:p>
            <a:pPr algn="ctr"/>
            <a:fld id="{2439D5E2-7F85-4B86-8BDE-7F708D26E480}" type="datetime1">
              <a:rPr lang="en-US" smtClean="0">
                <a:solidFill>
                  <a:schemeClr val="accent6">
                    <a:lumMod val="75000"/>
                  </a:schemeClr>
                </a:solidFill>
              </a:rPr>
              <a:pPr algn="ctr"/>
              <a:t>10/8/2019</a:t>
            </a:fld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6EC-2FE3-4ECB-9E9D-5619C210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Crawler and Web Scraper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85F17-18AF-4A9C-A3C1-EF50DC1A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678E8-7D3A-414B-8F55-FB872743D2AF}"/>
              </a:ext>
            </a:extLst>
          </p:cNvPr>
          <p:cNvSpPr txBox="1"/>
          <p:nvPr/>
        </p:nvSpPr>
        <p:spPr>
          <a:xfrm>
            <a:off x="3941686" y="6311900"/>
            <a:ext cx="391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Web Crawler and Web Scraper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079D85-88D1-4908-8049-D67D96B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6CCD0-B799-40C6-A572-59D101692CC4}"/>
              </a:ext>
            </a:extLst>
          </p:cNvPr>
          <p:cNvSpPr txBox="1"/>
          <p:nvPr/>
        </p:nvSpPr>
        <p:spPr>
          <a:xfrm>
            <a:off x="0" y="6475584"/>
            <a:ext cx="406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 : </a:t>
            </a:r>
          </a:p>
          <a:p>
            <a:r>
              <a:rPr lang="en-US" sz="1000" dirty="0">
                <a:hlinkClick r:id="rId3"/>
              </a:rPr>
              <a:t>http://prowebscraping.com/web-scraping-vs-web-crawling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05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Top Down Parsing </a:t>
            </a:r>
          </a:p>
          <a:p>
            <a:r>
              <a:rPr lang="en-US" dirty="0"/>
              <a:t>Tree Structure (Depth First Tree Transversal)</a:t>
            </a:r>
          </a:p>
          <a:p>
            <a:r>
              <a:rPr lang="en-US" dirty="0"/>
              <a:t>Name = response.css(“h2::text”).extract()</a:t>
            </a:r>
          </a:p>
          <a:p>
            <a:r>
              <a:rPr lang="en-US" dirty="0"/>
              <a:t>Normalization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0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 to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9351"/>
            <a:ext cx="9613861" cy="4554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&lt;head&gt;</a:t>
            </a:r>
          </a:p>
          <a:p>
            <a:pPr marL="914400" lvl="2" indent="0">
              <a:buNone/>
            </a:pPr>
            <a:r>
              <a:rPr lang="en-US" dirty="0"/>
              <a:t>&lt;title&gt; &lt;title&gt;</a:t>
            </a:r>
          </a:p>
          <a:p>
            <a:pPr marL="457200" lvl="1" indent="0">
              <a:buNone/>
            </a:pPr>
            <a:r>
              <a:rPr lang="en-US" dirty="0"/>
              <a:t>&lt;/head&gt;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914400" lvl="2" indent="0">
              <a:buNone/>
            </a:pPr>
            <a:r>
              <a:rPr lang="en-US" dirty="0"/>
              <a:t>&lt;p&gt;</a:t>
            </a:r>
          </a:p>
          <a:p>
            <a:pPr marL="1371600" lvl="3" indent="0">
              <a:buNone/>
            </a:pPr>
            <a:r>
              <a:rPr lang="en-US" dirty="0"/>
              <a:t>&lt;h1&gt;&lt;/h1&gt;</a:t>
            </a:r>
          </a:p>
          <a:p>
            <a:pPr marL="1371600" lvl="3" indent="0">
              <a:buNone/>
            </a:pPr>
            <a:r>
              <a:rPr lang="en-US" dirty="0"/>
              <a:t>&lt;a&gt;&lt;/a&gt;</a:t>
            </a:r>
          </a:p>
          <a:p>
            <a:pPr marL="914400" lvl="2" indent="0">
              <a:buNone/>
            </a:pPr>
            <a:r>
              <a:rPr lang="en-US" dirty="0"/>
              <a:t>&lt;/p&gt;</a:t>
            </a:r>
          </a:p>
          <a:p>
            <a:pPr marL="914400" lvl="2" indent="0">
              <a:buNone/>
            </a:pPr>
            <a:r>
              <a:rPr lang="en-US" dirty="0"/>
              <a:t>&lt;div&gt;</a:t>
            </a:r>
          </a:p>
          <a:p>
            <a:pPr marL="1371600" lvl="3" indent="0">
              <a:buNone/>
            </a:pPr>
            <a:r>
              <a:rPr lang="en-US" dirty="0"/>
              <a:t>&lt;img&gt;</a:t>
            </a:r>
          </a:p>
          <a:p>
            <a:pPr marL="1371600" lvl="3" indent="0">
              <a:buNone/>
            </a:pPr>
            <a:r>
              <a:rPr lang="en-US" dirty="0"/>
              <a:t>&lt;ul&gt;&lt;/ul&gt;</a:t>
            </a:r>
          </a:p>
          <a:p>
            <a:pPr marL="914400" lvl="2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71332" y="5743383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28" name="Oval 27"/>
          <p:cNvSpPr/>
          <p:nvPr/>
        </p:nvSpPr>
        <p:spPr>
          <a:xfrm>
            <a:off x="4232528" y="4515130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9" name="Oval 28"/>
          <p:cNvSpPr/>
          <p:nvPr/>
        </p:nvSpPr>
        <p:spPr>
          <a:xfrm>
            <a:off x="5205875" y="3071666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</p:txBody>
      </p:sp>
      <p:sp>
        <p:nvSpPr>
          <p:cNvPr id="30" name="Oval 29"/>
          <p:cNvSpPr/>
          <p:nvPr/>
        </p:nvSpPr>
        <p:spPr>
          <a:xfrm>
            <a:off x="7731980" y="3071665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body</a:t>
            </a:r>
          </a:p>
        </p:txBody>
      </p:sp>
      <p:sp>
        <p:nvSpPr>
          <p:cNvPr id="31" name="Oval 30"/>
          <p:cNvSpPr/>
          <p:nvPr/>
        </p:nvSpPr>
        <p:spPr>
          <a:xfrm>
            <a:off x="6800326" y="4362240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2" name="Oval 31"/>
          <p:cNvSpPr/>
          <p:nvPr/>
        </p:nvSpPr>
        <p:spPr>
          <a:xfrm>
            <a:off x="9205513" y="4362240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33" name="Oval 32"/>
          <p:cNvSpPr/>
          <p:nvPr/>
        </p:nvSpPr>
        <p:spPr>
          <a:xfrm>
            <a:off x="6001091" y="5743384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34" name="Oval 33"/>
          <p:cNvSpPr/>
          <p:nvPr/>
        </p:nvSpPr>
        <p:spPr>
          <a:xfrm>
            <a:off x="7266153" y="5743384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8473851" y="5743383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36" name="Oval 35"/>
          <p:cNvSpPr/>
          <p:nvPr/>
        </p:nvSpPr>
        <p:spPr>
          <a:xfrm>
            <a:off x="6470937" y="2030382"/>
            <a:ext cx="931654" cy="10203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37" name="Straight Arrow Connector 36"/>
          <p:cNvCxnSpPr>
            <a:cxnSpLocks/>
            <a:stCxn id="36" idx="3"/>
            <a:endCxn id="29" idx="7"/>
          </p:cNvCxnSpPr>
          <p:nvPr/>
        </p:nvCxnSpPr>
        <p:spPr>
          <a:xfrm flipH="1">
            <a:off x="6001091" y="2901333"/>
            <a:ext cx="606284" cy="3197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9" idx="3"/>
            <a:endCxn id="28" idx="0"/>
          </p:cNvCxnSpPr>
          <p:nvPr/>
        </p:nvCxnSpPr>
        <p:spPr>
          <a:xfrm flipH="1">
            <a:off x="4698355" y="3942617"/>
            <a:ext cx="643958" cy="57251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32" idx="5"/>
            <a:endCxn id="27" idx="0"/>
          </p:cNvCxnSpPr>
          <p:nvPr/>
        </p:nvCxnSpPr>
        <p:spPr>
          <a:xfrm>
            <a:off x="10000729" y="5233191"/>
            <a:ext cx="336430" cy="51019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6" idx="5"/>
            <a:endCxn id="30" idx="1"/>
          </p:cNvCxnSpPr>
          <p:nvPr/>
        </p:nvCxnSpPr>
        <p:spPr>
          <a:xfrm>
            <a:off x="7266153" y="2901333"/>
            <a:ext cx="602265" cy="31976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0" idx="3"/>
            <a:endCxn id="31" idx="7"/>
          </p:cNvCxnSpPr>
          <p:nvPr/>
        </p:nvCxnSpPr>
        <p:spPr>
          <a:xfrm flipH="1">
            <a:off x="7595542" y="3942616"/>
            <a:ext cx="272876" cy="56905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5"/>
            <a:endCxn id="32" idx="1"/>
          </p:cNvCxnSpPr>
          <p:nvPr/>
        </p:nvCxnSpPr>
        <p:spPr>
          <a:xfrm>
            <a:off x="8527196" y="3942616"/>
            <a:ext cx="814755" cy="56905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1" idx="3"/>
            <a:endCxn id="33" idx="0"/>
          </p:cNvCxnSpPr>
          <p:nvPr/>
        </p:nvCxnSpPr>
        <p:spPr>
          <a:xfrm flipH="1">
            <a:off x="6466918" y="5233191"/>
            <a:ext cx="469846" cy="51019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1" idx="5"/>
            <a:endCxn id="34" idx="0"/>
          </p:cNvCxnSpPr>
          <p:nvPr/>
        </p:nvCxnSpPr>
        <p:spPr>
          <a:xfrm>
            <a:off x="7595542" y="5233191"/>
            <a:ext cx="136438" cy="51019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2" idx="3"/>
            <a:endCxn id="35" idx="0"/>
          </p:cNvCxnSpPr>
          <p:nvPr/>
        </p:nvCxnSpPr>
        <p:spPr>
          <a:xfrm flipH="1">
            <a:off x="8939678" y="5233191"/>
            <a:ext cx="402273" cy="51019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D87-00A8-4A2F-80E5-F348D2D2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2779-0481-4585-B6D8-29FA989F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edit distance between two strings</a:t>
            </a:r>
          </a:p>
          <a:p>
            <a:r>
              <a:rPr lang="en-US" dirty="0"/>
              <a:t>minimum number of editing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Substitution</a:t>
            </a:r>
          </a:p>
          <a:p>
            <a:r>
              <a:rPr lang="en-US" dirty="0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335169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BCBC-8FA0-4890-B871-2623AA8E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5677-3215-48B0-A2BB-2652BC34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we have two strings </a:t>
            </a:r>
            <a:r>
              <a:rPr lang="en-US" altLang="en-US" dirty="0" err="1"/>
              <a:t>x,y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e.g. x = kitten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    y = sitting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and we want to transform x into y.</a:t>
            </a:r>
          </a:p>
          <a:p>
            <a:r>
              <a:rPr lang="en-US" altLang="en-US" dirty="0"/>
              <a:t>We use </a:t>
            </a:r>
            <a:r>
              <a:rPr lang="en-US" altLang="en-US" i="1" dirty="0"/>
              <a:t>edit operations</a:t>
            </a:r>
            <a:r>
              <a:rPr lang="en-US" altLang="en-US" dirty="0"/>
              <a:t>: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deletions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substitutions</a:t>
            </a:r>
            <a:endParaRPr lang="el-G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5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8B05-E1E8-48C5-984A-EB6D9644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Levenshtein Distance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2C44-EE6A-48C3-9326-0CE30576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closer look: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k </a:t>
            </a:r>
            <a:r>
              <a:rPr lang="en-US" altLang="en-US" dirty="0" err="1">
                <a:solidFill>
                  <a:srgbClr val="FF3300"/>
                </a:solidFill>
              </a:rPr>
              <a:t>i</a:t>
            </a:r>
            <a:r>
              <a:rPr lang="en-US" altLang="en-US" dirty="0">
                <a:solidFill>
                  <a:srgbClr val="FF3300"/>
                </a:solidFill>
              </a:rPr>
              <a:t> t </a:t>
            </a:r>
            <a:r>
              <a:rPr lang="en-US" altLang="en-US" dirty="0" err="1">
                <a:solidFill>
                  <a:srgbClr val="FF3300"/>
                </a:solidFill>
              </a:rPr>
              <a:t>t</a:t>
            </a:r>
            <a:r>
              <a:rPr lang="en-US" altLang="en-US" dirty="0"/>
              <a:t> e </a:t>
            </a:r>
            <a:r>
              <a:rPr lang="en-US" altLang="en-US" dirty="0">
                <a:solidFill>
                  <a:srgbClr val="FF3300"/>
                </a:solidFill>
              </a:rPr>
              <a:t>n</a:t>
            </a: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s </a:t>
            </a:r>
            <a:r>
              <a:rPr lang="en-US" altLang="en-US" dirty="0" err="1">
                <a:solidFill>
                  <a:srgbClr val="FF3300"/>
                </a:solidFill>
              </a:rPr>
              <a:t>i</a:t>
            </a:r>
            <a:r>
              <a:rPr lang="en-US" altLang="en-US" dirty="0">
                <a:solidFill>
                  <a:srgbClr val="FF3300"/>
                </a:solidFill>
              </a:rPr>
              <a:t> t </a:t>
            </a:r>
            <a:r>
              <a:rPr lang="en-US" altLang="en-US" dirty="0" err="1">
                <a:solidFill>
                  <a:srgbClr val="FF3300"/>
                </a:solidFill>
              </a:rPr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n</a:t>
            </a:r>
            <a:r>
              <a:rPr lang="en-US" altLang="en-US" dirty="0"/>
              <a:t> g</a:t>
            </a:r>
          </a:p>
          <a:p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step: kitten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 err="1">
                <a:sym typeface="Wingdings" panose="05000000000000000000" pitchFamily="2" charset="2"/>
              </a:rPr>
              <a:t>sitten</a:t>
            </a:r>
            <a:r>
              <a:rPr lang="en-US" altLang="en-US" dirty="0">
                <a:sym typeface="Wingdings" panose="05000000000000000000" pitchFamily="2" charset="2"/>
              </a:rPr>
              <a:t> (substitution)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2</a:t>
            </a:r>
            <a:r>
              <a:rPr lang="en-US" altLang="en-US" baseline="30000" dirty="0">
                <a:sym typeface="Wingdings" panose="05000000000000000000" pitchFamily="2" charset="2"/>
              </a:rPr>
              <a:t>nd</a:t>
            </a:r>
            <a:r>
              <a:rPr lang="en-US" altLang="en-US" dirty="0">
                <a:sym typeface="Wingdings" panose="05000000000000000000" pitchFamily="2" charset="2"/>
              </a:rPr>
              <a:t> step: </a:t>
            </a:r>
            <a:r>
              <a:rPr lang="en-US" altLang="en-US" dirty="0" err="1">
                <a:sym typeface="Wingdings" panose="05000000000000000000" pitchFamily="2" charset="2"/>
              </a:rPr>
              <a:t>sittensittin</a:t>
            </a:r>
            <a:r>
              <a:rPr lang="en-US" altLang="en-US" dirty="0">
                <a:sym typeface="Wingdings" panose="05000000000000000000" pitchFamily="2" charset="2"/>
              </a:rPr>
              <a:t> (substitution)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3</a:t>
            </a:r>
            <a:r>
              <a:rPr lang="en-US" altLang="en-US" baseline="30000" dirty="0">
                <a:sym typeface="Wingdings" panose="05000000000000000000" pitchFamily="2" charset="2"/>
              </a:rPr>
              <a:t>rd</a:t>
            </a:r>
            <a:r>
              <a:rPr lang="en-US" altLang="en-US" dirty="0">
                <a:sym typeface="Wingdings" panose="05000000000000000000" pitchFamily="2" charset="2"/>
              </a:rPr>
              <a:t> step: </a:t>
            </a:r>
            <a:r>
              <a:rPr lang="en-US" altLang="en-US" dirty="0" err="1">
                <a:sym typeface="Wingdings" panose="05000000000000000000" pitchFamily="2" charset="2"/>
              </a:rPr>
              <a:t>sittinsitting</a:t>
            </a:r>
            <a:r>
              <a:rPr lang="en-US" altLang="en-US" dirty="0">
                <a:sym typeface="Wingdings" panose="05000000000000000000" pitchFamily="2" charset="2"/>
              </a:rPr>
              <a:t> (insertion)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1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64E-09BB-480A-ADBE-D2CEA22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for Crawling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530D-2013-4DA6-8648-E622282E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B1BCE91-D01E-47D9-884B-540AA9040B0D}"/>
              </a:ext>
            </a:extLst>
          </p:cNvPr>
          <p:cNvSpPr/>
          <p:nvPr/>
        </p:nvSpPr>
        <p:spPr>
          <a:xfrm>
            <a:off x="5466877" y="1676401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6A315B6-D8D4-4416-8B4E-EB6977F025ED}"/>
              </a:ext>
            </a:extLst>
          </p:cNvPr>
          <p:cNvSpPr/>
          <p:nvPr/>
        </p:nvSpPr>
        <p:spPr>
          <a:xfrm>
            <a:off x="5453732" y="6039949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7F42E-7364-468D-90ED-98BDB7A8F797}"/>
              </a:ext>
            </a:extLst>
          </p:cNvPr>
          <p:cNvSpPr/>
          <p:nvPr/>
        </p:nvSpPr>
        <p:spPr>
          <a:xfrm>
            <a:off x="4925277" y="2249789"/>
            <a:ext cx="2146806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entire 3 websites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448A-F118-4737-A792-9DFB3FA617B1}"/>
              </a:ext>
            </a:extLst>
          </p:cNvPr>
          <p:cNvSpPr/>
          <p:nvPr/>
        </p:nvSpPr>
        <p:spPr>
          <a:xfrm>
            <a:off x="4771481" y="4148927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laptop’s features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7B94AC7-FFDF-4C15-B44E-244785450A07}"/>
              </a:ext>
            </a:extLst>
          </p:cNvPr>
          <p:cNvSpPr/>
          <p:nvPr/>
        </p:nvSpPr>
        <p:spPr>
          <a:xfrm>
            <a:off x="7777398" y="1993263"/>
            <a:ext cx="873402" cy="1124960"/>
          </a:xfrm>
          <a:prstGeom prst="flowChartMagneticDisk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Pages/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EB8C8-F896-49C5-BC71-8065C57D4B69}"/>
              </a:ext>
            </a:extLst>
          </p:cNvPr>
          <p:cNvSpPr/>
          <p:nvPr/>
        </p:nvSpPr>
        <p:spPr>
          <a:xfrm>
            <a:off x="4778053" y="5094438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 </a:t>
            </a:r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 entry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E6D10-F43D-40B1-8823-BCAEF6008D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998680" y="2057618"/>
            <a:ext cx="13145" cy="192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35D33-9428-496A-9D88-BDC2A6B109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998680" y="2861698"/>
            <a:ext cx="6573" cy="336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0694A-710A-4CCA-9DCE-616A1F1E697F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072083" y="2555743"/>
            <a:ext cx="7053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FCAB5-F7FE-40BE-851D-C7441E6FD20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998680" y="4760836"/>
            <a:ext cx="6572" cy="333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71CF78-F375-42EC-823B-CFE3465D2E8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5998680" y="5706347"/>
            <a:ext cx="6572" cy="333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4A3FA6-70B5-4BFD-A7C4-A1E4F6D182EA}"/>
              </a:ext>
            </a:extLst>
          </p:cNvPr>
          <p:cNvSpPr/>
          <p:nvPr/>
        </p:nvSpPr>
        <p:spPr>
          <a:xfrm>
            <a:off x="4778054" y="3198005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the Laptop pages using IT-IDF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B11E1-CBE8-4734-85AB-326DA6180B8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5998680" y="3809914"/>
            <a:ext cx="6573" cy="339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B24515-3251-4E6D-9EE2-3C2D917118E2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rot="5400000">
            <a:off x="7530408" y="2820268"/>
            <a:ext cx="385737" cy="98164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94607556-4934-4FED-A645-5E9FDACDC52D}"/>
              </a:ext>
            </a:extLst>
          </p:cNvPr>
          <p:cNvSpPr/>
          <p:nvPr/>
        </p:nvSpPr>
        <p:spPr>
          <a:xfrm>
            <a:off x="7777398" y="5024747"/>
            <a:ext cx="1104889" cy="75129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laptop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E3F36-8C4C-4591-8FA0-F8EB138F1BAD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7232451" y="5400392"/>
            <a:ext cx="5449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FBA0A166-FD2C-4BBF-A78A-40BC249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10/8/2019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7213-48F9-4B09-A31F-1755C47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744286"/>
            <a:ext cx="9820455" cy="1077229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for Searching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21BE-AA0D-402B-97DC-8B8A7A0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00BC9C6-DE93-45B6-9FD2-C635153EF77F}"/>
              </a:ext>
            </a:extLst>
          </p:cNvPr>
          <p:cNvSpPr/>
          <p:nvPr/>
        </p:nvSpPr>
        <p:spPr>
          <a:xfrm>
            <a:off x="4923306" y="2275912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0D3C346-44C3-4A57-8714-57FEBDDF1A0E}"/>
              </a:ext>
            </a:extLst>
          </p:cNvPr>
          <p:cNvSpPr/>
          <p:nvPr/>
        </p:nvSpPr>
        <p:spPr>
          <a:xfrm>
            <a:off x="4923306" y="6102568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8F00D745-765B-45C2-82F5-9497EACE3A74}"/>
              </a:ext>
            </a:extLst>
          </p:cNvPr>
          <p:cNvSpPr/>
          <p:nvPr/>
        </p:nvSpPr>
        <p:spPr>
          <a:xfrm>
            <a:off x="4279823" y="519996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laptops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E52018-6B8A-461A-A3BC-4585124917D1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5468252" y="2657129"/>
            <a:ext cx="2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A5597-272E-4F00-BF42-A8D4043711D2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468254" y="5811873"/>
            <a:ext cx="1286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DC4AA-3229-449E-833C-84DAC3D7AD3F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469540" y="4909269"/>
            <a:ext cx="0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64006FFB-487C-4C47-89C5-009FEF3A06F8}"/>
              </a:ext>
            </a:extLst>
          </p:cNvPr>
          <p:cNvSpPr/>
          <p:nvPr/>
        </p:nvSpPr>
        <p:spPr>
          <a:xfrm>
            <a:off x="4278535" y="294782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Laptop’s feature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0AD8C8-B5ED-4227-BC47-6600AAAC07B7}"/>
              </a:ext>
            </a:extLst>
          </p:cNvPr>
          <p:cNvSpPr/>
          <p:nvPr/>
        </p:nvSpPr>
        <p:spPr>
          <a:xfrm>
            <a:off x="4242341" y="3850428"/>
            <a:ext cx="2454398" cy="10588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relevant laptop by using </a:t>
            </a:r>
            <a:r>
              <a:rPr lang="en-US" sz="1400" dirty="0"/>
              <a:t>Levenshtein distance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DB30F-F508-46DC-9A58-A84C7BFCD157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5468252" y="3559733"/>
            <a:ext cx="1288" cy="29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383F52-D123-4FE1-9E0C-8CB812A46B3C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>
            <a:off x="3660291" y="4379848"/>
            <a:ext cx="5820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5C133395-58CA-4686-A438-F6171974CB3F}"/>
              </a:ext>
            </a:extLst>
          </p:cNvPr>
          <p:cNvSpPr/>
          <p:nvPr/>
        </p:nvSpPr>
        <p:spPr>
          <a:xfrm>
            <a:off x="2555402" y="4004203"/>
            <a:ext cx="1104889" cy="75129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laptop list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140AC31-BB70-432C-A82A-3CED9A63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10/8/2019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6A4-035F-4007-89C6-8DBCAB33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7" y="753227"/>
            <a:ext cx="9912430" cy="1077229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 Limitations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AB0598-A8FC-4239-9B8F-49FB01BC9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48895"/>
              </p:ext>
            </p:extLst>
          </p:nvPr>
        </p:nvGraphicFramePr>
        <p:xfrm>
          <a:off x="1022157" y="2098767"/>
          <a:ext cx="6118872" cy="457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749276-8CA9-4832-899F-1F6F72512D34}"/>
              </a:ext>
            </a:extLst>
          </p:cNvPr>
          <p:cNvSpPr txBox="1"/>
          <p:nvPr/>
        </p:nvSpPr>
        <p:spPr>
          <a:xfrm>
            <a:off x="7822945" y="2814266"/>
            <a:ext cx="2301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format!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S+B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S+P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B+P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B+S+P is not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2F8BA-4CB7-4017-B65F-7645660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CA345C9-B947-43AA-B3B6-65830AF8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10/8/2019</a:t>
            </a:fld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8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C46-3534-4CA7-BB0E-EF214A02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9367-0E41-487C-8E94-DE5B892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output is a user friendly web crawling and scraping Agent which is useful for searching the laptops that match the user input.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EB53-F24E-4AC8-B835-33ABDCBE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958D-D0DE-4AD1-A407-14FEF7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Abstract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Scope of Thesis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Field Background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Design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  <a:p>
            <a:r>
              <a:rPr lang="en-US" dirty="0"/>
              <a:t>Further Extensions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304A5-144D-421C-94D7-C6F5DE0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11CC6-5B68-460E-9765-38DB59B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Web Crawling and Web Scraping are the most fundamental aspect in every Search Engine.</a:t>
            </a:r>
          </a:p>
          <a:p>
            <a:pPr algn="just"/>
            <a:r>
              <a:rPr lang="en-US" dirty="0"/>
              <a:t>The system helps to understand how Search Engine works.</a:t>
            </a:r>
          </a:p>
          <a:p>
            <a:pPr algn="just"/>
            <a:r>
              <a:rPr lang="en-US" dirty="0"/>
              <a:t>The user can get the information about the suitable product during a short period of time without the need for visiting too many websites.</a:t>
            </a:r>
          </a:p>
          <a:p>
            <a:pPr algn="just"/>
            <a:r>
              <a:rPr lang="en-US" dirty="0"/>
              <a:t>User can also have advantages with the help of the algorithm in saving time and fuzzy choosing because the most  relevant items are showed.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148F242-A0F0-4763-8EBA-A5F406BE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9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EA31-2E00-4DA7-B50F-E3C3529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9B7F-5177-4FDF-B4CD-8467AAF8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entire system can be upgraded using Distributed Crawling Techniques.</a:t>
            </a:r>
          </a:p>
          <a:p>
            <a:pPr algn="just"/>
            <a:r>
              <a:rPr lang="en-US" dirty="0"/>
              <a:t>For the user convenience, the more items such as mobile phones, printer, projectors and so on should be crawled.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4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852737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ABBDB-C9EF-40CF-8569-4761F420B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04" y="1905000"/>
            <a:ext cx="300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B76-1F52-4560-B717-6C8EEDC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BC3D-21F1-42C9-B66A-4663F7DF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60" y="1526958"/>
            <a:ext cx="10950540" cy="521001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Web scraping is an automated process for finding and extracting data from on-line sources.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is also referred to as automated data collection, web extracting, web crawling, or web content mining.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commonly used in price comparison, president election, brand promoting and miscellaneous purposes.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proposed system is to develop web agent for people to choose which products they should buy.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web crawler is used to get information about products across the web resources.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In this system, during crawling the entire website pages/links, TF-IDF will be used to filter the pages/links about the product (laptop).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most relevant laptops can be searched according to the user input using Levenshtein distance.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EF96-5F9D-4BD8-B746-C2FE60EA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F8A5B35-8133-4094-87FB-58450958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6879-496E-434E-8E1D-69FD3B6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37EF-18DA-4DC7-87D0-CFB3001C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understand how a crawler and search engine works</a:t>
            </a:r>
          </a:p>
          <a:p>
            <a:pPr algn="just"/>
            <a:r>
              <a:rPr lang="en-US" dirty="0"/>
              <a:t>To study web scraping use cases and applied areas</a:t>
            </a:r>
          </a:p>
          <a:p>
            <a:pPr algn="just"/>
            <a:r>
              <a:rPr lang="en-US" dirty="0"/>
              <a:t>To develop simple web scraping tool for choosing suitable product from e-commerce websites.</a:t>
            </a:r>
          </a:p>
          <a:p>
            <a:pPr algn="just"/>
            <a:r>
              <a:rPr lang="en-US" dirty="0"/>
              <a:t>To help people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finding the products that they want in a short period of time.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B0BD7-5C28-4ABA-9B50-28261A9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99AF8F4-EE50-4F0D-BB05-7C5F10D5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6DB-EA1F-4EB0-ABE2-0F51F78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88DD-C5FE-45EA-80F0-D513CF26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1690688"/>
            <a:ext cx="9613861" cy="35717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system crawl maximum of 3 websites.</a:t>
            </a:r>
          </a:p>
          <a:p>
            <a:pPr lvl="1" algn="just"/>
            <a:r>
              <a:rPr lang="en-US" dirty="0">
                <a:hlinkClick r:id="rId2"/>
              </a:rPr>
              <a:t>http://</a:t>
            </a:r>
            <a:r>
              <a:rPr lang="en-US" dirty="0">
                <a:hlinkClick r:id="rId3"/>
              </a:rPr>
              <a:t>www.linnonlinestore.com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hlinkClick r:id="rId4"/>
              </a:rPr>
              <a:t>http://www.royalsmartmm.com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hlinkClick r:id="rId5"/>
              </a:rPr>
              <a:t>http://www.sln-myanmar.com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Frequently changed layout of website will not be processed. </a:t>
            </a:r>
          </a:p>
          <a:p>
            <a:pPr algn="just"/>
            <a:r>
              <a:rPr lang="en-US" dirty="0"/>
              <a:t>The working product is only specific one. (Example., Laptops)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A78A-7A4D-4165-863F-3CCF69DE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206458-E4D3-49FD-9A2B-7C133055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Crawling </a:t>
            </a:r>
          </a:p>
          <a:p>
            <a:pPr lvl="1"/>
            <a:r>
              <a:rPr lang="en-US" dirty="0"/>
              <a:t>Crawling</a:t>
            </a:r>
          </a:p>
          <a:p>
            <a:pPr lvl="1"/>
            <a:r>
              <a:rPr lang="en-US" dirty="0"/>
              <a:t>Indexing (TF*IDF)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</a:t>
            </a:r>
          </a:p>
          <a:p>
            <a:pPr lvl="1"/>
            <a:r>
              <a:rPr lang="en-US" dirty="0"/>
              <a:t>Ranking (HTML Parsing)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</a:t>
            </a:r>
          </a:p>
          <a:p>
            <a:pPr lvl="1"/>
            <a:r>
              <a:rPr lang="en-US" dirty="0"/>
              <a:t>Levenshtein Distance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21FB4E8-279D-4231-B1ED-63D0931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439D5E2-7F85-4B86-8BDE-7F708D26E480}" type="datetime1">
              <a:rPr lang="en-US" smtClean="0"/>
              <a:t>10/8/2019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90688"/>
            <a:ext cx="10673479" cy="49054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major search engines on the Web all have such a program, which is also known as a "spider" or a "bot." </a:t>
            </a:r>
          </a:p>
          <a:p>
            <a:pPr algn="just"/>
            <a:r>
              <a:rPr lang="en-US" dirty="0"/>
              <a:t>Crawlers consume resources on visited systems and often visit sites </a:t>
            </a:r>
            <a:r>
              <a:rPr lang="en-US" b="1" dirty="0"/>
              <a:t>without approval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crawler is a program that visits Web sites and reads their pages and other information in order to create entries for a search index. </a:t>
            </a:r>
          </a:p>
          <a:p>
            <a:pPr algn="just"/>
            <a:r>
              <a:rPr lang="en-US" dirty="0"/>
              <a:t>Crawlers are typically programmed to visit sites that have been submitted by their owners as new or updated. </a:t>
            </a:r>
          </a:p>
          <a:p>
            <a:pPr algn="just"/>
            <a:r>
              <a:rPr lang="en-US" dirty="0"/>
              <a:t>Entire sites or specific pages can be selectively visited and indexed. </a:t>
            </a:r>
          </a:p>
          <a:p>
            <a:pPr algn="just"/>
            <a:r>
              <a:rPr lang="en-US" dirty="0"/>
              <a:t>Crawlers apparently gained the name because they crawl through a site a page at a time, following the links to other pages on the site until all pages have been read.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714-A1D6-412D-A4BA-ACB550B0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Scrapy</a:t>
            </a:r>
            <a:r>
              <a:rPr lang="en-US" dirty="0"/>
              <a:t> Framework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DA577-EC25-49E7-8808-57314C03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02" y="1422560"/>
            <a:ext cx="7348195" cy="4933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F2820-93C6-4283-9A1F-2FBF663AA719}"/>
              </a:ext>
            </a:extLst>
          </p:cNvPr>
          <p:cNvSpPr txBox="1"/>
          <p:nvPr/>
        </p:nvSpPr>
        <p:spPr>
          <a:xfrm>
            <a:off x="4073619" y="6377808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Architecture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47C1D53-8428-42D8-A98B-07A4AA1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10A40-7F13-4EE1-9FDF-F99F5422C92F}"/>
              </a:ext>
            </a:extLst>
          </p:cNvPr>
          <p:cNvSpPr txBox="1"/>
          <p:nvPr/>
        </p:nvSpPr>
        <p:spPr>
          <a:xfrm>
            <a:off x="0" y="6475584"/>
            <a:ext cx="406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 : </a:t>
            </a:r>
          </a:p>
          <a:p>
            <a:r>
              <a:rPr lang="en-US" sz="1000" dirty="0">
                <a:hlinkClick r:id="rId3"/>
              </a:rPr>
              <a:t>https://docs.scrapy.org/en/latest/topics/architecture.html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4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65" y="1626660"/>
            <a:ext cx="9613860" cy="10921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TFIDF is a numerical statistic that is intended to reflect how important a word is to a document in a collection or corpus.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32" y="4259434"/>
            <a:ext cx="48101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09" y="6038850"/>
            <a:ext cx="32099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3D8F6-E10D-4C92-AE82-6BBCF5E76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72" y="2715965"/>
            <a:ext cx="3267075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89D2F-3F8B-4EC9-9C9D-628735AD5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715965"/>
            <a:ext cx="3714750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D5B63-4F6E-4A70-ABA2-D287206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12" y="6097910"/>
            <a:ext cx="3133154" cy="623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64786-6FBD-4CAA-BBFD-AC10C562726D}"/>
              </a:ext>
            </a:extLst>
          </p:cNvPr>
          <p:cNvSpPr txBox="1"/>
          <p:nvPr/>
        </p:nvSpPr>
        <p:spPr>
          <a:xfrm>
            <a:off x="1492112" y="3824289"/>
            <a:ext cx="28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1: Term 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5C953-F8AE-44BD-B4C5-929FA9549BBC}"/>
              </a:ext>
            </a:extLst>
          </p:cNvPr>
          <p:cNvSpPr txBox="1"/>
          <p:nvPr/>
        </p:nvSpPr>
        <p:spPr>
          <a:xfrm>
            <a:off x="6851144" y="382336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2: Inverse Data 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B8A0E-1669-4F22-9C2A-8315DC3AE0F0}"/>
              </a:ext>
            </a:extLst>
          </p:cNvPr>
          <p:cNvSpPr txBox="1"/>
          <p:nvPr/>
        </p:nvSpPr>
        <p:spPr>
          <a:xfrm>
            <a:off x="4516579" y="5293968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3: TF*IDF</a:t>
            </a:r>
          </a:p>
        </p:txBody>
      </p:sp>
    </p:spTree>
    <p:extLst>
      <p:ext uri="{BB962C8B-B14F-4D97-AF65-F5344CB8AC3E}">
        <p14:creationId xmlns:p14="http://schemas.microsoft.com/office/powerpoint/2010/main" val="37660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886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Web Crawling and Scraping Agent using TF-IDF</vt:lpstr>
      <vt:lpstr>Outline</vt:lpstr>
      <vt:lpstr>Abstract</vt:lpstr>
      <vt:lpstr>Objectives</vt:lpstr>
      <vt:lpstr>Scope of Thesis</vt:lpstr>
      <vt:lpstr>Field Background</vt:lpstr>
      <vt:lpstr>Web Crawling</vt:lpstr>
      <vt:lpstr>Scrapy Framework Architecture</vt:lpstr>
      <vt:lpstr>TF*IDF</vt:lpstr>
      <vt:lpstr>Web Crawler and Web Scraper</vt:lpstr>
      <vt:lpstr>HTML Parsing</vt:lpstr>
      <vt:lpstr>Basic Layout to Tree Structure</vt:lpstr>
      <vt:lpstr>Edit Distance Algorithm</vt:lpstr>
      <vt:lpstr>Edit Distance Algorithm</vt:lpstr>
      <vt:lpstr>Levenshtein Distance </vt:lpstr>
      <vt:lpstr>System Design for Crawling</vt:lpstr>
      <vt:lpstr>System Design for Searching</vt:lpstr>
      <vt:lpstr>User Input Limitations</vt:lpstr>
      <vt:lpstr>Output</vt:lpstr>
      <vt:lpstr>Conclusion</vt:lpstr>
      <vt:lpstr>Further Extensions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Mini-Web Agent for Choosing the Right Product</dc:title>
  <dc:creator>Thaw De Zin</dc:creator>
  <cp:lastModifiedBy>Thaw De Zin</cp:lastModifiedBy>
  <cp:revision>33</cp:revision>
  <dcterms:created xsi:type="dcterms:W3CDTF">2019-09-10T13:57:33Z</dcterms:created>
  <dcterms:modified xsi:type="dcterms:W3CDTF">2019-10-08T04:50:14Z</dcterms:modified>
</cp:coreProperties>
</file>