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8" r:id="rId2"/>
    <p:sldId id="259" r:id="rId3"/>
    <p:sldId id="274" r:id="rId4"/>
    <p:sldId id="261" r:id="rId5"/>
    <p:sldId id="260" r:id="rId6"/>
    <p:sldId id="262" r:id="rId7"/>
    <p:sldId id="288" r:id="rId8"/>
    <p:sldId id="273" r:id="rId9"/>
    <p:sldId id="279" r:id="rId10"/>
    <p:sldId id="280" r:id="rId11"/>
    <p:sldId id="281" r:id="rId12"/>
    <p:sldId id="265" r:id="rId13"/>
    <p:sldId id="267" r:id="rId14"/>
    <p:sldId id="275" r:id="rId15"/>
    <p:sldId id="285" r:id="rId16"/>
    <p:sldId id="272" r:id="rId17"/>
    <p:sldId id="286" r:id="rId18"/>
    <p:sldId id="278" r:id="rId19"/>
    <p:sldId id="271" r:id="rId20"/>
    <p:sldId id="287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55FC2-F1A8-4C1C-8A05-A940A4560567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69E4205A-4548-45D3-9E14-844168AA039D}">
      <dgm:prSet phldrT="[Text]"/>
      <dgm:spPr/>
      <dgm:t>
        <a:bodyPr/>
        <a:lstStyle/>
        <a:p>
          <a:r>
            <a:rPr lang="en-US" dirty="0"/>
            <a:t>Specification</a:t>
          </a:r>
        </a:p>
      </dgm:t>
    </dgm:pt>
    <dgm:pt modelId="{AA5D4BFD-AFB4-46E6-B50A-0359BCD3BDAF}" type="parTrans" cxnId="{528B2ABF-04E7-4B76-8FD8-61178F722AA3}">
      <dgm:prSet/>
      <dgm:spPr/>
      <dgm:t>
        <a:bodyPr/>
        <a:lstStyle/>
        <a:p>
          <a:endParaRPr lang="en-US"/>
        </a:p>
      </dgm:t>
    </dgm:pt>
    <dgm:pt modelId="{750E127A-5B8D-465C-A1E5-249F8AD798D9}" type="sibTrans" cxnId="{528B2ABF-04E7-4B76-8FD8-61178F722AA3}">
      <dgm:prSet/>
      <dgm:spPr/>
      <dgm:t>
        <a:bodyPr/>
        <a:lstStyle/>
        <a:p>
          <a:endParaRPr lang="en-US"/>
        </a:p>
      </dgm:t>
    </dgm:pt>
    <dgm:pt modelId="{92B4F17C-1688-43FB-BF87-2D755B6F6C38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82C6F980-9A8D-48AB-8B79-58B640ABF3F5}" type="parTrans" cxnId="{1AA7FBC8-E69F-47C0-BC3A-C5A08F7F75FB}">
      <dgm:prSet/>
      <dgm:spPr/>
      <dgm:t>
        <a:bodyPr/>
        <a:lstStyle/>
        <a:p>
          <a:endParaRPr lang="en-US"/>
        </a:p>
      </dgm:t>
    </dgm:pt>
    <dgm:pt modelId="{84DF68B7-F2BE-4970-A74D-AF3B4964DCD8}" type="sibTrans" cxnId="{1AA7FBC8-E69F-47C0-BC3A-C5A08F7F75FB}">
      <dgm:prSet/>
      <dgm:spPr/>
      <dgm:t>
        <a:bodyPr/>
        <a:lstStyle/>
        <a:p>
          <a:endParaRPr lang="en-US"/>
        </a:p>
      </dgm:t>
    </dgm:pt>
    <dgm:pt modelId="{89F12F94-9113-4343-8981-0CA65C5D1B46}">
      <dgm:prSet phldrT="[Text]"/>
      <dgm:spPr/>
      <dgm:t>
        <a:bodyPr/>
        <a:lstStyle/>
        <a:p>
          <a:r>
            <a:rPr lang="en-US" dirty="0"/>
            <a:t>Brand</a:t>
          </a:r>
        </a:p>
      </dgm:t>
    </dgm:pt>
    <dgm:pt modelId="{769301A2-58C1-43D8-82CE-CD45D4FC6AFC}" type="parTrans" cxnId="{96895591-1CBD-4491-BEAB-BFC39A60CB0E}">
      <dgm:prSet/>
      <dgm:spPr/>
      <dgm:t>
        <a:bodyPr/>
        <a:lstStyle/>
        <a:p>
          <a:endParaRPr lang="en-US"/>
        </a:p>
      </dgm:t>
    </dgm:pt>
    <dgm:pt modelId="{D262882E-CCB4-4252-811D-97111455E781}" type="sibTrans" cxnId="{96895591-1CBD-4491-BEAB-BFC39A60CB0E}">
      <dgm:prSet/>
      <dgm:spPr/>
      <dgm:t>
        <a:bodyPr/>
        <a:lstStyle/>
        <a:p>
          <a:endParaRPr lang="en-US"/>
        </a:p>
      </dgm:t>
    </dgm:pt>
    <dgm:pt modelId="{CB6ED58B-F31F-42A1-96C6-A6C07BAF6A56}" type="pres">
      <dgm:prSet presAssocID="{E9855FC2-F1A8-4C1C-8A05-A940A4560567}" presName="compositeShape" presStyleCnt="0">
        <dgm:presLayoutVars>
          <dgm:chMax val="7"/>
          <dgm:dir/>
          <dgm:resizeHandles val="exact"/>
        </dgm:presLayoutVars>
      </dgm:prSet>
      <dgm:spPr/>
    </dgm:pt>
    <dgm:pt modelId="{5251F21E-0265-4432-AC8C-AF7C6289D32D}" type="pres">
      <dgm:prSet presAssocID="{69E4205A-4548-45D3-9E14-844168AA039D}" presName="circ1" presStyleLbl="vennNode1" presStyleIdx="0" presStyleCnt="3"/>
      <dgm:spPr/>
    </dgm:pt>
    <dgm:pt modelId="{D2D64E09-B0C9-49CB-B157-87E0F7EF1327}" type="pres">
      <dgm:prSet presAssocID="{69E4205A-4548-45D3-9E14-844168AA03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F09B1-9EDA-408A-A133-CB60CDFAE29A}" type="pres">
      <dgm:prSet presAssocID="{92B4F17C-1688-43FB-BF87-2D755B6F6C38}" presName="circ2" presStyleLbl="vennNode1" presStyleIdx="1" presStyleCnt="3"/>
      <dgm:spPr/>
    </dgm:pt>
    <dgm:pt modelId="{A93E1F04-3102-43A4-96D6-DABB866CB79F}" type="pres">
      <dgm:prSet presAssocID="{92B4F17C-1688-43FB-BF87-2D755B6F6C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2131E8F-B80C-4F19-8CD8-FEB46AEA5D9D}" type="pres">
      <dgm:prSet presAssocID="{89F12F94-9113-4343-8981-0CA65C5D1B46}" presName="circ3" presStyleLbl="vennNode1" presStyleIdx="2" presStyleCnt="3"/>
      <dgm:spPr/>
    </dgm:pt>
    <dgm:pt modelId="{019B900D-6276-485A-9813-76B03F52606D}" type="pres">
      <dgm:prSet presAssocID="{89F12F94-9113-4343-8981-0CA65C5D1B4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D78605-1133-4413-AE74-04B09F3542BC}" type="presOf" srcId="{69E4205A-4548-45D3-9E14-844168AA039D}" destId="{D2D64E09-B0C9-49CB-B157-87E0F7EF1327}" srcOrd="1" destOrd="0" presId="urn:microsoft.com/office/officeart/2005/8/layout/venn1"/>
    <dgm:cxn modelId="{8CD30221-ADB3-497D-BA7C-E0742826A276}" type="presOf" srcId="{89F12F94-9113-4343-8981-0CA65C5D1B46}" destId="{019B900D-6276-485A-9813-76B03F52606D}" srcOrd="1" destOrd="0" presId="urn:microsoft.com/office/officeart/2005/8/layout/venn1"/>
    <dgm:cxn modelId="{3E800E42-8EE2-4691-9765-6353155AF9F4}" type="presOf" srcId="{69E4205A-4548-45D3-9E14-844168AA039D}" destId="{5251F21E-0265-4432-AC8C-AF7C6289D32D}" srcOrd="0" destOrd="0" presId="urn:microsoft.com/office/officeart/2005/8/layout/venn1"/>
    <dgm:cxn modelId="{96895591-1CBD-4491-BEAB-BFC39A60CB0E}" srcId="{E9855FC2-F1A8-4C1C-8A05-A940A4560567}" destId="{89F12F94-9113-4343-8981-0CA65C5D1B46}" srcOrd="2" destOrd="0" parTransId="{769301A2-58C1-43D8-82CE-CD45D4FC6AFC}" sibTransId="{D262882E-CCB4-4252-811D-97111455E781}"/>
    <dgm:cxn modelId="{3BDECCB0-34BD-413B-ABCF-86AB1885C9A2}" type="presOf" srcId="{92B4F17C-1688-43FB-BF87-2D755B6F6C38}" destId="{438F09B1-9EDA-408A-A133-CB60CDFAE29A}" srcOrd="0" destOrd="0" presId="urn:microsoft.com/office/officeart/2005/8/layout/venn1"/>
    <dgm:cxn modelId="{528B2ABF-04E7-4B76-8FD8-61178F722AA3}" srcId="{E9855FC2-F1A8-4C1C-8A05-A940A4560567}" destId="{69E4205A-4548-45D3-9E14-844168AA039D}" srcOrd="0" destOrd="0" parTransId="{AA5D4BFD-AFB4-46E6-B50A-0359BCD3BDAF}" sibTransId="{750E127A-5B8D-465C-A1E5-249F8AD798D9}"/>
    <dgm:cxn modelId="{1AA7FBC8-E69F-47C0-BC3A-C5A08F7F75FB}" srcId="{E9855FC2-F1A8-4C1C-8A05-A940A4560567}" destId="{92B4F17C-1688-43FB-BF87-2D755B6F6C38}" srcOrd="1" destOrd="0" parTransId="{82C6F980-9A8D-48AB-8B79-58B640ABF3F5}" sibTransId="{84DF68B7-F2BE-4970-A74D-AF3B4964DCD8}"/>
    <dgm:cxn modelId="{F98EEAD0-F450-444A-AE30-D9DFEF27F700}" type="presOf" srcId="{89F12F94-9113-4343-8981-0CA65C5D1B46}" destId="{E2131E8F-B80C-4F19-8CD8-FEB46AEA5D9D}" srcOrd="0" destOrd="0" presId="urn:microsoft.com/office/officeart/2005/8/layout/venn1"/>
    <dgm:cxn modelId="{059393F5-2B1C-437A-A56A-DF7F77AACA11}" type="presOf" srcId="{92B4F17C-1688-43FB-BF87-2D755B6F6C38}" destId="{A93E1F04-3102-43A4-96D6-DABB866CB79F}" srcOrd="1" destOrd="0" presId="urn:microsoft.com/office/officeart/2005/8/layout/venn1"/>
    <dgm:cxn modelId="{3745AAF7-EA20-48C5-ADBC-77B1D83F10E2}" type="presOf" srcId="{E9855FC2-F1A8-4C1C-8A05-A940A4560567}" destId="{CB6ED58B-F31F-42A1-96C6-A6C07BAF6A56}" srcOrd="0" destOrd="0" presId="urn:microsoft.com/office/officeart/2005/8/layout/venn1"/>
    <dgm:cxn modelId="{EFD0477F-CC6A-4488-9B63-89E52F1895D0}" type="presParOf" srcId="{CB6ED58B-F31F-42A1-96C6-A6C07BAF6A56}" destId="{5251F21E-0265-4432-AC8C-AF7C6289D32D}" srcOrd="0" destOrd="0" presId="urn:microsoft.com/office/officeart/2005/8/layout/venn1"/>
    <dgm:cxn modelId="{2DC074C7-3CF3-485C-8603-2C436BA1CDD5}" type="presParOf" srcId="{CB6ED58B-F31F-42A1-96C6-A6C07BAF6A56}" destId="{D2D64E09-B0C9-49CB-B157-87E0F7EF1327}" srcOrd="1" destOrd="0" presId="urn:microsoft.com/office/officeart/2005/8/layout/venn1"/>
    <dgm:cxn modelId="{E02067B4-047D-43D7-BD32-6D3468232AF4}" type="presParOf" srcId="{CB6ED58B-F31F-42A1-96C6-A6C07BAF6A56}" destId="{438F09B1-9EDA-408A-A133-CB60CDFAE29A}" srcOrd="2" destOrd="0" presId="urn:microsoft.com/office/officeart/2005/8/layout/venn1"/>
    <dgm:cxn modelId="{D44D542A-ECCC-419B-A432-A798AC279D2F}" type="presParOf" srcId="{CB6ED58B-F31F-42A1-96C6-A6C07BAF6A56}" destId="{A93E1F04-3102-43A4-96D6-DABB866CB79F}" srcOrd="3" destOrd="0" presId="urn:microsoft.com/office/officeart/2005/8/layout/venn1"/>
    <dgm:cxn modelId="{27E6D382-088E-4A8D-8D23-ABDB53F5A4D0}" type="presParOf" srcId="{CB6ED58B-F31F-42A1-96C6-A6C07BAF6A56}" destId="{E2131E8F-B80C-4F19-8CD8-FEB46AEA5D9D}" srcOrd="4" destOrd="0" presId="urn:microsoft.com/office/officeart/2005/8/layout/venn1"/>
    <dgm:cxn modelId="{A0F2B076-EAE6-4552-A850-D36877421629}" type="presParOf" srcId="{CB6ED58B-F31F-42A1-96C6-A6C07BAF6A56}" destId="{019B900D-6276-485A-9813-76B03F52606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F21E-0265-4432-AC8C-AF7C6289D32D}">
      <dsp:nvSpPr>
        <dsp:cNvPr id="0" name=""/>
        <dsp:cNvSpPr/>
      </dsp:nvSpPr>
      <dsp:spPr>
        <a:xfrm>
          <a:off x="1688339" y="57128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Specification</a:t>
          </a:r>
        </a:p>
      </dsp:txBody>
      <dsp:txXfrm>
        <a:off x="2053965" y="537012"/>
        <a:ext cx="2010940" cy="1233986"/>
      </dsp:txXfrm>
    </dsp:sp>
    <dsp:sp modelId="{438F09B1-9EDA-408A-A133-CB60CDFAE29A}">
      <dsp:nvSpPr>
        <dsp:cNvPr id="0" name=""/>
        <dsp:cNvSpPr/>
      </dsp:nvSpPr>
      <dsp:spPr>
        <a:xfrm>
          <a:off x="2677814" y="1770999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Price</a:t>
          </a:r>
        </a:p>
      </dsp:txBody>
      <dsp:txXfrm>
        <a:off x="3516468" y="2479398"/>
        <a:ext cx="1645315" cy="1508205"/>
      </dsp:txXfrm>
    </dsp:sp>
    <dsp:sp modelId="{E2131E8F-B80C-4F19-8CD8-FEB46AEA5D9D}">
      <dsp:nvSpPr>
        <dsp:cNvPr id="0" name=""/>
        <dsp:cNvSpPr/>
      </dsp:nvSpPr>
      <dsp:spPr>
        <a:xfrm>
          <a:off x="698865" y="1770999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Brand</a:t>
          </a:r>
        </a:p>
      </dsp:txBody>
      <dsp:txXfrm>
        <a:off x="957088" y="2479398"/>
        <a:ext cx="1645315" cy="150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B95A4-66E7-47E2-8B8B-8A0C6E41C6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6253B-E990-48DC-AFBF-C6F479D3A3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E76CB-8E40-486A-9E32-F986C27276F1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BC8FC-4B10-455E-8377-943370ED2F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B750-8D23-4DF3-86D0-B7F5639A0B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38F83-A538-4C38-BCE5-08B39D2A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E8D-E2F9-4B90-A21F-907EFFBE4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7375-0858-45AB-B215-7FC0AC79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B4E5-6E56-4638-A67D-576A9CDF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8A47-B41F-42C8-A13C-4CAF6463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A9C0-6386-4623-AB72-229F583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&lt;#&gt; </a:t>
            </a:r>
            <a:r>
              <a:rPr lang="en-US" dirty="0" err="1"/>
              <a:t>hhg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824F-8096-4597-A1EF-EF953C5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D41F1-E45A-4670-8C18-8F459562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F96A-6133-46C5-B666-FDB8A8F5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FA0F-62DA-447E-A2FD-EE55AD4F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178A-5919-4B78-B6E7-3FABFC64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5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7C5CE-2AFC-47B1-A417-E82D06CC6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3F565-8E21-42BA-B9CB-17E66220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E470-D2F4-42BA-B1A9-E6045FAF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A411-B064-47F9-BDC8-874CDF3B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3209-BD83-4314-AE56-0E8DF2CD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7722-EF38-46A4-84DD-BF4DE73F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A5D9-52F5-4F73-A3CE-B896E19C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B8DE-D9E1-44FC-99EC-59EA2B27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37D3-21F0-402A-97C3-6C74D85B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982A-2FC7-4449-8401-1B1A6BF6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6C8-6716-4264-AA1D-96560928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5462-99FA-4CBE-AB9E-58759DDF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0347-360F-471E-BDCF-51420CB0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4DA9-CC4B-49BA-A983-891FFCF0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6CF5-034F-49A8-9FCD-36B643F6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3222-934D-4C43-9D51-F0247C49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E4FB-1525-4C9B-992E-21BCE50BC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4FCD-42ED-469E-9303-5815B9985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CB5E-3BAB-48C0-87B2-9F0939EF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A50A-A2CF-4910-B531-EA9FD5F9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8603A-97BB-41EE-8093-0D753408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0DF6-5E42-4FC2-9FCD-F582527A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943F7-BEC6-46A7-B922-58FFFB8A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36B6-6197-4D47-81EE-43602BBA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B03B3-1D93-4263-877D-2B70094D8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F75CC-16D2-4937-9F1E-176CA354C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9C89C-5016-48EA-AD04-A0B8216E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71A69-29E3-447F-8EA3-7D45502A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304D4-8F1D-459B-AF72-5747101F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0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3F76-FA2F-462F-96AF-1F4E1D92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2D2E2-7BF7-4646-A86E-D4E0117B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833D0-336B-4022-BB6D-29E1A40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66431-98FE-427D-8BFC-579AA5EF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188F7-268E-4625-B948-03EB2E88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279C6-AF72-4CE7-804F-6F728DAB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9BDC5-60E3-4D2C-A8D3-CE03952D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0919-1795-4FB6-8FDE-4C316F86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F814-6BD7-4588-9EDF-E2A47FEE7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E1F9E-3E18-48A0-B511-9A66A3C9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E35BC-E8D7-4B4F-9B3F-038681CE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FBD0-7140-4885-9FDA-2424FDBD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10AD9-D8FF-4570-AA85-DCE2D8D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D8DF-426B-46BE-8242-049F75D2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93422-0124-4CDF-A775-7083A98B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8E65B-7A16-47B2-807F-BA4AF370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FDCA7-6288-4A97-99CE-45BDA637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4DEC-BB3A-4886-B3C8-5EDAEBCC435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60849-8E27-4C8F-B320-10310C1B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6626-138E-4C09-8991-EF5E415D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61A0-B851-4200-82A0-18C9BCB1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A38ECB-0750-4782-A6B9-430D2628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1" y="0"/>
            <a:ext cx="838200" cy="1676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6E962-73D7-45A2-A05F-A180583C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98FC-9258-49F1-8314-CDAD25C0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73A7-6626-4977-9F87-548919793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4DEC-BB3A-4886-B3C8-5EDAEBCC4352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57A4-17E5-4928-A23E-0C20445F4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38E9-D8A0-421F-AB16-447CBC212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4B61A0-B851-4200-82A0-18C9BCB195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D5634-B72E-4EAD-AEB3-F7296AB15B2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1675" cy="2008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979FE4-CDB4-467A-98A7-15DE1FB928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rapy.org/en/latest/faq.html#does-scrapy-crawl-in-breadth-first-or-depth-first-ord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dshopping.com/" TargetMode="External"/><Relationship Id="rId2" Type="http://schemas.openxmlformats.org/officeDocument/2006/relationships/hyperlink" Target="http://www.technoland.com.m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nonlinestor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9092-D2F5-4F29-965E-4AF41954D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Mini-Web Agent for Choosing the Right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77DE-AB5A-40B0-B994-FCE5601A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4426" y="5330671"/>
            <a:ext cx="3034625" cy="1117687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Thaw De Zin (6IST-66)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6E54-AA8F-4A53-98A5-8735A04A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AB1C04-477C-4C54-979B-3A408516AFCA}"/>
              </a:ext>
            </a:extLst>
          </p:cNvPr>
          <p:cNvSpPr txBox="1">
            <a:spLocks/>
          </p:cNvSpPr>
          <p:nvPr/>
        </p:nvSpPr>
        <p:spPr>
          <a:xfrm>
            <a:off x="712948" y="228587"/>
            <a:ext cx="10766103" cy="1724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University of Technology (Yatanarpon Cyber City)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Faculty of Information and Communication Technology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Department of Information Science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2DF3A7-1C9F-4C2F-94F2-3F4573D45511}"/>
              </a:ext>
            </a:extLst>
          </p:cNvPr>
          <p:cNvSpPr txBox="1">
            <a:spLocks/>
          </p:cNvSpPr>
          <p:nvPr/>
        </p:nvSpPr>
        <p:spPr>
          <a:xfrm>
            <a:off x="838200" y="5421225"/>
            <a:ext cx="2743200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Supervised by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Dr.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Nandar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Win Min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A0D74D-3621-4354-BE36-82B2C8AB7224}"/>
              </a:ext>
            </a:extLst>
          </p:cNvPr>
          <p:cNvSpPr txBox="1">
            <a:spLocks/>
          </p:cNvSpPr>
          <p:nvPr/>
        </p:nvSpPr>
        <p:spPr>
          <a:xfrm>
            <a:off x="4991757" y="4553591"/>
            <a:ext cx="2383562" cy="66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Second Seminar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83F677-77E2-4252-88CD-2598492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11938" y="5980068"/>
            <a:ext cx="2743200" cy="365125"/>
          </a:xfrm>
          <a:noFill/>
          <a:ln w="12700">
            <a:noFill/>
            <a:prstDash val="solid"/>
          </a:ln>
        </p:spPr>
        <p:txBody>
          <a:bodyPr/>
          <a:lstStyle/>
          <a:p>
            <a:pPr algn="ctr"/>
            <a:fld id="{2439D5E2-7F85-4B86-8BDE-7F708D26E480}" type="datetime1">
              <a:rPr lang="en-US" smtClean="0">
                <a:solidFill>
                  <a:schemeClr val="accent6">
                    <a:lumMod val="75000"/>
                  </a:schemeClr>
                </a:solidFill>
              </a:rPr>
              <a:pPr algn="ctr"/>
              <a:t>7/13/2019</a:t>
            </a:fld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7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TF*IDF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673478" cy="10921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effectLst/>
              </a:rPr>
              <a:t>Combining these two we come up with the TF-IDF score (w) for a word in a document in the corpus. </a:t>
            </a:r>
          </a:p>
          <a:p>
            <a:pPr algn="just"/>
            <a:r>
              <a:rPr lang="en-US" dirty="0">
                <a:effectLst/>
              </a:rPr>
              <a:t>It is the product of </a:t>
            </a:r>
            <a:r>
              <a:rPr lang="en-US" dirty="0" err="1">
                <a:effectLst/>
              </a:rPr>
              <a:t>tf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idf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3556687"/>
            <a:ext cx="48101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6" y="4730270"/>
            <a:ext cx="3209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TF*IDF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80320" y="2032073"/>
            <a:ext cx="10673480" cy="94625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effectLst/>
              </a:rPr>
              <a:t>Sentence 1 : The car is driven on the road.</a:t>
            </a:r>
          </a:p>
          <a:p>
            <a:pPr fontAlgn="base"/>
            <a:r>
              <a:rPr lang="en-US" dirty="0">
                <a:effectLst/>
              </a:rPr>
              <a:t>Sentence 2: The truck is driven on the highway.</a:t>
            </a: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55" y="2978331"/>
            <a:ext cx="5729190" cy="28268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14" y="5936187"/>
            <a:ext cx="4467212" cy="8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Down Parsing</a:t>
            </a:r>
          </a:p>
          <a:p>
            <a:r>
              <a:rPr lang="en-US" dirty="0"/>
              <a:t>Tree Structure (Depth First Tree Transversal)</a:t>
            </a:r>
          </a:p>
          <a:p>
            <a:r>
              <a:rPr lang="en-US" dirty="0"/>
              <a:t>Name = response.css(“h2::text”).extract()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0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 to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9351"/>
            <a:ext cx="9613861" cy="45547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</a:t>
            </a:r>
          </a:p>
          <a:p>
            <a:pPr lvl="2"/>
            <a:r>
              <a:rPr lang="en-US" dirty="0"/>
              <a:t>&lt;title&gt; &lt;title&gt;</a:t>
            </a:r>
          </a:p>
          <a:p>
            <a:pPr lvl="1"/>
            <a:r>
              <a:rPr lang="en-US" dirty="0"/>
              <a:t>&lt;/head&gt;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&lt;div&gt;</a:t>
            </a:r>
          </a:p>
          <a:p>
            <a:pPr lvl="3"/>
            <a:r>
              <a:rPr lang="en-US" dirty="0"/>
              <a:t>&lt;h1&gt;&lt;/h1&gt;</a:t>
            </a:r>
          </a:p>
          <a:p>
            <a:pPr lvl="3"/>
            <a:r>
              <a:rPr lang="en-US" dirty="0"/>
              <a:t>&lt;a&gt;&lt;/a&gt;</a:t>
            </a:r>
          </a:p>
          <a:p>
            <a:pPr lvl="2"/>
            <a:r>
              <a:rPr lang="en-US" dirty="0"/>
              <a:t>&lt;/div&gt;</a:t>
            </a:r>
          </a:p>
          <a:p>
            <a:pPr lvl="2"/>
            <a:r>
              <a:rPr lang="en-US" dirty="0"/>
              <a:t>&lt;p&gt;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&lt;/p&gt;</a:t>
            </a:r>
          </a:p>
          <a:p>
            <a:pPr lvl="1"/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888586" y="5714631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2528" y="4515130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9" name="Oval 28"/>
          <p:cNvSpPr/>
          <p:nvPr/>
        </p:nvSpPr>
        <p:spPr>
          <a:xfrm>
            <a:off x="5205875" y="3071666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</p:txBody>
      </p:sp>
      <p:sp>
        <p:nvSpPr>
          <p:cNvPr id="30" name="Oval 29"/>
          <p:cNvSpPr/>
          <p:nvPr/>
        </p:nvSpPr>
        <p:spPr>
          <a:xfrm>
            <a:off x="7731980" y="3071665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body</a:t>
            </a:r>
          </a:p>
        </p:txBody>
      </p:sp>
      <p:sp>
        <p:nvSpPr>
          <p:cNvPr id="31" name="Oval 30"/>
          <p:cNvSpPr/>
          <p:nvPr/>
        </p:nvSpPr>
        <p:spPr>
          <a:xfrm>
            <a:off x="6800326" y="4362240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32" name="Oval 31"/>
          <p:cNvSpPr/>
          <p:nvPr/>
        </p:nvSpPr>
        <p:spPr>
          <a:xfrm>
            <a:off x="9069075" y="4263742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3" name="Oval 32"/>
          <p:cNvSpPr/>
          <p:nvPr/>
        </p:nvSpPr>
        <p:spPr>
          <a:xfrm>
            <a:off x="5868672" y="5743384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34" name="Oval 33"/>
          <p:cNvSpPr/>
          <p:nvPr/>
        </p:nvSpPr>
        <p:spPr>
          <a:xfrm>
            <a:off x="7266153" y="5743384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8473851" y="5714629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248236" y="2051283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37" name="Straight Arrow Connector 36"/>
          <p:cNvCxnSpPr>
            <a:cxnSpLocks/>
            <a:stCxn id="36" idx="3"/>
            <a:endCxn id="29" idx="7"/>
          </p:cNvCxnSpPr>
          <p:nvPr/>
        </p:nvCxnSpPr>
        <p:spPr>
          <a:xfrm flipH="1">
            <a:off x="6001091" y="2922234"/>
            <a:ext cx="383583" cy="29886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9" idx="3"/>
            <a:endCxn id="28" idx="0"/>
          </p:cNvCxnSpPr>
          <p:nvPr/>
        </p:nvCxnSpPr>
        <p:spPr>
          <a:xfrm flipH="1">
            <a:off x="4698355" y="3942617"/>
            <a:ext cx="643958" cy="57251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32" idx="5"/>
            <a:endCxn id="27" idx="0"/>
          </p:cNvCxnSpPr>
          <p:nvPr/>
        </p:nvCxnSpPr>
        <p:spPr>
          <a:xfrm>
            <a:off x="9864291" y="5134693"/>
            <a:ext cx="490122" cy="5799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36" idx="5"/>
            <a:endCxn id="30" idx="1"/>
          </p:cNvCxnSpPr>
          <p:nvPr/>
        </p:nvCxnSpPr>
        <p:spPr>
          <a:xfrm>
            <a:off x="7043452" y="2922234"/>
            <a:ext cx="824966" cy="29886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30" idx="3"/>
            <a:endCxn id="31" idx="7"/>
          </p:cNvCxnSpPr>
          <p:nvPr/>
        </p:nvCxnSpPr>
        <p:spPr>
          <a:xfrm flipH="1">
            <a:off x="7595542" y="3942616"/>
            <a:ext cx="272876" cy="569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0" idx="5"/>
            <a:endCxn id="32" idx="1"/>
          </p:cNvCxnSpPr>
          <p:nvPr/>
        </p:nvCxnSpPr>
        <p:spPr>
          <a:xfrm>
            <a:off x="8527196" y="3942616"/>
            <a:ext cx="678317" cy="47055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1" idx="3"/>
            <a:endCxn id="33" idx="0"/>
          </p:cNvCxnSpPr>
          <p:nvPr/>
        </p:nvCxnSpPr>
        <p:spPr>
          <a:xfrm flipH="1">
            <a:off x="6334499" y="5233191"/>
            <a:ext cx="602265" cy="51019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1" idx="5"/>
            <a:endCxn id="34" idx="0"/>
          </p:cNvCxnSpPr>
          <p:nvPr/>
        </p:nvCxnSpPr>
        <p:spPr>
          <a:xfrm>
            <a:off x="7595542" y="5233191"/>
            <a:ext cx="136438" cy="51019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2" idx="3"/>
            <a:endCxn id="35" idx="0"/>
          </p:cNvCxnSpPr>
          <p:nvPr/>
        </p:nvCxnSpPr>
        <p:spPr>
          <a:xfrm flipH="1">
            <a:off x="8939678" y="5134693"/>
            <a:ext cx="265835" cy="57993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or Breadth-first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77182"/>
            <a:ext cx="9773208" cy="31872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5515907"/>
            <a:ext cx="11119793" cy="39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3"/>
              </a:rPr>
              <a:t>http://docs.scrapy.org/en/latest/faq.html#does-scrapy-crawl-in-breadth-first-or-depth-first-order</a:t>
            </a:r>
            <a:r>
              <a:rPr lang="en-US" sz="16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264E-09BB-480A-ADBE-D2CEA22F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Design for Crawling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530D-2013-4DA6-8648-E622282E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B1BCE91-D01E-47D9-884B-540AA9040B0D}"/>
              </a:ext>
            </a:extLst>
          </p:cNvPr>
          <p:cNvSpPr/>
          <p:nvPr/>
        </p:nvSpPr>
        <p:spPr>
          <a:xfrm>
            <a:off x="5466877" y="1676401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6A315B6-D8D4-4416-8B4E-EB6977F025ED}"/>
              </a:ext>
            </a:extLst>
          </p:cNvPr>
          <p:cNvSpPr/>
          <p:nvPr/>
        </p:nvSpPr>
        <p:spPr>
          <a:xfrm>
            <a:off x="5453732" y="6039949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7F42E-7364-468D-90ED-98BDB7A8F797}"/>
              </a:ext>
            </a:extLst>
          </p:cNvPr>
          <p:cNvSpPr/>
          <p:nvPr/>
        </p:nvSpPr>
        <p:spPr>
          <a:xfrm>
            <a:off x="4925277" y="2249789"/>
            <a:ext cx="2146806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Crawl entire 3 websites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448A-F118-4737-A792-9DFB3FA617B1}"/>
              </a:ext>
            </a:extLst>
          </p:cNvPr>
          <p:cNvSpPr/>
          <p:nvPr/>
        </p:nvSpPr>
        <p:spPr>
          <a:xfrm>
            <a:off x="4771481" y="4148927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Extract laptop’s features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67B94AC7-FFDF-4C15-B44E-244785450A07}"/>
              </a:ext>
            </a:extLst>
          </p:cNvPr>
          <p:cNvSpPr/>
          <p:nvPr/>
        </p:nvSpPr>
        <p:spPr>
          <a:xfrm>
            <a:off x="7777398" y="1993263"/>
            <a:ext cx="873402" cy="1124960"/>
          </a:xfrm>
          <a:prstGeom prst="flowChartMagneticDisk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Pages/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EB8C8-F896-49C5-BC71-8065C57D4B69}"/>
              </a:ext>
            </a:extLst>
          </p:cNvPr>
          <p:cNvSpPr/>
          <p:nvPr/>
        </p:nvSpPr>
        <p:spPr>
          <a:xfrm>
            <a:off x="4778053" y="5094438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Normalization for 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laptop entry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E6D10-F43D-40B1-8823-BCAEF6008D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998680" y="2057618"/>
            <a:ext cx="13145" cy="192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35D33-9428-496A-9D88-BDC2A6B1096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998680" y="2861698"/>
            <a:ext cx="6573" cy="336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A0694A-710A-4CCA-9DCE-616A1F1E697F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072083" y="2555743"/>
            <a:ext cx="7053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5FCAB5-F7FE-40BE-851D-C7441E6FD20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998680" y="4760836"/>
            <a:ext cx="6572" cy="333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71CF78-F375-42EC-823B-CFE3465D2E8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5998680" y="5706347"/>
            <a:ext cx="6572" cy="333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4A3FA6-70B5-4BFD-A7C4-A1E4F6D182EA}"/>
              </a:ext>
            </a:extLst>
          </p:cNvPr>
          <p:cNvSpPr/>
          <p:nvPr/>
        </p:nvSpPr>
        <p:spPr>
          <a:xfrm>
            <a:off x="4778054" y="3198005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Filter the Laptop pages using IT-IDF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B11E1-CBE8-4734-85AB-326DA6180B8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5998680" y="3809914"/>
            <a:ext cx="6573" cy="339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B24515-3251-4E6D-9EE2-3C2D917118E2}"/>
              </a:ext>
            </a:extLst>
          </p:cNvPr>
          <p:cNvCxnSpPr>
            <a:cxnSpLocks/>
            <a:stCxn id="10" idx="3"/>
            <a:endCxn id="17" idx="3"/>
          </p:cNvCxnSpPr>
          <p:nvPr/>
        </p:nvCxnSpPr>
        <p:spPr>
          <a:xfrm rot="5400000">
            <a:off x="7530408" y="2820268"/>
            <a:ext cx="385737" cy="98164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94607556-4934-4FED-A645-5E9FDACDC52D}"/>
              </a:ext>
            </a:extLst>
          </p:cNvPr>
          <p:cNvSpPr/>
          <p:nvPr/>
        </p:nvSpPr>
        <p:spPr>
          <a:xfrm>
            <a:off x="7777398" y="5024747"/>
            <a:ext cx="1104889" cy="75129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Normalized laptop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E3F36-8C4C-4591-8FA0-F8EB138F1BAD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7232451" y="5400392"/>
            <a:ext cx="54494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8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7213-48F9-4B09-A31F-1755C473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744286"/>
            <a:ext cx="9820455" cy="1077229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 for Searching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21BE-AA0D-402B-97DC-8B8A7A0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00BC9C6-DE93-45B6-9FD2-C635153EF77F}"/>
              </a:ext>
            </a:extLst>
          </p:cNvPr>
          <p:cNvSpPr/>
          <p:nvPr/>
        </p:nvSpPr>
        <p:spPr>
          <a:xfrm>
            <a:off x="4923306" y="2275912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0D3C346-44C3-4A57-8714-57FEBDDF1A0E}"/>
              </a:ext>
            </a:extLst>
          </p:cNvPr>
          <p:cNvSpPr/>
          <p:nvPr/>
        </p:nvSpPr>
        <p:spPr>
          <a:xfrm>
            <a:off x="4923306" y="6102568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8F00D745-765B-45C2-82F5-9497EACE3A74}"/>
              </a:ext>
            </a:extLst>
          </p:cNvPr>
          <p:cNvSpPr/>
          <p:nvPr/>
        </p:nvSpPr>
        <p:spPr>
          <a:xfrm>
            <a:off x="4279823" y="5199964"/>
            <a:ext cx="2379433" cy="611909"/>
          </a:xfrm>
          <a:prstGeom prst="parallelogram">
            <a:avLst>
              <a:gd name="adj" fmla="val 57733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Display 10 relevant laptops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E52018-6B8A-461A-A3BC-4585124917D1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5468252" y="2657129"/>
            <a:ext cx="2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A5597-272E-4F00-BF42-A8D4043711D2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5468254" y="5811873"/>
            <a:ext cx="1286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DC4AA-3229-449E-833C-84DAC3D7AD3F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>
            <a:off x="5469540" y="4909269"/>
            <a:ext cx="0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64006FFB-487C-4C47-89C5-009FEF3A06F8}"/>
              </a:ext>
            </a:extLst>
          </p:cNvPr>
          <p:cNvSpPr/>
          <p:nvPr/>
        </p:nvSpPr>
        <p:spPr>
          <a:xfrm>
            <a:off x="4278535" y="2947824"/>
            <a:ext cx="2379433" cy="611909"/>
          </a:xfrm>
          <a:prstGeom prst="parallelogram">
            <a:avLst>
              <a:gd name="adj" fmla="val 57733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Laptop’s feature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0AD8C8-B5ED-4227-BC47-6600AAAC07B7}"/>
              </a:ext>
            </a:extLst>
          </p:cNvPr>
          <p:cNvSpPr/>
          <p:nvPr/>
        </p:nvSpPr>
        <p:spPr>
          <a:xfrm>
            <a:off x="4242341" y="3850428"/>
            <a:ext cx="2454398" cy="10588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Determine relevant laptop by using Random Forest (D/T)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4DB30F-F508-46DC-9A58-A84C7BFCD157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>
            <a:off x="5468252" y="3559733"/>
            <a:ext cx="1288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383F52-D123-4FE1-9E0C-8CB812A46B3C}"/>
              </a:ext>
            </a:extLst>
          </p:cNvPr>
          <p:cNvCxnSpPr>
            <a:cxnSpLocks/>
            <a:stCxn id="52" idx="3"/>
            <a:endCxn id="38" idx="1"/>
          </p:cNvCxnSpPr>
          <p:nvPr/>
        </p:nvCxnSpPr>
        <p:spPr>
          <a:xfrm>
            <a:off x="3660291" y="4379848"/>
            <a:ext cx="5820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5C133395-58CA-4686-A438-F6171974CB3F}"/>
              </a:ext>
            </a:extLst>
          </p:cNvPr>
          <p:cNvSpPr/>
          <p:nvPr/>
        </p:nvSpPr>
        <p:spPr>
          <a:xfrm>
            <a:off x="2555402" y="4004203"/>
            <a:ext cx="1104889" cy="75129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Normalized laptop list</a:t>
            </a:r>
          </a:p>
        </p:txBody>
      </p:sp>
    </p:spTree>
    <p:extLst>
      <p:ext uri="{BB962C8B-B14F-4D97-AF65-F5344CB8AC3E}">
        <p14:creationId xmlns:p14="http://schemas.microsoft.com/office/powerpoint/2010/main" val="2608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0AEC-850D-458C-AD59-2406D481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2C96-910D-49F2-8E2C-311B1DAA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Processor (Generation and type) </a:t>
            </a:r>
          </a:p>
          <a:p>
            <a:r>
              <a:rPr lang="en-US" dirty="0"/>
              <a:t>RAM (Capacity)</a:t>
            </a:r>
          </a:p>
          <a:p>
            <a:r>
              <a:rPr lang="en-US" dirty="0"/>
              <a:t>Graphic Card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Display Type</a:t>
            </a:r>
          </a:p>
          <a:p>
            <a:r>
              <a:rPr lang="en-US" dirty="0"/>
              <a:t>HDD (Capacity and RPM)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5B0DB-4A8F-4FAC-9639-DE94ACDC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728447" y="3338003"/>
            <a:ext cx="247425" cy="20951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75872" y="4205799"/>
            <a:ext cx="25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47746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56A4-035F-4007-89C6-8DBCAB33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7" y="753227"/>
            <a:ext cx="9912430" cy="1077229"/>
          </a:xfrm>
        </p:spPr>
        <p:txBody>
          <a:bodyPr/>
          <a:lstStyle/>
          <a:p>
            <a:pPr algn="ctr"/>
            <a:r>
              <a:rPr lang="en-US" dirty="0"/>
              <a:t>User Input Limitations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AB0598-A8FC-4239-9B8F-49FB01BC94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2157" y="2098767"/>
          <a:ext cx="6118872" cy="457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749276-8CA9-4832-899F-1F6F72512D34}"/>
              </a:ext>
            </a:extLst>
          </p:cNvPr>
          <p:cNvSpPr txBox="1"/>
          <p:nvPr/>
        </p:nvSpPr>
        <p:spPr>
          <a:xfrm>
            <a:off x="7822945" y="2814266"/>
            <a:ext cx="2434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format!</a:t>
            </a:r>
          </a:p>
          <a:p>
            <a:r>
              <a:rPr lang="en-US" dirty="0"/>
              <a:t>S+B </a:t>
            </a:r>
          </a:p>
          <a:p>
            <a:r>
              <a:rPr lang="en-US" dirty="0"/>
              <a:t>S+P</a:t>
            </a:r>
          </a:p>
          <a:p>
            <a:r>
              <a:rPr lang="en-US" dirty="0"/>
              <a:t>B+P</a:t>
            </a:r>
          </a:p>
          <a:p>
            <a:endParaRPr lang="en-US" dirty="0"/>
          </a:p>
          <a:p>
            <a:r>
              <a:rPr lang="en-US" dirty="0"/>
              <a:t>B+S+P is not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2F8BA-4CB7-4017-B65F-76456600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46154"/>
            <a:ext cx="10673479" cy="2880586"/>
          </a:xfrm>
        </p:spPr>
        <p:txBody>
          <a:bodyPr/>
          <a:lstStyle/>
          <a:p>
            <a:pPr algn="just"/>
            <a:r>
              <a:rPr lang="en-US" dirty="0"/>
              <a:t>The mini-web agent can support the people to choose which products they should buy across the web resources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EB53-F24E-4AC8-B835-33ABDCBE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958D-D0DE-4AD1-A407-14FEF7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 of Thesis</a:t>
            </a:r>
          </a:p>
          <a:p>
            <a:r>
              <a:rPr lang="en-US" dirty="0"/>
              <a:t>Field Background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Expected Output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304A5-144D-421C-94D7-C6F5DE0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page to Scrape</a:t>
            </a:r>
          </a:p>
          <a:p>
            <a:r>
              <a:rPr lang="en-US" dirty="0"/>
              <a:t>Scraping the required information about product</a:t>
            </a:r>
          </a:p>
          <a:p>
            <a:r>
              <a:rPr lang="en-US" dirty="0"/>
              <a:t>Determine 10 relevant laptops to display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4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system will give too much knowledge about web scraping and web crawlers.</a:t>
            </a:r>
          </a:p>
          <a:p>
            <a:pPr algn="just"/>
            <a:r>
              <a:rPr lang="en-US" dirty="0"/>
              <a:t>The user can get the information about the suitable product during a short period of time without the need for visiting too many websites.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9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D5E2-7F85-4B86-8BDE-7F708D26E480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ABBDB-C9EF-40CF-8569-4761F420B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90700"/>
            <a:ext cx="300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B76-1F52-4560-B717-6C8EEDC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BC3D-21F1-42C9-B66A-4663F7DF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60" y="2060400"/>
            <a:ext cx="11480346" cy="467657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Web scraping is an automated tool for finding and extracting data from on-line sources. </a:t>
            </a:r>
          </a:p>
          <a:p>
            <a:pPr algn="just"/>
            <a:r>
              <a:rPr lang="en-US" dirty="0"/>
              <a:t>It is also referred to as automated data collection, web extracting, web crawling, or web content mining.</a:t>
            </a:r>
          </a:p>
          <a:p>
            <a:pPr algn="just"/>
            <a:r>
              <a:rPr lang="en-US" dirty="0"/>
              <a:t>It commonly used in price comparison, president election, brand promoting and miscellaneous purposes.</a:t>
            </a:r>
          </a:p>
          <a:p>
            <a:pPr algn="just"/>
            <a:r>
              <a:rPr lang="en-US" dirty="0"/>
              <a:t>The proposed system is to develop web agent for people to choose which products they should buy.</a:t>
            </a:r>
          </a:p>
          <a:p>
            <a:pPr algn="just"/>
            <a:r>
              <a:rPr lang="en-US" dirty="0"/>
              <a:t>The web crawler is used to get information about products across the web resources.</a:t>
            </a:r>
          </a:p>
          <a:p>
            <a:pPr algn="just"/>
            <a:r>
              <a:rPr lang="en-US" dirty="0"/>
              <a:t>In this system, after crawling the entire website pages/links, TF-IDF will be used to filter the pages/links about the product (laptop). </a:t>
            </a:r>
          </a:p>
          <a:p>
            <a:pPr algn="just"/>
            <a:r>
              <a:rPr lang="en-US" dirty="0"/>
              <a:t>The system will give 10 most relevant laptops according to the user input using Random Forest.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EF96-5F9D-4BD8-B746-C2FE60EA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6879-496E-434E-8E1D-69FD3B67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37EF-18DA-4DC7-87D0-CFB3001C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understand how a crawler and search engine works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study web scraping use cases and applied areas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develop simple web scraping tool for choosing suitable product from e-commerce websites.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help people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finding the products that they want in a short period of time.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B0BD7-5C28-4ABA-9B50-28261A9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46DB-EA1F-4EB0-ABE2-0F51F782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88DD-C5FE-45EA-80F0-D513CF26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33072"/>
            <a:ext cx="9613861" cy="35717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system will crawl maximum of 3 websites.</a:t>
            </a:r>
          </a:p>
          <a:p>
            <a:pPr lvl="1" algn="just"/>
            <a:r>
              <a:rPr lang="en-US" dirty="0">
                <a:hlinkClick r:id="rId2"/>
              </a:rPr>
              <a:t>http://www.technoland.com.mm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hlinkClick r:id="rId3"/>
              </a:rPr>
              <a:t>http://www.kmdshopping.com</a:t>
            </a:r>
            <a:r>
              <a:rPr lang="en-US" dirty="0"/>
              <a:t>  </a:t>
            </a:r>
          </a:p>
          <a:p>
            <a:pPr lvl="1" algn="just"/>
            <a:r>
              <a:rPr lang="en-US" dirty="0">
                <a:hlinkClick r:id="rId4"/>
              </a:rPr>
              <a:t>http://www.linnonlinestore.com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Frequently changed layout of website will not be processed.</a:t>
            </a:r>
          </a:p>
          <a:p>
            <a:pPr algn="just"/>
            <a:r>
              <a:rPr lang="en-US" dirty="0"/>
              <a:t>The working product is only specific one. (Example., Laptops)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A78A-7A4D-4165-863F-3CCF69DE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0D1-0186-4094-A649-83897DB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0B77-2D96-4169-B2D3-5E0C8661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Crawling 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 (TF*IDF)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 (HTML Parsing)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3C46-0DE0-4030-A02A-DA4DC12B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0D1-0186-4094-A649-83897DB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0B77-2D96-4169-B2D3-5E0C8661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90688"/>
            <a:ext cx="10515600" cy="49764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major search engines on the Web all have such a program, which is also known as a "spider" or a "bot." </a:t>
            </a:r>
          </a:p>
          <a:p>
            <a:pPr algn="just"/>
            <a:r>
              <a:rPr lang="en-US" dirty="0"/>
              <a:t>Crawlers consume resources on visited systems and often visit sites </a:t>
            </a:r>
            <a:r>
              <a:rPr lang="en-US" b="1" dirty="0"/>
              <a:t>without approval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crawler is a program that visits Web sites and reads their pages and other information in order to create entries for a search index. </a:t>
            </a:r>
          </a:p>
          <a:p>
            <a:pPr algn="just"/>
            <a:r>
              <a:rPr lang="en-US" dirty="0"/>
              <a:t>Crawlers are typically programmed to visit sites that have been submitted by their owners as new or updated. </a:t>
            </a:r>
          </a:p>
          <a:p>
            <a:pPr algn="just"/>
            <a:r>
              <a:rPr lang="en-US" dirty="0"/>
              <a:t>Entire sites or specific pages can be selectively visited and indexed. </a:t>
            </a:r>
          </a:p>
          <a:p>
            <a:pPr algn="just"/>
            <a:r>
              <a:rPr lang="en-US" dirty="0"/>
              <a:t>Crawlers apparently gained the name because they crawl through a site a page at a time, following the links to other pages on the site until all pages have been read.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3C46-0DE0-4030-A02A-DA4DC12B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 Frequency (</a:t>
            </a:r>
            <a:r>
              <a:rPr lang="en-US" b="1" dirty="0" err="1"/>
              <a:t>tf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673478" cy="240059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</a:rPr>
              <a:t>TF gives us the frequency of the word in each document in the corpus. </a:t>
            </a:r>
          </a:p>
          <a:p>
            <a:pPr algn="just"/>
            <a:r>
              <a:rPr lang="en-US" dirty="0">
                <a:effectLst/>
              </a:rPr>
              <a:t>It is the ratio of number of times the word appears in a document compared to the total number of words in that document. </a:t>
            </a:r>
          </a:p>
          <a:p>
            <a:pPr algn="just"/>
            <a:r>
              <a:rPr lang="en-US" dirty="0">
                <a:effectLst/>
              </a:rPr>
              <a:t>It increases as the number of occurrences of that word within the document increases. Each document has its own </a:t>
            </a:r>
            <a:r>
              <a:rPr lang="en-US" dirty="0" err="1">
                <a:effectLst/>
              </a:rPr>
              <a:t>tf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13" y="4966224"/>
            <a:ext cx="3267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Data Frequency (</a:t>
            </a:r>
            <a:r>
              <a:rPr lang="en-US" b="1" dirty="0" err="1"/>
              <a:t>idf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673479" cy="1912910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IDF used to calculate the weight of rare words across all documents in the corpus. </a:t>
            </a:r>
          </a:p>
          <a:p>
            <a:pPr algn="just"/>
            <a:r>
              <a:rPr lang="en-US" dirty="0">
                <a:effectLst/>
              </a:rPr>
              <a:t>The words that occur rarely in the corpus have a high IDF score. </a:t>
            </a:r>
          </a:p>
          <a:p>
            <a:pPr algn="just"/>
            <a:r>
              <a:rPr lang="en-US" dirty="0">
                <a:effectLst/>
              </a:rPr>
              <a:t>It is given by the equation below.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76" y="4507197"/>
            <a:ext cx="3714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9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876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Mini-Web Agent for Choosing the Right Product</vt:lpstr>
      <vt:lpstr>Outline</vt:lpstr>
      <vt:lpstr>Abstract</vt:lpstr>
      <vt:lpstr>Objectives</vt:lpstr>
      <vt:lpstr>Scope of Thesis</vt:lpstr>
      <vt:lpstr>Field Background</vt:lpstr>
      <vt:lpstr>Web Crawling</vt:lpstr>
      <vt:lpstr>Term Frequency (tf)</vt:lpstr>
      <vt:lpstr>Inverse Data Frequency (idf)</vt:lpstr>
      <vt:lpstr>TF*IDF</vt:lpstr>
      <vt:lpstr>TF*IDF</vt:lpstr>
      <vt:lpstr>HTML Parsing</vt:lpstr>
      <vt:lpstr>Basic Layout to Tree Structure</vt:lpstr>
      <vt:lpstr>Depth-first or Breadth-first</vt:lpstr>
      <vt:lpstr>System Design for Crawling</vt:lpstr>
      <vt:lpstr>System Design for Searching</vt:lpstr>
      <vt:lpstr>Laptop Features</vt:lpstr>
      <vt:lpstr>User Input Limitations</vt:lpstr>
      <vt:lpstr>Expected Output</vt:lpstr>
      <vt:lpstr>Future Work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Thaw De Zin</dc:creator>
  <cp:lastModifiedBy>Thaw De Zin</cp:lastModifiedBy>
  <cp:revision>4</cp:revision>
  <dcterms:created xsi:type="dcterms:W3CDTF">2019-07-13T13:36:56Z</dcterms:created>
  <dcterms:modified xsi:type="dcterms:W3CDTF">2019-07-13T14:09:55Z</dcterms:modified>
</cp:coreProperties>
</file>