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2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5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4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Infinite question marks in 3D rendering">
            <a:extLst>
              <a:ext uri="{FF2B5EF4-FFF2-40B4-BE49-F238E27FC236}">
                <a16:creationId xmlns:a16="http://schemas.microsoft.com/office/drawing/2014/main" id="{349355D5-AB8C-4199-873B-A37CDE929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0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D8233-045A-4674-BEA5-48D28799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Timothy J. Haymer, MBA</a:t>
            </a:r>
          </a:p>
          <a:p>
            <a:pPr algn="l"/>
            <a:r>
              <a:rPr lang="en-US" dirty="0"/>
              <a:t>Nashville Software School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7C10C-E070-4816-8A5C-AC3981CB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Do U.S. Presidents influence Gas Prices?</a:t>
            </a:r>
          </a:p>
        </p:txBody>
      </p:sp>
    </p:spTree>
    <p:extLst>
      <p:ext uri="{BB962C8B-B14F-4D97-AF65-F5344CB8AC3E}">
        <p14:creationId xmlns:p14="http://schemas.microsoft.com/office/powerpoint/2010/main" val="300066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4D0A-83A6-48D5-BA73-2B7B149A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17D1-5BAF-49BE-8D61-91E8972A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>
                    <a:alpha val="70000"/>
                  </a:srgbClr>
                </a:solidFill>
              </a:rPr>
              <a:t>Political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Social</a:t>
            </a:r>
          </a:p>
          <a:p>
            <a:r>
              <a:rPr lang="en-US" dirty="0"/>
              <a:t>Technology</a:t>
            </a:r>
          </a:p>
          <a:p>
            <a:pPr marL="0" indent="0">
              <a:buNone/>
            </a:pPr>
            <a:r>
              <a:rPr lang="en-US" sz="2200" dirty="0"/>
              <a:t>Basically, a PEST analysis helps determine how these factors will affect the performance and activities of a business in the long-term.</a:t>
            </a:r>
          </a:p>
        </p:txBody>
      </p:sp>
    </p:spTree>
    <p:extLst>
      <p:ext uri="{BB962C8B-B14F-4D97-AF65-F5344CB8AC3E}">
        <p14:creationId xmlns:p14="http://schemas.microsoft.com/office/powerpoint/2010/main" val="345431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3C79-5DF7-4CDB-9B7D-B20EC64F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6EC6-D55D-4F5B-880C-F2151CDC9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Democratic Party</a:t>
            </a:r>
          </a:p>
          <a:p>
            <a:pPr lvl="1"/>
            <a:r>
              <a:rPr lang="en-US" dirty="0"/>
              <a:t>Franklin D. Roosevelt </a:t>
            </a:r>
          </a:p>
          <a:p>
            <a:pPr lvl="1"/>
            <a:r>
              <a:rPr lang="en-US" dirty="0"/>
              <a:t>Harry S. Truman </a:t>
            </a:r>
          </a:p>
          <a:p>
            <a:pPr lvl="1"/>
            <a:r>
              <a:rPr lang="en-US" dirty="0"/>
              <a:t>John F. Kennedy </a:t>
            </a:r>
          </a:p>
          <a:p>
            <a:pPr lvl="1"/>
            <a:r>
              <a:rPr lang="en-US" dirty="0"/>
              <a:t>Lyndon B. Johnson </a:t>
            </a:r>
          </a:p>
          <a:p>
            <a:pPr lvl="1"/>
            <a:r>
              <a:rPr lang="en-US" dirty="0"/>
              <a:t>Jimmy Carter </a:t>
            </a:r>
          </a:p>
          <a:p>
            <a:pPr lvl="1"/>
            <a:r>
              <a:rPr lang="en-US" dirty="0"/>
              <a:t>Bill Clinton </a:t>
            </a:r>
          </a:p>
          <a:p>
            <a:pPr lvl="1"/>
            <a:r>
              <a:rPr lang="en-US" dirty="0"/>
              <a:t>Barack Obama 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0208-02D1-40D9-9FCB-CE9DDC18D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Republican Party</a:t>
            </a:r>
          </a:p>
          <a:p>
            <a:pPr lvl="1"/>
            <a:r>
              <a:rPr lang="en-US" dirty="0"/>
              <a:t>Dwight D. Eisenhower</a:t>
            </a:r>
          </a:p>
          <a:p>
            <a:pPr lvl="1"/>
            <a:r>
              <a:rPr lang="en-US" dirty="0"/>
              <a:t>Richard Nixon</a:t>
            </a:r>
          </a:p>
          <a:p>
            <a:pPr lvl="1"/>
            <a:r>
              <a:rPr lang="en-US" dirty="0"/>
              <a:t>Gerald Ford</a:t>
            </a:r>
          </a:p>
          <a:p>
            <a:pPr lvl="1"/>
            <a:r>
              <a:rPr lang="en-US" dirty="0"/>
              <a:t>Ronald Reagan</a:t>
            </a:r>
          </a:p>
          <a:p>
            <a:pPr lvl="1"/>
            <a:r>
              <a:rPr lang="en-US" dirty="0"/>
              <a:t>George H. W. Bush</a:t>
            </a:r>
          </a:p>
          <a:p>
            <a:pPr lvl="1"/>
            <a:r>
              <a:rPr lang="en-US" dirty="0"/>
              <a:t>George W. Bush</a:t>
            </a:r>
          </a:p>
          <a:p>
            <a:pPr lvl="1"/>
            <a:r>
              <a:rPr lang="en-US" dirty="0"/>
              <a:t>Donald Trump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42E9-E318-4EF5-B6FE-2FDA2342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F940-EFFE-4150-9868-76973B0E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Price Index</a:t>
            </a:r>
          </a:p>
          <a:p>
            <a:pPr lvl="1"/>
            <a:r>
              <a:rPr lang="en-US" dirty="0"/>
              <a:t>The Consumer Price Index (CPI) is a measure that examines the weighted average of prices of a basket of consumer goods and services.</a:t>
            </a:r>
          </a:p>
          <a:p>
            <a:pPr lvl="1"/>
            <a:r>
              <a:rPr lang="en-US" dirty="0"/>
              <a:t>How to calculate the inflation rate for gas, 1935-2021. Start with the inflation rate formula:</a:t>
            </a:r>
          </a:p>
          <a:p>
            <a:pPr lvl="1"/>
            <a:r>
              <a:rPr lang="en-US" dirty="0">
                <a:solidFill>
                  <a:srgbClr val="FFFF00">
                    <a:alpha val="70000"/>
                  </a:srgbClr>
                </a:solidFill>
              </a:rPr>
              <a:t>CPI in 2021 / CPI in 1935 = 2021 USD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4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F7DB-264F-4A80-BFE1-43C30C5F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Presentation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526EE-C5F6-421D-B50E-EE115D450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52" t="18518" r="22246" b="21483"/>
          <a:stretch/>
        </p:blipFill>
        <p:spPr>
          <a:xfrm>
            <a:off x="2510950" y="2342566"/>
            <a:ext cx="7170100" cy="3973396"/>
          </a:xfrm>
        </p:spPr>
      </p:pic>
    </p:spTree>
    <p:extLst>
      <p:ext uri="{BB962C8B-B14F-4D97-AF65-F5344CB8AC3E}">
        <p14:creationId xmlns:p14="http://schemas.microsoft.com/office/powerpoint/2010/main" val="176613185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48B758"/>
      </a:accent1>
      <a:accent2>
        <a:srgbClr val="5BB13B"/>
      </a:accent2>
      <a:accent3>
        <a:srgbClr val="8BAC44"/>
      </a:accent3>
      <a:accent4>
        <a:srgbClr val="AFA33A"/>
      </a:accent4>
      <a:accent5>
        <a:srgbClr val="C3864D"/>
      </a:accent5>
      <a:accent6>
        <a:srgbClr val="B1423B"/>
      </a:accent6>
      <a:hlink>
        <a:srgbClr val="A27C3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Do U.S. Presidents influence Gas Prices?</vt:lpstr>
      <vt:lpstr>PEST</vt:lpstr>
      <vt:lpstr>Presidents</vt:lpstr>
      <vt:lpstr>Common Ground</vt:lpstr>
      <vt:lpstr>Power BI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U.S. Presidents influence Gas Prices?</dc:title>
  <dc:creator>Timothy Haymer</dc:creator>
  <cp:lastModifiedBy>Timothy Haymer</cp:lastModifiedBy>
  <cp:revision>7</cp:revision>
  <dcterms:created xsi:type="dcterms:W3CDTF">2021-04-26T16:22:48Z</dcterms:created>
  <dcterms:modified xsi:type="dcterms:W3CDTF">2021-04-26T19:21:10Z</dcterms:modified>
</cp:coreProperties>
</file>