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4C56FB-6249-4B0A-A1A3-2B183375DAFD}" v="392" dt="2024-04-21T06:37:03.21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rive.google.com/file/d/1nUFEoIupz8qY3qF3OF9XgUfBUcp_ki44/view?usp=shar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4283" y="2628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821517" y="997101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20761" y="4600273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293156" y="1722390"/>
            <a:ext cx="6889423" cy="50911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pc="15" dirty="0"/>
              <a:t>CAPSTONE PROJECT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84620" y="3027241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00B050"/>
                </a:solidFill>
                <a:latin typeface="Trebuchet MS"/>
                <a:cs typeface="Trebuchet MS"/>
              </a:rPr>
              <a:t>Project</a:t>
            </a:r>
            <a:endParaRPr sz="2400">
              <a:solidFill>
                <a:srgbClr val="00B050"/>
              </a:solidFill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3D410C-86E6-4EC0-C9CB-72C42F4CCC06}"/>
              </a:ext>
            </a:extLst>
          </p:cNvPr>
          <p:cNvSpPr txBox="1"/>
          <p:nvPr/>
        </p:nvSpPr>
        <p:spPr>
          <a:xfrm>
            <a:off x="5530547" y="2402220"/>
            <a:ext cx="512535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Trebuchet MS"/>
                <a:cs typeface="Calibri"/>
              </a:rPr>
              <a:t>Generating Images using GANs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58365-935D-7387-1D84-990A767A8139}"/>
              </a:ext>
            </a:extLst>
          </p:cNvPr>
          <p:cNvSpPr txBox="1"/>
          <p:nvPr/>
        </p:nvSpPr>
        <p:spPr>
          <a:xfrm>
            <a:off x="6480023" y="3891642"/>
            <a:ext cx="17084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rebuchet MS"/>
                <a:cs typeface="Calibri"/>
              </a:rPr>
              <a:t>Presented</a:t>
            </a:r>
            <a:r>
              <a:rPr lang="en-US" dirty="0">
                <a:solidFill>
                  <a:srgbClr val="00B050"/>
                </a:solidFill>
                <a:latin typeface="Trebuchet MS"/>
                <a:cs typeface="Calibri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Trebuchet MS"/>
                <a:cs typeface="Calibri"/>
              </a:rPr>
              <a:t>By</a:t>
            </a:r>
            <a:endParaRPr lang="en-US" b="1">
              <a:solidFill>
                <a:srgbClr val="00B050"/>
              </a:solidFill>
              <a:latin typeface="Trebuchet M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BABDE6-1C66-8E3E-07EF-9AE4CB6BC936}"/>
              </a:ext>
            </a:extLst>
          </p:cNvPr>
          <p:cNvSpPr txBox="1"/>
          <p:nvPr/>
        </p:nvSpPr>
        <p:spPr>
          <a:xfrm>
            <a:off x="6553200" y="4191000"/>
            <a:ext cx="31228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rebuchet MS"/>
                <a:cs typeface="Calibri"/>
              </a:rPr>
              <a:t>THAYANANTHAM R K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0E859F-6405-ECD6-0B76-23C44D284E89}"/>
              </a:ext>
            </a:extLst>
          </p:cNvPr>
          <p:cNvSpPr txBox="1"/>
          <p:nvPr/>
        </p:nvSpPr>
        <p:spPr>
          <a:xfrm>
            <a:off x="6629400" y="4639270"/>
            <a:ext cx="373440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rebuchet MS"/>
                <a:cs typeface="Calibri"/>
              </a:rPr>
              <a:t>711721244060</a:t>
            </a:r>
          </a:p>
          <a:p>
            <a:r>
              <a:rPr lang="en-US" dirty="0">
                <a:latin typeface="Trebuchet MS"/>
                <a:cs typeface="Calibri"/>
              </a:rPr>
              <a:t>III BTech CSBS</a:t>
            </a:r>
          </a:p>
          <a:p>
            <a:r>
              <a:rPr lang="en-US" dirty="0">
                <a:latin typeface="Trebuchet MS"/>
                <a:cs typeface="Calibri"/>
              </a:rPr>
              <a:t>KGISL Institute of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479985" y="5638662"/>
            <a:ext cx="457200" cy="50137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79985" y="629354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0C5497-5607-3CDC-6D18-B05AB25E6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38824"/>
            <a:ext cx="9220200" cy="44761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99BDDB-9762-6430-0781-65D10B21F725}"/>
              </a:ext>
            </a:extLst>
          </p:cNvPr>
          <p:cNvSpPr txBox="1"/>
          <p:nvPr/>
        </p:nvSpPr>
        <p:spPr>
          <a:xfrm>
            <a:off x="755332" y="6014695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D</a:t>
            </a:r>
            <a:r>
              <a:rPr lang="en-IN" dirty="0">
                <a:hlinkClick r:id="rId4"/>
              </a:rPr>
              <a:t>emo-link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53693" y="50762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CE557D-7B3B-6F44-2C08-86B00FA323DD}"/>
              </a:ext>
            </a:extLst>
          </p:cNvPr>
          <p:cNvSpPr txBox="1"/>
          <p:nvPr/>
        </p:nvSpPr>
        <p:spPr>
          <a:xfrm>
            <a:off x="1158776" y="2270749"/>
            <a:ext cx="827984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Trebuchet MS"/>
                <a:ea typeface="+mn-lt"/>
                <a:cs typeface="+mn-lt"/>
              </a:rPr>
              <a:t>Generating Realistic Images with GANs(Generative Adversarial Networks) : A Deep Drive into Image Generation Technology 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endParaRPr lang="en-US"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C39D56-003D-8DA8-6AFF-D817A3ECB615}"/>
              </a:ext>
            </a:extLst>
          </p:cNvPr>
          <p:cNvSpPr txBox="1"/>
          <p:nvPr/>
        </p:nvSpPr>
        <p:spPr>
          <a:xfrm>
            <a:off x="1917096" y="1708452"/>
            <a:ext cx="5815389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latin typeface="Trebuchet MS"/>
                <a:cs typeface="Calibri"/>
              </a:rPr>
              <a:t>Problem Statement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Trebuchet MS"/>
                <a:cs typeface="Calibri"/>
              </a:rPr>
              <a:t>Project Overview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Trebuchet MS"/>
                <a:cs typeface="Calibri"/>
              </a:rPr>
              <a:t>End Users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Trebuchet MS"/>
                <a:cs typeface="Calibri"/>
              </a:rPr>
              <a:t>Solution and Value Proposition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Trebuchet MS"/>
                <a:cs typeface="Calibri"/>
              </a:rPr>
              <a:t>The Wow Factor in Your Solution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Trebuchet MS"/>
                <a:cs typeface="Calibri"/>
              </a:rPr>
              <a:t>Modelling 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Trebuchet MS"/>
                <a:cs typeface="Calibri"/>
              </a:rPr>
              <a:t>Results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-2160000">
            <a:off x="9261475" y="3635223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413599" y="109068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AFBA24-C5C6-7DA0-0627-04A2D381E8D8}"/>
              </a:ext>
            </a:extLst>
          </p:cNvPr>
          <p:cNvSpPr txBox="1"/>
          <p:nvPr/>
        </p:nvSpPr>
        <p:spPr>
          <a:xfrm>
            <a:off x="1260929" y="1716341"/>
            <a:ext cx="7743975" cy="46782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latin typeface="Trebuchet MS"/>
                <a:ea typeface="+mn-lt"/>
                <a:cs typeface="+mn-lt"/>
              </a:rPr>
              <a:t>Generating realistic images has been a challenging task in computer vision and graphics.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Trebuchet MS"/>
                <a:ea typeface="+mn-lt"/>
                <a:cs typeface="+mn-lt"/>
              </a:rPr>
              <a:t>Traditional methods often struggle to capture complex patterns and details in images.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Trebuchet MS"/>
                <a:ea typeface="+mn-lt"/>
                <a:cs typeface="+mn-lt"/>
              </a:rPr>
              <a:t>There's a need for a more advanced approach to generate high-quality, diverse images efficiently.</a:t>
            </a:r>
          </a:p>
          <a:p>
            <a:pPr marL="285750" indent="-285750">
              <a:buFont typeface="Arial"/>
              <a:buChar char="•"/>
            </a:pPr>
            <a:endParaRPr lang="en-US" sz="2800" dirty="0">
              <a:solidFill>
                <a:srgbClr val="000000"/>
              </a:solidFill>
              <a:latin typeface="Trebuchet MS"/>
              <a:cs typeface="Calibri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89529" y="3176459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9514" y="38788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40F111-3D87-F2AA-4FC8-19CA83CAAAC5}"/>
              </a:ext>
            </a:extLst>
          </p:cNvPr>
          <p:cNvSpPr txBox="1"/>
          <p:nvPr/>
        </p:nvSpPr>
        <p:spPr>
          <a:xfrm>
            <a:off x="1090675" y="1427370"/>
            <a:ext cx="8486780" cy="59708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latin typeface="Trebuchet MS"/>
                <a:ea typeface="+mn-lt"/>
                <a:cs typeface="+mn-lt"/>
              </a:rPr>
              <a:t>Our project aims to tackle the challenge of image generation using Generative Adversarial Networks (GANs).</a:t>
            </a:r>
            <a:endParaRPr lang="en-US" sz="2800">
              <a:latin typeface="Trebuchet MS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Trebuchet MS"/>
                <a:ea typeface="+mn-lt"/>
                <a:cs typeface="+mn-lt"/>
              </a:rPr>
              <a:t>GANs consist of two neural networks, a generator, and a discriminator, which are trained simultaneously.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Trebuchet MS"/>
                <a:ea typeface="+mn-lt"/>
                <a:cs typeface="+mn-lt"/>
              </a:rPr>
              <a:t>The generator learns to create images that are indistinguishable from real images, while the discriminator learns to differentiate between real and generated images.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Trebuchet MS"/>
                <a:ea typeface="+mn-lt"/>
                <a:cs typeface="+mn-lt"/>
              </a:rPr>
              <a:t>Through adversarial training, GANs improve over time, generating increasingly realistic images.</a:t>
            </a:r>
          </a:p>
          <a:p>
            <a:pPr marL="285750" indent="-285750">
              <a:buFont typeface="Arial"/>
              <a:buChar char="•"/>
            </a:pPr>
            <a:endParaRPr lang="en-US" sz="2800" dirty="0">
              <a:latin typeface="Trebuchet MS"/>
              <a:cs typeface="Calibri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06942" y="54398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8357" y="40494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06941" y="5995366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1539" y="726141"/>
            <a:ext cx="6925116" cy="570669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25" dirty="0"/>
              <a:t>W</a:t>
            </a:r>
            <a:r>
              <a:rPr sz="3600" spc="-20" dirty="0"/>
              <a:t>H</a:t>
            </a:r>
            <a:r>
              <a:rPr sz="3600" spc="20" dirty="0"/>
              <a:t>O</a:t>
            </a:r>
            <a:r>
              <a:rPr sz="3600" spc="-235" dirty="0"/>
              <a:t> </a:t>
            </a:r>
            <a:r>
              <a:rPr sz="3600" spc="-10" dirty="0"/>
              <a:t>AR</a:t>
            </a:r>
            <a:r>
              <a:rPr sz="3600" spc="15" dirty="0"/>
              <a:t>E</a:t>
            </a:r>
            <a:r>
              <a:rPr sz="3600" spc="-35" dirty="0"/>
              <a:t> </a:t>
            </a:r>
            <a:r>
              <a:rPr sz="3600" spc="-10" dirty="0"/>
              <a:t>T</a:t>
            </a:r>
            <a:r>
              <a:rPr sz="3600" spc="-15" dirty="0"/>
              <a:t>H</a:t>
            </a:r>
            <a:r>
              <a:rPr sz="3600" spc="15" dirty="0"/>
              <a:t>E</a:t>
            </a:r>
            <a:r>
              <a:rPr sz="3600" spc="-35" dirty="0"/>
              <a:t> </a:t>
            </a:r>
            <a:r>
              <a:rPr sz="3600" spc="-20" dirty="0"/>
              <a:t>E</a:t>
            </a:r>
            <a:r>
              <a:rPr sz="3600" spc="30" dirty="0"/>
              <a:t>N</a:t>
            </a:r>
            <a:r>
              <a:rPr sz="3600" spc="15" dirty="0"/>
              <a:t>D</a:t>
            </a:r>
            <a:r>
              <a:rPr sz="3600" spc="-45" dirty="0"/>
              <a:t> </a:t>
            </a:r>
            <a:r>
              <a:rPr sz="3600" dirty="0"/>
              <a:t>U</a:t>
            </a:r>
            <a:r>
              <a:rPr sz="3600" spc="10" dirty="0"/>
              <a:t>S</a:t>
            </a:r>
            <a:r>
              <a:rPr sz="3600" spc="-25" dirty="0"/>
              <a:t>E</a:t>
            </a:r>
            <a:r>
              <a:rPr sz="3600" spc="-10" dirty="0"/>
              <a:t>R</a:t>
            </a:r>
            <a:r>
              <a:rPr sz="3600" spc="5" dirty="0"/>
              <a:t>S?</a:t>
            </a:r>
            <a:endParaRPr lang="en-US"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068DFA-8C7A-8E37-30D7-3D03A3A840F2}"/>
              </a:ext>
            </a:extLst>
          </p:cNvPr>
          <p:cNvSpPr txBox="1"/>
          <p:nvPr/>
        </p:nvSpPr>
        <p:spPr>
          <a:xfrm>
            <a:off x="972483" y="1549242"/>
            <a:ext cx="8288524" cy="51090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Trebuchet MS"/>
                <a:ea typeface="+mn-lt"/>
                <a:cs typeface="+mn-lt"/>
              </a:rPr>
              <a:t>This technology has diverse applications across various industries, including:</a:t>
            </a:r>
            <a:endParaRPr lang="en-US" dirty="0"/>
          </a:p>
          <a:p>
            <a:endParaRPr lang="en-US" sz="2800" dirty="0">
              <a:latin typeface="Trebuchet MS"/>
              <a:ea typeface="+mn-lt"/>
              <a:cs typeface="+mn-lt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latin typeface="Trebuchet MS"/>
                <a:ea typeface="+mn-lt"/>
                <a:cs typeface="+mn-lt"/>
              </a:rPr>
              <a:t>Art and design: Generating novel and creative artwork.</a:t>
            </a:r>
            <a:endParaRPr lang="en-US" sz="2800">
              <a:latin typeface="Trebuchet MS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latin typeface="Trebuchet MS"/>
                <a:ea typeface="+mn-lt"/>
                <a:cs typeface="+mn-lt"/>
              </a:rPr>
              <a:t>Entertainment: Creating realistic scenes and characters for games and movies.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latin typeface="Trebuchet MS"/>
                <a:ea typeface="+mn-lt"/>
                <a:cs typeface="+mn-lt"/>
              </a:rPr>
              <a:t>Fashion: Generating new designs and patterns.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latin typeface="Trebuchet MS"/>
                <a:ea typeface="+mn-lt"/>
                <a:cs typeface="+mn-lt"/>
              </a:rPr>
              <a:t>Medicine: Generating synthetic medical images for research and training.</a:t>
            </a:r>
          </a:p>
          <a:p>
            <a:endParaRPr lang="en-US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62380" y="3629327"/>
            <a:ext cx="2635098" cy="322383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4E9F03-8EAE-8760-5B15-D4194E604E81}"/>
              </a:ext>
            </a:extLst>
          </p:cNvPr>
          <p:cNvSpPr txBox="1"/>
          <p:nvPr/>
        </p:nvSpPr>
        <p:spPr>
          <a:xfrm>
            <a:off x="1121834" y="1753808"/>
            <a:ext cx="9343571" cy="51090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latin typeface="Trebuchet MS"/>
                <a:ea typeface="+mn-lt"/>
                <a:cs typeface="+mn-lt"/>
              </a:rPr>
              <a:t>Our solution harnesses the power of GANs to generate high-fidelity images with remarkable realism.</a:t>
            </a:r>
            <a:endParaRPr lang="en-US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Trebuchet MS"/>
                <a:ea typeface="+mn-lt"/>
                <a:cs typeface="+mn-lt"/>
              </a:rPr>
              <a:t>By automating the image generation process, our solution saves time and resources compared to manual creation.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Trebuchet MS"/>
                <a:ea typeface="+mn-lt"/>
                <a:cs typeface="+mn-lt"/>
              </a:rPr>
              <a:t>It opens up new possibilities for creative expression and innovation across industries.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Trebuchet MS"/>
                <a:ea typeface="+mn-lt"/>
                <a:cs typeface="+mn-lt"/>
              </a:rPr>
              <a:t>The generated images can be customized and tailored to specific needs, enhancing flexibility and adaptability.</a:t>
            </a:r>
          </a:p>
          <a:p>
            <a:pPr marL="285750" indent="-285750">
              <a:buFont typeface="Arial"/>
              <a:buChar char="•"/>
            </a:pPr>
            <a:endParaRPr lang="en-US" sz="2800" dirty="0">
              <a:latin typeface="Trebuchet MS"/>
              <a:cs typeface="Calibri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41740" y="578590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1740" y="637978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8675" y="3441849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6C8DE5-7324-12EC-6FAF-4B09D8A4938A}"/>
              </a:ext>
            </a:extLst>
          </p:cNvPr>
          <p:cNvSpPr txBox="1"/>
          <p:nvPr/>
        </p:nvSpPr>
        <p:spPr>
          <a:xfrm>
            <a:off x="1439332" y="1714500"/>
            <a:ext cx="8282818" cy="55399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latin typeface="Trebuchet MS"/>
                <a:ea typeface="+mn-lt"/>
                <a:cs typeface="+mn-lt"/>
              </a:rPr>
              <a:t>Our GAN-based approach produces images that are visually indistinguishable from real ones, surpassing previous methods.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Trebuchet MS"/>
                <a:ea typeface="+mn-lt"/>
                <a:cs typeface="+mn-lt"/>
              </a:rPr>
              <a:t>The ability to generate diverse and novel images empowers users to explore new creative horizons.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Trebuchet MS"/>
                <a:ea typeface="+mn-lt"/>
                <a:cs typeface="+mn-lt"/>
              </a:rPr>
              <a:t>Our solution offers scalability, allowing for the generation of large volumes of images efficiently.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Trebuchet MS"/>
                <a:ea typeface="+mn-lt"/>
                <a:cs typeface="+mn-lt"/>
              </a:rPr>
              <a:t>It can learn from unlabeled data, making it adaptable to various domains and applications.</a:t>
            </a:r>
          </a:p>
          <a:p>
            <a:pPr marL="285750" indent="-285750">
              <a:buFont typeface="Arial"/>
              <a:buChar char="•"/>
            </a:pPr>
            <a:endParaRPr lang="en-US" sz="2800" dirty="0">
              <a:latin typeface="Trebuchet MS"/>
              <a:cs typeface="Calibri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916767" y="53515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16767" y="591806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57D6EB-E395-7CC9-DFD4-60FD893A981E}"/>
              </a:ext>
            </a:extLst>
          </p:cNvPr>
          <p:cNvSpPr txBox="1"/>
          <p:nvPr/>
        </p:nvSpPr>
        <p:spPr>
          <a:xfrm>
            <a:off x="1220962" y="1320484"/>
            <a:ext cx="8693452" cy="55399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latin typeface="Trebuchet MS"/>
                <a:ea typeface="+mn-lt"/>
                <a:cs typeface="+mn-lt"/>
              </a:rPr>
              <a:t>Our GAN architecture consists of a generator network and a discriminator network.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Trebuchet MS"/>
                <a:ea typeface="+mn-lt"/>
                <a:cs typeface="+mn-lt"/>
              </a:rPr>
              <a:t>The generator takes random noise as input and produces images, while the discriminator distinguishes between real and generated images.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Trebuchet MS"/>
                <a:ea typeface="+mn-lt"/>
                <a:cs typeface="+mn-lt"/>
              </a:rPr>
              <a:t>We employ techniques such as deep convolutional networks and batch normalization to enhance performance and stability.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Trebuchet MS"/>
                <a:ea typeface="+mn-lt"/>
                <a:cs typeface="+mn-lt"/>
              </a:rPr>
              <a:t>The training process involves iteratively updating the generator and discriminator networks to improve image quality.</a:t>
            </a:r>
          </a:p>
          <a:p>
            <a:pPr marL="285750" indent="-285750">
              <a:buFont typeface="Arial"/>
              <a:buChar char="•"/>
            </a:pPr>
            <a:endParaRPr lang="en-US" sz="2800" dirty="0">
              <a:latin typeface="Trebuchet MS"/>
              <a:cs typeface="Calibri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474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Office Theme</vt:lpstr>
      <vt:lpstr>CAPSTONE PROJECT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</dc:title>
  <dc:creator>Thayanantham RK</dc:creator>
  <cp:lastModifiedBy>Thayanantham RK</cp:lastModifiedBy>
  <cp:revision>368</cp:revision>
  <dcterms:created xsi:type="dcterms:W3CDTF">2024-04-03T09:01:14Z</dcterms:created>
  <dcterms:modified xsi:type="dcterms:W3CDTF">2024-04-24T10:53:09Z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