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5"/>
  </p:notesMasterIdLst>
  <p:sldIdLst>
    <p:sldId id="290" r:id="rId2"/>
    <p:sldId id="291"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2"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5" d="100"/>
          <a:sy n="85" d="100"/>
        </p:scale>
        <p:origin x="1843"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7A901E-251A-4DA6-A747-D1744D24E475}" type="datetimeFigureOut">
              <a:rPr lang="en-US" smtClean="0"/>
              <a:t>1/13/2022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2499F1-689A-4D06-8244-327BC99A6A41}" type="slidenum">
              <a:rPr lang="en-US" smtClean="0"/>
              <a:t>‹#›</a:t>
            </a:fld>
            <a:endParaRPr lang="en-US"/>
          </a:p>
        </p:txBody>
      </p:sp>
    </p:spTree>
    <p:extLst>
      <p:ext uri="{BB962C8B-B14F-4D97-AF65-F5344CB8AC3E}">
        <p14:creationId xmlns:p14="http://schemas.microsoft.com/office/powerpoint/2010/main" val="334297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F0BB57-5D86-4383-BFE4-B5701C54785F}"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1634098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0BB57-5D86-4383-BFE4-B5701C54785F}"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185235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0BB57-5D86-4383-BFE4-B5701C54785F}"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37A1F0A-2705-4D6C-A796-6DB1C3B52EE2}"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288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F0BB57-5D86-4383-BFE4-B5701C54785F}"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109904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F0BB57-5D86-4383-BFE4-B5701C54785F}"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37A1F0A-2705-4D6C-A796-6DB1C3B52EE2}"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8100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F0BB57-5D86-4383-BFE4-B5701C54785F}"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441960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0BB57-5D86-4383-BFE4-B5701C54785F}"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727630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0BB57-5D86-4383-BFE4-B5701C54785F}"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117386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0BB57-5D86-4383-BFE4-B5701C54785F}"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48979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0BB57-5D86-4383-BFE4-B5701C54785F}"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413775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F0BB57-5D86-4383-BFE4-B5701C54785F}"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26194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F0BB57-5D86-4383-BFE4-B5701C54785F}"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13951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F0BB57-5D86-4383-BFE4-B5701C54785F}"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20866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0BB57-5D86-4383-BFE4-B5701C54785F}"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809747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0BB57-5D86-4383-BFE4-B5701C54785F}"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725417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0BB57-5D86-4383-BFE4-B5701C54785F}"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148781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25F0BB57-5D86-4383-BFE4-B5701C54785F}" type="datetimeFigureOut">
              <a:rPr lang="en-US" smtClean="0"/>
              <a:t>1/13/2022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37A1F0A-2705-4D6C-A796-6DB1C3B52EE2}" type="slidenum">
              <a:rPr lang="en-US" smtClean="0"/>
              <a:t>‹#›</a:t>
            </a:fld>
            <a:endParaRPr lang="en-US"/>
          </a:p>
        </p:txBody>
      </p:sp>
    </p:spTree>
    <p:extLst>
      <p:ext uri="{BB962C8B-B14F-4D97-AF65-F5344CB8AC3E}">
        <p14:creationId xmlns:p14="http://schemas.microsoft.com/office/powerpoint/2010/main" val="161363936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DEAD21-B5DB-47FB-A90B-8B770B4032BC}"/>
              </a:ext>
            </a:extLst>
          </p:cNvPr>
          <p:cNvPicPr>
            <a:picLocks noChangeAspect="1"/>
          </p:cNvPicPr>
          <p:nvPr/>
        </p:nvPicPr>
        <p:blipFill>
          <a:blip r:embed="rId2"/>
          <a:stretch>
            <a:fillRect/>
          </a:stretch>
        </p:blipFill>
        <p:spPr>
          <a:xfrm>
            <a:off x="1026868" y="228600"/>
            <a:ext cx="7090263" cy="1905000"/>
          </a:xfrm>
          <a:prstGeom prst="rect">
            <a:avLst/>
          </a:prstGeom>
        </p:spPr>
      </p:pic>
      <p:sp>
        <p:nvSpPr>
          <p:cNvPr id="9" name="TextBox 8">
            <a:extLst>
              <a:ext uri="{FF2B5EF4-FFF2-40B4-BE49-F238E27FC236}">
                <a16:creationId xmlns:a16="http://schemas.microsoft.com/office/drawing/2014/main" id="{48132C19-E862-4F91-9A74-B9D601AD5842}"/>
              </a:ext>
            </a:extLst>
          </p:cNvPr>
          <p:cNvSpPr txBox="1"/>
          <p:nvPr/>
        </p:nvSpPr>
        <p:spPr>
          <a:xfrm>
            <a:off x="609600" y="6241849"/>
            <a:ext cx="82296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00000"/>
                </a:solidFill>
                <a:effectLst/>
                <a:uLnTx/>
                <a:uFillTx/>
                <a:latin typeface="Algerian" pitchFamily="82" charset="0"/>
                <a:ea typeface="+mn-ea"/>
                <a:cs typeface="+mn-cs"/>
              </a:rPr>
              <a:t>Presented By: Md. </a:t>
            </a:r>
            <a:r>
              <a:rPr kumimoji="0" lang="en-US" sz="3200" b="0" i="0" u="none" strike="noStrike" kern="1200" cap="none" spc="0" normalizeH="0" baseline="0" noProof="0" dirty="0" err="1">
                <a:ln>
                  <a:noFill/>
                </a:ln>
                <a:solidFill>
                  <a:srgbClr val="C00000"/>
                </a:solidFill>
                <a:effectLst/>
                <a:uLnTx/>
                <a:uFillTx/>
                <a:latin typeface="Algerian" pitchFamily="82" charset="0"/>
                <a:ea typeface="+mn-ea"/>
                <a:cs typeface="+mn-cs"/>
              </a:rPr>
              <a:t>thayab</a:t>
            </a:r>
            <a:r>
              <a:rPr kumimoji="0" lang="en-US" sz="3200" b="0" i="0" u="none" strike="noStrike" kern="1200" cap="none" spc="0" normalizeH="0" baseline="0" noProof="0" dirty="0">
                <a:ln>
                  <a:noFill/>
                </a:ln>
                <a:solidFill>
                  <a:srgbClr val="C00000"/>
                </a:solidFill>
                <a:effectLst/>
                <a:uLnTx/>
                <a:uFillTx/>
                <a:latin typeface="Algerian" pitchFamily="82" charset="0"/>
                <a:ea typeface="+mn-ea"/>
                <a:cs typeface="+mn-cs"/>
              </a:rPr>
              <a:t> </a:t>
            </a:r>
            <a:r>
              <a:rPr kumimoji="0" lang="en-US" sz="3200" b="0" i="0" u="none" strike="noStrike" kern="1200" cap="none" spc="0" normalizeH="0" baseline="0" noProof="0" dirty="0" err="1">
                <a:ln>
                  <a:noFill/>
                </a:ln>
                <a:solidFill>
                  <a:srgbClr val="C00000"/>
                </a:solidFill>
                <a:effectLst/>
                <a:uLnTx/>
                <a:uFillTx/>
                <a:latin typeface="Algerian" pitchFamily="82" charset="0"/>
                <a:ea typeface="+mn-ea"/>
                <a:cs typeface="+mn-cs"/>
              </a:rPr>
              <a:t>nawaz</a:t>
            </a:r>
            <a:endParaRPr kumimoji="0" lang="en-US" sz="3200" b="0" i="0" u="none" strike="noStrike" kern="1200" cap="none" spc="0" normalizeH="0" baseline="0" noProof="0" dirty="0">
              <a:ln>
                <a:noFill/>
              </a:ln>
              <a:solidFill>
                <a:srgbClr val="C00000"/>
              </a:solidFill>
              <a:effectLst/>
              <a:uLnTx/>
              <a:uFillTx/>
              <a:latin typeface="Algerian" pitchFamily="82" charset="0"/>
              <a:ea typeface="+mn-ea"/>
              <a:cs typeface="+mn-cs"/>
            </a:endParaRPr>
          </a:p>
        </p:txBody>
      </p:sp>
      <p:pic>
        <p:nvPicPr>
          <p:cNvPr id="2050" name="Picture 2" descr="Microcredit - Overview, How It Works, History, and Disadvantages">
            <a:extLst>
              <a:ext uri="{FF2B5EF4-FFF2-40B4-BE49-F238E27FC236}">
                <a16:creationId xmlns:a16="http://schemas.microsoft.com/office/drawing/2014/main" id="{DEC7FB16-1914-457C-9512-F110909B69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05000"/>
            <a:ext cx="8305799"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711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457200"/>
            <a:ext cx="8991599" cy="492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0" y="5562600"/>
            <a:ext cx="9144000" cy="1200329"/>
          </a:xfrm>
          <a:prstGeom prst="rect">
            <a:avLst/>
          </a:prstGeom>
        </p:spPr>
        <p:txBody>
          <a:bodyPr wrap="square">
            <a:spAutoFit/>
          </a:bodyPr>
          <a:lstStyle/>
          <a:p>
            <a:pPr marL="285750" indent="-285750">
              <a:buFont typeface="Wingdings" pitchFamily="2" charset="2"/>
              <a:buChar char="Ø"/>
            </a:pPr>
            <a:r>
              <a:rPr lang="en-US" dirty="0">
                <a:solidFill>
                  <a:srgbClr val="000000"/>
                </a:solidFill>
                <a:latin typeface="Century" panose="02040604050505020304" pitchFamily="18" charset="0"/>
              </a:rPr>
              <a:t>I can clearly see that there is </a:t>
            </a:r>
            <a:r>
              <a:rPr lang="en-US" dirty="0" err="1">
                <a:solidFill>
                  <a:srgbClr val="000000"/>
                </a:solidFill>
                <a:latin typeface="Century" panose="02040604050505020304" pitchFamily="18" charset="0"/>
              </a:rPr>
              <a:t>skewness</a:t>
            </a:r>
            <a:r>
              <a:rPr lang="en-US" dirty="0">
                <a:solidFill>
                  <a:srgbClr val="000000"/>
                </a:solidFill>
                <a:latin typeface="Century" panose="02040604050505020304" pitchFamily="18" charset="0"/>
              </a:rPr>
              <a:t> in most of the columns so we have to treat them. I can clearly see that there is </a:t>
            </a:r>
            <a:r>
              <a:rPr lang="en-US" dirty="0" err="1">
                <a:solidFill>
                  <a:srgbClr val="000000"/>
                </a:solidFill>
                <a:latin typeface="Century" panose="02040604050505020304" pitchFamily="18" charset="0"/>
              </a:rPr>
              <a:t>skewness</a:t>
            </a:r>
            <a:r>
              <a:rPr lang="en-US" dirty="0">
                <a:solidFill>
                  <a:srgbClr val="000000"/>
                </a:solidFill>
                <a:latin typeface="Century" panose="02040604050505020304" pitchFamily="18" charset="0"/>
              </a:rPr>
              <a:t> in most of the columns so we have to treat them.</a:t>
            </a:r>
          </a:p>
          <a:p>
            <a:endParaRPr lang="en-US" dirty="0">
              <a:solidFill>
                <a:srgbClr val="000000"/>
              </a:solidFill>
              <a:latin typeface="Century" panose="02040604050505020304" pitchFamily="18" charset="0"/>
            </a:endParaRPr>
          </a:p>
        </p:txBody>
      </p:sp>
    </p:spTree>
    <p:extLst>
      <p:ext uri="{BB962C8B-B14F-4D97-AF65-F5344CB8AC3E}">
        <p14:creationId xmlns:p14="http://schemas.microsoft.com/office/powerpoint/2010/main" val="207701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457200"/>
            <a:ext cx="7467600" cy="584775"/>
          </a:xfrm>
          <a:prstGeom prst="rect">
            <a:avLst/>
          </a:prstGeom>
        </p:spPr>
        <p:txBody>
          <a:bodyPr wrap="square">
            <a:spAutoFit/>
          </a:bodyPr>
          <a:lstStyle/>
          <a:p>
            <a:r>
              <a:rPr lang="en-IN" sz="3200" dirty="0" err="1">
                <a:solidFill>
                  <a:schemeClr val="accent6"/>
                </a:solidFill>
                <a:latin typeface="Century" pitchFamily="18" charset="0"/>
              </a:rPr>
              <a:t>Vizualization</a:t>
            </a:r>
            <a:r>
              <a:rPr lang="en-IN" sz="3200" dirty="0">
                <a:solidFill>
                  <a:schemeClr val="accent6"/>
                </a:solidFill>
                <a:latin typeface="Century" pitchFamily="18" charset="0"/>
              </a:rPr>
              <a:t>[</a:t>
            </a:r>
            <a:r>
              <a:rPr lang="en-IN" sz="3200" dirty="0" err="1">
                <a:solidFill>
                  <a:schemeClr val="accent6"/>
                </a:solidFill>
                <a:latin typeface="Century" pitchFamily="18" charset="0"/>
              </a:rPr>
              <a:t>Univariate</a:t>
            </a:r>
            <a:r>
              <a:rPr lang="en-IN" sz="3200" dirty="0">
                <a:solidFill>
                  <a:schemeClr val="accent6"/>
                </a:solidFill>
                <a:latin typeface="Century" pitchFamily="18" charset="0"/>
              </a:rPr>
              <a:t>-Target ]:</a:t>
            </a:r>
            <a:endParaRPr lang="en-US" sz="3200" dirty="0">
              <a:solidFill>
                <a:schemeClr val="accent6"/>
              </a:solidFill>
              <a:latin typeface="Century"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280" y="1143000"/>
            <a:ext cx="7156450" cy="387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8600" y="5339101"/>
            <a:ext cx="8686800" cy="646331"/>
          </a:xfrm>
          <a:prstGeom prst="rect">
            <a:avLst/>
          </a:prstGeom>
        </p:spPr>
        <p:txBody>
          <a:bodyPr wrap="square">
            <a:spAutoFit/>
          </a:bodyPr>
          <a:lstStyle/>
          <a:p>
            <a:pPr marL="285750" indent="-285750">
              <a:buFont typeface="Wingdings" pitchFamily="2" charset="2"/>
              <a:buChar char="Ø"/>
            </a:pPr>
            <a:r>
              <a:rPr lang="en-US" b="0" i="0" dirty="0">
                <a:solidFill>
                  <a:srgbClr val="000000"/>
                </a:solidFill>
                <a:effectLst/>
                <a:latin typeface="Century" panose="02040604050505020304" pitchFamily="18" charset="0"/>
              </a:rPr>
              <a:t>There is a data </a:t>
            </a:r>
            <a:r>
              <a:rPr lang="en-US" b="0" i="0" dirty="0" err="1">
                <a:solidFill>
                  <a:srgbClr val="000000"/>
                </a:solidFill>
                <a:effectLst/>
                <a:latin typeface="Century" panose="02040604050505020304" pitchFamily="18" charset="0"/>
              </a:rPr>
              <a:t>imbalancing</a:t>
            </a:r>
            <a:r>
              <a:rPr lang="en-US" b="0" i="0" dirty="0">
                <a:solidFill>
                  <a:srgbClr val="000000"/>
                </a:solidFill>
                <a:effectLst/>
                <a:latin typeface="Century" panose="02040604050505020304" pitchFamily="18" charset="0"/>
              </a:rPr>
              <a:t> issue so we have to treat this by using oversampling or </a:t>
            </a:r>
            <a:r>
              <a:rPr lang="en-US" b="0" i="0" dirty="0" err="1">
                <a:solidFill>
                  <a:srgbClr val="000000"/>
                </a:solidFill>
                <a:effectLst/>
                <a:latin typeface="Century" panose="02040604050505020304" pitchFamily="18" charset="0"/>
              </a:rPr>
              <a:t>undersampling</a:t>
            </a:r>
            <a:r>
              <a:rPr lang="en-US" b="0" i="0" dirty="0">
                <a:solidFill>
                  <a:srgbClr val="000000"/>
                </a:solidFill>
                <a:effectLst/>
                <a:latin typeface="Century" panose="02040604050505020304" pitchFamily="18" charset="0"/>
              </a:rPr>
              <a:t>.</a:t>
            </a:r>
            <a:endParaRPr lang="en-IN" dirty="0">
              <a:latin typeface="Century" panose="02040604050505020304" pitchFamily="18" charset="0"/>
            </a:endParaRPr>
          </a:p>
        </p:txBody>
      </p:sp>
    </p:spTree>
    <p:extLst>
      <p:ext uri="{BB962C8B-B14F-4D97-AF65-F5344CB8AC3E}">
        <p14:creationId xmlns:p14="http://schemas.microsoft.com/office/powerpoint/2010/main" val="1188605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84666"/>
            <a:ext cx="5691448" cy="584775"/>
          </a:xfrm>
          <a:prstGeom prst="rect">
            <a:avLst/>
          </a:prstGeom>
        </p:spPr>
        <p:txBody>
          <a:bodyPr wrap="square">
            <a:spAutoFit/>
          </a:bodyPr>
          <a:lstStyle/>
          <a:p>
            <a:r>
              <a:rPr lang="en-IN" sz="3200" dirty="0" err="1">
                <a:solidFill>
                  <a:schemeClr val="accent6"/>
                </a:solidFill>
                <a:latin typeface="Century" pitchFamily="18" charset="0"/>
              </a:rPr>
              <a:t>Vizualization</a:t>
            </a:r>
            <a:r>
              <a:rPr lang="en-IN" sz="3200" dirty="0">
                <a:solidFill>
                  <a:schemeClr val="accent6"/>
                </a:solidFill>
                <a:latin typeface="Century" pitchFamily="18" charset="0"/>
              </a:rPr>
              <a:t>[Bivariate]:</a:t>
            </a:r>
            <a:endParaRPr lang="en-US" sz="3200" dirty="0">
              <a:solidFill>
                <a:schemeClr val="accent6"/>
              </a:solidFill>
              <a:latin typeface="Century"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122566" cy="501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2701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2808782" cy="584775"/>
          </a:xfrm>
          <a:prstGeom prst="rect">
            <a:avLst/>
          </a:prstGeom>
        </p:spPr>
        <p:txBody>
          <a:bodyPr wrap="none">
            <a:spAutoFit/>
          </a:bodyPr>
          <a:lstStyle/>
          <a:p>
            <a:r>
              <a:rPr lang="en-IN" sz="3200" dirty="0">
                <a:solidFill>
                  <a:schemeClr val="accent6"/>
                </a:solidFill>
                <a:latin typeface="Century" pitchFamily="18" charset="0"/>
              </a:rPr>
              <a:t>Observations:</a:t>
            </a:r>
            <a:endParaRPr lang="en-US" sz="3200" dirty="0">
              <a:solidFill>
                <a:schemeClr val="accent6"/>
              </a:solidFill>
              <a:latin typeface="Century" pitchFamily="18" charset="0"/>
            </a:endParaRPr>
          </a:p>
        </p:txBody>
      </p:sp>
      <p:sp>
        <p:nvSpPr>
          <p:cNvPr id="3" name="Rectangle 2"/>
          <p:cNvSpPr/>
          <p:nvPr/>
        </p:nvSpPr>
        <p:spPr>
          <a:xfrm>
            <a:off x="76200" y="737175"/>
            <a:ext cx="8763000" cy="6184898"/>
          </a:xfrm>
          <a:prstGeom prst="rect">
            <a:avLst/>
          </a:prstGeom>
        </p:spPr>
        <p:txBody>
          <a:bodyPr wrap="square">
            <a:spAutoFit/>
          </a:bodyPr>
          <a:lstStyle/>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1.Customers with high value of Age on cellular network in days(</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aon</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defaulters(who have not paid there loan amount-0).</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2.Customers with high value of Daily amount spent from main account, averaged over last 30 days (in Indonesian Rupiah)(daily_decr30)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3.Customers with high value of Daily amount spent from main account, averaged over last 90 days (in Indonesian Rupiah)(daily_decr90)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4.Customers with high value of Average main account balance over last 30 days(rental30)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5.Customers with high value of Average main account balance over last 90 days(rental90)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6.Customers with high Number of days till last recharge of main account(</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last_rech_date_ma</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7.Customers with high value of Amount of last recharge of main account (in Indonesian Rupiah)(</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last_rech_amt_ma</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Non-defaulter.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6530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9144000" cy="7073988"/>
          </a:xfrm>
          <a:prstGeom prst="rect">
            <a:avLst/>
          </a:prstGeom>
        </p:spPr>
        <p:txBody>
          <a:bodyPr wrap="square">
            <a:spAutoFit/>
          </a:bodyPr>
          <a:lstStyle/>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8.Customers with high value of Number of times main account got recharged in last 30 days(cnt_ma_rech30) are maximum Non-defaulters(who have paid there loan amount-1).</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rPr>
              <a:t>9.Customers with high value of Frequency of main account recharged in last 30 days(fr_ma_rech30) are maximum Non-defaulters(who have paid there loan amount-1) and also the count is high for defaulters </a:t>
            </a:r>
            <a:r>
              <a:rPr lang="en-IN" dirty="0" err="1">
                <a:solidFill>
                  <a:srgbClr val="000000"/>
                </a:solidFill>
                <a:effectLst/>
                <a:latin typeface="Century" panose="02040604050505020304" pitchFamily="18" charset="0"/>
                <a:ea typeface="Times New Roman" panose="02020603050405020304" pitchFamily="18" charset="0"/>
              </a:rPr>
              <a:t>comparitively</a:t>
            </a:r>
            <a:r>
              <a:rPr lang="en-IN" dirty="0">
                <a:solidFill>
                  <a:srgbClr val="000000"/>
                </a:solidFill>
                <a:effectLst/>
                <a:latin typeface="Century" panose="02040604050505020304" pitchFamily="18" charset="0"/>
                <a:ea typeface="Times New Roman" panose="02020603050405020304" pitchFamily="18" charset="0"/>
              </a:rPr>
              <a:t> Non-defaulters are more in number.</a:t>
            </a: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10.Customers with high value of Total amount of recharge in main account over last 30 days (in Indonesian Rupiah)(sumamnt_ma_rech30)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11.Customers with high value of Median of amount of recharges done in main account over last 30 days at user level (in Indonesian Rupiah)(medianamnt_ma_rech30)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12.Customers with high value of Median of main account balance just before recharge in last 30 days at user level (in Indonesian Rupiah)(medianmarechprebal30) are maximum defaulters(who have not paid there loan amount-0).</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13.Customers with high value of Number of times main account got recharged in last 90 days(cnt_ma_rech90)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endParaRPr lang="en-US" dirty="0"/>
          </a:p>
        </p:txBody>
      </p:sp>
    </p:spTree>
    <p:extLst>
      <p:ext uri="{BB962C8B-B14F-4D97-AF65-F5344CB8AC3E}">
        <p14:creationId xmlns:p14="http://schemas.microsoft.com/office/powerpoint/2010/main" val="61509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52400"/>
            <a:ext cx="6992235" cy="584775"/>
          </a:xfrm>
          <a:prstGeom prst="rect">
            <a:avLst/>
          </a:prstGeom>
        </p:spPr>
        <p:txBody>
          <a:bodyPr wrap="none">
            <a:spAutoFit/>
          </a:bodyPr>
          <a:lstStyle/>
          <a:p>
            <a:r>
              <a:rPr lang="en-IN" sz="3200" dirty="0">
                <a:solidFill>
                  <a:schemeClr val="accent6"/>
                </a:solidFill>
                <a:latin typeface="Century" pitchFamily="18" charset="0"/>
              </a:rPr>
              <a:t>Visualization of numerical columns:</a:t>
            </a:r>
            <a:endParaRPr lang="en-US" sz="3200" dirty="0">
              <a:solidFill>
                <a:schemeClr val="accent6"/>
              </a:solidFill>
              <a:latin typeface="Century"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62" y="737175"/>
            <a:ext cx="8907076" cy="499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400" y="5691914"/>
            <a:ext cx="8763000" cy="957121"/>
          </a:xfrm>
          <a:prstGeom prst="rect">
            <a:avLst/>
          </a:prstGeom>
        </p:spPr>
        <p:txBody>
          <a:bodyPr wrap="square">
            <a:spAutoFit/>
          </a:bodyPr>
          <a:lstStyle/>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14.Customers with high value of Frequency of main account recharged in last 90 days(fr_ma_rech90) are maximum Non-defaulters(who have paid there loan amount-1).</a:t>
            </a:r>
          </a:p>
        </p:txBody>
      </p:sp>
    </p:spTree>
    <p:extLst>
      <p:ext uri="{BB962C8B-B14F-4D97-AF65-F5344CB8AC3E}">
        <p14:creationId xmlns:p14="http://schemas.microsoft.com/office/powerpoint/2010/main" val="2361753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0"/>
            <a:ext cx="8991600" cy="4472250"/>
          </a:xfrm>
          <a:prstGeom prst="rect">
            <a:avLst/>
          </a:prstGeom>
        </p:spPr>
        <p:txBody>
          <a:bodyPr wrap="square">
            <a:spAutoFit/>
          </a:bodyPr>
          <a:lstStyle/>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15.Customers with high value of Total amount of recharge in main account over last 90 days (in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Indonasian</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Rupiah)(sumamnt_ma_rech90)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16.Customers with high value of Median of amount of recharges done in main account over last 90 days at user level (in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Indonasian</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Rupiah)(medianamnt_ma_rech90)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17.Customers with high value of Median of main account balance just before recharge in last 90 days at user level (in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Indonasian</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Rupiah)(medianmarechprebal90) are maximum Non-defaulters(who have paid there loan amount-1).</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rPr>
              <a:t>18.Customers with high value of Number of loans taken by user in last 30 days(cnt_loans30) are maximum Non-defaulters(who have paid there loan amount-1).</a:t>
            </a:r>
          </a:p>
        </p:txBody>
      </p:sp>
      <p:sp>
        <p:nvSpPr>
          <p:cNvPr id="3" name="Rectangle 2"/>
          <p:cNvSpPr/>
          <p:nvPr/>
        </p:nvSpPr>
        <p:spPr>
          <a:xfrm>
            <a:off x="0" y="4343400"/>
            <a:ext cx="8686800" cy="2617127"/>
          </a:xfrm>
          <a:prstGeom prst="rect">
            <a:avLst/>
          </a:prstGeom>
        </p:spPr>
        <p:txBody>
          <a:bodyPr wrap="square">
            <a:spAutoFit/>
          </a:bodyPr>
          <a:lstStyle/>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19.Customers with high value of Total amount of loans taken by user in last 30 days(amnt_loans30) are maximum Non-defaulters(who have paid there loan amount-1).</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20.Customers with high value of maximum amount of loan taken by the user in last 30 days(maxamnt_loans30) are maximum Non-defaulters(who have paid there loan amount-1).</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21.Customers with high value of Number of loans taken by user in last 90 days(cnt_loans90) are maximum Non-defaulters(who have paid there loan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amt</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t>
            </a:r>
            <a:endParaRPr lang="en-IN"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7368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8077200" cy="5218865"/>
          </a:xfrm>
          <a:prstGeom prst="rect">
            <a:avLst/>
          </a:prstGeom>
        </p:spPr>
        <p:txBody>
          <a:bodyPr wrap="square">
            <a:spAutoFit/>
          </a:bodyPr>
          <a:lstStyle/>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22.Customers with high value of Total amount of loans taken by user in last 90 days(amnt_loans90) are maximum Non-defaulters(who have paid there loan amount-1).</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23.Customers with high value of maximum amount of loan taken by the user in last 90 days(maxamnt_loans90) are maximum Non-defaulters(who have paid there loan amount-1).</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24.Customers with high value of Average payback time in days over last 30 days(payback30) are maximum Non-defaulters(who have paid there loan amount-1).</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25.Customers with high value of Average payback time in days over last 90 days(payback90) are maximum Non-defaulters(who have paid there loan amount-1).</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26.In between 6th and 7th month maximum customers both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defualters</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and Non-defaulters have paid there loan amount.</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rPr>
              <a:t>27.Below 14th of each month all the customers have paid there loan amount.</a:t>
            </a:r>
            <a:endParaRPr lang="en-IN" sz="1650" dirty="0">
              <a:latin typeface="Century" panose="02040604050505020304" pitchFamily="18" charset="0"/>
            </a:endParaRPr>
          </a:p>
        </p:txBody>
      </p:sp>
    </p:spTree>
    <p:extLst>
      <p:ext uri="{BB962C8B-B14F-4D97-AF65-F5344CB8AC3E}">
        <p14:creationId xmlns:p14="http://schemas.microsoft.com/office/powerpoint/2010/main" val="1400839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4114800" cy="584775"/>
          </a:xfrm>
          <a:prstGeom prst="rect">
            <a:avLst/>
          </a:prstGeom>
        </p:spPr>
        <p:txBody>
          <a:bodyPr wrap="square">
            <a:spAutoFit/>
          </a:bodyPr>
          <a:lstStyle/>
          <a:p>
            <a:r>
              <a:rPr lang="en-IN" sz="3200" dirty="0">
                <a:solidFill>
                  <a:schemeClr val="accent6"/>
                </a:solidFill>
                <a:latin typeface="Century" pitchFamily="18" charset="0"/>
              </a:rPr>
              <a:t>Analysis:</a:t>
            </a:r>
            <a:endParaRPr lang="en-US" sz="3200" dirty="0">
              <a:solidFill>
                <a:schemeClr val="accent6"/>
              </a:solidFill>
              <a:latin typeface="Century" pitchFamily="18" charset="0"/>
            </a:endParaRPr>
          </a:p>
        </p:txBody>
      </p:sp>
      <p:sp>
        <p:nvSpPr>
          <p:cNvPr id="3" name="Rectangle 2"/>
          <p:cNvSpPr/>
          <p:nvPr/>
        </p:nvSpPr>
        <p:spPr>
          <a:xfrm>
            <a:off x="152400" y="1371600"/>
            <a:ext cx="8991600" cy="2166875"/>
          </a:xfrm>
          <a:prstGeom prst="rect">
            <a:avLst/>
          </a:prstGeom>
        </p:spPr>
        <p:txBody>
          <a:bodyPr wrap="square">
            <a:spAutoFit/>
          </a:bodyPr>
          <a:lstStyle/>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I have used </a:t>
            </a:r>
            <a:r>
              <a:rPr lang="en-IN" dirty="0" err="1">
                <a:latin typeface="Century" panose="02040604050505020304" pitchFamily="18" charset="0"/>
                <a:ea typeface="Calibri" panose="020F0502020204030204" pitchFamily="34" charset="0"/>
                <a:cs typeface="Times New Roman" panose="02020603050405020304" pitchFamily="18" charset="0"/>
              </a:rPr>
              <a:t>dist</a:t>
            </a:r>
            <a:r>
              <a:rPr lang="en-IN" dirty="0">
                <a:effectLst/>
                <a:latin typeface="Century" panose="02040604050505020304" pitchFamily="18" charset="0"/>
                <a:ea typeface="Calibri" panose="020F0502020204030204" pitchFamily="34" charset="0"/>
                <a:cs typeface="Times New Roman" panose="02020603050405020304" pitchFamily="18" charset="0"/>
              </a:rPr>
              <a:t> plot for each </a:t>
            </a:r>
            <a:r>
              <a:rPr lang="en-IN" dirty="0" err="1">
                <a:effectLst/>
                <a:latin typeface="Century" panose="02040604050505020304" pitchFamily="18" charset="0"/>
                <a:ea typeface="Calibri" panose="020F0502020204030204" pitchFamily="34" charset="0"/>
                <a:cs typeface="Times New Roman" panose="02020603050405020304" pitchFamily="18" charset="0"/>
              </a:rPr>
              <a:t>univariate</a:t>
            </a:r>
            <a:r>
              <a:rPr lang="en-IN" dirty="0">
                <a:effectLst/>
                <a:latin typeface="Century" panose="02040604050505020304" pitchFamily="18" charset="0"/>
                <a:ea typeface="Calibri" panose="020F0502020204030204" pitchFamily="34" charset="0"/>
                <a:cs typeface="Times New Roman" panose="02020603050405020304" pitchFamily="18" charset="0"/>
              </a:rPr>
              <a:t> numerical features and it says that there is </a:t>
            </a:r>
            <a:r>
              <a:rPr lang="en-IN" dirty="0" err="1">
                <a:effectLst/>
                <a:latin typeface="Century" panose="02040604050505020304" pitchFamily="18" charset="0"/>
                <a:ea typeface="Calibri" panose="020F0502020204030204" pitchFamily="34" charset="0"/>
                <a:cs typeface="Times New Roman" panose="02020603050405020304" pitchFamily="18" charset="0"/>
              </a:rPr>
              <a:t>skewness</a:t>
            </a:r>
            <a:r>
              <a:rPr lang="en-IN" dirty="0">
                <a:effectLst/>
                <a:latin typeface="Century" panose="02040604050505020304" pitchFamily="18" charset="0"/>
                <a:ea typeface="Calibri" panose="020F0502020204030204" pitchFamily="34" charset="0"/>
                <a:cs typeface="Times New Roman" panose="02020603050405020304" pitchFamily="18" charset="0"/>
              </a:rPr>
              <a:t> in almost all columns.</a:t>
            </a:r>
          </a:p>
          <a:p>
            <a:pPr lvl="0">
              <a:lnSpc>
                <a:spcPct val="107000"/>
              </a:lnSpc>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And also for bivariate numerical features I have used bar plot.</a:t>
            </a:r>
          </a:p>
          <a:p>
            <a:pPr lvl="0">
              <a:lnSpc>
                <a:spcPct val="107000"/>
              </a:lnSpc>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I found that </a:t>
            </a:r>
            <a:r>
              <a:rPr lang="en-IN" dirty="0">
                <a:latin typeface="Century" panose="02040604050505020304" pitchFamily="18" charset="0"/>
                <a:ea typeface="Calibri" panose="020F0502020204030204" pitchFamily="34" charset="0"/>
                <a:cs typeface="Times New Roman" panose="02020603050405020304" pitchFamily="18" charset="0"/>
              </a:rPr>
              <a:t>in maximum features the count of non-defaulters is high compared to defaulters so the risk is less </a:t>
            </a:r>
            <a:r>
              <a:rPr lang="en-IN" dirty="0" err="1">
                <a:latin typeface="Century" panose="02040604050505020304" pitchFamily="18" charset="0"/>
                <a:ea typeface="Calibri" panose="020F0502020204030204" pitchFamily="34" charset="0"/>
                <a:cs typeface="Times New Roman" panose="02020603050405020304" pitchFamily="18" charset="0"/>
              </a:rPr>
              <a:t>comparitively</a:t>
            </a:r>
            <a:r>
              <a:rPr lang="en-IN" dirty="0">
                <a:effectLst/>
                <a:latin typeface="Century" panose="02040604050505020304" pitchFamily="18" charset="0"/>
                <a:ea typeface="Calibri" panose="020F0502020204030204" pitchFamily="34" charset="0"/>
                <a:cs typeface="Times New Roman" panose="02020603050405020304" pitchFamily="18" charset="0"/>
              </a:rPr>
              <a:t>.</a:t>
            </a:r>
            <a:endParaRPr lang="en-IN" dirty="0">
              <a:latin typeface="Century" panose="02040604050505020304" pitchFamily="18" charset="0"/>
            </a:endParaRPr>
          </a:p>
        </p:txBody>
      </p:sp>
    </p:spTree>
    <p:extLst>
      <p:ext uri="{BB962C8B-B14F-4D97-AF65-F5344CB8AC3E}">
        <p14:creationId xmlns:p14="http://schemas.microsoft.com/office/powerpoint/2010/main" val="2623495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305342"/>
            <a:ext cx="8991600" cy="3693319"/>
          </a:xfrm>
          <a:prstGeom prst="rect">
            <a:avLst/>
          </a:prstGeom>
        </p:spPr>
        <p:txBody>
          <a:bodyPr wrap="square">
            <a:spAutoFit/>
          </a:bodyPr>
          <a:lstStyle/>
          <a:p>
            <a:pPr marL="285750" indent="-285750">
              <a:buFont typeface="Wingdings" pitchFamily="2" charset="2"/>
              <a:buChar char="Ø"/>
            </a:pPr>
            <a:r>
              <a:rPr lang="en-IN" dirty="0">
                <a:latin typeface="Century" panose="02040604050505020304" pitchFamily="18" charset="0"/>
              </a:rPr>
              <a:t>In my datasets I did not found null values, but I found outliers and also </a:t>
            </a:r>
            <a:r>
              <a:rPr lang="en-IN" dirty="0" err="1">
                <a:latin typeface="Century" panose="02040604050505020304" pitchFamily="18" charset="0"/>
              </a:rPr>
              <a:t>skewness</a:t>
            </a:r>
            <a:r>
              <a:rPr lang="en-IN" dirty="0">
                <a:latin typeface="Century" panose="02040604050505020304" pitchFamily="18" charset="0"/>
              </a:rPr>
              <a:t>.</a:t>
            </a:r>
          </a:p>
          <a:p>
            <a:pPr marL="285750" indent="-285750">
              <a:buFont typeface="Wingdings" pitchFamily="2" charset="2"/>
              <a:buChar char="Ø"/>
            </a:pPr>
            <a:endParaRPr lang="en-IN" dirty="0">
              <a:latin typeface="Century" panose="02040604050505020304" pitchFamily="18" charset="0"/>
            </a:endParaRPr>
          </a:p>
          <a:p>
            <a:pPr marL="285750" indent="-285750">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To remove outliers I have used percentile method. And to remove </a:t>
            </a:r>
            <a:r>
              <a:rPr lang="en-IN" dirty="0" err="1">
                <a:effectLst/>
                <a:latin typeface="Century" panose="02040604050505020304" pitchFamily="18" charset="0"/>
                <a:ea typeface="Calibri" panose="020F0502020204030204" pitchFamily="34" charset="0"/>
                <a:cs typeface="Times New Roman" panose="02020603050405020304" pitchFamily="18" charset="0"/>
              </a:rPr>
              <a:t>skewness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a:effectLst/>
                <a:latin typeface="Century" panose="02040604050505020304" pitchFamily="18" charset="0"/>
                <a:ea typeface="Calibri" panose="020F0502020204030204" pitchFamily="34" charset="0"/>
                <a:cs typeface="Times New Roman" panose="02020603050405020304" pitchFamily="18" charset="0"/>
              </a:rPr>
              <a:t> I have used yeo-</a:t>
            </a:r>
            <a:r>
              <a:rPr lang="en-IN" dirty="0" err="1">
                <a:effectLst/>
                <a:latin typeface="Century" panose="02040604050505020304" pitchFamily="18" charset="0"/>
                <a:ea typeface="Calibri" panose="020F0502020204030204" pitchFamily="34" charset="0"/>
                <a:cs typeface="Times New Roman" panose="02020603050405020304" pitchFamily="18" charset="0"/>
              </a:rPr>
              <a:t>johnson</a:t>
            </a:r>
            <a:r>
              <a:rPr lang="en-IN" dirty="0">
                <a:effectLst/>
                <a:latin typeface="Century" panose="02040604050505020304" pitchFamily="18" charset="0"/>
                <a:ea typeface="Calibri" panose="020F0502020204030204" pitchFamily="34" charset="0"/>
                <a:cs typeface="Times New Roman" panose="02020603050405020304" pitchFamily="18" charset="0"/>
              </a:rPr>
              <a:t> method. </a:t>
            </a:r>
          </a:p>
          <a:p>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To replace the negative values from positive values I have used abs. </a:t>
            </a:r>
          </a:p>
          <a:p>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Also I have used </a:t>
            </a:r>
            <a:r>
              <a:rPr lang="en-IN" dirty="0">
                <a:latin typeface="Century" panose="02040604050505020304" pitchFamily="18" charset="0"/>
                <a:ea typeface="Calibri" panose="020F0502020204030204" pitchFamily="34" charset="0"/>
                <a:cs typeface="Times New Roman" panose="02020603050405020304" pitchFamily="18" charset="0"/>
              </a:rPr>
              <a:t>Normalization</a:t>
            </a:r>
            <a:r>
              <a:rPr lang="en-IN" dirty="0">
                <a:effectLst/>
                <a:latin typeface="Century" panose="02040604050505020304" pitchFamily="18" charset="0"/>
                <a:ea typeface="Calibri" panose="020F0502020204030204" pitchFamily="34" charset="0"/>
                <a:cs typeface="Times New Roman" panose="02020603050405020304" pitchFamily="18" charset="0"/>
              </a:rPr>
              <a:t>. Then followed by model building with all Classification algorithms.</a:t>
            </a:r>
            <a:endParaRPr lang="en-IN" dirty="0">
              <a:latin typeface="Century" panose="02040604050505020304" pitchFamily="18" charset="0"/>
            </a:endParaRPr>
          </a:p>
        </p:txBody>
      </p:sp>
      <p:sp>
        <p:nvSpPr>
          <p:cNvPr id="2" name="Title 1"/>
          <p:cNvSpPr>
            <a:spLocks noGrp="1"/>
          </p:cNvSpPr>
          <p:nvPr>
            <p:ph type="title"/>
          </p:nvPr>
        </p:nvSpPr>
        <p:spPr>
          <a:xfrm>
            <a:off x="1143000" y="304800"/>
            <a:ext cx="4572000" cy="1143000"/>
          </a:xfrm>
        </p:spPr>
        <p:txBody>
          <a:bodyPr>
            <a:normAutofit/>
          </a:bodyPr>
          <a:lstStyle/>
          <a:p>
            <a:r>
              <a:rPr lang="en-US" sz="3200" dirty="0">
                <a:solidFill>
                  <a:schemeClr val="accent6"/>
                </a:solidFill>
                <a:latin typeface="Century" pitchFamily="18" charset="0"/>
              </a:rPr>
              <a:t>Data Cleaning:</a:t>
            </a:r>
          </a:p>
        </p:txBody>
      </p:sp>
    </p:spTree>
    <p:extLst>
      <p:ext uri="{BB962C8B-B14F-4D97-AF65-F5344CB8AC3E}">
        <p14:creationId xmlns:p14="http://schemas.microsoft.com/office/powerpoint/2010/main" val="2497808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2F3BF4-13CC-44ED-B8FD-AEAAA7771824}"/>
              </a:ext>
            </a:extLst>
          </p:cNvPr>
          <p:cNvSpPr txBox="1"/>
          <p:nvPr/>
        </p:nvSpPr>
        <p:spPr>
          <a:xfrm>
            <a:off x="2286000" y="47305"/>
            <a:ext cx="4572000" cy="6763390"/>
          </a:xfrm>
          <a:prstGeom prst="rect">
            <a:avLst/>
          </a:prstGeom>
          <a:noFill/>
        </p:spPr>
        <p:txBody>
          <a:bodyPr wrap="square">
            <a:spAutoFit/>
          </a:bodyPr>
          <a:lstStyle/>
          <a:p>
            <a:pPr marL="0" indent="0">
              <a:buNone/>
            </a:pPr>
            <a:r>
              <a:rPr lang="en-US" sz="3200" dirty="0">
                <a:solidFill>
                  <a:schemeClr val="accent6"/>
                </a:solidFill>
              </a:rPr>
              <a:t>Agenda:</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What is Micro Credit?</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Importance of Micro Credit Defaulter Model.</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Data cleaning steps.</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Data Balancing.</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ROC-AUC Curve.</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ROC Curve For Final Model.</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Saving the model and predictions from saved best model.</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Conclusion.</a:t>
            </a:r>
          </a:p>
        </p:txBody>
      </p:sp>
    </p:spTree>
    <p:extLst>
      <p:ext uri="{BB962C8B-B14F-4D97-AF65-F5344CB8AC3E}">
        <p14:creationId xmlns:p14="http://schemas.microsoft.com/office/powerpoint/2010/main" val="2306424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5943600" cy="1143000"/>
          </a:xfrm>
        </p:spPr>
        <p:txBody>
          <a:bodyPr>
            <a:normAutofit/>
          </a:bodyPr>
          <a:lstStyle/>
          <a:p>
            <a:r>
              <a:rPr lang="en-US" sz="3200" dirty="0">
                <a:solidFill>
                  <a:schemeClr val="accent6"/>
                </a:solidFill>
                <a:latin typeface="Century" pitchFamily="18" charset="0"/>
              </a:rPr>
              <a:t>Data Balancing:</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30" y="1600200"/>
            <a:ext cx="8970796" cy="3459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9159" y="5486399"/>
            <a:ext cx="8305800" cy="646331"/>
          </a:xfrm>
          <a:prstGeom prst="rect">
            <a:avLst/>
          </a:prstGeom>
        </p:spPr>
        <p:txBody>
          <a:bodyPr wrap="square">
            <a:spAutoFit/>
          </a:bodyPr>
          <a:lstStyle/>
          <a:p>
            <a:pPr marL="285750" indent="-285750">
              <a:buFont typeface="Wingdings" pitchFamily="2" charset="2"/>
              <a:buChar char="Ø"/>
            </a:pPr>
            <a:r>
              <a:rPr lang="en-IN" dirty="0">
                <a:solidFill>
                  <a:srgbClr val="000000"/>
                </a:solidFill>
                <a:latin typeface="Century" panose="02040604050505020304" pitchFamily="18" charset="0"/>
                <a:ea typeface="Calibri" panose="020F0502020204030204" pitchFamily="34" charset="0"/>
              </a:rPr>
              <a:t>I have used oversampling (SMOTE) to get rid of data </a:t>
            </a:r>
            <a:r>
              <a:rPr lang="en-IN" dirty="0" err="1">
                <a:solidFill>
                  <a:srgbClr val="000000"/>
                </a:solidFill>
                <a:latin typeface="Century" panose="02040604050505020304" pitchFamily="18" charset="0"/>
                <a:ea typeface="Calibri" panose="020F0502020204030204" pitchFamily="34" charset="0"/>
              </a:rPr>
              <a:t>imbalancing</a:t>
            </a:r>
            <a:r>
              <a:rPr lang="en-IN" dirty="0">
                <a:solidFill>
                  <a:srgbClr val="000000"/>
                </a:solidFill>
                <a:latin typeface="Century" panose="02040604050505020304" pitchFamily="18" charset="0"/>
                <a:ea typeface="Calibri" panose="020F0502020204030204" pitchFamily="34" charset="0"/>
              </a:rPr>
              <a:t>.</a:t>
            </a:r>
            <a:r>
              <a:rPr lang="en-IN" dirty="0">
                <a:latin typeface="Century" panose="02040604050505020304" pitchFamily="18" charset="0"/>
                <a:ea typeface="Calibri" panose="020F0502020204030204" pitchFamily="34" charset="0"/>
                <a:cs typeface="Times New Roman" panose="02020603050405020304" pitchFamily="18" charset="0"/>
              </a:rPr>
              <a:t> The balanced output looks like this.</a:t>
            </a:r>
            <a:endParaRPr lang="en-IN" dirty="0">
              <a:latin typeface="Century" panose="02040604050505020304" pitchFamily="18" charset="0"/>
            </a:endParaRPr>
          </a:p>
        </p:txBody>
      </p:sp>
    </p:spTree>
    <p:extLst>
      <p:ext uri="{BB962C8B-B14F-4D97-AF65-F5344CB8AC3E}">
        <p14:creationId xmlns:p14="http://schemas.microsoft.com/office/powerpoint/2010/main" val="1058072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5334000" cy="1143000"/>
          </a:xfrm>
        </p:spPr>
        <p:txBody>
          <a:bodyPr>
            <a:normAutofit/>
          </a:bodyPr>
          <a:lstStyle/>
          <a:p>
            <a:r>
              <a:rPr lang="en-US" sz="3200" dirty="0">
                <a:solidFill>
                  <a:schemeClr val="accent6"/>
                </a:solidFill>
              </a:rPr>
              <a:t>Model Building:</a:t>
            </a:r>
          </a:p>
        </p:txBody>
      </p:sp>
      <p:sp>
        <p:nvSpPr>
          <p:cNvPr id="3" name="Rectangle 2"/>
          <p:cNvSpPr/>
          <p:nvPr/>
        </p:nvSpPr>
        <p:spPr>
          <a:xfrm>
            <a:off x="76200" y="1447800"/>
            <a:ext cx="9067800" cy="3724225"/>
          </a:xfrm>
          <a:prstGeom prst="rect">
            <a:avLst/>
          </a:prstGeom>
        </p:spPr>
        <p:txBody>
          <a:bodyPr wrap="square">
            <a:spAutoFit/>
          </a:bodyPr>
          <a:lstStyle/>
          <a:p>
            <a:pPr>
              <a:lnSpc>
                <a:spcPct val="107000"/>
              </a:lnSpc>
              <a:spcAft>
                <a:spcPts val="800"/>
              </a:spcAft>
            </a:pPr>
            <a:r>
              <a:rPr lang="en-IN" dirty="0">
                <a:effectLst/>
                <a:latin typeface="Century" panose="02040604050505020304" pitchFamily="18" charset="0"/>
                <a:ea typeface="Calibri" panose="020F0502020204030204" pitchFamily="34" charset="0"/>
                <a:cs typeface="Times New Roman" panose="02020603050405020304" pitchFamily="18" charset="0"/>
              </a:rPr>
              <a:t>Since Label was my target and it was a Categorical column, so this particular problem was Classification problem. And I have used all Classification algorithms to build my model. By looking into the difference of accuracy score and cross validation score I found </a:t>
            </a:r>
            <a:r>
              <a:rPr lang="en-IN" dirty="0">
                <a:latin typeface="Century" panose="02040604050505020304" pitchFamily="18" charset="0"/>
                <a:ea typeface="Calibri" panose="020F0502020204030204" pitchFamily="34" charset="0"/>
                <a:cs typeface="Times New Roman" panose="02020603050405020304" pitchFamily="18" charset="0"/>
              </a:rPr>
              <a:t>Bagging Classifier</a:t>
            </a:r>
            <a:r>
              <a:rPr lang="en-IN" dirty="0">
                <a:effectLst/>
                <a:latin typeface="Century" panose="02040604050505020304" pitchFamily="18" charset="0"/>
                <a:ea typeface="Calibri" panose="020F0502020204030204" pitchFamily="34" charset="0"/>
                <a:cs typeface="Times New Roman" panose="02020603050405020304" pitchFamily="18" charset="0"/>
              </a:rPr>
              <a:t> as a best model with least difference. Also to get the best model we have to run through multiple models and to avoid the confusion of over fitting we have go through cross validation. Below are the list of Classification algorithms I have used in my project.</a:t>
            </a:r>
          </a:p>
          <a:p>
            <a:pPr marL="342900" lvl="0" indent="-342900">
              <a:lnSpc>
                <a:spcPct val="107000"/>
              </a:lnSpc>
              <a:spcBef>
                <a:spcPts val="300"/>
              </a:spcBef>
              <a:spcAft>
                <a:spcPts val="300"/>
              </a:spcAft>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XGB Classifier</a:t>
            </a:r>
          </a:p>
          <a:p>
            <a:pPr marL="342900" lvl="0" indent="-342900">
              <a:lnSpc>
                <a:spcPct val="107000"/>
              </a:lnSpc>
              <a:spcBef>
                <a:spcPts val="300"/>
              </a:spcBef>
              <a:spcAft>
                <a:spcPts val="300"/>
              </a:spcAft>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342900" lvl="0" indent="-342900">
              <a:lnSpc>
                <a:spcPct val="107000"/>
              </a:lnSpc>
              <a:spcBef>
                <a:spcPts val="300"/>
              </a:spcBef>
              <a:spcAft>
                <a:spcPts val="300"/>
              </a:spcAft>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Bagging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cs typeface="Times New Roman" panose="02020603050405020304" pitchFamily="18" charset="0"/>
              </a:rPr>
              <a:t>AdaBoost</a:t>
            </a:r>
            <a:r>
              <a:rPr lang="en-IN" dirty="0">
                <a:latin typeface="Century" panose="02040604050505020304" pitchFamily="18" charset="0"/>
                <a:cs typeface="Times New Roman" panose="02020603050405020304" pitchFamily="18" charset="0"/>
              </a:rPr>
              <a:t> Classifier</a:t>
            </a:r>
            <a:endParaRPr lang="en-IN" dirty="0">
              <a:latin typeface="Century" panose="02040604050505020304" pitchFamily="18" charset="0"/>
            </a:endParaRPr>
          </a:p>
        </p:txBody>
      </p:sp>
    </p:spTree>
    <p:extLst>
      <p:ext uri="{BB962C8B-B14F-4D97-AF65-F5344CB8AC3E}">
        <p14:creationId xmlns:p14="http://schemas.microsoft.com/office/powerpoint/2010/main" val="2275027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76200"/>
            <a:ext cx="5306688" cy="584775"/>
          </a:xfrm>
          <a:prstGeom prst="rect">
            <a:avLst/>
          </a:prstGeom>
        </p:spPr>
        <p:txBody>
          <a:bodyPr wrap="square">
            <a:spAutoFit/>
          </a:bodyPr>
          <a:lstStyle/>
          <a:p>
            <a:r>
              <a:rPr lang="en-IN" sz="3200" dirty="0">
                <a:solidFill>
                  <a:schemeClr val="accent6"/>
                </a:solidFill>
                <a:latin typeface="Century" pitchFamily="18" charset="0"/>
              </a:rPr>
              <a:t>  </a:t>
            </a:r>
            <a:r>
              <a:rPr lang="en-IN" sz="3200" dirty="0" err="1">
                <a:solidFill>
                  <a:schemeClr val="accent6"/>
                </a:solidFill>
                <a:latin typeface="Century" pitchFamily="18" charset="0"/>
              </a:rPr>
              <a:t>XGBClassifier</a:t>
            </a:r>
            <a:r>
              <a:rPr lang="en-IN" sz="3200" dirty="0">
                <a:solidFill>
                  <a:schemeClr val="accent6"/>
                </a:solidFill>
                <a:latin typeface="Century" pitchFamily="18" charset="0"/>
              </a:rPr>
              <a:t>:</a:t>
            </a:r>
            <a:endParaRPr lang="en-US" sz="3200" dirty="0">
              <a:solidFill>
                <a:schemeClr val="accent6"/>
              </a:solidFill>
              <a:latin typeface="Century"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93041"/>
            <a:ext cx="9143998" cy="4845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6200" y="5638800"/>
            <a:ext cx="8860047" cy="981423"/>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XGB Classifier has given me 95% accuracy and the difference between model accuracy and cross validation score is 1.46%, but still we have to look into multiple models.</a:t>
            </a:r>
          </a:p>
        </p:txBody>
      </p:sp>
    </p:spTree>
    <p:extLst>
      <p:ext uri="{BB962C8B-B14F-4D97-AF65-F5344CB8AC3E}">
        <p14:creationId xmlns:p14="http://schemas.microsoft.com/office/powerpoint/2010/main" val="3884991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543800" cy="1295400"/>
          </a:xfrm>
        </p:spPr>
        <p:txBody>
          <a:bodyPr>
            <a:normAutofit/>
          </a:bodyPr>
          <a:lstStyle/>
          <a:p>
            <a:r>
              <a:rPr lang="en-US" sz="3200" dirty="0">
                <a:solidFill>
                  <a:schemeClr val="accent6"/>
                </a:solidFill>
                <a:latin typeface="Century" pitchFamily="18" charset="0"/>
              </a:rPr>
              <a:t>    Decision Tree Classifier:</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8961361"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52400" y="5988050"/>
            <a:ext cx="8077200" cy="685059"/>
          </a:xfrm>
          <a:prstGeom prst="rect">
            <a:avLst/>
          </a:prstGeom>
        </p:spPr>
        <p:txBody>
          <a:bodyPr wrap="square">
            <a:spAutoFit/>
          </a:bodyPr>
          <a:lstStyle/>
          <a:p>
            <a:pPr marL="285750" lvl="0" indent="-285750">
              <a:lnSpc>
                <a:spcPct val="107000"/>
              </a:lnSpc>
              <a:spcAft>
                <a:spcPts val="800"/>
              </a:spcAft>
              <a:buFont typeface="Wingdings" panose="05000000000000000000" pitchFamily="2" charset="2"/>
              <a:buChar char="ü"/>
            </a:pPr>
            <a:r>
              <a:rPr lang="en-IN" dirty="0" err="1">
                <a:latin typeface="Century" panose="02040604050505020304" pitchFamily="18" charset="0"/>
                <a:ea typeface="Calibri" panose="020F0502020204030204" pitchFamily="34" charset="0"/>
                <a:cs typeface="Times New Roman" panose="02020603050405020304" pitchFamily="18" charset="0"/>
              </a:rPr>
              <a:t>DecisionTreeClassifier</a:t>
            </a:r>
            <a:r>
              <a:rPr lang="en-IN" dirty="0">
                <a:latin typeface="Century" panose="02040604050505020304" pitchFamily="18" charset="0"/>
                <a:ea typeface="Calibri" panose="020F0502020204030204" pitchFamily="34" charset="0"/>
                <a:cs typeface="Times New Roman" panose="02020603050405020304" pitchFamily="18" charset="0"/>
              </a:rPr>
              <a:t> is giving me 92% accuracy and the difference between model accuracy and cross validation score is 0.38%.</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6526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1480"/>
            <a:ext cx="6172200" cy="1143000"/>
          </a:xfrm>
        </p:spPr>
        <p:txBody>
          <a:bodyPr>
            <a:normAutofit/>
          </a:bodyPr>
          <a:lstStyle/>
          <a:p>
            <a:r>
              <a:rPr lang="en-US" sz="3200" dirty="0">
                <a:solidFill>
                  <a:schemeClr val="accent6"/>
                </a:solidFill>
                <a:latin typeface="Century" pitchFamily="18" charset="0"/>
              </a:rPr>
              <a:t>Bagging Classifier:</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3" y="888056"/>
            <a:ext cx="9029330" cy="4998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4670" y="5886977"/>
            <a:ext cx="9029330" cy="685059"/>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dirty="0" err="1">
                <a:latin typeface="Century" panose="02040604050505020304" pitchFamily="18" charset="0"/>
                <a:ea typeface="Calibri" panose="020F0502020204030204" pitchFamily="34" charset="0"/>
                <a:cs typeface="Times New Roman" panose="02020603050405020304" pitchFamily="18" charset="0"/>
              </a:rPr>
              <a:t>BaggingClassifier</a:t>
            </a:r>
            <a:r>
              <a:rPr lang="en-IN" dirty="0">
                <a:latin typeface="Century" panose="02040604050505020304" pitchFamily="18" charset="0"/>
                <a:ea typeface="Calibri" panose="020F0502020204030204" pitchFamily="34" charset="0"/>
                <a:cs typeface="Times New Roman" panose="02020603050405020304" pitchFamily="18" charset="0"/>
              </a:rPr>
              <a:t> is giving me 94% accuracy and the difference between model accuracy and cross validation score is 0.33%.</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6827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6705600" cy="1447800"/>
          </a:xfrm>
        </p:spPr>
        <p:txBody>
          <a:bodyPr>
            <a:normAutofit/>
          </a:bodyPr>
          <a:lstStyle/>
          <a:p>
            <a:r>
              <a:rPr lang="en-US" sz="3200" dirty="0" err="1">
                <a:solidFill>
                  <a:schemeClr val="accent6"/>
                </a:solidFill>
                <a:latin typeface="Century" pitchFamily="18" charset="0"/>
              </a:rPr>
              <a:t>AdaBoost</a:t>
            </a:r>
            <a:r>
              <a:rPr lang="en-US" sz="3200" dirty="0">
                <a:solidFill>
                  <a:schemeClr val="accent6"/>
                </a:solidFill>
                <a:latin typeface="Century" pitchFamily="18" charset="0"/>
              </a:rPr>
              <a:t> Classifier:</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38200"/>
            <a:ext cx="88011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7253" y="6347122"/>
            <a:ext cx="9144000" cy="388696"/>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err="1">
                <a:latin typeface="Century" panose="02040604050505020304" pitchFamily="18" charset="0"/>
                <a:ea typeface="Calibri" panose="020F0502020204030204" pitchFamily="34" charset="0"/>
                <a:cs typeface="Times New Roman" panose="02020603050405020304" pitchFamily="18" charset="0"/>
              </a:rPr>
              <a:t>AdaBoostClassifier</a:t>
            </a:r>
            <a:r>
              <a:rPr lang="en-IN" dirty="0">
                <a:latin typeface="Century" panose="02040604050505020304" pitchFamily="18" charset="0"/>
                <a:ea typeface="Calibri" panose="020F0502020204030204" pitchFamily="34" charset="0"/>
                <a:cs typeface="Times New Roman" panose="02020603050405020304" pitchFamily="18" charset="0"/>
              </a:rPr>
              <a:t> is giving me 85% accuracy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915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8" y="0"/>
            <a:ext cx="8084111" cy="838200"/>
          </a:xfrm>
        </p:spPr>
        <p:txBody>
          <a:bodyPr>
            <a:normAutofit/>
          </a:bodyPr>
          <a:lstStyle/>
          <a:p>
            <a:r>
              <a:rPr lang="en-US" sz="3200" dirty="0">
                <a:solidFill>
                  <a:schemeClr val="accent6"/>
                </a:solidFill>
                <a:latin typeface="Century" pitchFamily="18" charset="0"/>
              </a:rPr>
              <a:t>ROC-AUC Curve:</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2" y="762000"/>
            <a:ext cx="9039059"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8968" y="5562600"/>
            <a:ext cx="8942631" cy="1200329"/>
          </a:xfrm>
          <a:prstGeom prst="rect">
            <a:avLst/>
          </a:prstGeom>
        </p:spPr>
        <p:txBody>
          <a:bodyPr wrap="square">
            <a:spAutoFit/>
          </a:bodyPr>
          <a:lstStyle/>
          <a:p>
            <a:pPr marL="285750" indent="-285750">
              <a:buFont typeface="Wingdings" pitchFamily="2" charset="2"/>
              <a:buChar char="Ø"/>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AUC value is high for XGB Classifier and Bagging Classifier. I got least difference in model accuracy and cross validation score for Bagging Classifier so BC is my best model.</a:t>
            </a:r>
            <a:endParaRPr lang="en-IN" dirty="0">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54080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553200" cy="1040921"/>
          </a:xfrm>
        </p:spPr>
        <p:txBody>
          <a:bodyPr>
            <a:normAutofit/>
          </a:bodyPr>
          <a:lstStyle/>
          <a:p>
            <a:r>
              <a:rPr lang="en-US" sz="3200" dirty="0">
                <a:solidFill>
                  <a:schemeClr val="accent6"/>
                </a:solidFill>
                <a:latin typeface="Century" pitchFamily="18" charset="0"/>
              </a:rPr>
              <a:t>Hyper Meter </a:t>
            </a:r>
            <a:r>
              <a:rPr lang="en-US" sz="3200" dirty="0" err="1">
                <a:solidFill>
                  <a:schemeClr val="accent6"/>
                </a:solidFill>
                <a:latin typeface="Century" pitchFamily="18" charset="0"/>
              </a:rPr>
              <a:t>Tunning</a:t>
            </a:r>
            <a:r>
              <a:rPr lang="en-US" sz="3200" dirty="0">
                <a:solidFill>
                  <a:schemeClr val="accent6"/>
                </a:solidFill>
                <a:latin typeface="Century" pitchFamily="18" charset="0"/>
              </a:rPr>
              <a:t>:</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066800"/>
            <a:ext cx="8991600" cy="4994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5003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399"/>
            <a:ext cx="8931275" cy="4787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0" y="5181600"/>
            <a:ext cx="8763000" cy="957121"/>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I have </a:t>
            </a:r>
            <a:r>
              <a:rPr lang="en-IN" dirty="0" err="1">
                <a:latin typeface="Century" panose="02040604050505020304" pitchFamily="18" charset="0"/>
                <a:ea typeface="Calibri" panose="020F0502020204030204" pitchFamily="34" charset="0"/>
                <a:cs typeface="Times New Roman" panose="02020603050405020304" pitchFamily="18" charset="0"/>
              </a:rPr>
              <a:t>choosed</a:t>
            </a:r>
            <a:r>
              <a:rPr lang="en-IN" dirty="0">
                <a:latin typeface="Century" panose="02040604050505020304" pitchFamily="18" charset="0"/>
                <a:ea typeface="Calibri" panose="020F0502020204030204" pitchFamily="34" charset="0"/>
                <a:cs typeface="Times New Roman" panose="02020603050405020304" pitchFamily="18" charset="0"/>
              </a:rPr>
              <a:t> all parameters of Bagging Classifier, after tunning the model with best parameters I have increased my model accuracy from 94.16% to 94.82%.</a:t>
            </a:r>
          </a:p>
        </p:txBody>
      </p:sp>
    </p:spTree>
    <p:extLst>
      <p:ext uri="{BB962C8B-B14F-4D97-AF65-F5344CB8AC3E}">
        <p14:creationId xmlns:p14="http://schemas.microsoft.com/office/powerpoint/2010/main" val="1015729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010400" cy="1143000"/>
          </a:xfrm>
        </p:spPr>
        <p:txBody>
          <a:bodyPr>
            <a:normAutofit/>
          </a:bodyPr>
          <a:lstStyle/>
          <a:p>
            <a:r>
              <a:rPr lang="en-US" sz="3200" dirty="0">
                <a:solidFill>
                  <a:schemeClr val="accent6"/>
                </a:solidFill>
                <a:latin typeface="Century" pitchFamily="18" charset="0"/>
              </a:rPr>
              <a:t>ROC Curve for Final Model:</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909" y="1151557"/>
            <a:ext cx="8991600" cy="357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04158" y="5020782"/>
            <a:ext cx="6648091" cy="685059"/>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After </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hyperparameter</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tuning we got improvement in roc curve and AUC also.</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1011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fontScale="90000"/>
          </a:bodyPr>
          <a:lstStyle/>
          <a:p>
            <a:br>
              <a:rPr lang="en-US" dirty="0">
                <a:solidFill>
                  <a:srgbClr val="FF0000"/>
                </a:solidFill>
              </a:rPr>
            </a:br>
            <a:endParaRPr lang="en-US" dirty="0">
              <a:solidFill>
                <a:srgbClr val="FF0000"/>
              </a:solidFill>
            </a:endParaRPr>
          </a:p>
        </p:txBody>
      </p:sp>
      <p:sp>
        <p:nvSpPr>
          <p:cNvPr id="5" name="Rectangle 4"/>
          <p:cNvSpPr/>
          <p:nvPr/>
        </p:nvSpPr>
        <p:spPr>
          <a:xfrm>
            <a:off x="1295400" y="427008"/>
            <a:ext cx="3581400" cy="584775"/>
          </a:xfrm>
          <a:prstGeom prst="rect">
            <a:avLst/>
          </a:prstGeom>
        </p:spPr>
        <p:txBody>
          <a:bodyPr wrap="square">
            <a:spAutoFit/>
          </a:bodyPr>
          <a:lstStyle/>
          <a:p>
            <a:r>
              <a:rPr lang="en-IN" sz="3200" dirty="0">
                <a:solidFill>
                  <a:schemeClr val="accent6"/>
                </a:solidFill>
              </a:rPr>
              <a:t>Overview:</a:t>
            </a:r>
            <a:endParaRPr lang="en-US" sz="3200" dirty="0">
              <a:solidFill>
                <a:schemeClr val="accent6"/>
              </a:solidFill>
            </a:endParaRPr>
          </a:p>
        </p:txBody>
      </p:sp>
      <p:sp>
        <p:nvSpPr>
          <p:cNvPr id="7" name="Rectangle 6"/>
          <p:cNvSpPr/>
          <p:nvPr/>
        </p:nvSpPr>
        <p:spPr>
          <a:xfrm>
            <a:off x="685800" y="1709468"/>
            <a:ext cx="7772400" cy="2215991"/>
          </a:xfrm>
          <a:prstGeom prst="rect">
            <a:avLst/>
          </a:prstGeom>
        </p:spPr>
        <p:txBody>
          <a:bodyPr wrap="square">
            <a:spAutoFit/>
          </a:bodyPr>
          <a:lstStyle/>
          <a:p>
            <a:r>
              <a:rPr lang="en-US" sz="2400" dirty="0">
                <a:solidFill>
                  <a:schemeClr val="tx2"/>
                </a:solidFill>
                <a:latin typeface="Century" panose="02040604050505020304" pitchFamily="18" charset="0"/>
              </a:rPr>
              <a:t>In this particular presentation we will be looking on:</a:t>
            </a:r>
          </a:p>
          <a:p>
            <a:pPr lvl="1"/>
            <a:endParaRPr lang="en-US" sz="2400" dirty="0">
              <a:solidFill>
                <a:schemeClr val="tx2"/>
              </a:solidFill>
              <a:latin typeface="Century" panose="02040604050505020304" pitchFamily="18" charset="0"/>
            </a:endParaRPr>
          </a:p>
          <a:p>
            <a:pPr lvl="1"/>
            <a:r>
              <a:rPr lang="en-US" dirty="0">
                <a:solidFill>
                  <a:schemeClr val="tx2"/>
                </a:solidFill>
                <a:latin typeface="Century" panose="02040604050505020304" pitchFamily="18" charset="0"/>
              </a:rPr>
              <a:t>▪ How to analyze the dataset of Micro Credit Defaulters.</a:t>
            </a:r>
          </a:p>
          <a:p>
            <a:pPr lvl="1"/>
            <a:r>
              <a:rPr lang="en-US" dirty="0">
                <a:solidFill>
                  <a:schemeClr val="tx2"/>
                </a:solidFill>
                <a:latin typeface="Century" panose="02040604050505020304" pitchFamily="18" charset="0"/>
              </a:rPr>
              <a:t>▪ What are the EDA steps in cleaning the dataset.</a:t>
            </a:r>
          </a:p>
          <a:p>
            <a:pPr lvl="1"/>
            <a:r>
              <a:rPr lang="en-US" dirty="0">
                <a:solidFill>
                  <a:schemeClr val="tx2"/>
                </a:solidFill>
                <a:latin typeface="Century" panose="02040604050505020304" pitchFamily="18" charset="0"/>
              </a:rPr>
              <a:t>▪ Overall analysis on the problem.</a:t>
            </a:r>
          </a:p>
          <a:p>
            <a:pPr lvl="1"/>
            <a:r>
              <a:rPr lang="en-US" dirty="0">
                <a:solidFill>
                  <a:schemeClr val="tx2"/>
                </a:solidFill>
                <a:latin typeface="Century" panose="02040604050505020304" pitchFamily="18" charset="0"/>
              </a:rPr>
              <a:t>▪ Model building from the cleaned dataset.</a:t>
            </a:r>
          </a:p>
          <a:p>
            <a:pPr lvl="1"/>
            <a:r>
              <a:rPr lang="en-US" dirty="0">
                <a:solidFill>
                  <a:schemeClr val="tx2"/>
                </a:solidFill>
                <a:latin typeface="Century" panose="02040604050505020304" pitchFamily="18" charset="0"/>
              </a:rPr>
              <a:t>▪ Predicting defaulters for saved model.</a:t>
            </a:r>
          </a:p>
        </p:txBody>
      </p:sp>
    </p:spTree>
    <p:extLst>
      <p:ext uri="{BB962C8B-B14F-4D97-AF65-F5344CB8AC3E}">
        <p14:creationId xmlns:p14="http://schemas.microsoft.com/office/powerpoint/2010/main" val="2941971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228600"/>
            <a:ext cx="8229600" cy="1143000"/>
          </a:xfrm>
        </p:spPr>
        <p:txBody>
          <a:bodyPr>
            <a:normAutofit/>
          </a:bodyPr>
          <a:lstStyle/>
          <a:p>
            <a:r>
              <a:rPr lang="en-IN" sz="3200" dirty="0">
                <a:solidFill>
                  <a:schemeClr val="accent6"/>
                </a:solidFill>
                <a:latin typeface="Century" pitchFamily="18" charset="0"/>
              </a:rPr>
              <a:t>Saving the model and predictions using saved model:</a:t>
            </a:r>
            <a:endParaRPr lang="en-US" sz="3200" dirty="0">
              <a:solidFill>
                <a:schemeClr val="accent6"/>
              </a:solidFill>
              <a:latin typeface="Century" pitchFamily="18" charset="0"/>
            </a:endParaRPr>
          </a:p>
        </p:txBody>
      </p:sp>
      <p:sp>
        <p:nvSpPr>
          <p:cNvPr id="3" name="Rectangle 2"/>
          <p:cNvSpPr/>
          <p:nvPr/>
        </p:nvSpPr>
        <p:spPr>
          <a:xfrm>
            <a:off x="228600" y="1371600"/>
            <a:ext cx="8839200" cy="723275"/>
          </a:xfrm>
          <a:prstGeom prst="rect">
            <a:avLst/>
          </a:prstGeom>
        </p:spPr>
        <p:txBody>
          <a:bodyPr wrap="square">
            <a:spAutoFit/>
          </a:bodyPr>
          <a:lstStyle/>
          <a:p>
            <a:pPr marL="285750" indent="-285750">
              <a:spcBef>
                <a:spcPts val="300"/>
              </a:spcBef>
              <a:spcAft>
                <a:spcPts val="300"/>
              </a:spcAft>
              <a:buFont typeface="Wingdings"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dirty="0" err="1">
                <a:latin typeface="Century" panose="02040604050505020304" pitchFamily="18" charset="0"/>
                <a:ea typeface="Calibri" panose="020F0502020204030204" pitchFamily="34" charset="0"/>
                <a:cs typeface="Times New Roman" panose="02020603050405020304" pitchFamily="18" charset="0"/>
              </a:rPr>
              <a:t>pkl</a:t>
            </a:r>
            <a:r>
              <a:rPr lang="en-IN" dirty="0">
                <a:latin typeface="Century" panose="02040604050505020304" pitchFamily="18" charset="0"/>
                <a:ea typeface="Calibri" panose="020F0502020204030204" pitchFamily="34" charset="0"/>
                <a:cs typeface="Times New Roman" panose="02020603050405020304" pitchFamily="18" charset="0"/>
              </a:rPr>
              <a:t> as follows</a:t>
            </a:r>
            <a:r>
              <a:rPr lang="en-IN" b="1" dirty="0">
                <a:latin typeface="Century" panose="02040604050505020304" pitchFamily="18" charset="0"/>
                <a:ea typeface="Calibri" panose="020F0502020204030204" pitchFamily="34" charset="0"/>
                <a:cs typeface="Times New Roman" panose="02020603050405020304" pitchFamily="18" charset="0"/>
              </a:rPr>
              <a:t>.</a:t>
            </a:r>
          </a:p>
          <a:p>
            <a:pPr marL="285750" indent="-285750">
              <a:spcBef>
                <a:spcPts val="300"/>
              </a:spcBef>
              <a:spcAft>
                <a:spcPts val="300"/>
              </a:spcAft>
              <a:buFont typeface="Wingdings"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 Now after saving the best model, loading my saved model and predicting.</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91" y="2154632"/>
            <a:ext cx="8466137" cy="269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28600" y="5076320"/>
            <a:ext cx="7467600" cy="646331"/>
          </a:xfrm>
          <a:prstGeom prst="rect">
            <a:avLst/>
          </a:prstGeom>
        </p:spPr>
        <p:txBody>
          <a:bodyPr wrap="square">
            <a:spAutoFit/>
          </a:bodyPr>
          <a:lstStyle/>
          <a:p>
            <a:pPr marL="285750" indent="-285750">
              <a:buFont typeface="Wingdings" pitchFamily="2" charset="2"/>
              <a:buChar char="Ø"/>
            </a:pPr>
            <a:r>
              <a:rPr lang="en-IN" dirty="0">
                <a:latin typeface="Calibri" panose="020F0502020204030204" pitchFamily="34" charset="0"/>
                <a:ea typeface="Calibri" panose="020F0502020204030204" pitchFamily="34" charset="0"/>
                <a:cs typeface="Calibri" panose="020F0502020204030204" pitchFamily="34" charset="0"/>
              </a:rPr>
              <a:t>I have predicted the defaulters using saved model, and the predictions look good. And the predictions are almost similar to actual values</a:t>
            </a:r>
            <a:r>
              <a:rPr lang="en-IN" b="1" dirty="0">
                <a:latin typeface="Calibri" panose="020F0502020204030204" pitchFamily="34" charset="0"/>
                <a:ea typeface="Calibri" panose="020F0502020204030204" pitchFamily="34" charset="0"/>
                <a:cs typeface="Calibri" panose="020F0502020204030204" pitchFamily="34" charset="0"/>
              </a:rPr>
              <a:t>.</a:t>
            </a:r>
            <a:endParaRPr lang="en-US" dirty="0"/>
          </a:p>
        </p:txBody>
      </p:sp>
    </p:spTree>
    <p:extLst>
      <p:ext uri="{BB962C8B-B14F-4D97-AF65-F5344CB8AC3E}">
        <p14:creationId xmlns:p14="http://schemas.microsoft.com/office/powerpoint/2010/main" val="3834716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3581400" cy="1143000"/>
          </a:xfrm>
        </p:spPr>
        <p:txBody>
          <a:bodyPr>
            <a:noAutofit/>
          </a:bodyPr>
          <a:lstStyle/>
          <a:p>
            <a:pPr>
              <a:lnSpc>
                <a:spcPct val="107000"/>
              </a:lnSpc>
              <a:spcBef>
                <a:spcPts val="300"/>
              </a:spcBef>
              <a:spcAft>
                <a:spcPts val="300"/>
              </a:spcAft>
            </a:pPr>
            <a:r>
              <a:rPr lang="en-US" sz="3200" dirty="0">
                <a:solidFill>
                  <a:schemeClr val="accent6"/>
                </a:solidFill>
                <a:latin typeface="Century" pitchFamily="18" charset="0"/>
              </a:rPr>
              <a:t>Conclusion:</a:t>
            </a:r>
          </a:p>
        </p:txBody>
      </p:sp>
      <p:sp>
        <p:nvSpPr>
          <p:cNvPr id="4" name="Rectangle 3"/>
          <p:cNvSpPr/>
          <p:nvPr/>
        </p:nvSpPr>
        <p:spPr>
          <a:xfrm>
            <a:off x="76200" y="762000"/>
            <a:ext cx="9067800" cy="6481261"/>
          </a:xfrm>
          <a:prstGeom prst="rect">
            <a:avLst/>
          </a:prstGeom>
        </p:spPr>
        <p:txBody>
          <a:bodyPr wrap="square">
            <a:spAutoFit/>
          </a:bodyPr>
          <a:lstStyle/>
          <a:p>
            <a:pPr marL="285750" indent="-285750">
              <a:lnSpc>
                <a:spcPct val="107000"/>
              </a:lnSpc>
              <a:spcBef>
                <a:spcPts val="300"/>
              </a:spcBef>
              <a:spcAft>
                <a:spcPts val="300"/>
              </a:spcAft>
              <a:buFont typeface="Wingdings" pitchFamily="2" charset="2"/>
              <a:buChar char="v"/>
            </a:pPr>
            <a:r>
              <a:rPr lang="en-IN"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micro credit defaulters. We have mentioned the step by step procedure to </a:t>
            </a:r>
            <a:r>
              <a:rPr lang="en-IN"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marL="285750" indent="-285750">
              <a:lnSpc>
                <a:spcPct val="107000"/>
              </a:lnSpc>
              <a:spcBef>
                <a:spcPts val="300"/>
              </a:spcBef>
              <a:spcAft>
                <a:spcPts val="300"/>
              </a:spcAft>
              <a:buFont typeface="Wingdings" pitchFamily="2" charset="2"/>
              <a:buChar char="v"/>
            </a:pPr>
            <a:r>
              <a:rPr lang="en-IN"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marL="285750" indent="-285750">
              <a:lnSpc>
                <a:spcPct val="107000"/>
              </a:lnSpc>
              <a:spcBef>
                <a:spcPts val="300"/>
              </a:spcBef>
              <a:spcAft>
                <a:spcPts val="300"/>
              </a:spcAft>
              <a:buFont typeface="Wingdings" pitchFamily="2" charset="2"/>
              <a:buChar char="v"/>
            </a:pPr>
            <a:r>
              <a:rPr lang="en-IN"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zero values. </a:t>
            </a:r>
          </a:p>
          <a:p>
            <a:pPr marL="285750" indent="-285750">
              <a:lnSpc>
                <a:spcPct val="107000"/>
              </a:lnSpc>
              <a:spcBef>
                <a:spcPts val="300"/>
              </a:spcBef>
              <a:spcAft>
                <a:spcPts val="300"/>
              </a:spcAft>
              <a:buFont typeface="Wingdings" pitchFamily="2" charset="2"/>
              <a:buChar char="v"/>
            </a:pPr>
            <a:r>
              <a:rPr lang="en-IN"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four algorithms and a hyper parameter </a:t>
            </a:r>
            <a:r>
              <a:rPr lang="en-IN" dirty="0" err="1">
                <a:effectLst/>
                <a:latin typeface="Century" panose="02040604050505020304" pitchFamily="18" charset="0"/>
                <a:ea typeface="Calibri" panose="020F0502020204030204" pitchFamily="34" charset="0"/>
                <a:cs typeface="Times New Roman" panose="02020603050405020304" pitchFamily="18" charset="0"/>
              </a:rPr>
              <a:t>tunning</a:t>
            </a:r>
            <a:r>
              <a:rPr lang="en-IN" dirty="0">
                <a:effectLst/>
                <a:latin typeface="Century" panose="02040604050505020304" pitchFamily="18" charset="0"/>
                <a:ea typeface="Calibri" panose="020F0502020204030204" pitchFamily="34" charset="0"/>
                <a:cs typeface="Times New Roman" panose="02020603050405020304" pitchFamily="18" charset="0"/>
              </a:rPr>
              <a:t> was done to the best model and the accuracy has been improved. Hence we calculated the performance of each model using different performance metrics and compared them based on these metrics.</a:t>
            </a:r>
          </a:p>
          <a:p>
            <a:pPr marL="285750" indent="-285750">
              <a:lnSpc>
                <a:spcPct val="107000"/>
              </a:lnSpc>
              <a:spcBef>
                <a:spcPts val="300"/>
              </a:spcBef>
              <a:spcAft>
                <a:spcPts val="300"/>
              </a:spcAft>
              <a:buFont typeface="Wingdings" pitchFamily="2" charset="2"/>
              <a:buChar char="v"/>
            </a:pPr>
            <a:r>
              <a:rPr lang="en-IN" dirty="0">
                <a:effectLst/>
                <a:latin typeface="Century" panose="02040604050505020304" pitchFamily="18" charset="0"/>
                <a:ea typeface="Calibri" panose="020F0502020204030204" pitchFamily="34" charset="0"/>
                <a:cs typeface="Times New Roman" panose="02020603050405020304" pitchFamily="18" charset="0"/>
              </a:rPr>
              <a:t>Then we have also saved the best model and predicted the label. It was good the </a:t>
            </a:r>
            <a:r>
              <a:rPr lang="en-IN" dirty="0" err="1">
                <a:effectLst/>
                <a:latin typeface="Century" panose="02040604050505020304" pitchFamily="18" charset="0"/>
                <a:ea typeface="Calibri" panose="020F0502020204030204" pitchFamily="34" charset="0"/>
                <a:cs typeface="Times New Roman" panose="02020603050405020304" pitchFamily="18" charset="0"/>
              </a:rPr>
              <a:t>the</a:t>
            </a:r>
            <a:r>
              <a:rPr lang="en-IN" dirty="0">
                <a:effectLst/>
                <a:latin typeface="Century" panose="02040604050505020304" pitchFamily="18" charset="0"/>
                <a:ea typeface="Calibri" panose="020F0502020204030204" pitchFamily="34" charset="0"/>
                <a:cs typeface="Times New Roman" panose="02020603050405020304" pitchFamily="18" charset="0"/>
              </a:rPr>
              <a:t> predicted and actual values were almost same.</a:t>
            </a:r>
            <a:r>
              <a:rPr lang="en-IN"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 </a:t>
            </a:r>
          </a:p>
          <a:p>
            <a:pPr marL="285750" indent="-285750">
              <a:lnSpc>
                <a:spcPct val="107000"/>
              </a:lnSpc>
              <a:spcBef>
                <a:spcPts val="300"/>
              </a:spcBef>
              <a:spcAft>
                <a:spcPts val="300"/>
              </a:spcAft>
              <a:buFont typeface="Wingdings" pitchFamily="2" charset="2"/>
              <a:buChar char="v"/>
            </a:pPr>
            <a:r>
              <a:rPr lang="en-IN"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To conclude, the application of machine learning in micro credit is still at an early stage. We hope this study has moved a small step ahead in providing some methodological and empirical contributions to crediting institutes, and presenting an alternative approach to the valuation of defaulters.</a:t>
            </a:r>
          </a:p>
          <a:p>
            <a:pPr>
              <a:lnSpc>
                <a:spcPct val="107000"/>
              </a:lnSpc>
              <a:spcBef>
                <a:spcPts val="300"/>
              </a:spcBef>
              <a:spcAft>
                <a:spcPts val="300"/>
              </a:spcAft>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1200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52399"/>
            <a:ext cx="8686800" cy="923330"/>
          </a:xfrm>
          <a:prstGeom prst="rect">
            <a:avLst/>
          </a:prstGeom>
        </p:spPr>
        <p:txBody>
          <a:bodyPr wrap="square">
            <a:spAutoFit/>
          </a:bodyPr>
          <a:lstStyle/>
          <a:p>
            <a:pPr marL="285750" indent="-285750">
              <a:buFont typeface="Wingdings" pitchFamily="2" charset="2"/>
              <a:buChar char="v"/>
            </a:pPr>
            <a:r>
              <a:rPr lang="en-IN"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Future direction of research may consider incorporating additional micro credit transaction data from a larger economical background with more features</a:t>
            </a:r>
            <a:endParaRPr lang="en-US" dirty="0"/>
          </a:p>
        </p:txBody>
      </p:sp>
    </p:spTree>
    <p:extLst>
      <p:ext uri="{BB962C8B-B14F-4D97-AF65-F5344CB8AC3E}">
        <p14:creationId xmlns:p14="http://schemas.microsoft.com/office/powerpoint/2010/main" val="565995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F247B0-3244-45AC-8CBC-F0B38C043F7A}"/>
              </a:ext>
            </a:extLst>
          </p:cNvPr>
          <p:cNvSpPr/>
          <p:nvPr/>
        </p:nvSpPr>
        <p:spPr>
          <a:xfrm>
            <a:off x="685800" y="1981200"/>
            <a:ext cx="7467600" cy="1569660"/>
          </a:xfrm>
          <a:prstGeom prst="rect">
            <a:avLst/>
          </a:prstGeom>
        </p:spPr>
        <p:txBody>
          <a:bodyPr wrap="square">
            <a:spAutoFit/>
          </a:bodyPr>
          <a:lstStyle/>
          <a:p>
            <a:pPr algn="ctr"/>
            <a:endParaRPr lang="en-US" sz="9600" dirty="0">
              <a:ln w="0"/>
              <a:solidFill>
                <a:schemeClr val="accent5">
                  <a:lumMod val="50000"/>
                </a:schemeClr>
              </a:solidFill>
              <a:effectLst>
                <a:reflection blurRad="6350" stA="53000" endA="300" endPos="35500" dir="5400000" sy="-90000" algn="bl" rotWithShape="0"/>
              </a:effectLst>
              <a:latin typeface="Monotype Corsiva" panose="03010101010201010101" pitchFamily="66" charset="0"/>
            </a:endParaRPr>
          </a:p>
        </p:txBody>
      </p:sp>
      <p:sp>
        <p:nvSpPr>
          <p:cNvPr id="3" name="Rectangle 2">
            <a:extLst>
              <a:ext uri="{FF2B5EF4-FFF2-40B4-BE49-F238E27FC236}">
                <a16:creationId xmlns:a16="http://schemas.microsoft.com/office/drawing/2014/main" id="{086273AE-DF2F-4A16-AFE8-2E6388E4E3E2}"/>
              </a:ext>
            </a:extLst>
          </p:cNvPr>
          <p:cNvSpPr/>
          <p:nvPr/>
        </p:nvSpPr>
        <p:spPr>
          <a:xfrm>
            <a:off x="838200" y="2133600"/>
            <a:ext cx="7467600" cy="1569660"/>
          </a:xfrm>
          <a:prstGeom prst="rect">
            <a:avLst/>
          </a:prstGeom>
        </p:spPr>
        <p:txBody>
          <a:bodyPr wrap="square">
            <a:spAutoFit/>
          </a:bodyPr>
          <a:lstStyle/>
          <a:p>
            <a:pPr algn="ctr"/>
            <a:endParaRPr lang="en-US" sz="9600" dirty="0">
              <a:ln w="0"/>
              <a:solidFill>
                <a:schemeClr val="accent5">
                  <a:lumMod val="50000"/>
                </a:schemeClr>
              </a:solidFill>
              <a:effectLst>
                <a:reflection blurRad="6350" stA="53000" endA="300" endPos="35500" dir="5400000" sy="-90000" algn="bl" rotWithShape="0"/>
              </a:effectLst>
              <a:latin typeface="Monotype Corsiva" panose="03010101010201010101" pitchFamily="66" charset="0"/>
            </a:endParaRPr>
          </a:p>
        </p:txBody>
      </p:sp>
      <p:sp>
        <p:nvSpPr>
          <p:cNvPr id="4" name="Rectangle 3">
            <a:extLst>
              <a:ext uri="{FF2B5EF4-FFF2-40B4-BE49-F238E27FC236}">
                <a16:creationId xmlns:a16="http://schemas.microsoft.com/office/drawing/2014/main" id="{05159B7B-AD52-4FBB-B409-BF453BAB6F68}"/>
              </a:ext>
            </a:extLst>
          </p:cNvPr>
          <p:cNvSpPr/>
          <p:nvPr/>
        </p:nvSpPr>
        <p:spPr>
          <a:xfrm>
            <a:off x="990600" y="2286000"/>
            <a:ext cx="7467600" cy="1569660"/>
          </a:xfrm>
          <a:prstGeom prst="rect">
            <a:avLst/>
          </a:prstGeom>
        </p:spPr>
        <p:txBody>
          <a:bodyPr wrap="square">
            <a:spAutoFit/>
          </a:bodyPr>
          <a:lstStyle/>
          <a:p>
            <a:pPr algn="ctr"/>
            <a:endParaRPr lang="en-US" sz="9600" dirty="0">
              <a:ln w="0"/>
              <a:solidFill>
                <a:schemeClr val="accent5">
                  <a:lumMod val="50000"/>
                </a:schemeClr>
              </a:solidFill>
              <a:effectLst>
                <a:reflection blurRad="6350" stA="53000" endA="300" endPos="35500" dir="5400000" sy="-90000" algn="bl" rotWithShape="0"/>
              </a:effectLst>
              <a:latin typeface="Monotype Corsiva" panose="03010101010201010101" pitchFamily="66" charset="0"/>
            </a:endParaRPr>
          </a:p>
        </p:txBody>
      </p:sp>
      <p:sp>
        <p:nvSpPr>
          <p:cNvPr id="6" name="TextBox 5">
            <a:extLst>
              <a:ext uri="{FF2B5EF4-FFF2-40B4-BE49-F238E27FC236}">
                <a16:creationId xmlns:a16="http://schemas.microsoft.com/office/drawing/2014/main" id="{94BF8933-986C-4EDE-924A-07DCC9053466}"/>
              </a:ext>
            </a:extLst>
          </p:cNvPr>
          <p:cNvSpPr txBox="1"/>
          <p:nvPr/>
        </p:nvSpPr>
        <p:spPr>
          <a:xfrm>
            <a:off x="2286000" y="1909988"/>
            <a:ext cx="5715000" cy="156966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600" b="0" i="0" u="none" strike="noStrike" kern="1200" cap="none" spc="0" normalizeH="0" baseline="0" noProof="0" dirty="0">
                <a:ln w="0"/>
                <a:solidFill>
                  <a:schemeClr val="accent2">
                    <a:lumMod val="50000"/>
                  </a:schemeClr>
                </a:solidFill>
                <a:effectLst>
                  <a:reflection blurRad="6350" stA="53000" endA="300" endPos="35500" dir="5400000" sy="-90000" algn="bl" rotWithShape="0"/>
                </a:effectLst>
                <a:uLnTx/>
                <a:uFillTx/>
                <a:latin typeface="Monotype Corsiva" panose="03010101010201010101" pitchFamily="66" charset="0"/>
                <a:ea typeface="+mn-ea"/>
                <a:cs typeface="+mn-cs"/>
              </a:rPr>
              <a:t>Thank You</a:t>
            </a:r>
          </a:p>
        </p:txBody>
      </p:sp>
    </p:spTree>
    <p:extLst>
      <p:ext uri="{BB962C8B-B14F-4D97-AF65-F5344CB8AC3E}">
        <p14:creationId xmlns:p14="http://schemas.microsoft.com/office/powerpoint/2010/main" val="154571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6172200" cy="1371600"/>
          </a:xfrm>
        </p:spPr>
        <p:txBody>
          <a:bodyPr>
            <a:normAutofit/>
          </a:bodyPr>
          <a:lstStyle/>
          <a:p>
            <a:r>
              <a:rPr lang="en-IN" sz="3200" dirty="0">
                <a:solidFill>
                  <a:schemeClr val="accent6"/>
                </a:solidFill>
              </a:rPr>
              <a:t>Problem Statement:</a:t>
            </a:r>
            <a:endParaRPr lang="en-US" sz="3200" dirty="0">
              <a:solidFill>
                <a:schemeClr val="accent6"/>
              </a:solidFill>
            </a:endParaRPr>
          </a:p>
        </p:txBody>
      </p:sp>
      <p:sp>
        <p:nvSpPr>
          <p:cNvPr id="3" name="Content Placeholder 2"/>
          <p:cNvSpPr>
            <a:spLocks noGrp="1"/>
          </p:cNvSpPr>
          <p:nvPr>
            <p:ph idx="1"/>
          </p:nvPr>
        </p:nvSpPr>
        <p:spPr>
          <a:xfrm>
            <a:off x="381000" y="1447800"/>
            <a:ext cx="8229600" cy="4525963"/>
          </a:xfrm>
        </p:spPr>
        <p:txBody>
          <a:bodyPr>
            <a:normAutofit fontScale="92500" lnSpcReduction="10000"/>
          </a:bodyPr>
          <a:lstStyle/>
          <a:p>
            <a:pPr marL="0" indent="0">
              <a:buNone/>
            </a:pPr>
            <a:r>
              <a:rPr lang="en-IN" dirty="0">
                <a:effectLst/>
                <a:latin typeface="Century" pitchFamily="18"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 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marL="0" indent="0">
              <a:buNone/>
            </a:pPr>
            <a:endParaRPr lang="en-US" sz="2500" dirty="0"/>
          </a:p>
        </p:txBody>
      </p:sp>
    </p:spTree>
    <p:extLst>
      <p:ext uri="{BB962C8B-B14F-4D97-AF65-F5344CB8AC3E}">
        <p14:creationId xmlns:p14="http://schemas.microsoft.com/office/powerpoint/2010/main" val="2109343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010400" cy="1143000"/>
          </a:xfrm>
        </p:spPr>
        <p:txBody>
          <a:bodyPr>
            <a:normAutofit/>
          </a:bodyPr>
          <a:lstStyle/>
          <a:p>
            <a:r>
              <a:rPr lang="en-IN" sz="3200" dirty="0">
                <a:solidFill>
                  <a:schemeClr val="accent6"/>
                </a:solidFill>
              </a:rPr>
              <a:t>Problem Understanding:</a:t>
            </a:r>
            <a:endParaRPr lang="en-US" sz="3200" dirty="0">
              <a:solidFill>
                <a:schemeClr val="accent6"/>
              </a:solidFill>
            </a:endParaRPr>
          </a:p>
        </p:txBody>
      </p:sp>
      <p:sp>
        <p:nvSpPr>
          <p:cNvPr id="3" name="Content Placeholder 2"/>
          <p:cNvSpPr>
            <a:spLocks noGrp="1"/>
          </p:cNvSpPr>
          <p:nvPr>
            <p:ph idx="1"/>
          </p:nvPr>
        </p:nvSpPr>
        <p:spPr>
          <a:xfrm>
            <a:off x="304800" y="1676400"/>
            <a:ext cx="8229600" cy="4525963"/>
          </a:xfrm>
        </p:spPr>
        <p:txBody>
          <a:bodyPr>
            <a:normAutofit fontScale="62500" lnSpcReduction="20000"/>
          </a:bodyPr>
          <a:lstStyle/>
          <a:p>
            <a:pPr marL="0" indent="0">
              <a:buNone/>
            </a:pPr>
            <a:r>
              <a:rPr lang="en-IN" sz="2900" dirty="0">
                <a:effectLst/>
                <a:latin typeface="Century" pitchFamily="18" charset="0"/>
                <a:ea typeface="Calibri" panose="020F0502020204030204" pitchFamily="34" charset="0"/>
                <a:cs typeface="Times New Roman" panose="02020603050405020304" pitchFamily="18" charset="0"/>
              </a:rPr>
              <a:t>Telecom Industries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We have to build a model which can be used to predict in terms of a probability for each loan transaction, whether the customer will be paying back the loaned amount within 5 days of insurance of loan. In this case, Label ‘1’ indicates that the loan has been </a:t>
            </a:r>
            <a:r>
              <a:rPr lang="en-IN" sz="2900" dirty="0" err="1">
                <a:effectLst/>
                <a:latin typeface="Century" pitchFamily="18" charset="0"/>
                <a:ea typeface="Calibri" panose="020F0502020204030204" pitchFamily="34" charset="0"/>
                <a:cs typeface="Times New Roman" panose="02020603050405020304" pitchFamily="18" charset="0"/>
              </a:rPr>
              <a:t>payed</a:t>
            </a:r>
            <a:r>
              <a:rPr lang="en-IN" sz="2900" dirty="0">
                <a:effectLst/>
                <a:latin typeface="Century" pitchFamily="18" charset="0"/>
                <a:ea typeface="Calibri" panose="020F0502020204030204" pitchFamily="34" charset="0"/>
                <a:cs typeface="Times New Roman" panose="02020603050405020304" pitchFamily="18" charset="0"/>
              </a:rPr>
              <a:t> i.e. Non- defaulter, while, Label ‘0’ indicates that the loan has not been </a:t>
            </a:r>
            <a:r>
              <a:rPr lang="en-IN" sz="2900" dirty="0" err="1">
                <a:effectLst/>
                <a:latin typeface="Century" pitchFamily="18" charset="0"/>
                <a:ea typeface="Calibri" panose="020F0502020204030204" pitchFamily="34" charset="0"/>
                <a:cs typeface="Times New Roman" panose="02020603050405020304" pitchFamily="18" charset="0"/>
              </a:rPr>
              <a:t>payed</a:t>
            </a:r>
            <a:r>
              <a:rPr lang="en-IN" sz="2900" dirty="0">
                <a:effectLst/>
                <a:latin typeface="Century" pitchFamily="18" charset="0"/>
                <a:ea typeface="Calibri" panose="020F0502020204030204" pitchFamily="34" charset="0"/>
                <a:cs typeface="Times New Roman" panose="02020603050405020304" pitchFamily="18" charset="0"/>
              </a:rPr>
              <a:t> i.e. defaulter.  </a:t>
            </a:r>
          </a:p>
          <a:p>
            <a:pPr marL="0" indent="0">
              <a:buNone/>
            </a:pPr>
            <a:endParaRPr lang="en-US" dirty="0"/>
          </a:p>
        </p:txBody>
      </p:sp>
    </p:spTree>
    <p:extLst>
      <p:ext uri="{BB962C8B-B14F-4D97-AF65-F5344CB8AC3E}">
        <p14:creationId xmlns:p14="http://schemas.microsoft.com/office/powerpoint/2010/main" val="398677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6096000" cy="1143000"/>
          </a:xfrm>
        </p:spPr>
        <p:txBody>
          <a:bodyPr>
            <a:normAutofit/>
          </a:bodyPr>
          <a:lstStyle/>
          <a:p>
            <a:r>
              <a:rPr lang="en-US" sz="3200" dirty="0">
                <a:solidFill>
                  <a:schemeClr val="accent6"/>
                </a:solidFill>
              </a:rPr>
              <a:t>What is Micro Credit ? </a:t>
            </a:r>
          </a:p>
        </p:txBody>
      </p:sp>
      <p:sp>
        <p:nvSpPr>
          <p:cNvPr id="12" name="Rectangle 11"/>
          <p:cNvSpPr/>
          <p:nvPr/>
        </p:nvSpPr>
        <p:spPr>
          <a:xfrm>
            <a:off x="350807" y="3733800"/>
            <a:ext cx="4495800" cy="2031325"/>
          </a:xfrm>
          <a:prstGeom prst="rect">
            <a:avLst/>
          </a:prstGeom>
        </p:spPr>
        <p:txBody>
          <a:bodyPr wrap="square">
            <a:spAutoFit/>
          </a:bodyPr>
          <a:lstStyle/>
          <a:p>
            <a:r>
              <a:rPr lang="en-US" b="0" i="0" dirty="0">
                <a:solidFill>
                  <a:srgbClr val="202124"/>
                </a:solidFill>
                <a:effectLst/>
                <a:latin typeface="Century" panose="02040604050505020304" pitchFamily="18" charset="0"/>
              </a:rPr>
              <a:t>♦ Microcredit is an </a:t>
            </a:r>
            <a:r>
              <a:rPr lang="en-US" b="1" i="0" dirty="0">
                <a:solidFill>
                  <a:srgbClr val="202124"/>
                </a:solidFill>
                <a:effectLst/>
                <a:latin typeface="Century" panose="02040604050505020304" pitchFamily="18" charset="0"/>
              </a:rPr>
              <a:t>extremely small loan given to those who lack a steady source of income</a:t>
            </a:r>
            <a:r>
              <a:rPr lang="en-US" b="0" i="0" dirty="0">
                <a:solidFill>
                  <a:srgbClr val="202124"/>
                </a:solidFill>
                <a:effectLst/>
                <a:latin typeface="Century" panose="02040604050505020304" pitchFamily="18" charset="0"/>
              </a:rPr>
              <a:t>, collateral. It is used as a way to obtain a loan, acting as a protection against potential loss for the lender should the borrower default in his payments., or any credit history.</a:t>
            </a:r>
            <a:endParaRPr lang="en-IN" dirty="0">
              <a:latin typeface="Century" panose="02040604050505020304" pitchFamily="18" charset="0"/>
            </a:endParaRPr>
          </a:p>
        </p:txBody>
      </p:sp>
      <p:pic>
        <p:nvPicPr>
          <p:cNvPr id="13" name="Picture 12">
            <a:extLst>
              <a:ext uri="{FF2B5EF4-FFF2-40B4-BE49-F238E27FC236}">
                <a16:creationId xmlns:a16="http://schemas.microsoft.com/office/drawing/2014/main" id="{0BB719EB-758C-4BE5-AAA1-3C7EC0810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2615" y="457200"/>
            <a:ext cx="4191000" cy="3378262"/>
          </a:xfrm>
          <a:prstGeom prst="rect">
            <a:avLst/>
          </a:prstGeom>
        </p:spPr>
      </p:pic>
      <p:pic>
        <p:nvPicPr>
          <p:cNvPr id="14" name="Content Placeholder 7">
            <a:extLst>
              <a:ext uri="{FF2B5EF4-FFF2-40B4-BE49-F238E27FC236}">
                <a16:creationId xmlns:a16="http://schemas.microsoft.com/office/drawing/2014/main" id="{FCF08DB0-637B-421A-A7CC-21F2035683DF}"/>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4846607" y="3289608"/>
            <a:ext cx="4237008" cy="2864324"/>
          </a:xfrm>
          <a:prstGeom prst="rect">
            <a:avLst/>
          </a:prstGeom>
        </p:spPr>
      </p:pic>
    </p:spTree>
    <p:extLst>
      <p:ext uri="{BB962C8B-B14F-4D97-AF65-F5344CB8AC3E}">
        <p14:creationId xmlns:p14="http://schemas.microsoft.com/office/powerpoint/2010/main" val="1783493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752600"/>
            <a:ext cx="4648200" cy="4648200"/>
          </a:xfrm>
          <a:prstGeom prst="rect">
            <a:avLst/>
          </a:prstGeom>
        </p:spPr>
        <p:txBody>
          <a:bodyPr wrap="square">
            <a:spAutoFit/>
          </a:bodyPr>
          <a:lstStyle/>
          <a:p>
            <a:r>
              <a:rPr lang="en-IN" sz="2200" dirty="0">
                <a:latin typeface="Century" panose="02040604050505020304" pitchFamily="18" charset="0"/>
              </a:rPr>
              <a:t>♦ </a:t>
            </a:r>
            <a:r>
              <a:rPr lang="en-US" dirty="0">
                <a:latin typeface="Century" panose="02040604050505020304" pitchFamily="18" charset="0"/>
              </a:rPr>
              <a:t>Poverty alleviation programs provide material, funds, information and project services for people with no income or work opportunities. Because of the credit risks and relatively high costs associated with small loans, the traditional banking system is generally not willing to implement a microcredit system. The borrowers have no collateral to put up against loans and often are refused the needed capital because of the high risk of default. If they resort to underground sources, they are often charged exorbitant interest. This quick fix solution does not address the main structural problem: a lack of proper funding channels.</a:t>
            </a:r>
            <a:endParaRPr lang="en-IN" dirty="0">
              <a:latin typeface="Century" panose="02040604050505020304" pitchFamily="18" charset="0"/>
            </a:endParaRPr>
          </a:p>
        </p:txBody>
      </p:sp>
      <p:sp>
        <p:nvSpPr>
          <p:cNvPr id="2" name="Title 1"/>
          <p:cNvSpPr>
            <a:spLocks noGrp="1"/>
          </p:cNvSpPr>
          <p:nvPr>
            <p:ph type="title"/>
          </p:nvPr>
        </p:nvSpPr>
        <p:spPr>
          <a:xfrm>
            <a:off x="1371600" y="228600"/>
            <a:ext cx="7239000" cy="1143000"/>
          </a:xfrm>
        </p:spPr>
        <p:txBody>
          <a:bodyPr>
            <a:normAutofit/>
          </a:bodyPr>
          <a:lstStyle/>
          <a:p>
            <a:r>
              <a:rPr lang="en-IN" sz="3200" dirty="0">
                <a:solidFill>
                  <a:schemeClr val="accent6"/>
                </a:solidFill>
              </a:rPr>
              <a:t>Importance of Micro Credit Defaulters Model</a:t>
            </a:r>
            <a:endParaRPr lang="en-US" sz="3200" dirty="0">
              <a:solidFill>
                <a:schemeClr val="accent6"/>
              </a:solidFill>
            </a:endParaRPr>
          </a:p>
        </p:txBody>
      </p:sp>
      <p:pic>
        <p:nvPicPr>
          <p:cNvPr id="5" name="Content Placeholder 7">
            <a:extLst>
              <a:ext uri="{FF2B5EF4-FFF2-40B4-BE49-F238E27FC236}">
                <a16:creationId xmlns:a16="http://schemas.microsoft.com/office/drawing/2014/main" id="{4C3281EA-BDA4-4EE6-A559-9CCFA18D4326}"/>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4963800" y="2057400"/>
            <a:ext cx="4090392" cy="4419600"/>
          </a:xfrm>
          <a:prstGeom prst="rect">
            <a:avLst/>
          </a:prstGeom>
        </p:spPr>
      </p:pic>
    </p:spTree>
    <p:extLst>
      <p:ext uri="{BB962C8B-B14F-4D97-AF65-F5344CB8AC3E}">
        <p14:creationId xmlns:p14="http://schemas.microsoft.com/office/powerpoint/2010/main" val="3122335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6324600" cy="1143000"/>
          </a:xfrm>
        </p:spPr>
        <p:txBody>
          <a:bodyPr/>
          <a:lstStyle/>
          <a:p>
            <a:r>
              <a:rPr lang="en-IN" sz="3200" dirty="0">
                <a:solidFill>
                  <a:schemeClr val="accent6"/>
                </a:solidFill>
              </a:rPr>
              <a:t>Exploratory Data Analysis</a:t>
            </a:r>
            <a:r>
              <a:rPr lang="en-IN" dirty="0">
                <a:solidFill>
                  <a:schemeClr val="accent6"/>
                </a:solidFill>
              </a:rPr>
              <a:t>:</a:t>
            </a:r>
            <a:endParaRPr lang="en-US" dirty="0"/>
          </a:p>
        </p:txBody>
      </p:sp>
      <p:sp>
        <p:nvSpPr>
          <p:cNvPr id="3" name="Rectangle 2"/>
          <p:cNvSpPr/>
          <p:nvPr/>
        </p:nvSpPr>
        <p:spPr>
          <a:xfrm>
            <a:off x="533400" y="1524000"/>
            <a:ext cx="8153400" cy="3648691"/>
          </a:xfrm>
          <a:prstGeom prst="rect">
            <a:avLst/>
          </a:prstGeom>
        </p:spPr>
        <p:txBody>
          <a:bodyPr wrap="square">
            <a:spAutoFit/>
          </a:bodyPr>
          <a:lstStyle/>
          <a:p>
            <a:pPr marL="285750" lvl="0" indent="-285750">
              <a:lnSpc>
                <a:spcPct val="107000"/>
              </a:lnSpc>
              <a:buFont typeface="Wingdings" pitchFamily="2" charset="2"/>
              <a:buChar char="Ø"/>
            </a:pPr>
            <a:r>
              <a:rPr lang="en-IN" dirty="0">
                <a:latin typeface="Century" panose="02040604050505020304" pitchFamily="18" charset="0"/>
                <a:cs typeface="Calibri" panose="020F0502020204030204" pitchFamily="34" charset="0"/>
              </a:rPr>
              <a:t>  </a:t>
            </a:r>
            <a:r>
              <a:rPr lang="en-IN" dirty="0">
                <a:effectLst/>
                <a:latin typeface="Century" panose="02040604050505020304" pitchFamily="18" charset="0"/>
                <a:ea typeface="Calibri" panose="020F0502020204030204" pitchFamily="34" charset="0"/>
                <a:cs typeface="Times New Roman" panose="02020603050405020304" pitchFamily="18" charset="0"/>
              </a:rPr>
              <a:t>As a first step I have imported required libraries and I have imported the dataset which was in </a:t>
            </a:r>
            <a:r>
              <a:rPr lang="en-IN" dirty="0" err="1">
                <a:effectLst/>
                <a:latin typeface="Century" panose="02040604050505020304" pitchFamily="18" charset="0"/>
                <a:ea typeface="Calibri" panose="020F0502020204030204" pitchFamily="34" charset="0"/>
                <a:cs typeface="Times New Roman" panose="02020603050405020304" pitchFamily="18" charset="0"/>
              </a:rPr>
              <a:t>csv</a:t>
            </a:r>
            <a:r>
              <a:rPr lang="en-IN" dirty="0">
                <a:effectLst/>
                <a:latin typeface="Century" panose="02040604050505020304" pitchFamily="18" charset="0"/>
                <a:ea typeface="Calibri" panose="020F0502020204030204" pitchFamily="34" charset="0"/>
                <a:cs typeface="Times New Roman" panose="02020603050405020304" pitchFamily="18" charset="0"/>
              </a:rPr>
              <a:t> format. </a:t>
            </a:r>
          </a:p>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 Then I did all th</a:t>
            </a:r>
            <a:r>
              <a:rPr lang="en-IN" dirty="0">
                <a:effectLst/>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dirty="0" err="1">
                <a:effectLst/>
                <a:latin typeface="Century" panose="02040604050505020304" pitchFamily="18" charset="0"/>
                <a:ea typeface="Calibri" panose="020F0502020204030204" pitchFamily="34" charset="0"/>
                <a:cs typeface="Calibri" panose="020F0502020204030204" pitchFamily="34" charset="0"/>
              </a:rPr>
              <a:t>nunique</a:t>
            </a:r>
            <a:r>
              <a:rPr lang="en-IN" dirty="0">
                <a:effectLst/>
                <a:latin typeface="Century" panose="02040604050505020304" pitchFamily="18" charset="0"/>
                <a:ea typeface="Calibri" panose="020F0502020204030204" pitchFamily="34" charset="0"/>
                <a:cs typeface="Calibri" panose="020F0502020204030204" pitchFamily="34" charset="0"/>
              </a:rPr>
              <a:t>, value counts, info etc…..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Calibri" panose="020F0502020204030204" pitchFamily="34" charset="0"/>
              </a:rPr>
              <a:t>While checking the </a:t>
            </a:r>
            <a:r>
              <a:rPr lang="en-IN" dirty="0">
                <a:latin typeface="Century" panose="02040604050505020304" pitchFamily="18" charset="0"/>
                <a:ea typeface="Calibri" panose="020F0502020204030204" pitchFamily="34" charset="0"/>
                <a:cs typeface="Calibri" panose="020F0502020204030204" pitchFamily="34" charset="0"/>
              </a:rPr>
              <a:t>value counts</a:t>
            </a:r>
            <a:r>
              <a:rPr lang="en-IN" dirty="0">
                <a:effectLst/>
                <a:latin typeface="Century" panose="02040604050505020304" pitchFamily="18" charset="0"/>
                <a:ea typeface="Calibri" panose="020F0502020204030204" pitchFamily="34" charset="0"/>
                <a:cs typeface="Calibri" panose="020F0502020204030204" pitchFamily="34" charset="0"/>
              </a:rPr>
              <a:t> of the datasets I found some columns with more than 90% </a:t>
            </a:r>
            <a:r>
              <a:rPr lang="en-IN" dirty="0">
                <a:latin typeface="Century" panose="02040604050505020304" pitchFamily="18" charset="0"/>
                <a:ea typeface="Calibri" panose="020F0502020204030204" pitchFamily="34" charset="0"/>
                <a:cs typeface="Calibri" panose="020F0502020204030204" pitchFamily="34" charset="0"/>
              </a:rPr>
              <a:t>zero</a:t>
            </a:r>
            <a:r>
              <a:rPr lang="en-IN" dirty="0">
                <a:effectLst/>
                <a:latin typeface="Century" panose="02040604050505020304" pitchFamily="18" charset="0"/>
                <a:ea typeface="Calibri" panose="020F0502020204030204" pitchFamily="34" charset="0"/>
                <a:cs typeface="Calibri" panose="020F0502020204030204" pitchFamily="34" charset="0"/>
              </a:rPr>
              <a:t> values, so these columns will create </a:t>
            </a:r>
            <a:r>
              <a:rPr lang="en-IN" dirty="0" err="1">
                <a:effectLst/>
                <a:latin typeface="Century" panose="02040604050505020304" pitchFamily="18" charset="0"/>
                <a:ea typeface="Calibri" panose="020F0502020204030204" pitchFamily="34" charset="0"/>
                <a:cs typeface="Calibri" panose="020F0502020204030204" pitchFamily="34" charset="0"/>
              </a:rPr>
              <a:t>skewness</a:t>
            </a:r>
            <a:r>
              <a:rPr lang="en-IN" dirty="0">
                <a:effectLst/>
                <a:latin typeface="Century" panose="02040604050505020304" pitchFamily="18" charset="0"/>
                <a:ea typeface="Calibri" panose="020F0502020204030204" pitchFamily="34" charset="0"/>
                <a:cs typeface="Calibri" panose="020F0502020204030204" pitchFamily="34" charset="0"/>
              </a:rPr>
              <a:t> in datasets so I decided to drop those columns.</a:t>
            </a:r>
          </a:p>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While Checking the null values I found there is no null values in the dataset.</a:t>
            </a:r>
          </a:p>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Calibri" panose="020F0502020204030204" pitchFamily="34" charset="0"/>
              </a:rPr>
              <a:t>Then I have extracted day, month, year fro</a:t>
            </a:r>
            <a:r>
              <a:rPr lang="en-IN" dirty="0">
                <a:latin typeface="Century" panose="02040604050505020304" pitchFamily="18" charset="0"/>
                <a:ea typeface="Calibri" panose="020F0502020204030204" pitchFamily="34" charset="0"/>
                <a:cs typeface="Calibri" panose="020F0502020204030204" pitchFamily="34" charset="0"/>
              </a:rPr>
              <a:t>m </a:t>
            </a:r>
            <a:r>
              <a:rPr lang="en-IN" dirty="0" err="1">
                <a:latin typeface="Century" panose="02040604050505020304" pitchFamily="18" charset="0"/>
                <a:ea typeface="Calibri" panose="020F0502020204030204" pitchFamily="34" charset="0"/>
                <a:cs typeface="Calibri" panose="020F0502020204030204" pitchFamily="34" charset="0"/>
              </a:rPr>
              <a:t>pdate</a:t>
            </a:r>
            <a:r>
              <a:rPr lang="en-IN" dirty="0">
                <a:latin typeface="Century" panose="02040604050505020304" pitchFamily="18" charset="0"/>
                <a:ea typeface="Calibri" panose="020F0502020204030204" pitchFamily="34" charset="0"/>
                <a:cs typeface="Calibri" panose="020F0502020204030204" pitchFamily="34" charset="0"/>
              </a:rPr>
              <a:t>.</a:t>
            </a:r>
          </a:p>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Calibri" panose="020F0502020204030204" pitchFamily="34" charset="0"/>
              </a:rPr>
              <a:t>In the dataset there was some negative values so I converted those negative values to positive values using abs.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644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5534759" cy="584775"/>
          </a:xfrm>
          <a:prstGeom prst="rect">
            <a:avLst/>
          </a:prstGeom>
        </p:spPr>
        <p:txBody>
          <a:bodyPr wrap="square">
            <a:spAutoFit/>
          </a:bodyPr>
          <a:lstStyle/>
          <a:p>
            <a:r>
              <a:rPr lang="en-IN" sz="3200" dirty="0">
                <a:solidFill>
                  <a:schemeClr val="accent6"/>
                </a:solidFill>
                <a:latin typeface="Century" pitchFamily="18" charset="0"/>
              </a:rPr>
              <a:t>Visualization[</a:t>
            </a:r>
            <a:r>
              <a:rPr lang="en-IN" sz="3200" dirty="0" err="1">
                <a:solidFill>
                  <a:schemeClr val="accent6"/>
                </a:solidFill>
                <a:latin typeface="Century" pitchFamily="18" charset="0"/>
              </a:rPr>
              <a:t>Univariate</a:t>
            </a:r>
            <a:r>
              <a:rPr lang="en-IN" sz="3200" dirty="0">
                <a:solidFill>
                  <a:schemeClr val="accent6"/>
                </a:solidFill>
                <a:latin typeface="Century" pitchFamily="18" charset="0"/>
              </a:rPr>
              <a:t>]:</a:t>
            </a:r>
            <a:endParaRPr lang="en-US" sz="3200" dirty="0">
              <a:solidFill>
                <a:schemeClr val="accent6"/>
              </a:solidFill>
              <a:latin typeface="Century"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70317"/>
            <a:ext cx="8936282" cy="4930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761196"/>
      </p:ext>
    </p:extLst>
  </p:cSld>
  <p:clrMapOvr>
    <a:masterClrMapping/>
  </p:clrMapOvr>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238</TotalTime>
  <Words>2725</Words>
  <Application>Microsoft Office PowerPoint</Application>
  <PresentationFormat>On-screen Show (4:3)</PresentationFormat>
  <Paragraphs>128</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Algerian</vt:lpstr>
      <vt:lpstr>Arial</vt:lpstr>
      <vt:lpstr>Calibri</vt:lpstr>
      <vt:lpstr>Century</vt:lpstr>
      <vt:lpstr>Century Gothic</vt:lpstr>
      <vt:lpstr>Monotype Corsiva</vt:lpstr>
      <vt:lpstr>Symbol</vt:lpstr>
      <vt:lpstr>Wingdings</vt:lpstr>
      <vt:lpstr>Wingdings 3</vt:lpstr>
      <vt:lpstr>Wisp</vt:lpstr>
      <vt:lpstr>PowerPoint Presentation</vt:lpstr>
      <vt:lpstr>PowerPoint Presentation</vt:lpstr>
      <vt:lpstr> </vt:lpstr>
      <vt:lpstr>Problem Statement:</vt:lpstr>
      <vt:lpstr>Problem Understanding:</vt:lpstr>
      <vt:lpstr>What is Micro Credit ? </vt:lpstr>
      <vt:lpstr>Importance of Micro Credit Defaulters Model</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Cleaning:</vt:lpstr>
      <vt:lpstr>Data Balancing:</vt:lpstr>
      <vt:lpstr>Model Building:</vt:lpstr>
      <vt:lpstr>PowerPoint Presentation</vt:lpstr>
      <vt:lpstr>    Decision Tree Classifier:</vt:lpstr>
      <vt:lpstr>Bagging Classifier:</vt:lpstr>
      <vt:lpstr>AdaBoost Classifier:</vt:lpstr>
      <vt:lpstr>ROC-AUC Curve:</vt:lpstr>
      <vt:lpstr>Hyper Meter Tunning:</vt:lpstr>
      <vt:lpstr>PowerPoint Presentation</vt:lpstr>
      <vt:lpstr>ROC Curve for Final Model:</vt:lpstr>
      <vt:lpstr>Saving the model and predictions using saved model:</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dc:title>
  <dc:creator>User</dc:creator>
  <cp:lastModifiedBy>mohammedayyub2000@gmail.com</cp:lastModifiedBy>
  <cp:revision>23</cp:revision>
  <dcterms:created xsi:type="dcterms:W3CDTF">2022-01-13T13:17:11Z</dcterms:created>
  <dcterms:modified xsi:type="dcterms:W3CDTF">2022-01-13T17:30:01Z</dcterms:modified>
</cp:coreProperties>
</file>