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4"/>
  </p:notesMasterIdLst>
  <p:sldIdLst>
    <p:sldId id="256" r:id="rId2"/>
    <p:sldId id="262" r:id="rId3"/>
    <p:sldId id="263" r:id="rId4"/>
    <p:sldId id="257" r:id="rId5"/>
    <p:sldId id="258" r:id="rId6"/>
    <p:sldId id="259" r:id="rId7"/>
    <p:sldId id="260" r:id="rId8"/>
    <p:sldId id="264" r:id="rId9"/>
    <p:sldId id="261" r:id="rId10"/>
    <p:sldId id="265" r:id="rId11"/>
    <p:sldId id="266" r:id="rId12"/>
    <p:sldId id="267" r:id="rId13"/>
  </p:sldIdLst>
  <p:sldSz cx="12192000" cy="6858000"/>
  <p:notesSz cx="6858000" cy="9144000"/>
  <p:embeddedFontLs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Rockwell" panose="02060603020205020403" pitchFamily="18"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1244c49742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 name="Google Shape;39;g1244c49742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1244c4974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g1244c49742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244c49742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g1244c49742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44c4974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1244c4974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309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7178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93279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98679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4474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1829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52076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66582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09035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50690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64573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94546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28762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20261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61947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77516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93037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9244244"/>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787/9789264251847-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
        <p:cNvGrpSpPr/>
        <p:nvPr/>
      </p:nvGrpSpPr>
      <p:grpSpPr>
        <a:xfrm>
          <a:off x="0" y="0"/>
          <a:ext cx="0" cy="0"/>
          <a:chOff x="0" y="0"/>
          <a:chExt cx="0" cy="0"/>
        </a:xfrm>
      </p:grpSpPr>
      <p:sp>
        <p:nvSpPr>
          <p:cNvPr id="25" name="Google Shape;25;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6" name="Google Shape;26;p3"/>
          <p:cNvPicPr preferRelativeResize="0"/>
          <p:nvPr/>
        </p:nvPicPr>
        <p:blipFill rotWithShape="1">
          <a:blip r:embed="rId3">
            <a:alphaModFix amt="40000"/>
          </a:blip>
          <a:srcRect t="8371" b="7358"/>
          <a:stretch/>
        </p:blipFill>
        <p:spPr>
          <a:xfrm>
            <a:off x="20" y="10"/>
            <a:ext cx="12191980" cy="6857990"/>
          </a:xfrm>
          <a:prstGeom prst="rect">
            <a:avLst/>
          </a:prstGeom>
          <a:noFill/>
          <a:ln>
            <a:noFill/>
          </a:ln>
        </p:spPr>
      </p:pic>
      <p:sp>
        <p:nvSpPr>
          <p:cNvPr id="27" name="Google Shape;27;p3"/>
          <p:cNvSpPr txBox="1">
            <a:spLocks noGrp="1"/>
          </p:cNvSpPr>
          <p:nvPr>
            <p:ph type="ctrTitle"/>
          </p:nvPr>
        </p:nvSpPr>
        <p:spPr>
          <a:xfrm>
            <a:off x="983263" y="578795"/>
            <a:ext cx="10225500" cy="27342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rmAutofit/>
          </a:bodyPr>
          <a:lstStyle/>
          <a:p>
            <a:pPr marL="0" lvl="0" indent="0" algn="ctr" rtl="0">
              <a:spcBef>
                <a:spcPts val="0"/>
              </a:spcBef>
              <a:spcAft>
                <a:spcPts val="0"/>
              </a:spcAft>
              <a:buClr>
                <a:schemeClr val="lt1"/>
              </a:buClr>
              <a:buSzPct val="100000"/>
              <a:buFont typeface="Gill Sans"/>
              <a:buNone/>
            </a:pPr>
            <a:endParaRPr sz="4000" dirty="0">
              <a:solidFill>
                <a:schemeClr val="lt1"/>
              </a:solidFill>
            </a:endParaRPr>
          </a:p>
          <a:p>
            <a:pPr marL="0" lvl="0" indent="0" algn="ctr" rtl="0">
              <a:spcBef>
                <a:spcPts val="0"/>
              </a:spcBef>
              <a:spcAft>
                <a:spcPts val="0"/>
              </a:spcAft>
              <a:buClr>
                <a:schemeClr val="lt1"/>
              </a:buClr>
              <a:buSzPct val="100000"/>
              <a:buFont typeface="Gill Sans"/>
              <a:buNone/>
            </a:pPr>
            <a:r>
              <a:rPr lang="en-US" sz="4000" dirty="0">
                <a:solidFill>
                  <a:schemeClr val="lt1"/>
                </a:solidFill>
              </a:rPr>
              <a:t>FAKE PRODUCT IDENTIFICATION SYSTEM USING BLOCKCHAIN TECHNOLOGY</a:t>
            </a:r>
            <a:endParaRPr sz="40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72C6-7BCF-2B97-75D7-45E17CC57D10}"/>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349326EE-6087-949C-03CB-DD0150C67292}"/>
              </a:ext>
            </a:extLst>
          </p:cNvPr>
          <p:cNvSpPr>
            <a:spLocks noGrp="1"/>
          </p:cNvSpPr>
          <p:nvPr>
            <p:ph idx="1"/>
          </p:nvPr>
        </p:nvSpPr>
        <p:spPr/>
        <p:txBody>
          <a:bodyPr/>
          <a:lstStyle/>
          <a:p>
            <a:pPr marL="0" marR="0" indent="0" algn="just" fontAlgn="base">
              <a:lnSpc>
                <a:spcPct val="107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Anaconda 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Language – Python 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fontAlgn="base">
              <a:lnSpc>
                <a:spcPct val="107000"/>
              </a:lnSpc>
              <a:spcBef>
                <a:spcPts val="0"/>
              </a:spcBef>
              <a:spcAft>
                <a:spcPts val="0"/>
              </a:spcAft>
              <a:buNone/>
            </a:pPr>
            <a:r>
              <a:rPr lang="en-US" sz="1800" b="1" kern="18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Greater than 500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 Greater than 4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I3 and Above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120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26F9-4925-0F65-E362-78A862D788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98EBAE-2FD7-160D-D825-1A6813563EEB}"/>
              </a:ext>
            </a:extLst>
          </p:cNvPr>
          <p:cNvSpPr>
            <a:spLocks noGrp="1"/>
          </p:cNvSpPr>
          <p:nvPr>
            <p:ph idx="1"/>
          </p:nvPr>
        </p:nvSpPr>
        <p:spPr/>
        <p:txBody>
          <a:bodyPr/>
          <a:lstStyle/>
          <a:p>
            <a:pPr algn="just"/>
            <a:r>
              <a:rPr lang="en-US" dirty="0"/>
              <a:t>As a result, the suggested method can help end users detect bogus items in the business logistics. </a:t>
            </a:r>
          </a:p>
          <a:p>
            <a:pPr algn="just"/>
            <a:r>
              <a:rPr lang="en-US" dirty="0"/>
              <a:t>By scanning the QR code, users can obtain information about transactions and the current owner of an item, helping them to determine whether it is legitimate or not. </a:t>
            </a:r>
          </a:p>
          <a:p>
            <a:pPr algn="just"/>
            <a:r>
              <a:rPr lang="en-US" dirty="0"/>
              <a:t>We will create a system that manages and monitors product transportation information in the future.</a:t>
            </a:r>
          </a:p>
        </p:txBody>
      </p:sp>
    </p:spTree>
    <p:extLst>
      <p:ext uri="{BB962C8B-B14F-4D97-AF65-F5344CB8AC3E}">
        <p14:creationId xmlns:p14="http://schemas.microsoft.com/office/powerpoint/2010/main" val="350761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3B23-492E-3A32-CFF4-7D623EBA7C9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440EAC4-7AD7-DEB9-1170-A05D17FB335D}"/>
              </a:ext>
            </a:extLst>
          </p:cNvPr>
          <p:cNvSpPr>
            <a:spLocks noGrp="1"/>
          </p:cNvSpPr>
          <p:nvPr>
            <p:ph idx="1"/>
          </p:nvPr>
        </p:nvSpPr>
        <p:spPr/>
        <p:txBody>
          <a:bodyPr>
            <a:normAutofit fontScale="85000" lnSpcReduction="10000"/>
          </a:bodyPr>
          <a:lstStyle/>
          <a:p>
            <a:r>
              <a:rPr lang="en-US" dirty="0"/>
              <a:t> [1] Satoshi Nakamoto, ―Bitcoin: A Peer-to-Peer Electronic Cash System‖, 2008 </a:t>
            </a:r>
          </a:p>
          <a:p>
            <a:r>
              <a:rPr lang="en-US" dirty="0"/>
              <a:t>[2] Hyperledger, ―Hyperledger Blockchain Performance Metrics‖, V1.01, October 2018</a:t>
            </a:r>
          </a:p>
          <a:p>
            <a:r>
              <a:rPr lang="en-US" dirty="0"/>
              <a:t> [3] R.C. Merkle, "Protocols for public key cryptosystems," In Proc. 1980 Symposium on Security and Privacy, IEEE Computer Society, pages 122-133, April 1980.</a:t>
            </a:r>
          </a:p>
          <a:p>
            <a:r>
              <a:rPr lang="en-US" dirty="0"/>
              <a:t> [4] Armin </a:t>
            </a:r>
            <a:r>
              <a:rPr lang="en-US" dirty="0" err="1"/>
              <a:t>Ronacher</a:t>
            </a:r>
            <a:r>
              <a:rPr lang="en-US" dirty="0"/>
              <a:t>, ―Flask Docs‖, http://flask.pocoo.org/docs/‖</a:t>
            </a:r>
          </a:p>
          <a:p>
            <a:r>
              <a:rPr lang="en-US" dirty="0"/>
              <a:t> [5] G. Wood, ‗‗Ethereum: A secure </a:t>
            </a:r>
            <a:r>
              <a:rPr lang="en-US" dirty="0" err="1"/>
              <a:t>decentralised</a:t>
            </a:r>
            <a:r>
              <a:rPr lang="en-US" dirty="0"/>
              <a:t> generalized transaction ledger,‘‘ Tech. Rep., 2014. </a:t>
            </a:r>
          </a:p>
          <a:p>
            <a:r>
              <a:rPr lang="en-US" dirty="0"/>
              <a:t>[6] OECD (2016), Illicit Trade: Converging Criminal Networks, OECD Reviews of Risk Management Policies, OECD Publishing, Paris, </a:t>
            </a:r>
            <a:r>
              <a:rPr lang="en-US" dirty="0">
                <a:hlinkClick r:id="rId2"/>
              </a:rPr>
              <a:t>https://doi.org/10.1787/9789264251847-en</a:t>
            </a:r>
            <a:r>
              <a:rPr lang="en-US" dirty="0"/>
              <a:t>.</a:t>
            </a:r>
          </a:p>
          <a:p>
            <a:r>
              <a:rPr lang="en-US" dirty="0"/>
              <a:t> [7] M. Castro and B. </a:t>
            </a:r>
            <a:r>
              <a:rPr lang="en-US" dirty="0" err="1"/>
              <a:t>Liskov</a:t>
            </a:r>
            <a:r>
              <a:rPr lang="en-US" dirty="0"/>
              <a:t>, ‗‗Practical byzantine fault tolerance and proactive recovery,‘‘ ACM Trans. </a:t>
            </a:r>
            <a:r>
              <a:rPr lang="en-US" dirty="0" err="1"/>
              <a:t>Comput</a:t>
            </a:r>
            <a:r>
              <a:rPr lang="en-US" dirty="0"/>
              <a:t>. Syst., vol. 20, no. 4, pp. 398– 461, Nov. 2002.</a:t>
            </a:r>
          </a:p>
        </p:txBody>
      </p:sp>
    </p:spTree>
    <p:extLst>
      <p:ext uri="{BB962C8B-B14F-4D97-AF65-F5344CB8AC3E}">
        <p14:creationId xmlns:p14="http://schemas.microsoft.com/office/powerpoint/2010/main" val="5650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AC67-03EB-EF5C-1A26-D2658DE723EE}"/>
              </a:ext>
            </a:extLst>
          </p:cNvPr>
          <p:cNvSpPr>
            <a:spLocks noGrp="1"/>
          </p:cNvSpPr>
          <p:nvPr>
            <p:ph type="ctrTitle"/>
          </p:nvPr>
        </p:nvSpPr>
        <p:spPr>
          <a:xfrm>
            <a:off x="3001281" y="136487"/>
            <a:ext cx="5346306" cy="981739"/>
          </a:xfrm>
        </p:spPr>
        <p:txBody>
          <a:bodyPr/>
          <a:lstStyle/>
          <a:p>
            <a:r>
              <a:rPr lang="en-US" dirty="0"/>
              <a:t>ASBTARCT</a:t>
            </a:r>
          </a:p>
        </p:txBody>
      </p:sp>
      <p:sp>
        <p:nvSpPr>
          <p:cNvPr id="3" name="Subtitle 2">
            <a:extLst>
              <a:ext uri="{FF2B5EF4-FFF2-40B4-BE49-F238E27FC236}">
                <a16:creationId xmlns:a16="http://schemas.microsoft.com/office/drawing/2014/main" id="{13E051EE-2DA2-DCF0-51A9-6E90C7E015B7}"/>
              </a:ext>
            </a:extLst>
          </p:cNvPr>
          <p:cNvSpPr>
            <a:spLocks noGrp="1"/>
          </p:cNvSpPr>
          <p:nvPr>
            <p:ph type="subTitle" idx="1"/>
          </p:nvPr>
        </p:nvSpPr>
        <p:spPr>
          <a:xfrm>
            <a:off x="464558" y="1118226"/>
            <a:ext cx="11560293" cy="5430058"/>
          </a:xfrm>
        </p:spPr>
        <p:txBody>
          <a:bodyPr>
            <a:noAutofit/>
          </a:bodyPr>
          <a:lstStyle/>
          <a:p>
            <a:pPr marL="342900" indent="-34290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In recent years, Counterfeit products play an important role in product manufacturing industries.</a:t>
            </a:r>
          </a:p>
          <a:p>
            <a:pPr marL="342900" indent="-34290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 This affects the companies name, sales, and profit of the companies. Blockchain technology is used to identification of real products and detects fake products.</a:t>
            </a:r>
          </a:p>
          <a:p>
            <a:pPr marL="342900" indent="-34290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 Blockchain technology is the distributed, decentralized, and digital ledger that stores transactional information in the form of blocks in many databases which is connected with the chains. Blockchain technology is secure technology therefore any block cannot be changed or hacked. </a:t>
            </a:r>
          </a:p>
          <a:p>
            <a:pPr marL="342900" indent="-34290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By using Blockchain technology, customers or users do not need to rely on third-party users for confirmation of product safety. </a:t>
            </a:r>
          </a:p>
          <a:p>
            <a:pPr marL="342900" indent="-342900" algn="jus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rPr>
              <a:t>In this project, with emerging trends in mobile and wireless technology, Quick Response (QR) codes provide a robust technique to fight the practice of counterfeiting the products. counterfeit products are detected using a QR code scanner, where a QR code of the product is linked to a Blockchain. </a:t>
            </a:r>
            <a:endParaRPr lang="en-US" sz="2200" dirty="0"/>
          </a:p>
          <a:p>
            <a:pPr marL="342900" indent="-342900" algn="just">
              <a:buFont typeface="Arial" panose="020B0604020202020204" pitchFamily="34" charset="0"/>
              <a:buChar char="•"/>
            </a:pPr>
            <a:endParaRPr lang="en-US" sz="2200" dirty="0"/>
          </a:p>
        </p:txBody>
      </p:sp>
    </p:spTree>
    <p:extLst>
      <p:ext uri="{BB962C8B-B14F-4D97-AF65-F5344CB8AC3E}">
        <p14:creationId xmlns:p14="http://schemas.microsoft.com/office/powerpoint/2010/main" val="153436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556A-4FF1-9EB0-8E34-D879ED2C7C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7BAA51B-2C51-A225-7D11-62025C723428}"/>
              </a:ext>
            </a:extLst>
          </p:cNvPr>
          <p:cNvSpPr>
            <a:spLocks noGrp="1"/>
          </p:cNvSpPr>
          <p:nvPr>
            <p:ph idx="1"/>
          </p:nvPr>
        </p:nvSpPr>
        <p:spPr/>
        <p:txBody>
          <a:bodyPr>
            <a:noAutofit/>
          </a:bodyPr>
          <a:lstStyle/>
          <a:p>
            <a:pPr algn="just"/>
            <a:r>
              <a:rPr lang="en-US" sz="2100" dirty="0">
                <a:effectLst/>
                <a:latin typeface="Times New Roman" panose="02020603050405020304" pitchFamily="18" charset="0"/>
                <a:ea typeface="Calibri" panose="020F0502020204030204" pitchFamily="34" charset="0"/>
              </a:rPr>
              <a:t>The global development of a product or technology always comes with risk factors such as counterfeiting and duplication, which can affect the company's name, company revenue, and customer health. </a:t>
            </a:r>
          </a:p>
          <a:p>
            <a:pPr algn="just"/>
            <a:r>
              <a:rPr lang="en-US" sz="2100" dirty="0">
                <a:effectLst/>
                <a:latin typeface="Times New Roman" panose="02020603050405020304" pitchFamily="18" charset="0"/>
                <a:ea typeface="Calibri" panose="020F0502020204030204" pitchFamily="34" charset="0"/>
              </a:rPr>
              <a:t>There are so many products that exist in the supply chain. To ensure that the product is real or fake. </a:t>
            </a:r>
          </a:p>
          <a:p>
            <a:pPr algn="just"/>
            <a:r>
              <a:rPr lang="en-US" sz="2100" dirty="0">
                <a:effectLst/>
                <a:latin typeface="Times New Roman" panose="02020603050405020304" pitchFamily="18" charset="0"/>
                <a:ea typeface="Calibri" panose="020F0502020204030204" pitchFamily="34" charset="0"/>
              </a:rPr>
              <a:t>Because of counterfeit or fake products manufacturers facing the biggest problem and huge losses. </a:t>
            </a:r>
          </a:p>
          <a:p>
            <a:pPr algn="just"/>
            <a:r>
              <a:rPr lang="en-US" sz="2100" dirty="0">
                <a:effectLst/>
                <a:latin typeface="Times New Roman" panose="02020603050405020304" pitchFamily="18" charset="0"/>
                <a:ea typeface="Calibri" panose="020F0502020204030204" pitchFamily="34" charset="0"/>
              </a:rPr>
              <a:t>To find the genuineness of the product we can use blockchain technology.</a:t>
            </a:r>
          </a:p>
          <a:p>
            <a:pPr algn="just"/>
            <a:r>
              <a:rPr lang="en-US" sz="2100" dirty="0">
                <a:effectLst/>
                <a:latin typeface="Times New Roman" panose="02020603050405020304" pitchFamily="18" charset="0"/>
                <a:ea typeface="Calibri" panose="020F0502020204030204" pitchFamily="34" charset="0"/>
              </a:rPr>
              <a:t> Blockchain is an arrangement of recording information that makes it troublesome or hard to change, hack, or cheat the framework. </a:t>
            </a:r>
            <a:endParaRPr lang="en-US" sz="2100" dirty="0"/>
          </a:p>
        </p:txBody>
      </p:sp>
    </p:spTree>
    <p:extLst>
      <p:ext uri="{BB962C8B-B14F-4D97-AF65-F5344CB8AC3E}">
        <p14:creationId xmlns:p14="http://schemas.microsoft.com/office/powerpoint/2010/main" val="178868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
        <p:cNvGrpSpPr/>
        <p:nvPr/>
      </p:nvGrpSpPr>
      <p:grpSpPr>
        <a:xfrm>
          <a:off x="0" y="0"/>
          <a:ext cx="0" cy="0"/>
          <a:chOff x="0" y="0"/>
          <a:chExt cx="0" cy="0"/>
        </a:xfrm>
      </p:grpSpPr>
      <p:sp>
        <p:nvSpPr>
          <p:cNvPr id="33" name="Google Shape;33;p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34" name="Google Shape;34;p4"/>
          <p:cNvPicPr preferRelativeResize="0"/>
          <p:nvPr/>
        </p:nvPicPr>
        <p:blipFill rotWithShape="1">
          <a:blip r:embed="rId3">
            <a:alphaModFix amt="40000"/>
          </a:blip>
          <a:srcRect t="5113" b="10616"/>
          <a:stretch/>
        </p:blipFill>
        <p:spPr>
          <a:xfrm>
            <a:off x="20" y="10"/>
            <a:ext cx="12191980" cy="6857990"/>
          </a:xfrm>
          <a:prstGeom prst="rect">
            <a:avLst/>
          </a:prstGeom>
          <a:noFill/>
          <a:ln>
            <a:noFill/>
          </a:ln>
        </p:spPr>
      </p:pic>
      <p:sp>
        <p:nvSpPr>
          <p:cNvPr id="35" name="Google Shape;35;p4"/>
          <p:cNvSpPr txBox="1">
            <a:spLocks noGrp="1"/>
          </p:cNvSpPr>
          <p:nvPr>
            <p:ph type="ctrTitle"/>
          </p:nvPr>
        </p:nvSpPr>
        <p:spPr>
          <a:xfrm>
            <a:off x="983263" y="760653"/>
            <a:ext cx="10225500" cy="837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000"/>
              <a:buFont typeface="Gill Sans"/>
              <a:buNone/>
            </a:pPr>
            <a:r>
              <a:rPr lang="en-US" sz="4000">
                <a:solidFill>
                  <a:schemeClr val="lt1"/>
                </a:solidFill>
              </a:rPr>
              <a:t>PROBLEM STATEMENT</a:t>
            </a:r>
            <a:endParaRPr/>
          </a:p>
        </p:txBody>
      </p:sp>
      <p:sp>
        <p:nvSpPr>
          <p:cNvPr id="36" name="Google Shape;36;p4"/>
          <p:cNvSpPr txBox="1"/>
          <p:nvPr/>
        </p:nvSpPr>
        <p:spPr>
          <a:xfrm>
            <a:off x="983250" y="2014075"/>
            <a:ext cx="105207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solidFill>
                  <a:srgbClr val="FEFEFE"/>
                </a:solidFill>
                <a:latin typeface="Gill Sans"/>
                <a:ea typeface="Gill Sans"/>
                <a:cs typeface="Gill Sans"/>
                <a:sym typeface="Gill Sans"/>
              </a:rPr>
              <a:t>Every popular brand has fake manufacturers selling a counterfeit item with misleading and invalid labels, which are sold at cheaper rates. Even the company experts may not be able to distinguish between counterfeit and original items.</a:t>
            </a:r>
            <a:endParaRPr sz="2600">
              <a:solidFill>
                <a:srgbClr val="FEFEFE"/>
              </a:solidFill>
              <a:latin typeface="Gill Sans"/>
              <a:ea typeface="Gill Sans"/>
              <a:cs typeface="Gill Sans"/>
              <a:sym typeface="Gill Sans"/>
            </a:endParaRPr>
          </a:p>
          <a:p>
            <a:pPr marL="0" lvl="0" indent="0" algn="l" rtl="0">
              <a:spcBef>
                <a:spcPts val="0"/>
              </a:spcBef>
              <a:spcAft>
                <a:spcPts val="0"/>
              </a:spcAft>
              <a:buNone/>
            </a:pPr>
            <a:endParaRPr sz="2600">
              <a:solidFill>
                <a:srgbClr val="FEFEFE"/>
              </a:solidFill>
              <a:latin typeface="Gill Sans"/>
              <a:ea typeface="Gill Sans"/>
              <a:cs typeface="Gill Sans"/>
              <a:sym typeface="Gill Sans"/>
            </a:endParaRPr>
          </a:p>
          <a:p>
            <a:pPr marL="0" lvl="0" indent="0" algn="l" rtl="0">
              <a:spcBef>
                <a:spcPts val="0"/>
              </a:spcBef>
              <a:spcAft>
                <a:spcPts val="0"/>
              </a:spcAft>
              <a:buNone/>
            </a:pPr>
            <a:endParaRPr sz="2600">
              <a:solidFill>
                <a:srgbClr val="FEFEFE"/>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
        <p:cNvGrpSpPr/>
        <p:nvPr/>
      </p:nvGrpSpPr>
      <p:grpSpPr>
        <a:xfrm>
          <a:off x="0" y="0"/>
          <a:ext cx="0" cy="0"/>
          <a:chOff x="0" y="0"/>
          <a:chExt cx="0" cy="0"/>
        </a:xfrm>
      </p:grpSpPr>
      <p:sp>
        <p:nvSpPr>
          <p:cNvPr id="41" name="Google Shape;41;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42" name="Google Shape;42;p5"/>
          <p:cNvPicPr preferRelativeResize="0"/>
          <p:nvPr/>
        </p:nvPicPr>
        <p:blipFill rotWithShape="1">
          <a:blip r:embed="rId3">
            <a:alphaModFix amt="40000"/>
          </a:blip>
          <a:srcRect t="5115" b="10617"/>
          <a:stretch/>
        </p:blipFill>
        <p:spPr>
          <a:xfrm>
            <a:off x="20" y="10"/>
            <a:ext cx="12191980" cy="6857989"/>
          </a:xfrm>
          <a:prstGeom prst="rect">
            <a:avLst/>
          </a:prstGeom>
          <a:noFill/>
          <a:ln>
            <a:noFill/>
          </a:ln>
        </p:spPr>
      </p:pic>
      <p:sp>
        <p:nvSpPr>
          <p:cNvPr id="43" name="Google Shape;43;p5"/>
          <p:cNvSpPr txBox="1">
            <a:spLocks noGrp="1"/>
          </p:cNvSpPr>
          <p:nvPr>
            <p:ph type="ctrTitle"/>
          </p:nvPr>
        </p:nvSpPr>
        <p:spPr>
          <a:xfrm>
            <a:off x="983263" y="760653"/>
            <a:ext cx="10225500" cy="837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000"/>
              <a:buFont typeface="Gill Sans"/>
              <a:buNone/>
            </a:pPr>
            <a:r>
              <a:rPr lang="en-US" sz="4000">
                <a:solidFill>
                  <a:schemeClr val="lt1"/>
                </a:solidFill>
              </a:rPr>
              <a:t>SOLUTION FOR THE PROBLEM</a:t>
            </a:r>
            <a:endParaRPr/>
          </a:p>
        </p:txBody>
      </p:sp>
      <p:sp>
        <p:nvSpPr>
          <p:cNvPr id="44" name="Google Shape;44;p5"/>
          <p:cNvSpPr txBox="1"/>
          <p:nvPr/>
        </p:nvSpPr>
        <p:spPr>
          <a:xfrm>
            <a:off x="983250" y="2014075"/>
            <a:ext cx="105207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solidFill>
                  <a:srgbClr val="FEFEFE"/>
                </a:solidFill>
                <a:latin typeface="Gill Sans"/>
                <a:ea typeface="Gill Sans"/>
                <a:cs typeface="Gill Sans"/>
                <a:sym typeface="Gill Sans"/>
              </a:rPr>
              <a:t>If the original manufacturer embeds a QR code on the product that is linked to the blockchain system, one could scan the QR code which would tell whether the product is fake or not.</a:t>
            </a:r>
            <a:endParaRPr sz="2600">
              <a:solidFill>
                <a:srgbClr val="FEFEFE"/>
              </a:solidFill>
              <a:latin typeface="Gill Sans"/>
              <a:ea typeface="Gill Sans"/>
              <a:cs typeface="Gill Sans"/>
              <a:sym typeface="Gill Sans"/>
            </a:endParaRPr>
          </a:p>
          <a:p>
            <a:pPr marL="0" lvl="0" indent="0" algn="l" rtl="0">
              <a:spcBef>
                <a:spcPts val="0"/>
              </a:spcBef>
              <a:spcAft>
                <a:spcPts val="0"/>
              </a:spcAft>
              <a:buNone/>
            </a:pPr>
            <a:endParaRPr sz="2600">
              <a:solidFill>
                <a:srgbClr val="FEFEFE"/>
              </a:solidFill>
              <a:latin typeface="Gill Sans"/>
              <a:ea typeface="Gill Sans"/>
              <a:cs typeface="Gill Sans"/>
              <a:sym typeface="Gill Sans"/>
            </a:endParaRPr>
          </a:p>
          <a:p>
            <a:pPr marL="0" lvl="0" indent="0" algn="l" rtl="0">
              <a:spcBef>
                <a:spcPts val="0"/>
              </a:spcBef>
              <a:spcAft>
                <a:spcPts val="0"/>
              </a:spcAft>
              <a:buClr>
                <a:schemeClr val="dk1"/>
              </a:buClr>
              <a:buSzPts val="1100"/>
              <a:buFont typeface="Arial"/>
              <a:buNone/>
            </a:pPr>
            <a:r>
              <a:rPr lang="en-US" sz="2600">
                <a:solidFill>
                  <a:srgbClr val="FEFEFE"/>
                </a:solidFill>
                <a:latin typeface="Gill Sans"/>
                <a:ea typeface="Gill Sans"/>
                <a:cs typeface="Gill Sans"/>
                <a:sym typeface="Gill Sans"/>
              </a:rPr>
              <a:t>Suppose we come across a counterfeit item - we need to be able to identify that it is indeed fake through its QR code, verified across a blockchain. A hacker attempting to add said counterfeit QR through the blockchain must find it impossible to modify the chain.</a:t>
            </a:r>
            <a:endParaRPr sz="2600">
              <a:solidFill>
                <a:srgbClr val="FEFEFE"/>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8"/>
        <p:cNvGrpSpPr/>
        <p:nvPr/>
      </p:nvGrpSpPr>
      <p:grpSpPr>
        <a:xfrm>
          <a:off x="0" y="0"/>
          <a:ext cx="0" cy="0"/>
          <a:chOff x="0" y="0"/>
          <a:chExt cx="0" cy="0"/>
        </a:xfrm>
      </p:grpSpPr>
      <p:sp>
        <p:nvSpPr>
          <p:cNvPr id="49" name="Google Shape;49;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50" name="Google Shape;50;p6"/>
          <p:cNvPicPr preferRelativeResize="0"/>
          <p:nvPr/>
        </p:nvPicPr>
        <p:blipFill rotWithShape="1">
          <a:blip r:embed="rId3">
            <a:alphaModFix amt="40000"/>
          </a:blip>
          <a:srcRect t="5115" b="10617"/>
          <a:stretch/>
        </p:blipFill>
        <p:spPr>
          <a:xfrm>
            <a:off x="20" y="10"/>
            <a:ext cx="12191980" cy="6857989"/>
          </a:xfrm>
          <a:prstGeom prst="rect">
            <a:avLst/>
          </a:prstGeom>
          <a:noFill/>
          <a:ln>
            <a:noFill/>
          </a:ln>
        </p:spPr>
      </p:pic>
      <p:sp>
        <p:nvSpPr>
          <p:cNvPr id="51" name="Google Shape;51;p6"/>
          <p:cNvSpPr txBox="1">
            <a:spLocks noGrp="1"/>
          </p:cNvSpPr>
          <p:nvPr>
            <p:ph type="ctrTitle"/>
          </p:nvPr>
        </p:nvSpPr>
        <p:spPr>
          <a:xfrm>
            <a:off x="983263" y="760653"/>
            <a:ext cx="10225500" cy="837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000"/>
              <a:buFont typeface="Gill Sans"/>
              <a:buNone/>
            </a:pPr>
            <a:r>
              <a:rPr lang="en-US" sz="4000">
                <a:solidFill>
                  <a:schemeClr val="lt1"/>
                </a:solidFill>
              </a:rPr>
              <a:t>OUR SOLUTION</a:t>
            </a:r>
            <a:endParaRPr/>
          </a:p>
        </p:txBody>
      </p:sp>
      <p:sp>
        <p:nvSpPr>
          <p:cNvPr id="52" name="Google Shape;52;p6"/>
          <p:cNvSpPr txBox="1"/>
          <p:nvPr/>
        </p:nvSpPr>
        <p:spPr>
          <a:xfrm>
            <a:off x="983250" y="2014075"/>
            <a:ext cx="10520700" cy="33864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Each product has a blockchain and each block in the blockchain will have a set of transactions that are associated with the product.</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Each block will consist of -</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an unique index (to differentiate between transactions)</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timestamp (when the block was created)</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verification code</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proof</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set of transactions</a:t>
            </a:r>
            <a:endParaRPr sz="2600">
              <a:solidFill>
                <a:srgbClr val="FEFEFE"/>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
        <p:cNvGrpSpPr/>
        <p:nvPr/>
      </p:nvGrpSpPr>
      <p:grpSpPr>
        <a:xfrm>
          <a:off x="0" y="0"/>
          <a:ext cx="0" cy="0"/>
          <a:chOff x="0" y="0"/>
          <a:chExt cx="0" cy="0"/>
        </a:xfrm>
      </p:grpSpPr>
      <p:sp>
        <p:nvSpPr>
          <p:cNvPr id="57" name="Google Shape;57;p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58" name="Google Shape;58;p7"/>
          <p:cNvPicPr preferRelativeResize="0"/>
          <p:nvPr/>
        </p:nvPicPr>
        <p:blipFill rotWithShape="1">
          <a:blip r:embed="rId3">
            <a:alphaModFix amt="40000"/>
          </a:blip>
          <a:srcRect t="5115" b="10617"/>
          <a:stretch/>
        </p:blipFill>
        <p:spPr>
          <a:xfrm>
            <a:off x="20" y="10"/>
            <a:ext cx="12191980" cy="6857989"/>
          </a:xfrm>
          <a:prstGeom prst="rect">
            <a:avLst/>
          </a:prstGeom>
          <a:noFill/>
          <a:ln>
            <a:noFill/>
          </a:ln>
        </p:spPr>
      </p:pic>
      <p:sp>
        <p:nvSpPr>
          <p:cNvPr id="59" name="Google Shape;59;p7"/>
          <p:cNvSpPr txBox="1">
            <a:spLocks noGrp="1"/>
          </p:cNvSpPr>
          <p:nvPr>
            <p:ph type="ctrTitle"/>
          </p:nvPr>
        </p:nvSpPr>
        <p:spPr>
          <a:xfrm>
            <a:off x="983263" y="760653"/>
            <a:ext cx="10225500" cy="837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000"/>
              <a:buFont typeface="Gill Sans"/>
              <a:buNone/>
            </a:pPr>
            <a:r>
              <a:rPr lang="en-US" sz="4000">
                <a:solidFill>
                  <a:schemeClr val="lt1"/>
                </a:solidFill>
              </a:rPr>
              <a:t>OUR SOLUTION</a:t>
            </a:r>
            <a:endParaRPr/>
          </a:p>
        </p:txBody>
      </p:sp>
      <p:sp>
        <p:nvSpPr>
          <p:cNvPr id="60" name="Google Shape;60;p7"/>
          <p:cNvSpPr txBox="1"/>
          <p:nvPr/>
        </p:nvSpPr>
        <p:spPr>
          <a:xfrm>
            <a:off x="983275" y="1871200"/>
            <a:ext cx="105207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solidFill>
                  <a:srgbClr val="FEFEFE"/>
                </a:solidFill>
                <a:latin typeface="Gill Sans"/>
                <a:ea typeface="Gill Sans"/>
                <a:cs typeface="Gill Sans"/>
                <a:sym typeface="Gill Sans"/>
              </a:rPr>
              <a:t>Suppose a person wants to buy a specific product. They must:</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Verify the QR code of the product with the blockchain to verify the product's validity,</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Insert the transaction data into a block while checking against it with the proof/nonce,</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Wait for the block to be verified across all the decentralized database so it can be inserted into the blockchain.</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Additionally, the blockchain must be resilient to attacks and modifications to the product list by unknown sources.</a:t>
            </a:r>
            <a:endParaRPr sz="2600">
              <a:solidFill>
                <a:srgbClr val="FEFEFE"/>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E45B-9E2D-ECD6-A48C-8DEA33285C9F}"/>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A74424DD-4058-9C2C-EB4F-8246D0421B2C}"/>
              </a:ext>
            </a:extLst>
          </p:cNvPr>
          <p:cNvPicPr>
            <a:picLocks noGrp="1" noChangeAspect="1"/>
          </p:cNvPicPr>
          <p:nvPr>
            <p:ph idx="1"/>
          </p:nvPr>
        </p:nvPicPr>
        <p:blipFill>
          <a:blip r:embed="rId2"/>
          <a:stretch>
            <a:fillRect/>
          </a:stretch>
        </p:blipFill>
        <p:spPr>
          <a:xfrm>
            <a:off x="1573226" y="1784548"/>
            <a:ext cx="9034898" cy="4463852"/>
          </a:xfrm>
          <a:prstGeom prst="rect">
            <a:avLst/>
          </a:prstGeom>
        </p:spPr>
      </p:pic>
    </p:spTree>
    <p:extLst>
      <p:ext uri="{BB962C8B-B14F-4D97-AF65-F5344CB8AC3E}">
        <p14:creationId xmlns:p14="http://schemas.microsoft.com/office/powerpoint/2010/main" val="589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
        <p:cNvGrpSpPr/>
        <p:nvPr/>
      </p:nvGrpSpPr>
      <p:grpSpPr>
        <a:xfrm>
          <a:off x="0" y="0"/>
          <a:ext cx="0" cy="0"/>
          <a:chOff x="0" y="0"/>
          <a:chExt cx="0" cy="0"/>
        </a:xfrm>
      </p:grpSpPr>
      <p:sp>
        <p:nvSpPr>
          <p:cNvPr id="65" name="Google Shape;65;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66" name="Google Shape;66;p8"/>
          <p:cNvPicPr preferRelativeResize="0"/>
          <p:nvPr/>
        </p:nvPicPr>
        <p:blipFill rotWithShape="1">
          <a:blip r:embed="rId3">
            <a:alphaModFix amt="40000"/>
          </a:blip>
          <a:srcRect t="5115" b="10617"/>
          <a:stretch/>
        </p:blipFill>
        <p:spPr>
          <a:xfrm>
            <a:off x="20" y="10"/>
            <a:ext cx="12191980" cy="6857989"/>
          </a:xfrm>
          <a:prstGeom prst="rect">
            <a:avLst/>
          </a:prstGeom>
          <a:noFill/>
          <a:ln>
            <a:noFill/>
          </a:ln>
        </p:spPr>
      </p:pic>
      <p:sp>
        <p:nvSpPr>
          <p:cNvPr id="67" name="Google Shape;67;p8"/>
          <p:cNvSpPr txBox="1">
            <a:spLocks noGrp="1"/>
          </p:cNvSpPr>
          <p:nvPr>
            <p:ph type="ctrTitle"/>
          </p:nvPr>
        </p:nvSpPr>
        <p:spPr>
          <a:xfrm>
            <a:off x="983263" y="760653"/>
            <a:ext cx="10225500" cy="837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4000"/>
              <a:buFont typeface="Gill Sans"/>
              <a:buNone/>
            </a:pPr>
            <a:r>
              <a:rPr lang="en-US" sz="4000" dirty="0">
                <a:solidFill>
                  <a:schemeClr val="lt1"/>
                </a:solidFill>
              </a:rPr>
              <a:t>IMPLEMENTATION</a:t>
            </a:r>
            <a:endParaRPr dirty="0"/>
          </a:p>
        </p:txBody>
      </p:sp>
      <p:sp>
        <p:nvSpPr>
          <p:cNvPr id="68" name="Google Shape;68;p8"/>
          <p:cNvSpPr txBox="1"/>
          <p:nvPr/>
        </p:nvSpPr>
        <p:spPr>
          <a:xfrm>
            <a:off x="983275" y="1871200"/>
            <a:ext cx="10520700" cy="41868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We have implemented the blockchain class for our solution in Python</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The class contains implementations for some of the methods:</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create_block() - inserting a block into the blockchain</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pow() - proof of work as per the assignment</a:t>
            </a:r>
            <a:endParaRPr sz="2600">
              <a:solidFill>
                <a:srgbClr val="FEFEFE"/>
              </a:solidFill>
              <a:latin typeface="Gill Sans"/>
              <a:ea typeface="Gill Sans"/>
              <a:cs typeface="Gill Sans"/>
              <a:sym typeface="Gill Sans"/>
            </a:endParaRPr>
          </a:p>
          <a:p>
            <a:pPr marL="914400" lvl="1"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hash() - method for encoding the block</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We will be implementing a method called transaction_verification() - blocks need to be verified using the ZKP (Zero Knowledge Proof) before they can be added to the chain</a:t>
            </a:r>
            <a:endParaRPr sz="2600">
              <a:solidFill>
                <a:srgbClr val="FEFEFE"/>
              </a:solidFill>
              <a:latin typeface="Gill Sans"/>
              <a:ea typeface="Gill Sans"/>
              <a:cs typeface="Gill Sans"/>
              <a:sym typeface="Gill Sans"/>
            </a:endParaRPr>
          </a:p>
          <a:p>
            <a:pPr marL="457200" lvl="0" indent="-393700" algn="l" rtl="0">
              <a:spcBef>
                <a:spcPts val="0"/>
              </a:spcBef>
              <a:spcAft>
                <a:spcPts val="0"/>
              </a:spcAft>
              <a:buClr>
                <a:srgbClr val="FEFEFE"/>
              </a:buClr>
              <a:buSzPts val="2600"/>
              <a:buFont typeface="Gill Sans"/>
              <a:buChar char="●"/>
            </a:pPr>
            <a:r>
              <a:rPr lang="en-US" sz="2600">
                <a:solidFill>
                  <a:srgbClr val="FEFEFE"/>
                </a:solidFill>
                <a:latin typeface="Gill Sans"/>
                <a:ea typeface="Gill Sans"/>
                <a:cs typeface="Gill Sans"/>
                <a:sym typeface="Gill Sans"/>
              </a:rPr>
              <a:t>We will also be implementing the method view_user() as per the assignment</a:t>
            </a:r>
            <a:endParaRPr sz="2600">
              <a:solidFill>
                <a:srgbClr val="FEFEFE"/>
              </a:solidFill>
              <a:latin typeface="Gill Sans"/>
              <a:ea typeface="Gill Sans"/>
              <a:cs typeface="Gill Sans"/>
              <a:sym typeface="Gill San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7</TotalTime>
  <Words>959</Words>
  <Application>Microsoft Office PowerPoint</Application>
  <PresentationFormat>Widescreen</PresentationFormat>
  <Paragraphs>64</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Gill Sans</vt:lpstr>
      <vt:lpstr>Bookman Old Style</vt:lpstr>
      <vt:lpstr>Rockwell</vt:lpstr>
      <vt:lpstr>Times New Roman</vt:lpstr>
      <vt:lpstr>Arial</vt:lpstr>
      <vt:lpstr>Calibri</vt:lpstr>
      <vt:lpstr>Damask</vt:lpstr>
      <vt:lpstr> FAKE PRODUCT IDENTIFICATION SYSTEM USING BLOCKCHAIN TECHNOLOGY</vt:lpstr>
      <vt:lpstr>ASBTARCT</vt:lpstr>
      <vt:lpstr>INTRODUCTION</vt:lpstr>
      <vt:lpstr>PROBLEM STATEMENT</vt:lpstr>
      <vt:lpstr>SOLUTION FOR THE PROBLEM</vt:lpstr>
      <vt:lpstr>OUR SOLUTION</vt:lpstr>
      <vt:lpstr>OUR SOLUTION</vt:lpstr>
      <vt:lpstr>ARCHITECTURE</vt:lpstr>
      <vt:lpstr>IMPLEMENTATION</vt:lpstr>
      <vt:lpstr>SYSTEM REQUIREMENTS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FAKE PRODUCT IDENTIFICATION SYSTEM USING BLOCKCHAIN TECHNOLOGY</dc:title>
  <cp:lastModifiedBy>Madhan M09</cp:lastModifiedBy>
  <cp:revision>10</cp:revision>
  <dcterms:modified xsi:type="dcterms:W3CDTF">2022-12-20T07:27:03Z</dcterms:modified>
</cp:coreProperties>
</file>