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omer_distribu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rating_per_quart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_feedback_percent_per_quart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op5_by_vehicle_mak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order_trend_per_quart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percent_qoq_change_per_quart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rend_revenue_orders_per_quarte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iscount_per_cc_typ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ays_to_ship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Purchases per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customer_distribution!$B$1</c:f>
              <c:strCache>
                <c:ptCount val="1"/>
                <c:pt idx="0">
                  <c:v>state_count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customer_distribution!$A$2:$A$6</c:f>
              <c:strCache>
                <c:ptCount val="5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</c:strCache>
            </c:strRef>
          </c:cat>
          <c:val>
            <c:numRef>
              <c:f>customer_distribution!$B$2:$B$6</c:f>
              <c:numCache>
                <c:formatCode>General</c:formatCode>
                <c:ptCount val="5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4-40DA-9645-22997D32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4446016"/>
        <c:axId val="414446976"/>
      </c:barChart>
      <c:catAx>
        <c:axId val="414446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976"/>
        <c:crosses val="autoZero"/>
        <c:auto val="1"/>
        <c:lblAlgn val="ctr"/>
        <c:lblOffset val="100"/>
        <c:noMultiLvlLbl val="0"/>
      </c:catAx>
      <c:valAx>
        <c:axId val="41444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Feedback % per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avg_rating_per_quarter!$B$1</c:f>
              <c:strCache>
                <c:ptCount val="1"/>
                <c:pt idx="0">
                  <c:v>feedback_avg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avg_rating_per_quarter!$A$2:$A$5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avg_rating_per_quarter!$B$2:$B$5</c:f>
              <c:numCache>
                <c:formatCode>General</c:formatCode>
                <c:ptCount val="4"/>
                <c:pt idx="0">
                  <c:v>3.5548000000000002</c:v>
                </c:pt>
                <c:pt idx="1">
                  <c:v>3.355</c:v>
                </c:pt>
                <c:pt idx="2">
                  <c:v>2.9563000000000001</c:v>
                </c:pt>
                <c:pt idx="3">
                  <c:v>2.3969999999999998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3-4ED8-B31C-A6238277F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255"/>
        <c:axId val="1587088975"/>
      </c:barChart>
      <c:catAx>
        <c:axId val="1587082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975"/>
        <c:crosses val="autoZero"/>
        <c:auto val="1"/>
        <c:lblAlgn val="ctr"/>
        <c:lblOffset val="100"/>
        <c:noMultiLvlLbl val="0"/>
      </c:catAx>
      <c:valAx>
        <c:axId val="158708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Feedback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2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>
            <a:alpha val="0"/>
          </a:schemeClr>
        </a:soli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bg1">
        <a:alpha val="97000"/>
      </a:schemeClr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</a:t>
            </a:r>
            <a:r>
              <a:rPr lang="en-US" baseline="0"/>
              <a:t> of Customer Satisfaction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cust_feedback_percent_per_quart!$A$9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cust_feedback_percent_per_quart!$B$9:$E$9</c:f>
              <c:numCache>
                <c:formatCode>General</c:formatCode>
                <c:ptCount val="4"/>
                <c:pt idx="0">
                  <c:v>30</c:v>
                </c:pt>
                <c:pt idx="1">
                  <c:v>28.626000000000001</c:v>
                </c:pt>
                <c:pt idx="2">
                  <c:v>16.593900000000001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B-4393-9F31-0A77F0B52A56}"/>
            </c:ext>
          </c:extLst>
        </c:ser>
        <c:ser>
          <c:idx val="1"/>
          <c:order val="1"/>
          <c:tx>
            <c:strRef>
              <c:f>cust_feedback_percent_per_quart!$A$10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cust_feedback_percent_per_quart!$B$10:$E$10</c:f>
              <c:numCache>
                <c:formatCode>General</c:formatCode>
                <c:ptCount val="4"/>
                <c:pt idx="0">
                  <c:v>28.709700000000002</c:v>
                </c:pt>
                <c:pt idx="1">
                  <c:v>22.1374</c:v>
                </c:pt>
                <c:pt idx="2">
                  <c:v>20.960699999999999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9B-4393-9F31-0A77F0B52A56}"/>
            </c:ext>
          </c:extLst>
        </c:ser>
        <c:ser>
          <c:idx val="2"/>
          <c:order val="2"/>
          <c:tx>
            <c:strRef>
              <c:f>cust_feedback_percent_per_quart!$A$11</c:f>
              <c:strCache>
                <c:ptCount val="1"/>
                <c:pt idx="0">
                  <c:v>Okay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cust_feedback_percent_per_quart!$B$11:$E$11</c:f>
              <c:numCache>
                <c:formatCode>General</c:formatCode>
                <c:ptCount val="4"/>
                <c:pt idx="0">
                  <c:v>19.032299999999999</c:v>
                </c:pt>
                <c:pt idx="1">
                  <c:v>20.228999999999999</c:v>
                </c:pt>
                <c:pt idx="2">
                  <c:v>21.834099999999999</c:v>
                </c:pt>
                <c:pt idx="3">
                  <c:v>20.1005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B-4393-9F31-0A77F0B52A56}"/>
            </c:ext>
          </c:extLst>
        </c:ser>
        <c:ser>
          <c:idx val="3"/>
          <c:order val="3"/>
          <c:tx>
            <c:strRef>
              <c:f>cust_feedback_percent_per_quart!$A$12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cust_feedback_percent_per_quart!$B$12:$E$12</c:f>
              <c:numCache>
                <c:formatCode>General</c:formatCode>
                <c:ptCount val="4"/>
                <c:pt idx="0">
                  <c:v>11.2903</c:v>
                </c:pt>
                <c:pt idx="1">
                  <c:v>14.1221</c:v>
                </c:pt>
                <c:pt idx="2">
                  <c:v>22.7074</c:v>
                </c:pt>
                <c:pt idx="3">
                  <c:v>29.145700000000001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9B-4393-9F31-0A77F0B52A56}"/>
            </c:ext>
          </c:extLst>
        </c:ser>
        <c:ser>
          <c:idx val="4"/>
          <c:order val="4"/>
          <c:tx>
            <c:strRef>
              <c:f>cust_feedback_percent_per_quart!$A$13</c:f>
              <c:strCache>
                <c:ptCount val="1"/>
                <c:pt idx="0">
                  <c:v>Very Bad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cust_feedback_percent_per_quart!$B$13:$E$13</c:f>
              <c:numCache>
                <c:formatCode>General</c:formatCode>
                <c:ptCount val="4"/>
                <c:pt idx="0">
                  <c:v>10.967700000000001</c:v>
                </c:pt>
                <c:pt idx="1">
                  <c:v>14.8855</c:v>
                </c:pt>
                <c:pt idx="2">
                  <c:v>17.9039</c:v>
                </c:pt>
                <c:pt idx="3">
                  <c:v>30.653300000000002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9B-4393-9F31-0A77F0B52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10367"/>
        <c:axId val="57311327"/>
      </c:barChart>
      <c:catAx>
        <c:axId val="57310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1327"/>
        <c:crosses val="autoZero"/>
        <c:auto val="1"/>
        <c:lblAlgn val="ctr"/>
        <c:lblOffset val="100"/>
        <c:noMultiLvlLbl val="0"/>
      </c:catAx>
      <c:valAx>
        <c:axId val="5731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Satisfication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Vehicle</a:t>
            </a:r>
            <a:r>
              <a:rPr lang="en-US" baseline="0"/>
              <a:t> Maker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top5_by_vehicle_maker!$B$1</c:f>
              <c:strCache>
                <c:ptCount val="1"/>
                <c:pt idx="0">
                  <c:v>Top 5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top5_by_vehicle_maker!$A$2:$A$6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</c:strCache>
            </c:strRef>
          </c:cat>
          <c:val>
            <c:numRef>
              <c:f>top5_by_vehicle_maker!$B$2:$B$6</c:f>
              <c:numCache>
                <c:formatCode>General</c:formatCode>
                <c:ptCount val="5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2-47AE-A375-ED8812450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735"/>
        <c:axId val="1587088015"/>
      </c:barChart>
      <c:catAx>
        <c:axId val="1587082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Vehicle</a:t>
                </a:r>
                <a:r>
                  <a:rPr lang="en-US" baseline="0"/>
                  <a:t> Maker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015"/>
        <c:crosses val="autoZero"/>
        <c:auto val="1"/>
        <c:lblAlgn val="ctr"/>
        <c:lblOffset val="100"/>
        <c:noMultiLvlLbl val="0"/>
      </c:catAx>
      <c:valAx>
        <c:axId val="158708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Purchases</a:t>
            </a:r>
            <a:r>
              <a:rPr lang="en-US" baseline="0"/>
              <a:t>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order_trend_per_quarter!$B$1</c:f>
              <c:strCache>
                <c:ptCount val="1"/>
                <c:pt idx="0">
                  <c:v>orders_by_quarter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order_trend_per_quarter!$A$2:$A$5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order_trend_per_quarter!$B$2:$B$5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C3-4FC0-8239-CCEEADB1B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0096175"/>
        <c:axId val="1250095215"/>
      </c:scatterChart>
      <c:valAx>
        <c:axId val="1250096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crossBetween val="midCat"/>
      </c:val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6175"/>
        <c:crosses val="autoZero"/>
        <c:crossBetween val="midCat"/>
      </c:valAx>
      <c:spPr>
        <a:noFill/>
        <a:ln>
          <a:solidFill>
            <a:schemeClr val="accent1">
              <a:alpha val="96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QOQ%</a:t>
            </a:r>
            <a:r>
              <a:rPr lang="en-US" baseline="0"/>
              <a:t> Change in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percent_qoq_change_per_quarter!$C$1</c:f>
              <c:strCache>
                <c:ptCount val="1"/>
                <c:pt idx="0">
                  <c:v>perc_qoq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percent_qoq_change_per_quarter!$A$2:$A$5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percent_qoq_change_per_quarter!$C$2:$C$5</c:f>
              <c:numCache>
                <c:formatCode>General</c:formatCode>
                <c:ptCount val="4"/>
                <c:pt idx="0">
                  <c:v>0</c:v>
                </c:pt>
                <c:pt idx="1">
                  <c:v>-17.010352685602999</c:v>
                </c:pt>
                <c:pt idx="2">
                  <c:v>-10.655190805458</c:v>
                </c:pt>
                <c:pt idx="3">
                  <c:v>-20.127052535756999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CC-4860-B3BB-EDD66D1F3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097615"/>
        <c:axId val="1250095215"/>
      </c:lineChart>
      <c:catAx>
        <c:axId val="1250097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auto val="1"/>
        <c:lblAlgn val="ctr"/>
        <c:lblOffset val="100"/>
        <c:noMultiLvlLbl val="0"/>
      </c:cat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Change in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7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  <a:r>
              <a:rPr lang="en-US" baseline="0"/>
              <a:t> and Orders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trend_revenue_orders_per_quarte!$B$1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trend_revenue_orders_per_quarte!$B$2:$B$5</c:f>
              <c:numCache>
                <c:formatCode>_("$"* #,##0.00_);_("$"* \(#,##0.00\);_("$"* "-"??_);_(@_)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3040416"/>
        <c:axId val="1353035136"/>
      </c:barChart>
      <c:lineChart>
        <c:grouping val="stacked"/>
        <c:varyColors val="0"/>
        <c:ser>
          <c:idx val="1"/>
          <c:order val="1"/>
          <c:tx>
            <c:strRef>
              <c:f>trend_revenue_orders_per_quarte!$C$1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trend_revenue_orders_per_quarte!$C$2:$C$5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902815"/>
        <c:axId val="1219878335"/>
      </c:lineChart>
      <c:catAx>
        <c:axId val="135304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35136"/>
        <c:crossesAt val="0"/>
        <c:auto val="1"/>
        <c:lblAlgn val="ctr"/>
        <c:lblOffset val="100"/>
        <c:noMultiLvlLbl val="0"/>
      </c:catAx>
      <c:valAx>
        <c:axId val="135303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40416"/>
        <c:crosses val="autoZero"/>
        <c:crossBetween val="between"/>
      </c:valAx>
      <c:valAx>
        <c:axId val="12198783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902815"/>
        <c:crosses val="max"/>
        <c:crossBetween val="between"/>
      </c:valAx>
      <c:catAx>
        <c:axId val="12199028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8783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% D</a:t>
            </a:r>
            <a:r>
              <a:rPr lang="en-US"/>
              <a:t>iscount</a:t>
            </a:r>
            <a:r>
              <a:rPr lang="en-US" baseline="0"/>
              <a:t> Per Card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avg_discount_per_cc_type!$B$1</c:f>
              <c:strCache>
                <c:ptCount val="1"/>
                <c:pt idx="0">
                  <c:v>avg_discount_per_credit_type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avg_discount_per_cc_type!$A$2:$A$17</c:f>
              <c:strCache>
                <c:ptCount val="16"/>
                <c:pt idx="0">
                  <c:v>laser</c:v>
                </c:pt>
                <c:pt idx="1">
                  <c:v>mastercard</c:v>
                </c:pt>
                <c:pt idx="2">
                  <c:v>maestro</c:v>
                </c:pt>
                <c:pt idx="3">
                  <c:v>visa-electron</c:v>
                </c:pt>
                <c:pt idx="4">
                  <c:v>china-unionpay</c:v>
                </c:pt>
                <c:pt idx="5">
                  <c:v>instapayment</c:v>
                </c:pt>
                <c:pt idx="6">
                  <c:v>americanexpress</c:v>
                </c:pt>
                <c:pt idx="7">
                  <c:v>diners-club-us-ca</c:v>
                </c:pt>
                <c:pt idx="8">
                  <c:v>diners-club-carte-blanche</c:v>
                </c:pt>
                <c:pt idx="9">
                  <c:v>switch</c:v>
                </c:pt>
                <c:pt idx="10">
                  <c:v>bankcard</c:v>
                </c:pt>
                <c:pt idx="11">
                  <c:v>jcb</c:v>
                </c:pt>
                <c:pt idx="12">
                  <c:v>visa</c:v>
                </c:pt>
                <c:pt idx="13">
                  <c:v>diners-club-enroute</c:v>
                </c:pt>
                <c:pt idx="14">
                  <c:v>solo</c:v>
                </c:pt>
                <c:pt idx="15">
                  <c:v>diners-club-international</c:v>
                </c:pt>
              </c:strCache>
            </c:strRef>
          </c:cat>
          <c:val>
            <c:numRef>
              <c:f>avg_discount_per_cc_type!$B$2:$B$17</c:f>
              <c:numCache>
                <c:formatCode>General</c:formatCode>
                <c:ptCount val="16"/>
                <c:pt idx="0">
                  <c:v>0.64384600000000003</c:v>
                </c:pt>
                <c:pt idx="1">
                  <c:v>0.62949999999999995</c:v>
                </c:pt>
                <c:pt idx="2">
                  <c:v>0.62421899999999997</c:v>
                </c:pt>
                <c:pt idx="3">
                  <c:v>0.62346900000000005</c:v>
                </c:pt>
                <c:pt idx="4">
                  <c:v>0.622174</c:v>
                </c:pt>
                <c:pt idx="5">
                  <c:v>0.62062499999999998</c:v>
                </c:pt>
                <c:pt idx="6">
                  <c:v>0.61632699999999996</c:v>
                </c:pt>
                <c:pt idx="7">
                  <c:v>0.61461500000000002</c:v>
                </c:pt>
                <c:pt idx="8">
                  <c:v>0.61448999999999998</c:v>
                </c:pt>
                <c:pt idx="9">
                  <c:v>0.61023300000000003</c:v>
                </c:pt>
                <c:pt idx="10">
                  <c:v>0.609545</c:v>
                </c:pt>
                <c:pt idx="11">
                  <c:v>0.60738199999999998</c:v>
                </c:pt>
                <c:pt idx="12">
                  <c:v>0.60083299999999995</c:v>
                </c:pt>
                <c:pt idx="13">
                  <c:v>0.59979199999999999</c:v>
                </c:pt>
                <c:pt idx="14">
                  <c:v>0.58499999999999996</c:v>
                </c:pt>
                <c:pt idx="15">
                  <c:v>0.58399999999999996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F-4F40-BFFD-3D538A188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6921888"/>
        <c:axId val="1296919968"/>
      </c:barChart>
      <c:catAx>
        <c:axId val="1296921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Credit Card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19968"/>
        <c:crosses val="autoZero"/>
        <c:auto val="1"/>
        <c:lblAlgn val="ctr"/>
        <c:lblOffset val="100"/>
        <c:noMultiLvlLbl val="0"/>
      </c:catAx>
      <c:valAx>
        <c:axId val="129691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</a:t>
                </a:r>
                <a:r>
                  <a:rPr lang="en-US" baseline="0"/>
                  <a:t> Discount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2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 Days to Ship Orders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avg_days_to_ship!$B$1</c:f>
              <c:strCache>
                <c:ptCount val="1"/>
                <c:pt idx="0">
                  <c:v>avg_ship_days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avg_days_to_ship!$A$2:$A$5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avg_days_to_ship!$B$2:$B$5</c:f>
              <c:numCache>
                <c:formatCode>General</c:formatCode>
                <c:ptCount val="4"/>
                <c:pt idx="0">
                  <c:v>57.167700000000004</c:v>
                </c:pt>
                <c:pt idx="1">
                  <c:v>71.110699999999994</c:v>
                </c:pt>
                <c:pt idx="2">
                  <c:v>117.7555</c:v>
                </c:pt>
                <c:pt idx="3">
                  <c:v>174.09549999999999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A-451F-B5CF-1F7B02B7C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4634496"/>
        <c:axId val="1214636416"/>
      </c:barChart>
      <c:catAx>
        <c:axId val="121463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6416"/>
        <c:crosses val="autoZero"/>
        <c:auto val="1"/>
        <c:lblAlgn val="ctr"/>
        <c:lblOffset val="100"/>
        <c:noMultiLvlLbl val="0"/>
      </c:catAx>
      <c:valAx>
        <c:axId val="121463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B2F57C-02FD-3F75-9F02-6872825D8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SQL and Databases:</a:t>
            </a:r>
            <a:br>
              <a:rPr lang="en-US" dirty="0"/>
            </a:br>
            <a:r>
              <a:rPr lang="en-US" dirty="0"/>
              <a:t>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C3AE3-C8F3-6742-77E3-55065167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Thay Chansy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EF012-3D71-BAA3-01CD-8B3227B2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3" b="36732"/>
          <a:stretch/>
        </p:blipFill>
        <p:spPr>
          <a:xfrm>
            <a:off x="-17627" y="-9225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9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Purchases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5726548" y="2340131"/>
            <a:ext cx="5874321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purchase volume at 310.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Dip from Q1, with purchases at 262.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Q3/Q4: </a:t>
            </a:r>
            <a:r>
              <a:rPr lang="en-US" dirty="0">
                <a:solidFill>
                  <a:schemeClr val="tx2"/>
                </a:solidFill>
              </a:rPr>
              <a:t>Continued decline, at 229 and 199 purchases.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D97C72-E365-975D-2E2C-D3683FA89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333798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316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Quarter on Quarter % Change in Revenue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5F8244-6740-D419-CAEA-BE4EB0CE9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973232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BCE3C6-9D86-4F6B-3C46-5974A912777B}"/>
              </a:ext>
            </a:extLst>
          </p:cNvPr>
          <p:cNvSpPr txBox="1"/>
          <p:nvPr/>
        </p:nvSpPr>
        <p:spPr>
          <a:xfrm>
            <a:off x="6467100" y="2899879"/>
            <a:ext cx="5622422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17%  </a:t>
            </a:r>
            <a:r>
              <a:rPr lang="en-US" dirty="0">
                <a:solidFill>
                  <a:schemeClr val="tx2"/>
                </a:solidFill>
              </a:rPr>
              <a:t>compared to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Q4: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20%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Q3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Revenue and Orders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revenue at ~$39 million.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Steady Decline: </a:t>
            </a:r>
            <a:r>
              <a:rPr lang="en-US" dirty="0">
                <a:solidFill>
                  <a:schemeClr val="tx2"/>
                </a:solidFill>
              </a:rPr>
              <a:t>Revenue dropped to ~$32 million in </a:t>
            </a:r>
            <a:r>
              <a:rPr lang="en-US" b="1" dirty="0">
                <a:solidFill>
                  <a:schemeClr val="tx2"/>
                </a:solidFill>
              </a:rPr>
              <a:t>Q2 </a:t>
            </a:r>
            <a:r>
              <a:rPr lang="en-US" dirty="0">
                <a:solidFill>
                  <a:schemeClr val="tx2"/>
                </a:solidFill>
              </a:rPr>
              <a:t>and continue to decline in </a:t>
            </a:r>
            <a:r>
              <a:rPr lang="en-US" b="1" dirty="0">
                <a:solidFill>
                  <a:schemeClr val="tx2"/>
                </a:solidFill>
              </a:rPr>
              <a:t>Q3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Decrease: </a:t>
            </a:r>
            <a:r>
              <a:rPr lang="en-US" dirty="0">
                <a:solidFill>
                  <a:schemeClr val="tx2"/>
                </a:solidFill>
              </a:rPr>
              <a:t>~Approximately </a:t>
            </a:r>
            <a:r>
              <a:rPr lang="en-US" b="1" dirty="0">
                <a:solidFill>
                  <a:schemeClr val="tx2"/>
                </a:solidFill>
              </a:rPr>
              <a:t>41% </a:t>
            </a:r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920969-FB1B-9F1B-A951-CD305A47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440434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01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06777"/>
            <a:ext cx="10349809" cy="2179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Shipping Metrics</a:t>
            </a:r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2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Average Discount Offered by Credit Card Type</a:t>
            </a:r>
            <a:br>
              <a:rPr lang="en-US" sz="3100"/>
            </a:br>
            <a:endParaRPr lang="en-US" sz="3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C6A99-022A-F912-765C-A32B58A7A722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Top 5 Credit Card Type Discounts: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1. </a:t>
            </a:r>
            <a:r>
              <a:rPr lang="en-US" dirty="0">
                <a:solidFill>
                  <a:schemeClr val="tx2"/>
                </a:solidFill>
              </a:rPr>
              <a:t>Laser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2. </a:t>
            </a:r>
            <a:r>
              <a:rPr lang="en-US" dirty="0">
                <a:solidFill>
                  <a:schemeClr val="tx2"/>
                </a:solidFill>
              </a:rPr>
              <a:t>Mastercard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3. </a:t>
            </a:r>
            <a:r>
              <a:rPr lang="en-US" dirty="0">
                <a:solidFill>
                  <a:schemeClr val="tx2"/>
                </a:solidFill>
              </a:rPr>
              <a:t>Maestro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4. </a:t>
            </a:r>
            <a:r>
              <a:rPr lang="en-US" dirty="0">
                <a:solidFill>
                  <a:schemeClr val="tx2"/>
                </a:solidFill>
              </a:rPr>
              <a:t>Visa-Electron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5. </a:t>
            </a:r>
            <a:r>
              <a:rPr lang="en-US" dirty="0">
                <a:solidFill>
                  <a:schemeClr val="tx2"/>
                </a:solidFill>
              </a:rPr>
              <a:t>China-</a:t>
            </a:r>
            <a:r>
              <a:rPr lang="en-US" dirty="0" err="1">
                <a:solidFill>
                  <a:schemeClr val="tx2"/>
                </a:solidFill>
              </a:rPr>
              <a:t>Unionpay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0D3EDD-98B3-5934-9D4F-BA0E377D1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430585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386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Time Taken to Ship Orders by Quarter 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Average shipping time was 57 days.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Sharp Increases: </a:t>
            </a:r>
            <a:r>
              <a:rPr lang="en-US" dirty="0">
                <a:solidFill>
                  <a:schemeClr val="tx2"/>
                </a:solidFill>
              </a:rPr>
              <a:t>Shipping times jumped to 71 days in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r>
              <a:rPr lang="en-US" dirty="0">
                <a:solidFill>
                  <a:schemeClr val="tx2"/>
                </a:solidFill>
              </a:rPr>
              <a:t>, nearly doubling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increase: </a:t>
            </a:r>
            <a:r>
              <a:rPr lang="en-US" dirty="0">
                <a:solidFill>
                  <a:schemeClr val="tx2"/>
                </a:solidFill>
              </a:rPr>
              <a:t>This represents a </a:t>
            </a:r>
            <a:r>
              <a:rPr lang="en-US" b="1" dirty="0">
                <a:solidFill>
                  <a:schemeClr val="tx2"/>
                </a:solidFill>
              </a:rPr>
              <a:t>tripling </a:t>
            </a:r>
            <a:r>
              <a:rPr lang="en-US" dirty="0">
                <a:solidFill>
                  <a:schemeClr val="tx2"/>
                </a:solidFill>
              </a:rPr>
              <a:t>of shipping times 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 </a:t>
            </a:r>
            <a:r>
              <a:rPr lang="en-US" dirty="0">
                <a:solidFill>
                  <a:schemeClr val="tx2"/>
                </a:solidFill>
              </a:rPr>
              <a:t>(174 days vs 57 days).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AB85FF-C026-1827-11F1-E3E498546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659343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569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2BC2-BDFC-9D4E-AC24-BE3BE7E6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D9503-DAC9-DF55-71DD-ECC997DA1366}"/>
              </a:ext>
            </a:extLst>
          </p:cNvPr>
          <p:cNvSpPr txBox="1"/>
          <p:nvPr/>
        </p:nvSpPr>
        <p:spPr>
          <a:xfrm>
            <a:off x="383311" y="2484819"/>
            <a:ext cx="61144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better understand the reasons behind the decline, gather additional data and investigate root cause: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customer feedback:</a:t>
            </a:r>
            <a:r>
              <a:rPr lang="en-US" dirty="0"/>
              <a:t> Look for recurring themes or complaints that might indicate specific areas needing improvement.</a:t>
            </a: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Conduct surveys:</a:t>
            </a:r>
            <a:r>
              <a:rPr lang="en-US" dirty="0"/>
              <a:t> Survey your customers directly to understand their satisfaction levels and gather their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social media:</a:t>
            </a:r>
            <a:r>
              <a:rPr lang="en-US" dirty="0"/>
              <a:t> See what customers are saying about your brand on social media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Communicate with Customers: </a:t>
            </a:r>
            <a:r>
              <a:rPr lang="en-US" dirty="0"/>
              <a:t>Be transparent about delays and offer faster shipping options.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23C4D-5819-96E8-9259-F0FE450BA622}"/>
              </a:ext>
            </a:extLst>
          </p:cNvPr>
          <p:cNvSpPr txBox="1"/>
          <p:nvPr/>
        </p:nvSpPr>
        <p:spPr>
          <a:xfrm>
            <a:off x="6834908" y="2168414"/>
            <a:ext cx="4973781" cy="5208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 conditions: </a:t>
            </a:r>
            <a:r>
              <a:rPr lang="en-US" dirty="0"/>
              <a:t>Has there been a downturn in the overall market that's impacting your industry?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Product/Service Issues: </a:t>
            </a:r>
            <a:r>
              <a:rPr lang="en-US" dirty="0"/>
              <a:t>Were there any quality issues or negative customer feedback that affected sales?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Competition: </a:t>
            </a:r>
            <a:r>
              <a:rPr lang="en-US" dirty="0"/>
              <a:t>Have new competitors emerged, or have existing competitors gained market share?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Marketing/Sales Strategies: </a:t>
            </a:r>
            <a:r>
              <a:rPr lang="en-US" dirty="0"/>
              <a:t>Were there any changes in marketing or sales strategies that might have negatively impacted revenue?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F9-4CBE-3E04-2404-06CE5F0D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C50EA-17A6-7052-D78E-8F64D8FB1F19}"/>
              </a:ext>
            </a:extLst>
          </p:cNvPr>
          <p:cNvSpPr txBox="1"/>
          <p:nvPr/>
        </p:nvSpPr>
        <p:spPr>
          <a:xfrm>
            <a:off x="1182249" y="2586178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$124,714,086.32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CB81E-502C-A9B7-923B-FABBCC277308}"/>
              </a:ext>
            </a:extLst>
          </p:cNvPr>
          <p:cNvSpPr txBox="1"/>
          <p:nvPr/>
        </p:nvSpPr>
        <p:spPr>
          <a:xfrm>
            <a:off x="3362031" y="2586177"/>
            <a:ext cx="195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Orders: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1000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E22FC-F921-3EF4-BF65-F396A45C5FC9}"/>
              </a:ext>
            </a:extLst>
          </p:cNvPr>
          <p:cNvSpPr txBox="1"/>
          <p:nvPr/>
        </p:nvSpPr>
        <p:spPr>
          <a:xfrm>
            <a:off x="5398649" y="2586177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Customers: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994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CB614-375A-7109-B627-538EF56A9AA3}"/>
              </a:ext>
            </a:extLst>
          </p:cNvPr>
          <p:cNvSpPr txBox="1"/>
          <p:nvPr/>
        </p:nvSpPr>
        <p:spPr>
          <a:xfrm>
            <a:off x="1182249" y="3557911"/>
            <a:ext cx="2276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$23,346,779.63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E4AA8-AA21-AEE1-8DB3-AA8B8FDD59C4}"/>
              </a:ext>
            </a:extLst>
          </p:cNvPr>
          <p:cNvSpPr txBox="1"/>
          <p:nvPr/>
        </p:nvSpPr>
        <p:spPr>
          <a:xfrm>
            <a:off x="7906322" y="2586176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Average Rating (Out of 5):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3.07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F407B-4972-43A2-1986-EFAE2A38AB9D}"/>
              </a:ext>
            </a:extLst>
          </p:cNvPr>
          <p:cNvSpPr txBox="1"/>
          <p:nvPr/>
        </p:nvSpPr>
        <p:spPr>
          <a:xfrm>
            <a:off x="3202704" y="355791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Orders: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199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522BE-53CA-8F6D-53E8-FA410AF6BCB6}"/>
              </a:ext>
            </a:extLst>
          </p:cNvPr>
          <p:cNvSpPr txBox="1"/>
          <p:nvPr/>
        </p:nvSpPr>
        <p:spPr>
          <a:xfrm>
            <a:off x="5320141" y="352136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Avg Days to Ship: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105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3D895-85FF-58CC-583D-ACF68CF91BFB}"/>
              </a:ext>
            </a:extLst>
          </p:cNvPr>
          <p:cNvSpPr txBox="1"/>
          <p:nvPr/>
        </p:nvSpPr>
        <p:spPr>
          <a:xfrm>
            <a:off x="7934032" y="3557910"/>
            <a:ext cx="269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% Good Feedback: </a:t>
            </a:r>
            <a:r>
              <a:rPr lang="en-US" b="1" dirty="0">
                <a:solidFill>
                  <a:srgbClr val="000000"/>
                </a:solidFill>
                <a:latin typeface="Aptos Narrow" panose="020B0004020202020204" pitchFamily="34" charset="0"/>
              </a:rPr>
              <a:t>23.32%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3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Customer Metrics</a:t>
            </a:r>
          </a:p>
        </p:txBody>
      </p:sp>
    </p:spTree>
    <p:extLst>
      <p:ext uri="{BB962C8B-B14F-4D97-AF65-F5344CB8AC3E}">
        <p14:creationId xmlns:p14="http://schemas.microsoft.com/office/powerpoint/2010/main" val="793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Distribution of Customers across State</a:t>
            </a:r>
            <a:br>
              <a:rPr lang="en-US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577738" y="2893475"/>
            <a:ext cx="4425911" cy="3242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Top 5: </a:t>
            </a:r>
            <a:r>
              <a:rPr lang="en-US" sz="1500" dirty="0">
                <a:solidFill>
                  <a:schemeClr val="tx2"/>
                </a:solidFill>
              </a:rPr>
              <a:t>California and Texas lead the nation in car purchases, followed by Florida, New York and the District of Columbia.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Population Density: </a:t>
            </a:r>
            <a:r>
              <a:rPr lang="en-US" sz="1500" dirty="0">
                <a:solidFill>
                  <a:schemeClr val="tx2"/>
                </a:solidFill>
              </a:rPr>
              <a:t>These states tend to have high population densities, which could lead to a greater overall need for cars.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Urbanization: </a:t>
            </a:r>
            <a:r>
              <a:rPr lang="en-US" sz="1500" dirty="0">
                <a:solidFill>
                  <a:schemeClr val="tx2"/>
                </a:solidFill>
              </a:rPr>
              <a:t>More urban areas often rely less on public transportation and more on personal vehicles.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2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D34DD57-7E51-2951-F14F-603B95D3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054228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3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Average Customer Ratings by Quarter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Decrease: </a:t>
            </a:r>
            <a:r>
              <a:rPr lang="en-US" dirty="0">
                <a:solidFill>
                  <a:schemeClr val="tx2"/>
                </a:solidFill>
              </a:rPr>
              <a:t>There have been a </a:t>
            </a:r>
            <a:r>
              <a:rPr lang="en-US" b="1" dirty="0">
                <a:solidFill>
                  <a:schemeClr val="tx2"/>
                </a:solidFill>
              </a:rPr>
              <a:t>steady decrease </a:t>
            </a:r>
            <a:r>
              <a:rPr lang="en-US" dirty="0">
                <a:solidFill>
                  <a:schemeClr val="tx2"/>
                </a:solidFill>
              </a:rPr>
              <a:t>in the % of customer satisfaction rating received from each quarter.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Dissatisfaction: </a:t>
            </a:r>
            <a:r>
              <a:rPr lang="en-US" dirty="0">
                <a:solidFill>
                  <a:schemeClr val="tx2"/>
                </a:solidFill>
              </a:rPr>
              <a:t>The recurring decline suggest the customer are unhappy with the product or service provided.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Customer support: </a:t>
            </a:r>
            <a:r>
              <a:rPr lang="en-US" dirty="0">
                <a:solidFill>
                  <a:schemeClr val="tx2"/>
                </a:solidFill>
              </a:rPr>
              <a:t>Is customer support responsive and helpful remedy problems?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6BA181-4855-8929-2DE1-1D696AB7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265786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489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Trend of Customer Satisfaction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D6F3-EC91-87ED-3E94-129593DDEE50}"/>
              </a:ext>
            </a:extLst>
          </p:cNvPr>
          <p:cNvSpPr txBox="1"/>
          <p:nvPr/>
        </p:nvSpPr>
        <p:spPr>
          <a:xfrm>
            <a:off x="6324130" y="2449724"/>
            <a:ext cx="4916971" cy="2798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severity of the terms from “very good’’ to “very bad” suggest a substantial shift in the customer perception.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Potential issue with the product, service, or customer experience.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Progressive worsening of the situation since the continuous decline. Not a one-time event.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88D835-13BB-173D-DB66-990648B2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652769"/>
              </p:ext>
            </p:extLst>
          </p:nvPr>
        </p:nvGraphicFramePr>
        <p:xfrm>
          <a:off x="1141639" y="2445504"/>
          <a:ext cx="457517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83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Top Vehicle Makers Preferred By Customers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Domestic</a:t>
            </a:r>
            <a:r>
              <a:rPr lang="en-US" dirty="0">
                <a:solidFill>
                  <a:schemeClr val="tx2"/>
                </a:solidFill>
              </a:rPr>
              <a:t> vehicle maker make up the majority of customers.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among customers.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second place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Toyota </a:t>
            </a:r>
            <a:r>
              <a:rPr lang="en-US" dirty="0">
                <a:solidFill>
                  <a:schemeClr val="tx2"/>
                </a:solidFill>
              </a:rPr>
              <a:t>secures the third position, </a:t>
            </a: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closely behind in third and fourth respectively.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EE55CE-4557-CDCD-FBF3-3FDCA661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52422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62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Most Preferred Vehicle Make In Each State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1"/>
            <a:ext cx="4916971" cy="21746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across states.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behind in second place.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secures the third position; </a:t>
            </a: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third.</a:t>
            </a: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D9981C-E797-1A50-5B0B-D0761EE7A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2845"/>
              </p:ext>
            </p:extLst>
          </p:nvPr>
        </p:nvGraphicFramePr>
        <p:xfrm>
          <a:off x="1793539" y="721081"/>
          <a:ext cx="2207283" cy="5441866"/>
        </p:xfrm>
        <a:graphic>
          <a:graphicData uri="http://schemas.openxmlformats.org/drawingml/2006/table">
            <a:tbl>
              <a:tblPr firstRow="1" bandRow="1"/>
              <a:tblGrid>
                <a:gridCol w="1128901">
                  <a:extLst>
                    <a:ext uri="{9D8B030D-6E8A-4147-A177-3AD203B41FA5}">
                      <a16:colId xmlns:a16="http://schemas.microsoft.com/office/drawing/2014/main" val="1370094490"/>
                    </a:ext>
                  </a:extLst>
                </a:gridCol>
                <a:gridCol w="1078382">
                  <a:extLst>
                    <a:ext uri="{9D8B030D-6E8A-4147-A177-3AD203B41FA5}">
                      <a16:colId xmlns:a16="http://schemas.microsoft.com/office/drawing/2014/main" val="3695483377"/>
                    </a:ext>
                  </a:extLst>
                </a:gridCol>
              </a:tblGrid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Count of State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25927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Acura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243488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Audi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730653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BMW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51617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Buick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50772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Cadillac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290600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Chevrolet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47893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Chrysler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22628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Dodge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89260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Ferrari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31218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Ford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17322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GMC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00697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Honda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02174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Hyundai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23417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Isuzu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437683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Jaguar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25358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Jeep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607237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450630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Lexus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1641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Lincoln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0959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Maserati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92971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Maybach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0755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Mazda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17040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Mercedes-Benz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642698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Mercury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404439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Mitsubishi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96734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Nissan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137524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Oldsmobile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252061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Pontiac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438918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Porsche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69315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Ram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953837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Saab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126326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Subaru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319730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Suzuki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438033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Toyota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097635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Volkswagen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675632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Volvo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301625"/>
                  </a:ext>
                </a:extLst>
              </a:tr>
              <a:tr h="14320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2407" marR="2407" marT="24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143</a:t>
                      </a:r>
                    </a:p>
                  </a:txBody>
                  <a:tcPr marL="2407" marR="2407" marT="2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24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80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Revenue Metrics</a:t>
            </a:r>
          </a:p>
        </p:txBody>
      </p:sp>
    </p:spTree>
    <p:extLst>
      <p:ext uri="{BB962C8B-B14F-4D97-AF65-F5344CB8AC3E}">
        <p14:creationId xmlns:p14="http://schemas.microsoft.com/office/powerpoint/2010/main" val="19733949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898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 Narrow</vt:lpstr>
      <vt:lpstr>Arial</vt:lpstr>
      <vt:lpstr>Grandview</vt:lpstr>
      <vt:lpstr>Symbol</vt:lpstr>
      <vt:lpstr>Wingdings</vt:lpstr>
      <vt:lpstr>CosineVTI</vt:lpstr>
      <vt:lpstr>SQL and Databases: Project Report</vt:lpstr>
      <vt:lpstr>Business Overview</vt:lpstr>
      <vt:lpstr>Customer Metrics</vt:lpstr>
      <vt:lpstr>Distribution of Customers across State </vt:lpstr>
      <vt:lpstr>Average Customer Ratings by Quarter </vt:lpstr>
      <vt:lpstr>Trend of Customer Satisfaction </vt:lpstr>
      <vt:lpstr>Top Vehicle Makers Preferred By Customers </vt:lpstr>
      <vt:lpstr>Most Preferred Vehicle Make In Each State </vt:lpstr>
      <vt:lpstr>Revenue Metrics</vt:lpstr>
      <vt:lpstr>Trend of Purchases by Quarter </vt:lpstr>
      <vt:lpstr>Quarter on Quarter % Change in Revenue </vt:lpstr>
      <vt:lpstr>Trend of Revenue and Orders by Quarter </vt:lpstr>
      <vt:lpstr>Shipping Metrics</vt:lpstr>
      <vt:lpstr>Average Discount Offered by Credit Card Type </vt:lpstr>
      <vt:lpstr>Time Taken to Ship Orders by Quarter  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Databases: Project Report</dc:title>
  <dc:creator>Thay Chansy</dc:creator>
  <cp:lastModifiedBy>Thay Chansy</cp:lastModifiedBy>
  <cp:revision>38</cp:revision>
  <dcterms:created xsi:type="dcterms:W3CDTF">2024-05-25T16:16:29Z</dcterms:created>
  <dcterms:modified xsi:type="dcterms:W3CDTF">2024-05-25T22:07:41Z</dcterms:modified>
</cp:coreProperties>
</file>