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customer_distributi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avg_rating_per_quarter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cust_feedback_percent_per_quarter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top5_by_vehicle_maker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order_trend_per_quarter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percent_qoq_change_per_quarter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trend_revenue_orders_per_quarter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avg_discount_per_cc_type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yc\Documents\sql-business-case\new-wheels-db\Data\avg_days_to_ship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5 Purchases per State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customer_distribution!$B$1</c:f>
              <c:strCache>
                <c:ptCount val="1"/>
                <c:pt idx="0">
                  <c:v>state_count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customer_distribution!$A$2:$A$6</c:f>
              <c:strCache>
                <c:ptCount val="5"/>
                <c:pt idx="0">
                  <c:v>California</c:v>
                </c:pt>
                <c:pt idx="1">
                  <c:v>Texas</c:v>
                </c:pt>
                <c:pt idx="2">
                  <c:v>Florida</c:v>
                </c:pt>
                <c:pt idx="3">
                  <c:v>New York</c:v>
                </c:pt>
                <c:pt idx="4">
                  <c:v>District of Columbia</c:v>
                </c:pt>
              </c:strCache>
            </c:strRef>
          </c:cat>
          <c:val>
            <c:numRef>
              <c:f>customer_distribution!$B$2:$B$6</c:f>
              <c:numCache>
                <c:formatCode>General</c:formatCode>
                <c:ptCount val="5"/>
                <c:pt idx="0">
                  <c:v>97</c:v>
                </c:pt>
                <c:pt idx="1">
                  <c:v>97</c:v>
                </c:pt>
                <c:pt idx="2">
                  <c:v>86</c:v>
                </c:pt>
                <c:pt idx="3">
                  <c:v>69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4-40DA-9645-22997D326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14446016"/>
        <c:axId val="414446976"/>
      </c:barChart>
      <c:catAx>
        <c:axId val="4144460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446976"/>
        <c:crosses val="autoZero"/>
        <c:auto val="1"/>
        <c:lblAlgn val="ctr"/>
        <c:lblOffset val="100"/>
        <c:noMultiLvlLbl val="0"/>
      </c:catAx>
      <c:valAx>
        <c:axId val="414446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4460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Feedback % per Quarter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avg_rating_per_quarter!$B$1</c:f>
              <c:strCache>
                <c:ptCount val="1"/>
                <c:pt idx="0">
                  <c:v>feedback_avg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avg_rating_per_quarter!$A$2:$A$5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avg_rating_per_quarter!$B$2:$B$5</c:f>
              <c:numCache>
                <c:formatCode>General</c:formatCode>
                <c:ptCount val="4"/>
                <c:pt idx="0">
                  <c:v>3.5548000000000002</c:v>
                </c:pt>
                <c:pt idx="1">
                  <c:v>3.355</c:v>
                </c:pt>
                <c:pt idx="2">
                  <c:v>2.9563000000000001</c:v>
                </c:pt>
                <c:pt idx="3">
                  <c:v>2.3969999999999998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B3-4ED8-B31C-A6238277F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7082255"/>
        <c:axId val="1587088975"/>
      </c:barChart>
      <c:catAx>
        <c:axId val="15870822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8975"/>
        <c:crosses val="autoZero"/>
        <c:auto val="1"/>
        <c:lblAlgn val="ctr"/>
        <c:lblOffset val="100"/>
        <c:noMultiLvlLbl val="0"/>
      </c:catAx>
      <c:valAx>
        <c:axId val="1587088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Feedback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225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solidFill>
          <a:schemeClr val="bg1">
            <a:alpha val="0"/>
          </a:schemeClr>
        </a:solidFill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solidFill>
      <a:schemeClr val="bg1">
        <a:alpha val="97000"/>
      </a:schemeClr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Trend</a:t>
            </a:r>
            <a:r>
              <a:rPr lang="en-US" baseline="0"/>
              <a:t> of Customer Satisfaction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cust_feedback_percent_per_quart!$A$9</c:f>
              <c:strCache>
                <c:ptCount val="1"/>
                <c:pt idx="0">
                  <c:v>Very 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cust_feedback_percent_per_quart!$B$9:$E$9</c:f>
              <c:numCache>
                <c:formatCode>General</c:formatCode>
                <c:ptCount val="4"/>
                <c:pt idx="0">
                  <c:v>30</c:v>
                </c:pt>
                <c:pt idx="1">
                  <c:v>28.626000000000001</c:v>
                </c:pt>
                <c:pt idx="2">
                  <c:v>16.593900000000001</c:v>
                </c:pt>
                <c:pt idx="3">
                  <c:v>10.0503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9B-4393-9F31-0A77F0B52A56}"/>
            </c:ext>
          </c:extLst>
        </c:ser>
        <c:ser>
          <c:idx val="1"/>
          <c:order val="1"/>
          <c:tx>
            <c:strRef>
              <c:f>cust_feedback_percent_per_quart!$A$10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cust_feedback_percent_per_quart!$B$10:$E$10</c:f>
              <c:numCache>
                <c:formatCode>General</c:formatCode>
                <c:ptCount val="4"/>
                <c:pt idx="0">
                  <c:v>28.709700000000002</c:v>
                </c:pt>
                <c:pt idx="1">
                  <c:v>22.1374</c:v>
                </c:pt>
                <c:pt idx="2">
                  <c:v>20.960699999999999</c:v>
                </c:pt>
                <c:pt idx="3">
                  <c:v>10.0503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9B-4393-9F31-0A77F0B52A56}"/>
            </c:ext>
          </c:extLst>
        </c:ser>
        <c:ser>
          <c:idx val="2"/>
          <c:order val="2"/>
          <c:tx>
            <c:strRef>
              <c:f>cust_feedback_percent_per_quart!$A$11</c:f>
              <c:strCache>
                <c:ptCount val="1"/>
                <c:pt idx="0">
                  <c:v>Okay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cust_feedback_percent_per_quart!$B$11:$E$11</c:f>
              <c:numCache>
                <c:formatCode>General</c:formatCode>
                <c:ptCount val="4"/>
                <c:pt idx="0">
                  <c:v>19.032299999999999</c:v>
                </c:pt>
                <c:pt idx="1">
                  <c:v>20.228999999999999</c:v>
                </c:pt>
                <c:pt idx="2">
                  <c:v>21.834099999999999</c:v>
                </c:pt>
                <c:pt idx="3">
                  <c:v>20.1005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9B-4393-9F31-0A77F0B52A56}"/>
            </c:ext>
          </c:extLst>
        </c:ser>
        <c:ser>
          <c:idx val="3"/>
          <c:order val="3"/>
          <c:tx>
            <c:strRef>
              <c:f>cust_feedback_percent_per_quart!$A$12</c:f>
              <c:strCache>
                <c:ptCount val="1"/>
                <c:pt idx="0">
                  <c:v>Bad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cust_feedback_percent_per_quart!$B$12:$E$12</c:f>
              <c:numCache>
                <c:formatCode>General</c:formatCode>
                <c:ptCount val="4"/>
                <c:pt idx="0">
                  <c:v>11.2903</c:v>
                </c:pt>
                <c:pt idx="1">
                  <c:v>14.1221</c:v>
                </c:pt>
                <c:pt idx="2">
                  <c:v>22.7074</c:v>
                </c:pt>
                <c:pt idx="3">
                  <c:v>29.145700000000001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A9B-4393-9F31-0A77F0B52A56}"/>
            </c:ext>
          </c:extLst>
        </c:ser>
        <c:ser>
          <c:idx val="4"/>
          <c:order val="4"/>
          <c:tx>
            <c:strRef>
              <c:f>cust_feedback_percent_per_quart!$A$13</c:f>
              <c:strCache>
                <c:ptCount val="1"/>
                <c:pt idx="0">
                  <c:v>Very Bad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cust_feedback_percent_per_quart!$B$8:$E$8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cust_feedback_percent_per_quart!$B$13:$E$13</c:f>
              <c:numCache>
                <c:formatCode>General</c:formatCode>
                <c:ptCount val="4"/>
                <c:pt idx="0">
                  <c:v>10.967700000000001</c:v>
                </c:pt>
                <c:pt idx="1">
                  <c:v>14.8855</c:v>
                </c:pt>
                <c:pt idx="2">
                  <c:v>17.9039</c:v>
                </c:pt>
                <c:pt idx="3">
                  <c:v>30.653300000000002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9B-4393-9F31-0A77F0B52A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310367"/>
        <c:axId val="57311327"/>
      </c:barChart>
      <c:catAx>
        <c:axId val="573103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1327"/>
        <c:crosses val="autoZero"/>
        <c:auto val="1"/>
        <c:lblAlgn val="ctr"/>
        <c:lblOffset val="100"/>
        <c:noMultiLvlLbl val="0"/>
      </c:catAx>
      <c:valAx>
        <c:axId val="57311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Satisfication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0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Vehicle</a:t>
            </a:r>
            <a:r>
              <a:rPr lang="en-US" baseline="0"/>
              <a:t> Maker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top5_by_vehicle_maker!$B$1</c:f>
              <c:strCache>
                <c:ptCount val="1"/>
                <c:pt idx="0">
                  <c:v>Top 5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top5_by_vehicle_maker!$A$2:$A$6</c:f>
              <c:strCache>
                <c:ptCount val="5"/>
                <c:pt idx="0">
                  <c:v>Chevrolet</c:v>
                </c:pt>
                <c:pt idx="1">
                  <c:v>Ford</c:v>
                </c:pt>
                <c:pt idx="2">
                  <c:v>Toyota</c:v>
                </c:pt>
                <c:pt idx="3">
                  <c:v>Pontiac</c:v>
                </c:pt>
                <c:pt idx="4">
                  <c:v>Dodge</c:v>
                </c:pt>
              </c:strCache>
            </c:strRef>
          </c:cat>
          <c:val>
            <c:numRef>
              <c:f>top5_by_vehicle_maker!$B$2:$B$6</c:f>
              <c:numCache>
                <c:formatCode>General</c:formatCode>
                <c:ptCount val="5"/>
                <c:pt idx="0">
                  <c:v>83</c:v>
                </c:pt>
                <c:pt idx="1">
                  <c:v>63</c:v>
                </c:pt>
                <c:pt idx="2">
                  <c:v>52</c:v>
                </c:pt>
                <c:pt idx="3">
                  <c:v>50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E2-47AE-A375-ED8812450A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7082735"/>
        <c:axId val="1587088015"/>
      </c:barChart>
      <c:catAx>
        <c:axId val="1587082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Vehicle</a:t>
                </a:r>
                <a:r>
                  <a:rPr lang="en-US" baseline="0"/>
                  <a:t> Maker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8015"/>
        <c:crosses val="autoZero"/>
        <c:auto val="1"/>
        <c:lblAlgn val="ctr"/>
        <c:lblOffset val="100"/>
        <c:noMultiLvlLbl val="0"/>
      </c:catAx>
      <c:valAx>
        <c:axId val="1587088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</a:t>
                </a:r>
                <a:r>
                  <a:rPr lang="en-US" baseline="0"/>
                  <a:t> Count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82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Purchases</a:t>
            </a:r>
            <a:r>
              <a:rPr lang="en-US" baseline="0"/>
              <a:t> by Quarter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order_trend_per_quarter!$B$1</c:f>
              <c:strCache>
                <c:ptCount val="1"/>
                <c:pt idx="0">
                  <c:v>orders_by_quarter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order_trend_per_quarter!$A$2:$A$5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order_trend_per_quarter!$B$2:$B$5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AC3-4FC0-8239-CCEEADB1BE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0096175"/>
        <c:axId val="1250095215"/>
      </c:scatterChart>
      <c:valAx>
        <c:axId val="1250096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5215"/>
        <c:crosses val="autoZero"/>
        <c:crossBetween val="midCat"/>
      </c:valAx>
      <c:valAx>
        <c:axId val="12500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6175"/>
        <c:crosses val="autoZero"/>
        <c:crossBetween val="midCat"/>
      </c:valAx>
      <c:spPr>
        <a:noFill/>
        <a:ln>
          <a:solidFill>
            <a:schemeClr val="accent1">
              <a:alpha val="96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QOQ%</a:t>
            </a:r>
            <a:r>
              <a:rPr lang="en-US" baseline="0"/>
              <a:t> Change in Revenue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percent_qoq_change_per_quarter!$C$1</c:f>
              <c:strCache>
                <c:ptCount val="1"/>
                <c:pt idx="0">
                  <c:v>perc_qoq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percent_qoq_change_per_quarter!$A$2:$A$5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percent_qoq_change_per_quarter!$C$2:$C$5</c:f>
              <c:numCache>
                <c:formatCode>General</c:formatCode>
                <c:ptCount val="4"/>
                <c:pt idx="0">
                  <c:v>0</c:v>
                </c:pt>
                <c:pt idx="1">
                  <c:v>-17.010352685602999</c:v>
                </c:pt>
                <c:pt idx="2">
                  <c:v>-10.655190805458</c:v>
                </c:pt>
                <c:pt idx="3">
                  <c:v>-20.127052535756999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CC-4860-B3BB-EDD66D1F3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0097615"/>
        <c:axId val="1250095215"/>
      </c:lineChart>
      <c:catAx>
        <c:axId val="12500976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5215"/>
        <c:crosses val="autoZero"/>
        <c:auto val="1"/>
        <c:lblAlgn val="ctr"/>
        <c:lblOffset val="100"/>
        <c:noMultiLvlLbl val="0"/>
      </c:catAx>
      <c:valAx>
        <c:axId val="1250095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Change in Revenue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097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</a:t>
            </a:r>
            <a:r>
              <a:rPr lang="en-US" baseline="0"/>
              <a:t> and Orders by Quarter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trend_revenue_orders_per_quarte!$B$1</c:f>
              <c:strCache>
                <c:ptCount val="1"/>
                <c:pt idx="0">
                  <c:v>total_revenue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trend_revenue_orders_per_quarte!$A$2:$A$5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trend_revenue_orders_per_quarte!$B$2:$B$5</c:f>
              <c:numCache>
                <c:formatCode>_("$"* #,##0.00_);_("$"* \(#,##0.00\);_("$"* "-"??_);_(@_)</c:formatCode>
                <c:ptCount val="4"/>
                <c:pt idx="0">
                  <c:v>39421580.159295999</c:v>
                </c:pt>
                <c:pt idx="1">
                  <c:v>32715830.339961998</c:v>
                </c:pt>
                <c:pt idx="2">
                  <c:v>29229896.193649001</c:v>
                </c:pt>
                <c:pt idx="3">
                  <c:v>23346779.630605999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AF-496C-A7A0-75630AC8E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53040416"/>
        <c:axId val="1353035136"/>
      </c:barChart>
      <c:lineChart>
        <c:grouping val="stacked"/>
        <c:varyColors val="0"/>
        <c:ser>
          <c:idx val="1"/>
          <c:order val="1"/>
          <c:tx>
            <c:strRef>
              <c:f>trend_revenue_orders_per_quarte!$C$1</c:f>
              <c:strCache>
                <c:ptCount val="1"/>
                <c:pt idx="0">
                  <c:v>total_orders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trend_revenue_orders_per_quarte!$A$2:$A$5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trend_revenue_orders_per_quarte!$C$2:$C$5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AF-496C-A7A0-75630AC8E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9902815"/>
        <c:axId val="1219878335"/>
      </c:lineChart>
      <c:catAx>
        <c:axId val="1353040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035136"/>
        <c:crossesAt val="0"/>
        <c:auto val="1"/>
        <c:lblAlgn val="ctr"/>
        <c:lblOffset val="100"/>
        <c:noMultiLvlLbl val="0"/>
      </c:catAx>
      <c:valAx>
        <c:axId val="1353035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040416"/>
        <c:crosses val="autoZero"/>
        <c:crossBetween val="between"/>
      </c:valAx>
      <c:valAx>
        <c:axId val="1219878335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Orders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9902815"/>
        <c:crosses val="max"/>
        <c:crossBetween val="between"/>
      </c:valAx>
      <c:catAx>
        <c:axId val="121990281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987833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</a:t>
            </a:r>
            <a:r>
              <a:rPr lang="en-US" baseline="0"/>
              <a:t> % D</a:t>
            </a:r>
            <a:r>
              <a:rPr lang="en-US"/>
              <a:t>iscount</a:t>
            </a:r>
            <a:r>
              <a:rPr lang="en-US" baseline="0"/>
              <a:t> Per Card Type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avg_discount_per_cc_type!$B$1</c:f>
              <c:strCache>
                <c:ptCount val="1"/>
                <c:pt idx="0">
                  <c:v>avg_discount_per_credit_type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avg_discount_per_cc_type!$A$2:$A$17</c:f>
              <c:strCache>
                <c:ptCount val="16"/>
                <c:pt idx="0">
                  <c:v>laser</c:v>
                </c:pt>
                <c:pt idx="1">
                  <c:v>mastercard</c:v>
                </c:pt>
                <c:pt idx="2">
                  <c:v>maestro</c:v>
                </c:pt>
                <c:pt idx="3">
                  <c:v>visa-electron</c:v>
                </c:pt>
                <c:pt idx="4">
                  <c:v>china-unionpay</c:v>
                </c:pt>
                <c:pt idx="5">
                  <c:v>instapayment</c:v>
                </c:pt>
                <c:pt idx="6">
                  <c:v>americanexpress</c:v>
                </c:pt>
                <c:pt idx="7">
                  <c:v>diners-club-us-ca</c:v>
                </c:pt>
                <c:pt idx="8">
                  <c:v>diners-club-carte-blanche</c:v>
                </c:pt>
                <c:pt idx="9">
                  <c:v>switch</c:v>
                </c:pt>
                <c:pt idx="10">
                  <c:v>bankcard</c:v>
                </c:pt>
                <c:pt idx="11">
                  <c:v>jcb</c:v>
                </c:pt>
                <c:pt idx="12">
                  <c:v>visa</c:v>
                </c:pt>
                <c:pt idx="13">
                  <c:v>diners-club-enroute</c:v>
                </c:pt>
                <c:pt idx="14">
                  <c:v>solo</c:v>
                </c:pt>
                <c:pt idx="15">
                  <c:v>diners-club-international</c:v>
                </c:pt>
              </c:strCache>
            </c:strRef>
          </c:cat>
          <c:val>
            <c:numRef>
              <c:f>avg_discount_per_cc_type!$B$2:$B$17</c:f>
              <c:numCache>
                <c:formatCode>General</c:formatCode>
                <c:ptCount val="16"/>
                <c:pt idx="0">
                  <c:v>0.64384600000000003</c:v>
                </c:pt>
                <c:pt idx="1">
                  <c:v>0.62949999999999995</c:v>
                </c:pt>
                <c:pt idx="2">
                  <c:v>0.62421899999999997</c:v>
                </c:pt>
                <c:pt idx="3">
                  <c:v>0.62346900000000005</c:v>
                </c:pt>
                <c:pt idx="4">
                  <c:v>0.622174</c:v>
                </c:pt>
                <c:pt idx="5">
                  <c:v>0.62062499999999998</c:v>
                </c:pt>
                <c:pt idx="6">
                  <c:v>0.61632699999999996</c:v>
                </c:pt>
                <c:pt idx="7">
                  <c:v>0.61461500000000002</c:v>
                </c:pt>
                <c:pt idx="8">
                  <c:v>0.61448999999999998</c:v>
                </c:pt>
                <c:pt idx="9">
                  <c:v>0.61023300000000003</c:v>
                </c:pt>
                <c:pt idx="10">
                  <c:v>0.609545</c:v>
                </c:pt>
                <c:pt idx="11">
                  <c:v>0.60738199999999998</c:v>
                </c:pt>
                <c:pt idx="12">
                  <c:v>0.60083299999999995</c:v>
                </c:pt>
                <c:pt idx="13">
                  <c:v>0.59979199999999999</c:v>
                </c:pt>
                <c:pt idx="14">
                  <c:v>0.58499999999999996</c:v>
                </c:pt>
                <c:pt idx="15">
                  <c:v>0.58399999999999996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EF-4F40-BFFD-3D538A1884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96921888"/>
        <c:axId val="1296919968"/>
      </c:barChart>
      <c:catAx>
        <c:axId val="12969218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Credit Card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6919968"/>
        <c:crosses val="autoZero"/>
        <c:auto val="1"/>
        <c:lblAlgn val="ctr"/>
        <c:lblOffset val="100"/>
        <c:noMultiLvlLbl val="0"/>
      </c:catAx>
      <c:valAx>
        <c:axId val="1296919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</a:t>
                </a:r>
                <a:r>
                  <a:rPr lang="en-US" baseline="0"/>
                  <a:t> Discount %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6921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</a:t>
            </a:r>
            <a:r>
              <a:rPr lang="en-US" baseline="0"/>
              <a:t>  Days to Ship Orders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avg_days_to_ship!$B$1</c:f>
              <c:strCache>
                <c:ptCount val="1"/>
                <c:pt idx="0">
                  <c:v>avg_ship_days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avg_days_to_ship!$A$2:$A$5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avg_days_to_ship!$B$2:$B$5</c:f>
              <c:numCache>
                <c:formatCode>General</c:formatCode>
                <c:ptCount val="4"/>
                <c:pt idx="0">
                  <c:v>57.167700000000004</c:v>
                </c:pt>
                <c:pt idx="1">
                  <c:v>71.110699999999994</c:v>
                </c:pt>
                <c:pt idx="2">
                  <c:v>117.7555</c:v>
                </c:pt>
                <c:pt idx="3">
                  <c:v>174.09549999999999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7A-451F-B5CF-1F7B02B7CF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4634496"/>
        <c:axId val="1214636416"/>
      </c:barChart>
      <c:catAx>
        <c:axId val="1214634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636416"/>
        <c:crosses val="autoZero"/>
        <c:auto val="1"/>
        <c:lblAlgn val="ctr"/>
        <c:lblOffset val="100"/>
        <c:noMultiLvlLbl val="0"/>
      </c:catAx>
      <c:valAx>
        <c:axId val="121463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Avg 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634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0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9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0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6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3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6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0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4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9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8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2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0" r:id="rId6"/>
    <p:sldLayoutId id="2147483736" r:id="rId7"/>
    <p:sldLayoutId id="2147483737" r:id="rId8"/>
    <p:sldLayoutId id="2147483738" r:id="rId9"/>
    <p:sldLayoutId id="2147483739" r:id="rId10"/>
    <p:sldLayoutId id="214748374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B2F57C-02FD-3F75-9F02-6872825D8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SQL and Databases:</a:t>
            </a:r>
            <a:br>
              <a:rPr lang="en-US" dirty="0"/>
            </a:br>
            <a:r>
              <a:rPr lang="en-US" dirty="0"/>
              <a:t>Project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C3AE3-C8F3-6742-77E3-55065167A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744" y="5067957"/>
            <a:ext cx="4414178" cy="1075444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Thay Chansy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EF012-3D71-BAA3-01CD-8B3227B2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83" b="36732"/>
          <a:stretch/>
        </p:blipFill>
        <p:spPr>
          <a:xfrm>
            <a:off x="-17627" y="-9225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92" name="Right Triangle 91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99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Trend of Purchases by Quarter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5726548" y="2340131"/>
            <a:ext cx="5874321" cy="17053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Q1: </a:t>
            </a:r>
            <a:r>
              <a:rPr lang="en-US" dirty="0">
                <a:solidFill>
                  <a:schemeClr val="tx2"/>
                </a:solidFill>
              </a:rPr>
              <a:t>Highest purchase volume at 310.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Q2: </a:t>
            </a:r>
            <a:r>
              <a:rPr lang="en-US" dirty="0">
                <a:solidFill>
                  <a:schemeClr val="tx2"/>
                </a:solidFill>
              </a:rPr>
              <a:t>Dip from Q1, with purchases at 262.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Q3/Q4: </a:t>
            </a:r>
            <a:r>
              <a:rPr lang="en-US" dirty="0">
                <a:solidFill>
                  <a:schemeClr val="tx2"/>
                </a:solidFill>
              </a:rPr>
              <a:t>Continued decline, at 229 and 199 purchases. 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2D97C72-E365-975D-2E2C-D3683FA89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7333798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3168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Quarter on Quarter % Change in Revenue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15F8244-6740-D419-CAEA-BE4EB0CE9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973232"/>
              </p:ext>
            </p:extLst>
          </p:nvPr>
        </p:nvGraphicFramePr>
        <p:xfrm>
          <a:off x="667617" y="2884572"/>
          <a:ext cx="5606956" cy="3251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BCE3C6-9D86-4F6B-3C46-5974A912777B}"/>
              </a:ext>
            </a:extLst>
          </p:cNvPr>
          <p:cNvSpPr txBox="1"/>
          <p:nvPr/>
        </p:nvSpPr>
        <p:spPr>
          <a:xfrm>
            <a:off x="6467100" y="2899879"/>
            <a:ext cx="5622422" cy="17053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Q2: </a:t>
            </a:r>
            <a:r>
              <a:rPr lang="en-US" dirty="0">
                <a:solidFill>
                  <a:schemeClr val="tx2"/>
                </a:solidFill>
              </a:rPr>
              <a:t>Revenue </a:t>
            </a:r>
            <a:r>
              <a:rPr lang="en-US" b="1" dirty="0">
                <a:solidFill>
                  <a:schemeClr val="tx2"/>
                </a:solidFill>
              </a:rPr>
              <a:t>decreased by 17%  </a:t>
            </a:r>
            <a:r>
              <a:rPr lang="en-US" dirty="0">
                <a:solidFill>
                  <a:schemeClr val="tx2"/>
                </a:solidFill>
              </a:rPr>
              <a:t>compared to </a:t>
            </a:r>
            <a:r>
              <a:rPr lang="en-US" b="1" dirty="0">
                <a:solidFill>
                  <a:schemeClr val="tx2"/>
                </a:solidFill>
              </a:rPr>
              <a:t>Q1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Q3: </a:t>
            </a:r>
            <a:r>
              <a:rPr lang="en-US" dirty="0">
                <a:solidFill>
                  <a:schemeClr val="tx2"/>
                </a:solidFill>
              </a:rPr>
              <a:t>Revenue </a:t>
            </a:r>
            <a:r>
              <a:rPr lang="en-US" b="1" dirty="0">
                <a:solidFill>
                  <a:schemeClr val="tx2"/>
                </a:solidFill>
              </a:rPr>
              <a:t>decreased by 10%</a:t>
            </a:r>
            <a:r>
              <a:rPr lang="en-US" dirty="0">
                <a:solidFill>
                  <a:schemeClr val="tx2"/>
                </a:solidFill>
              </a:rPr>
              <a:t> compared to </a:t>
            </a:r>
            <a:r>
              <a:rPr lang="en-US" b="1" dirty="0">
                <a:solidFill>
                  <a:schemeClr val="tx2"/>
                </a:solidFill>
              </a:rPr>
              <a:t>Q2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Q4: </a:t>
            </a:r>
            <a:r>
              <a:rPr lang="en-US" dirty="0">
                <a:solidFill>
                  <a:schemeClr val="tx2"/>
                </a:solidFill>
              </a:rPr>
              <a:t>Revenue </a:t>
            </a:r>
            <a:r>
              <a:rPr lang="en-US" b="1" dirty="0">
                <a:solidFill>
                  <a:schemeClr val="tx2"/>
                </a:solidFill>
              </a:rPr>
              <a:t>decreased by 20%</a:t>
            </a:r>
            <a:r>
              <a:rPr lang="en-US" dirty="0">
                <a:solidFill>
                  <a:schemeClr val="tx2"/>
                </a:solidFill>
              </a:rPr>
              <a:t> compared to </a:t>
            </a:r>
            <a:r>
              <a:rPr lang="en-US" b="1" dirty="0">
                <a:solidFill>
                  <a:schemeClr val="tx2"/>
                </a:solidFill>
              </a:rPr>
              <a:t>Q3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71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Trend of Revenue and Orders by Quarter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Q1: </a:t>
            </a:r>
            <a:r>
              <a:rPr lang="en-US" dirty="0">
                <a:solidFill>
                  <a:schemeClr val="tx2"/>
                </a:solidFill>
              </a:rPr>
              <a:t>Highest revenue at ~$39 million.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Steady Decline: </a:t>
            </a:r>
            <a:r>
              <a:rPr lang="en-US" dirty="0">
                <a:solidFill>
                  <a:schemeClr val="tx2"/>
                </a:solidFill>
              </a:rPr>
              <a:t>Revenue dropped to ~$32 million in </a:t>
            </a:r>
            <a:r>
              <a:rPr lang="en-US" b="1" dirty="0">
                <a:solidFill>
                  <a:schemeClr val="tx2"/>
                </a:solidFill>
              </a:rPr>
              <a:t>Q2 </a:t>
            </a:r>
            <a:r>
              <a:rPr lang="en-US" dirty="0">
                <a:solidFill>
                  <a:schemeClr val="tx2"/>
                </a:solidFill>
              </a:rPr>
              <a:t>and continue to decline in </a:t>
            </a:r>
            <a:r>
              <a:rPr lang="en-US" b="1" dirty="0">
                <a:solidFill>
                  <a:schemeClr val="tx2"/>
                </a:solidFill>
              </a:rPr>
              <a:t>Q3 </a:t>
            </a:r>
            <a:r>
              <a:rPr lang="en-US" dirty="0">
                <a:solidFill>
                  <a:schemeClr val="tx2"/>
                </a:solidFill>
              </a:rPr>
              <a:t>and </a:t>
            </a:r>
            <a:r>
              <a:rPr lang="en-US" b="1" dirty="0">
                <a:solidFill>
                  <a:schemeClr val="tx2"/>
                </a:solidFill>
              </a:rPr>
              <a:t>Q4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Overall Decrease: </a:t>
            </a:r>
            <a:r>
              <a:rPr lang="en-US" dirty="0">
                <a:solidFill>
                  <a:schemeClr val="tx2"/>
                </a:solidFill>
              </a:rPr>
              <a:t>~Approximately </a:t>
            </a:r>
            <a:r>
              <a:rPr lang="en-US" b="1" dirty="0">
                <a:solidFill>
                  <a:schemeClr val="tx2"/>
                </a:solidFill>
              </a:rPr>
              <a:t>41% </a:t>
            </a:r>
            <a:r>
              <a:rPr lang="en-US" dirty="0">
                <a:solidFill>
                  <a:schemeClr val="tx2"/>
                </a:solidFill>
              </a:rPr>
              <a:t>from </a:t>
            </a:r>
            <a:r>
              <a:rPr lang="en-US" b="1" dirty="0">
                <a:solidFill>
                  <a:schemeClr val="tx2"/>
                </a:solidFill>
              </a:rPr>
              <a:t>Q1 </a:t>
            </a: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b="1" dirty="0">
                <a:solidFill>
                  <a:schemeClr val="tx2"/>
                </a:solidFill>
              </a:rPr>
              <a:t>Q4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0920969-FB1B-9F1B-A951-CD305A477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440434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01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DD5B1FFE-F94F-4D15-8DF0-16558755F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7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BEF124-51AA-4E93-80BE-A505FBC28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CB7DD01-D102-4059-975F-43EA17EA7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6AEE61-7763-4FB1-89B5-4F4123BD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2D4A1CE-5EA9-4431-97BD-8E5EFE35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460321E-C47F-4254-A5FA-5B18275B9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CF662BA-073B-4181-B753-3DF150673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C88FF9D-10D3-4F7A-88F0-A0EBC4D6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6B83311-827D-41DD-8C78-21861CADC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E90578F-08F9-48C0-A14B-8923BDA7F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433AFD6-92B4-4FB6-8E60-0B0580A90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E5E0FE3-B1C9-4160-8057-4F5E202EB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6BB25E-C93A-42B8-8ED5-34D62AA1A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FF65E0B-172C-40E5-AB66-9D718D106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57D8268-8D36-41F5-B241-4241FE75E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2AE423C-9EAE-48FE-ADCF-AA73C39A8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BBE40C1-0417-4B5B-85C9-D19D1CBFD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6C34153-C20D-4CA5-B2D8-6E5C24A54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135268F-E9A8-4F13-AFA5-585BEB1E8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025137B-59DF-4721-B5C1-A3721B9EC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FC2B378-8386-4C68-9CB0-F7AC9FEB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4C46AE-10D8-45E0-B366-AF049B00C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8CF94F5-A88C-47C6-8EEA-4C1883EB5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229AFF5-5E80-4E8B-9D3D-7C8C04251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590CE47-4B25-4EAA-8807-0B66F9237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3CCCCAB-336C-4623-AB5A-2BB6CA03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DDE4FD0-E730-462D-8BA4-3D1344AF4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15376A8-0B14-49FC-B291-D621A8C2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2AEA86C-BCE4-4BE9-950D-56709D2B9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F26C89A-6CC8-4CC6-94B3-6D93AD7BA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5D401C0-FFAB-49F4-A40B-4FC31739E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F2C728A-51E5-4299-958B-7BA11BBA3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F2402A0-30A8-439F-9E1F-2BECA15D7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06777"/>
            <a:ext cx="10349809" cy="21793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Shipping Metrics</a:t>
            </a:r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592AC99E-ADE8-429A-A4E4-4C1BCA76F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98844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2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Right Triangle 159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Average Discount Offered by Credit Card Type</a:t>
            </a:r>
            <a:br>
              <a:rPr lang="en-US" sz="3100"/>
            </a:br>
            <a:endParaRPr lang="en-US" sz="3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C6A99-022A-F912-765C-A32B58A7A722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Top 5 Credit Card Type Discounts: 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1. </a:t>
            </a:r>
            <a:r>
              <a:rPr lang="en-US" dirty="0">
                <a:solidFill>
                  <a:schemeClr val="tx2"/>
                </a:solidFill>
              </a:rPr>
              <a:t>Laser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2. </a:t>
            </a:r>
            <a:r>
              <a:rPr lang="en-US" dirty="0">
                <a:solidFill>
                  <a:schemeClr val="tx2"/>
                </a:solidFill>
              </a:rPr>
              <a:t>Mastercard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3. </a:t>
            </a:r>
            <a:r>
              <a:rPr lang="en-US" dirty="0">
                <a:solidFill>
                  <a:schemeClr val="tx2"/>
                </a:solidFill>
              </a:rPr>
              <a:t>Maestro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4. </a:t>
            </a:r>
            <a:r>
              <a:rPr lang="en-US" dirty="0">
                <a:solidFill>
                  <a:schemeClr val="tx2"/>
                </a:solidFill>
              </a:rPr>
              <a:t>Visa-Electron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5. </a:t>
            </a:r>
            <a:r>
              <a:rPr lang="en-US" dirty="0">
                <a:solidFill>
                  <a:schemeClr val="tx2"/>
                </a:solidFill>
              </a:rPr>
              <a:t>China-</a:t>
            </a:r>
            <a:r>
              <a:rPr lang="en-US" dirty="0" err="1">
                <a:solidFill>
                  <a:schemeClr val="tx2"/>
                </a:solidFill>
              </a:rPr>
              <a:t>Unionpay</a:t>
            </a:r>
            <a:r>
              <a:rPr lang="en-US" dirty="0">
                <a:solidFill>
                  <a:schemeClr val="tx2"/>
                </a:solidFill>
              </a:rPr>
              <a:t> </a:t>
            </a:r>
            <a:endParaRPr lang="en-US" b="1" dirty="0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B0D3EDD-98B3-5934-9D4F-BA0E377D1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4430585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3864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Time Taken to Ship Orders by Quarter 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Q1: </a:t>
            </a:r>
            <a:r>
              <a:rPr lang="en-US" dirty="0">
                <a:solidFill>
                  <a:schemeClr val="tx2"/>
                </a:solidFill>
              </a:rPr>
              <a:t>Average shipping time was 57 days.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Sharp Increases: </a:t>
            </a:r>
            <a:r>
              <a:rPr lang="en-US" dirty="0">
                <a:solidFill>
                  <a:schemeClr val="tx2"/>
                </a:solidFill>
              </a:rPr>
              <a:t>Shipping times jumped to 71 days in </a:t>
            </a:r>
            <a:r>
              <a:rPr lang="en-US" b="1" dirty="0">
                <a:solidFill>
                  <a:schemeClr val="tx2"/>
                </a:solidFill>
              </a:rPr>
              <a:t>Q2</a:t>
            </a:r>
            <a:r>
              <a:rPr lang="en-US" dirty="0">
                <a:solidFill>
                  <a:schemeClr val="tx2"/>
                </a:solidFill>
              </a:rPr>
              <a:t>, nearly doubling </a:t>
            </a:r>
            <a:r>
              <a:rPr lang="en-US" b="1" dirty="0">
                <a:solidFill>
                  <a:schemeClr val="tx2"/>
                </a:solidFill>
              </a:rPr>
              <a:t>Q1</a:t>
            </a:r>
            <a:r>
              <a:rPr lang="en-US" dirty="0">
                <a:solidFill>
                  <a:schemeClr val="tx2"/>
                </a:solidFill>
              </a:rPr>
              <a:t>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Overall increase: </a:t>
            </a:r>
            <a:r>
              <a:rPr lang="en-US" dirty="0">
                <a:solidFill>
                  <a:schemeClr val="tx2"/>
                </a:solidFill>
              </a:rPr>
              <a:t>This represents a </a:t>
            </a:r>
            <a:r>
              <a:rPr lang="en-US" b="1" dirty="0">
                <a:solidFill>
                  <a:schemeClr val="tx2"/>
                </a:solidFill>
              </a:rPr>
              <a:t>tripling </a:t>
            </a:r>
            <a:r>
              <a:rPr lang="en-US" dirty="0">
                <a:solidFill>
                  <a:schemeClr val="tx2"/>
                </a:solidFill>
              </a:rPr>
              <a:t>of shipping times from </a:t>
            </a:r>
            <a:r>
              <a:rPr lang="en-US" b="1" dirty="0">
                <a:solidFill>
                  <a:schemeClr val="tx2"/>
                </a:solidFill>
              </a:rPr>
              <a:t>Q1 </a:t>
            </a:r>
            <a:r>
              <a:rPr lang="en-US" dirty="0">
                <a:solidFill>
                  <a:schemeClr val="tx2"/>
                </a:solidFill>
              </a:rPr>
              <a:t>to </a:t>
            </a:r>
            <a:r>
              <a:rPr lang="en-US" b="1" dirty="0">
                <a:solidFill>
                  <a:schemeClr val="tx2"/>
                </a:solidFill>
              </a:rPr>
              <a:t>Q4 </a:t>
            </a:r>
            <a:r>
              <a:rPr lang="en-US" dirty="0">
                <a:solidFill>
                  <a:schemeClr val="tx2"/>
                </a:solidFill>
              </a:rPr>
              <a:t>(174 days vs 57 days).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5AB85FF-C026-1827-11F1-E3E498546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659343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569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2BC2-BDFC-9D4E-AC24-BE3BE7E6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D9503-DAC9-DF55-71DD-ECC997DA1366}"/>
              </a:ext>
            </a:extLst>
          </p:cNvPr>
          <p:cNvSpPr txBox="1"/>
          <p:nvPr/>
        </p:nvSpPr>
        <p:spPr>
          <a:xfrm>
            <a:off x="383311" y="2484819"/>
            <a:ext cx="611447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better understand the reasons behind the decline, gather additional data and investigate root cause: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Analyze customer feedback:</a:t>
            </a:r>
            <a:r>
              <a:rPr lang="en-US" dirty="0"/>
              <a:t> Look for recurring themes or complaints that might indicate specific areas needing improvement.</a:t>
            </a:r>
            <a:r>
              <a:rPr lang="en-US" b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Conduct surveys:</a:t>
            </a:r>
            <a:r>
              <a:rPr lang="en-US" dirty="0"/>
              <a:t> Survey your customers directly to understand their satisfaction levels and gather their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Monitor social media:</a:t>
            </a:r>
            <a:r>
              <a:rPr lang="en-US" dirty="0"/>
              <a:t> See what customers are saying about your brand on social media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Communicate with Customers: </a:t>
            </a:r>
            <a:r>
              <a:rPr lang="en-US" dirty="0"/>
              <a:t>Be transparent about delays and offer faster shipping options.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23C4D-5819-96E8-9259-F0FE450BA622}"/>
              </a:ext>
            </a:extLst>
          </p:cNvPr>
          <p:cNvSpPr txBox="1"/>
          <p:nvPr/>
        </p:nvSpPr>
        <p:spPr>
          <a:xfrm>
            <a:off x="6834908" y="2168414"/>
            <a:ext cx="4973781" cy="5208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Market conditions: </a:t>
            </a:r>
            <a:r>
              <a:rPr lang="en-US" dirty="0"/>
              <a:t>Has there been a downturn in the overall market that's impacting your industry?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Product/Service Issues: </a:t>
            </a:r>
            <a:r>
              <a:rPr lang="en-US" dirty="0"/>
              <a:t>Were there any quality issues or negative customer feedback that affected sales?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Competition: </a:t>
            </a:r>
            <a:r>
              <a:rPr lang="en-US" dirty="0"/>
              <a:t>Have new competitors emerged, or have existing competitors gained market share?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·"/>
            </a:pPr>
            <a:r>
              <a:rPr lang="en-US" b="1" dirty="0"/>
              <a:t>Marketing/Sales Strategies: </a:t>
            </a:r>
            <a:r>
              <a:rPr lang="en-US" dirty="0"/>
              <a:t>Were there any changes in marketing or sales strategies that might have negatively impacted revenue?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0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6AF9-4CBE-3E04-2404-06CE5F0D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C50EA-17A6-7052-D78E-8F64D8FB1F19}"/>
              </a:ext>
            </a:extLst>
          </p:cNvPr>
          <p:cNvSpPr txBox="1"/>
          <p:nvPr/>
        </p:nvSpPr>
        <p:spPr>
          <a:xfrm>
            <a:off x="1182249" y="2586178"/>
            <a:ext cx="3380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Revenue: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$124,714,086.32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CB81E-502C-A9B7-923B-FABBCC277308}"/>
              </a:ext>
            </a:extLst>
          </p:cNvPr>
          <p:cNvSpPr txBox="1"/>
          <p:nvPr/>
        </p:nvSpPr>
        <p:spPr>
          <a:xfrm>
            <a:off x="3362031" y="2586177"/>
            <a:ext cx="195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Orders: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1000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E22FC-F921-3EF4-BF65-F396A45C5FC9}"/>
              </a:ext>
            </a:extLst>
          </p:cNvPr>
          <p:cNvSpPr txBox="1"/>
          <p:nvPr/>
        </p:nvSpPr>
        <p:spPr>
          <a:xfrm>
            <a:off x="5398649" y="2586177"/>
            <a:ext cx="227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Customers: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994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CB614-375A-7109-B627-538EF56A9AA3}"/>
              </a:ext>
            </a:extLst>
          </p:cNvPr>
          <p:cNvSpPr txBox="1"/>
          <p:nvPr/>
        </p:nvSpPr>
        <p:spPr>
          <a:xfrm>
            <a:off x="1182249" y="3557911"/>
            <a:ext cx="2276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Last </a:t>
            </a:r>
            <a:r>
              <a:rPr lang="en-US" b="1" dirty="0" err="1"/>
              <a:t>Qtr</a:t>
            </a:r>
            <a:r>
              <a:rPr lang="en-US" b="1" dirty="0"/>
              <a:t> Revenue: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$23,346,779.63 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9E4AA8-AA21-AEE1-8DB3-AA8B8FDD59C4}"/>
              </a:ext>
            </a:extLst>
          </p:cNvPr>
          <p:cNvSpPr txBox="1"/>
          <p:nvPr/>
        </p:nvSpPr>
        <p:spPr>
          <a:xfrm>
            <a:off x="7906322" y="2586176"/>
            <a:ext cx="3380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Average Rating (Out of 5):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3.07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AF407B-4972-43A2-1986-EFAE2A38AB9D}"/>
              </a:ext>
            </a:extLst>
          </p:cNvPr>
          <p:cNvSpPr txBox="1"/>
          <p:nvPr/>
        </p:nvSpPr>
        <p:spPr>
          <a:xfrm>
            <a:off x="3202704" y="3557910"/>
            <a:ext cx="227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Last </a:t>
            </a:r>
            <a:r>
              <a:rPr lang="en-US" b="1" dirty="0" err="1"/>
              <a:t>Qtr</a:t>
            </a:r>
            <a:r>
              <a:rPr lang="en-US" b="1" dirty="0"/>
              <a:t> Orders: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199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F522BE-53CA-8F6D-53E8-FA410AF6BCB6}"/>
              </a:ext>
            </a:extLst>
          </p:cNvPr>
          <p:cNvSpPr txBox="1"/>
          <p:nvPr/>
        </p:nvSpPr>
        <p:spPr>
          <a:xfrm>
            <a:off x="5320141" y="3521360"/>
            <a:ext cx="2276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Avg Days to Ship: 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105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3D895-85FF-58CC-583D-ACF68CF91BFB}"/>
              </a:ext>
            </a:extLst>
          </p:cNvPr>
          <p:cNvSpPr txBox="1"/>
          <p:nvPr/>
        </p:nvSpPr>
        <p:spPr>
          <a:xfrm>
            <a:off x="7934032" y="3557910"/>
            <a:ext cx="269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% Good Feedback: </a:t>
            </a:r>
            <a:r>
              <a:rPr lang="en-US" b="1" dirty="0">
                <a:solidFill>
                  <a:srgbClr val="000000"/>
                </a:solidFill>
                <a:latin typeface="Aptos Narrow" panose="020B0004020202020204" pitchFamily="34" charset="0"/>
              </a:rPr>
              <a:t>23.32%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dirty="0"/>
              <a:t>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3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260582"/>
            <a:ext cx="10302169" cy="1628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Customer Metrics</a:t>
            </a:r>
          </a:p>
        </p:txBody>
      </p:sp>
    </p:spTree>
    <p:extLst>
      <p:ext uri="{BB962C8B-B14F-4D97-AF65-F5344CB8AC3E}">
        <p14:creationId xmlns:p14="http://schemas.microsoft.com/office/powerpoint/2010/main" val="7939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Distribution of Customers across State</a:t>
            </a:r>
            <a:br>
              <a:rPr lang="en-US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577738" y="2893475"/>
            <a:ext cx="4425911" cy="3242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Observations/Findings: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Top 5: </a:t>
            </a:r>
            <a:r>
              <a:rPr lang="en-US" sz="1500" dirty="0">
                <a:solidFill>
                  <a:schemeClr val="tx2"/>
                </a:solidFill>
              </a:rPr>
              <a:t>California and Texas lead the nation in car purchases, followed by Florida, New York and the District of Columbia.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Population Density: </a:t>
            </a:r>
            <a:r>
              <a:rPr lang="en-US" sz="1500" dirty="0">
                <a:solidFill>
                  <a:schemeClr val="tx2"/>
                </a:solidFill>
              </a:rPr>
              <a:t>These states tend to have high population densities, which could lead to a greater overall need for cars.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2"/>
                </a:solidFill>
              </a:rPr>
              <a:t>Urbanization: </a:t>
            </a:r>
            <a:r>
              <a:rPr lang="en-US" sz="1500" dirty="0">
                <a:solidFill>
                  <a:schemeClr val="tx2"/>
                </a:solidFill>
              </a:rPr>
              <a:t>More urban areas often rely less on public transportation and more on personal vehicles.</a:t>
            </a:r>
          </a:p>
          <a:p>
            <a:pPr marL="285750"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sz="1500" dirty="0">
              <a:solidFill>
                <a:schemeClr val="tx2"/>
              </a:solidFill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D34DD57-7E51-2951-F14F-603B95D32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054228"/>
              </p:ext>
            </p:extLst>
          </p:nvPr>
        </p:nvGraphicFramePr>
        <p:xfrm>
          <a:off x="667617" y="2884572"/>
          <a:ext cx="5606956" cy="3251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537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Average Customer Ratings by Quarter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Decrease: </a:t>
            </a:r>
            <a:r>
              <a:rPr lang="en-US" dirty="0">
                <a:solidFill>
                  <a:schemeClr val="tx2"/>
                </a:solidFill>
              </a:rPr>
              <a:t>There have been a </a:t>
            </a:r>
            <a:r>
              <a:rPr lang="en-US" b="1" dirty="0">
                <a:solidFill>
                  <a:schemeClr val="tx2"/>
                </a:solidFill>
              </a:rPr>
              <a:t>steady decrease </a:t>
            </a:r>
            <a:r>
              <a:rPr lang="en-US" dirty="0">
                <a:solidFill>
                  <a:schemeClr val="tx2"/>
                </a:solidFill>
              </a:rPr>
              <a:t>in the % of customer satisfaction rating received from each quarter.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Dissatisfaction: </a:t>
            </a:r>
            <a:r>
              <a:rPr lang="en-US" dirty="0">
                <a:solidFill>
                  <a:schemeClr val="tx2"/>
                </a:solidFill>
              </a:rPr>
              <a:t>The recurring decline suggest the customer are unhappy with the product or service provided.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Customer support: </a:t>
            </a:r>
            <a:r>
              <a:rPr lang="en-US" dirty="0">
                <a:solidFill>
                  <a:schemeClr val="tx2"/>
                </a:solidFill>
              </a:rPr>
              <a:t>Is customer support responsive and helpful remedy problems?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6BA181-4855-8929-2DE1-1D696AB7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265786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489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Trend of Customer Satisfaction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ED6F3-EC91-87ED-3E94-129593DDEE50}"/>
              </a:ext>
            </a:extLst>
          </p:cNvPr>
          <p:cNvSpPr txBox="1"/>
          <p:nvPr/>
        </p:nvSpPr>
        <p:spPr>
          <a:xfrm>
            <a:off x="6324130" y="2449724"/>
            <a:ext cx="4916971" cy="27989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The severity of the terms from “very good’’ to “very bad” suggest a substantial shift in the customer perception.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Potential issue with the product, service, or customer experience.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Progressive worsening of the situation since the continuous decline. Not a one-time event.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388D835-13BB-173D-DB66-990648B2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652769"/>
              </p:ext>
            </p:extLst>
          </p:nvPr>
        </p:nvGraphicFramePr>
        <p:xfrm>
          <a:off x="1141639" y="2445504"/>
          <a:ext cx="4575175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837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Top Vehicle Makers Preferred By Customers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0"/>
            <a:ext cx="4916971" cy="38032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Domestic</a:t>
            </a:r>
            <a:r>
              <a:rPr lang="en-US" dirty="0">
                <a:solidFill>
                  <a:schemeClr val="tx2"/>
                </a:solidFill>
              </a:rPr>
              <a:t> vehicle maker make up the majority of customers.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/>
              <a:t>Chevrolet </a:t>
            </a:r>
            <a:r>
              <a:rPr lang="en-US" dirty="0"/>
              <a:t>emerges as the most preferred vehicle maker among customers.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Ford </a:t>
            </a:r>
            <a:r>
              <a:rPr lang="en-US" dirty="0">
                <a:solidFill>
                  <a:schemeClr val="tx2"/>
                </a:solidFill>
              </a:rPr>
              <a:t>follows behind in second place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Toyota </a:t>
            </a:r>
            <a:r>
              <a:rPr lang="en-US" dirty="0">
                <a:solidFill>
                  <a:schemeClr val="tx2"/>
                </a:solidFill>
              </a:rPr>
              <a:t>secures the third position, </a:t>
            </a:r>
            <a:r>
              <a:rPr lang="en-US" b="1" dirty="0">
                <a:solidFill>
                  <a:schemeClr val="tx2"/>
                </a:solidFill>
              </a:rPr>
              <a:t>Pontiac </a:t>
            </a:r>
            <a:r>
              <a:rPr lang="en-US" dirty="0">
                <a:solidFill>
                  <a:schemeClr val="tx2"/>
                </a:solidFill>
              </a:rPr>
              <a:t>and </a:t>
            </a:r>
            <a:r>
              <a:rPr lang="en-US" b="1" dirty="0">
                <a:solidFill>
                  <a:schemeClr val="tx2"/>
                </a:solidFill>
              </a:rPr>
              <a:t>Dodge </a:t>
            </a:r>
            <a:r>
              <a:rPr lang="en-US" dirty="0">
                <a:solidFill>
                  <a:schemeClr val="tx2"/>
                </a:solidFill>
              </a:rPr>
              <a:t>follows closely behind in third and fourth respectively.</a:t>
            </a:r>
            <a:endParaRPr lang="en-US" b="1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7EE55CE-4557-CDCD-FBF3-3FDCA661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52422"/>
              </p:ext>
            </p:extLst>
          </p:nvPr>
        </p:nvGraphicFramePr>
        <p:xfrm>
          <a:off x="691078" y="721081"/>
          <a:ext cx="4412205" cy="544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962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6E7CF-7739-5605-A706-DBC4A12B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Most Preferred Vehicle Make In Each State</a:t>
            </a:r>
            <a:br>
              <a:rPr lang="en-US" sz="3100"/>
            </a:br>
            <a:endParaRPr lang="en-US" sz="3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0A321-B85F-F8A9-75F3-1C4708D0A111}"/>
              </a:ext>
            </a:extLst>
          </p:cNvPr>
          <p:cNvSpPr txBox="1"/>
          <p:nvPr/>
        </p:nvSpPr>
        <p:spPr>
          <a:xfrm>
            <a:off x="6092891" y="2340131"/>
            <a:ext cx="4916971" cy="21746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Observations/Findings: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/>
              <a:t>Chevrolet </a:t>
            </a:r>
            <a:r>
              <a:rPr lang="en-US" dirty="0"/>
              <a:t>emerges as the most preferred vehicle maker across states.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Dodge </a:t>
            </a:r>
            <a:r>
              <a:rPr lang="en-US" dirty="0">
                <a:solidFill>
                  <a:schemeClr val="tx2"/>
                </a:solidFill>
              </a:rPr>
              <a:t>follows behind in second place.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Pontiac </a:t>
            </a:r>
            <a:r>
              <a:rPr lang="en-US" dirty="0">
                <a:solidFill>
                  <a:schemeClr val="tx2"/>
                </a:solidFill>
              </a:rPr>
              <a:t>secures the third position; </a:t>
            </a:r>
            <a:r>
              <a:rPr lang="en-US" b="1" dirty="0">
                <a:solidFill>
                  <a:schemeClr val="tx2"/>
                </a:solidFill>
              </a:rPr>
              <a:t>Ford </a:t>
            </a:r>
            <a:r>
              <a:rPr lang="en-US" dirty="0">
                <a:solidFill>
                  <a:schemeClr val="tx2"/>
                </a:solidFill>
              </a:rPr>
              <a:t>follows behind in fourth and many others in a tie for fifth place.</a:t>
            </a:r>
            <a:endParaRPr lang="en-US" b="1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05E577-DBFE-C876-CC8D-ECB54E53E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23" y="343432"/>
            <a:ext cx="2297071" cy="6400234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9080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11BE1D3-B675-4947-B4E3-14B8DC93F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2D8651B-6FCC-49D7-B6F8-AF869E89F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193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B27DF924-CC1B-431A-A8F3-7FEBCA1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13C5A7-AC21-48FA-A06F-6A7F303BC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F262F85-28C5-406E-86B5-21B50079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6E46736-4910-4C3D-A602-EA961B5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6C95156-5BFF-4DE7-B263-E72A6236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C6A642-5940-409E-BA90-465C2A814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2D9B4F-73D1-4F08-BED3-050F005D0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BADE15-4CCA-4FB3-A2E1-F2B70EC8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B84EC39-7B8E-4610-A1D0-64B4DC63E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1CE688-F428-4557-8D39-912F63B57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A0A277E-6B5F-4EA7-927D-072AE79F0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F8762B1-DD2A-4691-BAA0-FCF140D80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B10B872-619E-4CDC-BBC2-2B8512F5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55518C1-8F67-4B56-B385-0E4947C32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83AD748-761F-44A2-BF90-DBA3EDB4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6015257-A8BA-4AFA-943B-9CC961D8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21F0F86-489E-43A6-8315-85247026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5C90D9E-C664-4A5F-BC20-D76DDB874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81936AF-8AA7-4931-8575-88CAD33A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DF1762F-6360-4C8F-9E4A-C7DE8C4C3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559C29F-E778-464B-A96A-079815C23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D9E72B-D3BF-4D27-A601-1D2E7DE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CB8422D-924B-45F5-8A16-0F8AC8FDC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7D55B22-5D5C-4F9B-9530-BB9DE637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A093CBE-3A15-4A43-A536-2EE3B652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289A63-846E-4F02-A373-B072C2EAF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2B62319-B036-4232-A230-5DD9F9EE1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13B242B-F116-42CC-AC41-373E24D4A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F63EA7-9511-4DDD-962B-5C5C5131A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EE9C8DA-BB76-4CFF-AFD5-4E054A62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2F3C61A-326D-45E1-8FDF-B346F1625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FBEEB7B-6D5D-47E6-836B-1843CF810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FF47F77-62CD-47D4-BB10-B751B9DA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75C53B-2D00-9C9A-D8A2-3F9D6A00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260582"/>
            <a:ext cx="10302169" cy="1628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Revenue Metrics</a:t>
            </a:r>
          </a:p>
        </p:txBody>
      </p:sp>
    </p:spTree>
    <p:extLst>
      <p:ext uri="{BB962C8B-B14F-4D97-AF65-F5344CB8AC3E}">
        <p14:creationId xmlns:p14="http://schemas.microsoft.com/office/powerpoint/2010/main" val="197339492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827</Words>
  <Application>Microsoft Office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 Narrow</vt:lpstr>
      <vt:lpstr>Arial</vt:lpstr>
      <vt:lpstr>Grandview</vt:lpstr>
      <vt:lpstr>Symbol</vt:lpstr>
      <vt:lpstr>Wingdings</vt:lpstr>
      <vt:lpstr>CosineVTI</vt:lpstr>
      <vt:lpstr>SQL and Databases: Project Report</vt:lpstr>
      <vt:lpstr>Business Overview</vt:lpstr>
      <vt:lpstr>Customer Metrics</vt:lpstr>
      <vt:lpstr>Distribution of Customers across State </vt:lpstr>
      <vt:lpstr>Average Customer Ratings by Quarter </vt:lpstr>
      <vt:lpstr>Trend of Customer Satisfaction </vt:lpstr>
      <vt:lpstr>Top Vehicle Makers Preferred By Customers </vt:lpstr>
      <vt:lpstr>Most Preferred Vehicle Make In Each State </vt:lpstr>
      <vt:lpstr>Revenue Metrics</vt:lpstr>
      <vt:lpstr>Trend of Purchases by Quarter </vt:lpstr>
      <vt:lpstr>Quarter on Quarter % Change in Revenue </vt:lpstr>
      <vt:lpstr>Trend of Revenue and Orders by Quarter </vt:lpstr>
      <vt:lpstr>Shipping Metrics</vt:lpstr>
      <vt:lpstr>Average Discount Offered by Credit Card Type </vt:lpstr>
      <vt:lpstr>Time Taken to Ship Orders by Quarter  </vt:lpstr>
      <vt:lpstr>Insights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and Databases: Project Report</dc:title>
  <dc:creator>Thay Chansy</dc:creator>
  <cp:lastModifiedBy>Thay Chansy</cp:lastModifiedBy>
  <cp:revision>41</cp:revision>
  <dcterms:created xsi:type="dcterms:W3CDTF">2024-05-25T16:16:29Z</dcterms:created>
  <dcterms:modified xsi:type="dcterms:W3CDTF">2024-05-25T22:24:36Z</dcterms:modified>
</cp:coreProperties>
</file>