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iscount_per_cc_typ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ays_to_ship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% D</a:t>
            </a:r>
            <a:r>
              <a:rPr lang="en-US"/>
              <a:t>iscount</a:t>
            </a:r>
            <a:r>
              <a:rPr lang="en-US" baseline="0"/>
              <a:t> Per Card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avg_discount_per_cc_type!$B$1</c:f>
              <c:strCache>
                <c:ptCount val="1"/>
                <c:pt idx="0">
                  <c:v>avg_discount_per_credit_type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avg_discount_per_cc_type!$A$2:$A$17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avg_discount_per_cc_type!$B$2:$B$17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40-BFFD-3D538A188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6921888"/>
        <c:axId val="1296919968"/>
      </c:barChart>
      <c:catAx>
        <c:axId val="1296921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19968"/>
        <c:crosses val="autoZero"/>
        <c:auto val="1"/>
        <c:lblAlgn val="ctr"/>
        <c:lblOffset val="100"/>
        <c:noMultiLvlLbl val="0"/>
      </c:catAx>
      <c:valAx>
        <c:axId val="129691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</a:t>
                </a:r>
                <a:r>
                  <a:rPr lang="en-US" baseline="0"/>
                  <a:t> Discount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2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 Days to Ship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avg_days_to_ship!$B$1</c:f>
              <c:strCache>
                <c:ptCount val="1"/>
                <c:pt idx="0">
                  <c:v>avg_ship_days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avg_days_to_ship!$A$2:$A$5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avg_days_to_ship!$B$2:$B$5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51F-B5CF-1F7B02B7C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634496"/>
        <c:axId val="1214636416"/>
      </c:barChart>
      <c:catAx>
        <c:axId val="12146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6416"/>
        <c:crosses val="autoZero"/>
        <c:auto val="1"/>
        <c:lblAlgn val="ctr"/>
        <c:lblOffset val="100"/>
        <c:noMultiLvlLbl val="0"/>
      </c:catAx>
      <c:valAx>
        <c:axId val="12146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dirty="0"/>
              <a:t>Quarterly Business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17627" y="-9225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purchases.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33798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3232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Steady Decline: </a:t>
            </a:r>
            <a:r>
              <a:rPr lang="en-US" dirty="0">
                <a:solidFill>
                  <a:schemeClr val="tx2"/>
                </a:solidFill>
              </a:rPr>
              <a:t>Revenue dropped to ~$32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40434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Average Discount Offered by Credit Card Type</a:t>
            </a:r>
            <a:br>
              <a:rPr lang="en-US" sz="3100"/>
            </a:br>
            <a:endParaRPr lang="en-US" sz="3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6A99-022A-F912-765C-A32B58A7A722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Top 5 Credit Card Type Discounts: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Laser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2. </a:t>
            </a:r>
            <a:r>
              <a:rPr lang="en-US" dirty="0">
                <a:solidFill>
                  <a:schemeClr val="tx2"/>
                </a:solidFill>
              </a:rPr>
              <a:t>Mastercard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dirty="0">
                <a:solidFill>
                  <a:schemeClr val="tx2"/>
                </a:solidFill>
              </a:rPr>
              <a:t>Maestro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Visa-Electron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dirty="0">
                <a:solidFill>
                  <a:schemeClr val="tx2"/>
                </a:solidFill>
              </a:rPr>
              <a:t>China-</a:t>
            </a:r>
            <a:r>
              <a:rPr lang="en-US" dirty="0" err="1">
                <a:solidFill>
                  <a:schemeClr val="tx2"/>
                </a:solidFill>
              </a:rPr>
              <a:t>Unionpay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D3EDD-98B3-5934-9D4F-BA0E377D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30585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Time Taken to Ship Orders by Quarter 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Average shipping time was 57 days.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Sharp Increases: </a:t>
            </a:r>
            <a:r>
              <a:rPr lang="en-US" dirty="0">
                <a:solidFill>
                  <a:schemeClr val="tx2"/>
                </a:solidFill>
              </a:rPr>
              <a:t>Shipping times jumped to 71 days in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, nearly doubling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increase: </a:t>
            </a:r>
            <a:r>
              <a:rPr lang="en-US" dirty="0">
                <a:solidFill>
                  <a:schemeClr val="tx2"/>
                </a:solidFill>
              </a:rPr>
              <a:t>This represents a </a:t>
            </a:r>
            <a:r>
              <a:rPr lang="en-US" b="1" dirty="0">
                <a:solidFill>
                  <a:schemeClr val="tx2"/>
                </a:solidFill>
              </a:rPr>
              <a:t>tripling </a:t>
            </a:r>
            <a:r>
              <a:rPr lang="en-US" dirty="0">
                <a:solidFill>
                  <a:schemeClr val="tx2"/>
                </a:solidFill>
              </a:rPr>
              <a:t>of shipping times 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 </a:t>
            </a:r>
            <a:r>
              <a:rPr lang="en-US" dirty="0">
                <a:solidFill>
                  <a:schemeClr val="tx2"/>
                </a:solidFill>
              </a:rPr>
              <a:t>(174 days vs 57 days).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B85FF-C026-1827-11F1-E3E49854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5934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383311" y="2484819"/>
            <a:ext cx="611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better understand the reasons behind the decline, gather additional data and investigate root cause: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Communicate with Customers: </a:t>
            </a:r>
            <a:r>
              <a:rPr lang="en-US" dirty="0"/>
              <a:t>Be transparent about delays and offer faster shipping options.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 conditions: </a:t>
            </a:r>
            <a:r>
              <a:rPr lang="en-US" dirty="0"/>
              <a:t>Has there been a downturn in the overall market that's impacting your industry?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Product/Service Issues: </a:t>
            </a:r>
            <a:r>
              <a:rPr lang="en-US" dirty="0"/>
              <a:t>Were there any quality issues or negative customer feedback that affected sales?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Competition: </a:t>
            </a:r>
            <a:r>
              <a:rPr lang="en-US" dirty="0"/>
              <a:t>Have new competitors emerged, or have existing competitors gained market share?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Marketing/Sales Strategies: </a:t>
            </a:r>
            <a:r>
              <a:rPr lang="en-US" dirty="0"/>
              <a:t>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50EA-17A6-7052-D78E-8F64D8FB1F19}"/>
              </a:ext>
            </a:extLst>
          </p:cNvPr>
          <p:cNvSpPr txBox="1"/>
          <p:nvPr/>
        </p:nvSpPr>
        <p:spPr>
          <a:xfrm>
            <a:off x="1182249" y="2586178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$124,714,086.32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B81E-502C-A9B7-923B-FABBCC277308}"/>
              </a:ext>
            </a:extLst>
          </p:cNvPr>
          <p:cNvSpPr txBox="1"/>
          <p:nvPr/>
        </p:nvSpPr>
        <p:spPr>
          <a:xfrm>
            <a:off x="3362031" y="2586177"/>
            <a:ext cx="19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1000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22FC-F921-3EF4-BF65-F396A45C5FC9}"/>
              </a:ext>
            </a:extLst>
          </p:cNvPr>
          <p:cNvSpPr txBox="1"/>
          <p:nvPr/>
        </p:nvSpPr>
        <p:spPr>
          <a:xfrm>
            <a:off x="5398649" y="2586177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Customers: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994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B614-375A-7109-B627-538EF56A9AA3}"/>
              </a:ext>
            </a:extLst>
          </p:cNvPr>
          <p:cNvSpPr txBox="1"/>
          <p:nvPr/>
        </p:nvSpPr>
        <p:spPr>
          <a:xfrm>
            <a:off x="1182249" y="3557911"/>
            <a:ext cx="227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$23,346,779.63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4AA8-AA21-AEE1-8DB3-AA8B8FDD59C4}"/>
              </a:ext>
            </a:extLst>
          </p:cNvPr>
          <p:cNvSpPr txBox="1"/>
          <p:nvPr/>
        </p:nvSpPr>
        <p:spPr>
          <a:xfrm>
            <a:off x="7906322" y="2586176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Rating (Out of 5):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3.07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07B-4972-43A2-1986-EFAE2A38AB9D}"/>
              </a:ext>
            </a:extLst>
          </p:cNvPr>
          <p:cNvSpPr txBox="1"/>
          <p:nvPr/>
        </p:nvSpPr>
        <p:spPr>
          <a:xfrm>
            <a:off x="3202704" y="355791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Orders: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199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22BE-53CA-8F6D-53E8-FA410AF6BCB6}"/>
              </a:ext>
            </a:extLst>
          </p:cNvPr>
          <p:cNvSpPr txBox="1"/>
          <p:nvPr/>
        </p:nvSpPr>
        <p:spPr>
          <a:xfrm>
            <a:off x="5320141" y="352136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Avg Days to Ship: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3D895-85FF-58CC-583D-ACF68CF91BFB}"/>
              </a:ext>
            </a:extLst>
          </p:cNvPr>
          <p:cNvSpPr txBox="1"/>
          <p:nvPr/>
        </p:nvSpPr>
        <p:spPr>
          <a:xfrm>
            <a:off x="7934032" y="3557910"/>
            <a:ext cx="26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 Good Feedback: 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23.32%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Top 5: </a:t>
            </a:r>
            <a:r>
              <a:rPr lang="en-US" sz="1500" dirty="0">
                <a:solidFill>
                  <a:schemeClr val="tx2"/>
                </a:solidFill>
              </a:rPr>
              <a:t>California and Texas lead the nation in car purchases, followed by Florida, New York and the District of Columbia.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Population Density: </a:t>
            </a:r>
            <a:r>
              <a:rPr lang="en-US" sz="1500" dirty="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Urbanization: </a:t>
            </a:r>
            <a:r>
              <a:rPr lang="en-US" sz="1500" dirty="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228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65786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5276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third and fourth respectively.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2422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fourth and many others in a tie for fifth place.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5E577-DBFE-C876-CC8D-ECB54E53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23" y="343432"/>
            <a:ext cx="2297071" cy="6400234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823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Grandview</vt:lpstr>
      <vt:lpstr>Symbol</vt:lpstr>
      <vt:lpstr>Wingdings</vt:lpstr>
      <vt:lpstr>CosineVTI</vt:lpstr>
      <vt:lpstr>Quarterly Business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42</cp:revision>
  <dcterms:created xsi:type="dcterms:W3CDTF">2024-05-25T16:16:29Z</dcterms:created>
  <dcterms:modified xsi:type="dcterms:W3CDTF">2024-05-25T23:12:18Z</dcterms:modified>
</cp:coreProperties>
</file>