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KẾ HOẠCH BÀI DẠY: NỒNG ĐỘ DUNG DỊCH</a:t>
            </a:r>
          </a:p>
          <a:p>
            <a:pPr lvl="0" indent="0" marL="0">
              <a:buNone/>
            </a:pPr>
            <a:r>
              <a:rPr b="1"/>
              <a:t>MÔN HỌC: KHOA HỌC TỰ NHIÊN 8</a:t>
            </a:r>
          </a:p>
          <a:p>
            <a:pPr lvl="0" indent="0" marL="0">
              <a:buNone/>
            </a:pPr>
            <a:r>
              <a:rPr b="1"/>
              <a:t>THỜI GIAN THỰC HIỆN: 3 TIẾT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I. MỤC TIÊU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1. Về kiến thức:</a:t>
            </a:r>
            <a:r>
              <a:rPr/>
              <a:t> * </a:t>
            </a:r>
            <a:r>
              <a:rPr b="1"/>
              <a:t>Tiết 1:</a:t>
            </a:r>
            <a:r>
              <a:rPr/>
              <a:t> Trình bày được khái niệm nồng độ phần trăm và nồng độ mol. * </a:t>
            </a:r>
            <a:r>
              <a:rPr b="1"/>
              <a:t>Tiết 2:</a:t>
            </a:r>
            <a:r>
              <a:rPr/>
              <a:t> Vận dụng công thức để tính nồng độ phần trăm và nồng độ mol của dung dịch. * </a:t>
            </a:r>
            <a:r>
              <a:rPr b="1"/>
              <a:t>Tiết 3:</a:t>
            </a:r>
            <a:r>
              <a:rPr/>
              <a:t> Giải được một số bài tập đơn giản về nồng độ dung dịch.</a:t>
            </a:r>
          </a:p>
          <a:p>
            <a:pPr lvl="0" indent="0" marL="0">
              <a:buNone/>
            </a:pPr>
            <a:r>
              <a:rPr b="1"/>
              <a:t>2. Về năng lực:</a:t>
            </a:r>
            <a:r>
              <a:rPr/>
              <a:t> * </a:t>
            </a:r>
            <a:r>
              <a:rPr b="1"/>
              <a:t>Năng lực Khoa học tự nhiên:</a:t>
            </a:r>
            <a:r>
              <a:rPr/>
              <a:t> * </a:t>
            </a:r>
            <a:r>
              <a:rPr b="1"/>
              <a:t>Nhận thức khoa học tự nhiên:</a:t>
            </a:r>
            <a:r>
              <a:rPr/>
              <a:t> Nêu được khái niệm, công thức tính nồng độ phần trăm, nồng độ mol. * </a:t>
            </a:r>
            <a:r>
              <a:rPr b="1"/>
              <a:t>Tìm hiểu tự nhiên:</a:t>
            </a:r>
            <a:r>
              <a:rPr/>
              <a:t> Quan sát, thực hành pha chế dung dịch để hiểu rõ hơn về nồng độ. * </a:t>
            </a:r>
            <a:r>
              <a:rPr b="1"/>
              <a:t>Vận dụng kiến thức, kĩ năng đã học:</a:t>
            </a:r>
            <a:r>
              <a:rPr/>
              <a:t> Vận dụng công thức để giải các bài tập tính toán. * </a:t>
            </a:r>
            <a:r>
              <a:rPr b="1"/>
              <a:t>Năng lực chung:</a:t>
            </a:r>
            <a:r>
              <a:rPr/>
              <a:t> * </a:t>
            </a:r>
            <a:r>
              <a:rPr b="1"/>
              <a:t>Tự chủ và tự học:</a:t>
            </a:r>
            <a:r>
              <a:rPr/>
              <a:t> Tự tìm hiểu, nghiên cứu tài liệu về nồng độ dung dịch. * </a:t>
            </a:r>
            <a:r>
              <a:rPr b="1"/>
              <a:t>Giao tiếp và hợp tác:</a:t>
            </a:r>
            <a:r>
              <a:rPr/>
              <a:t> Thảo luận nhóm, hợp tác giải quyết vấn đề. * </a:t>
            </a:r>
            <a:r>
              <a:rPr b="1"/>
              <a:t>Giải quyết vấn đề và sáng tạo:</a:t>
            </a:r>
            <a:r>
              <a:rPr/>
              <a:t> Vận dụng linh hoạt các công thức để giải quyết các bài toán khác nhau.</a:t>
            </a:r>
          </a:p>
          <a:p>
            <a:pPr lvl="0" indent="0" marL="0">
              <a:buNone/>
            </a:pPr>
            <a:r>
              <a:rPr b="1"/>
              <a:t>3. Về phẩm chất:</a:t>
            </a:r>
            <a:r>
              <a:rPr/>
              <a:t> * </a:t>
            </a:r>
            <a:r>
              <a:rPr b="1"/>
              <a:t>Chăm chỉ:</a:t>
            </a:r>
            <a:r>
              <a:rPr/>
              <a:t> Hoàn thành các bài tập và nhiệm vụ được giao. * </a:t>
            </a:r>
            <a:r>
              <a:rPr b="1"/>
              <a:t>Trung thực:</a:t>
            </a:r>
            <a:r>
              <a:rPr/>
              <a:t> Ghi chép, báo cáo kết quả thực hành chính xác. * </a:t>
            </a:r>
            <a:r>
              <a:rPr b="1"/>
              <a:t>Trách nhiệm:</a:t>
            </a:r>
            <a:r>
              <a:rPr/>
              <a:t> Có ý thức hợp tác trong nhóm, hoàn thành nhiệm vụ chung.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II. THIẾT BỊ DẠY HỌC VÀ HỌC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Giáo viên:</a:t>
            </a:r>
          </a:p>
          <a:p>
            <a:pPr lvl="1"/>
            <a:r>
              <a:rPr/>
              <a:t>Máy chiếu, máy tính.</a:t>
            </a:r>
          </a:p>
          <a:p>
            <a:pPr lvl="1"/>
            <a:r>
              <a:rPr/>
              <a:t>Bình chia độ, cốc thủy tinh, đũa thủy tinh, cân điện tử.</a:t>
            </a:r>
          </a:p>
          <a:p>
            <a:pPr lvl="1"/>
            <a:r>
              <a:rPr/>
              <a:t>Một số hóa chất thông dụng (muối ăn, đường, nước cất).</a:t>
            </a:r>
          </a:p>
          <a:p>
            <a:pPr lvl="0"/>
            <a:r>
              <a:rPr b="1"/>
              <a:t>Học sinh:</a:t>
            </a:r>
          </a:p>
          <a:p>
            <a:pPr lvl="1"/>
            <a:r>
              <a:rPr/>
              <a:t>Sách giáo khoa Khoa học tự nhiên 8.</a:t>
            </a:r>
          </a:p>
          <a:p>
            <a:pPr lvl="1"/>
            <a:r>
              <a:rPr/>
              <a:t>Vở ghi, bút.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III. TIẾN TRÌNH DẠY HỌC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TIẾT 1: NỒNG ĐỘ PHẦN TRĂM VÀ NỒNG ĐỘ MOL (KHÁI NIỆM)</a:t>
                </a:r>
              </a:p>
              <a:p>
                <a:pPr lvl="0" indent="0" marL="0">
                  <a:buNone/>
                </a:pPr>
                <a:r>
                  <a:rPr b="1"/>
                  <a:t>Hoạt động 1: Mở đầu - Khởi động (5 phút)</a:t>
                </a:r>
              </a:p>
              <a:p>
                <a:pPr lvl="0"/>
                <a:r>
                  <a:rPr b="1"/>
                  <a:t>Mục tiêu:</a:t>
                </a:r>
                <a:r>
                  <a:rPr/>
                  <a:t> Tạo hứng thú, gợi mở vấn đề về nồng độ dung dịch.</a:t>
                </a:r>
              </a:p>
              <a:p>
                <a:pPr lvl="0"/>
                <a:r>
                  <a:rPr b="1"/>
                  <a:t>Nội dung:</a:t>
                </a:r>
                <a:r>
                  <a:rPr/>
                  <a:t> GV đưa ra một số ví dụ thực tế:</a:t>
                </a:r>
              </a:p>
              <a:p>
                <a:pPr lvl="1"/>
                <a:r>
                  <a:rPr/>
                  <a:t>Tại sao nước chanh có lúc chua nhiều, lúc chua ít?</a:t>
                </a:r>
              </a:p>
              <a:p>
                <a:pPr lvl="1"/>
                <a:r>
                  <a:rPr/>
                  <a:t>Làm thế nào để pha một dung dịch đường thật ngọt?</a:t>
                </a:r>
              </a:p>
              <a:p>
                <a:pPr lvl="0"/>
                <a:r>
                  <a:rPr b="1"/>
                  <a:t>Sản phẩm:</a:t>
                </a:r>
                <a:r>
                  <a:rPr/>
                  <a:t> HS đưa ra các câu trả lời, nhận xét ban đầu về “độ đậm, độ loãng” của dung dịch.</a:t>
                </a:r>
              </a:p>
              <a:p>
                <a:pPr lvl="0"/>
                <a:r>
                  <a:rPr b="1"/>
                  <a:t>Tổ chức thực hiện:</a:t>
                </a:r>
                <a:r>
                  <a:rPr/>
                  <a:t> GV đặt câu hỏi, HS suy nghĩ và trả lời, GV dẫn dắt vào bài học.</a:t>
                </a:r>
              </a:p>
              <a:p>
                <a:pPr lvl="0" indent="0" marL="0">
                  <a:buNone/>
                </a:pPr>
                <a:r>
                  <a:rPr b="1"/>
                  <a:t>Hoạt động 2: Hình thành kiến thức - Khái niệm nồng độ phần trăm (15 phút)</a:t>
                </a:r>
              </a:p>
              <a:p>
                <a:pPr lvl="0"/>
                <a:r>
                  <a:rPr b="1"/>
                  <a:t>Mục tiêu:</a:t>
                </a:r>
                <a:r>
                  <a:rPr/>
                  <a:t> HS nêu được khái niệm và công thức tính nồng độ phần trăm.</a:t>
                </a:r>
              </a:p>
              <a:p>
                <a:pPr lvl="0"/>
                <a:r>
                  <a:rPr b="1"/>
                  <a:t>Nội dung:</a:t>
                </a:r>
              </a:p>
              <a:p>
                <a:pPr lvl="1"/>
                <a:r>
                  <a:rPr/>
                  <a:t>GV cho HS quan sát một số dung dịch có màu sắc khác nhau (ví dụ: dung dịch đồng sunfat loãng và đậm đặc) hoặc dung dịch muối pha khác nhau.</a:t>
                </a:r>
              </a:p>
              <a:p>
                <a:pPr lvl="1"/>
                <a:r>
                  <a:rPr/>
                  <a:t>GV đặt câu hỏi: “Làm thế nào để biết dung dịch nào đậm đặc hơn, loãng hơn?”</a:t>
                </a:r>
              </a:p>
              <a:p>
                <a:pPr lvl="1"/>
                <a:r>
                  <a:rPr/>
                  <a:t>GV giới thiệu khái niệm </a:t>
                </a:r>
                <a:r>
                  <a:rPr b="1"/>
                  <a:t>nồng độ phần trăm (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 b="1"/>
                  <a:t>%)</a:t>
                </a:r>
                <a:r>
                  <a:rPr/>
                  <a:t> là tỉ lệ phần trăm về khối lượng của chất tan so với khối lượng dung dịch.</a:t>
                </a:r>
              </a:p>
              <a:p>
                <a:pPr lvl="1"/>
                <a:r>
                  <a:rPr/>
                  <a:t>GV hướng dẫn HS xây dựng công thức: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r>
                        <m:rPr>
                          <m:sty m:val="p"/>
                        </m:rPr>
                        <m:t>%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m</m:t>
                              </m:r>
                            </m:e>
                            <m:sub>
                              <m:r>
                                <m:t>c</m:t>
                              </m:r>
                              <m:r>
                                <m:t>t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m</m:t>
                              </m:r>
                            </m:e>
                            <m:sub>
                              <m:r>
                                <m:t>d</m:t>
                              </m:r>
                              <m:r>
                                <m:t>d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×</m:t>
                      </m:r>
                      <m:r>
                        <m:t>100</m:t>
                      </m:r>
                      <m:r>
                        <m:rPr>
                          <m:sty m:val="p"/>
                        </m:rPr>
                        <m:t>%</m:t>
                      </m:r>
                    </m:oMath>
                  </m:oMathPara>
                </a14:m>
              </a:p>
              <a:p>
                <a:pPr lvl="2"/>
                <a:r>
                  <a:rPr/>
                  <a:t>Trong đó:</a:t>
                </a:r>
              </a:p>
              <a:p>
                <a:pPr lvl="3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c</m:t>
                        </m:r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 là khối lượng chất tan (g)</a:t>
                </a:r>
              </a:p>
              <a:p>
                <a:pPr lvl="3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d</m:t>
                        </m:r>
                        <m:r>
                          <m:t>d</m:t>
                        </m:r>
                      </m:sub>
                    </m:sSub>
                  </m:oMath>
                </a14:m>
                <a:r>
                  <a:rPr/>
                  <a:t> là khối lượng dung dịch (g)</a:t>
                </a:r>
              </a:p>
              <a:p>
                <a:pPr lvl="3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d</m:t>
                        </m:r>
                        <m:r>
                          <m:t>d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c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m</m:t>
                        </m:r>
                      </m:e>
                      <m:sub>
                        <m:r>
                          <m:t>d</m:t>
                        </m:r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 (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d</m:t>
                        </m:r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 là khối lượng dung môi)</a:t>
                </a:r>
              </a:p>
              <a:p>
                <a:pPr lvl="0"/>
                <a:r>
                  <a:rPr b="1"/>
                  <a:t>Sản phẩm:</a:t>
                </a:r>
                <a:r>
                  <a:rPr/>
                  <a:t> HS ghi chép khái niệm và công thức vào vở.</a:t>
                </a:r>
              </a:p>
              <a:p>
                <a:pPr lvl="0"/>
                <a:r>
                  <a:rPr b="1"/>
                  <a:t>Tổ chức thực hiện:</a:t>
                </a:r>
                <a:r>
                  <a:rPr/>
                  <a:t> GV trình bày, phân tích ví dụ, HS lắng nghe và ghi chép.</a:t>
                </a:r>
              </a:p>
              <a:p>
                <a:pPr lvl="0" indent="0" marL="0">
                  <a:buNone/>
                </a:pPr>
                <a:r>
                  <a:rPr b="1"/>
                  <a:t>Hoạt động 3: Hình thành kiến thức - Khái niệm nồng độ mol (15 phút)</a:t>
                </a:r>
              </a:p>
              <a:p>
                <a:pPr lvl="0"/>
                <a:r>
                  <a:rPr b="1"/>
                  <a:t>Mục tiêu:</a:t>
                </a:r>
                <a:r>
                  <a:rPr/>
                  <a:t> HS nêu được khái niệm và công thức tính nồng độ mol.</a:t>
                </a:r>
              </a:p>
              <a:p>
                <a:pPr lvl="0"/>
                <a:r>
                  <a:rPr b="1"/>
                  <a:t>Nội dung:</a:t>
                </a:r>
              </a:p>
              <a:p>
                <a:pPr lvl="1"/>
                <a:r>
                  <a:rPr/>
                  <a:t>GV giới thiệu một cách biểu diễn nồng độ khác, đó là </a:t>
                </a:r>
                <a:r>
                  <a:rPr b="1"/>
                  <a:t>nồng độ mol (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 b="1"/>
                  <a:t>)</a:t>
                </a:r>
                <a:r>
                  <a:rPr/>
                  <a:t>.</a:t>
                </a:r>
              </a:p>
              <a:p>
                <a:pPr lvl="1"/>
                <a:r>
                  <a:rPr/>
                  <a:t>GV giải thích khái niệm: Nồng độ mol là số mol chất tan có trong 1 lít dung dịch.</a:t>
                </a:r>
              </a:p>
              <a:p>
                <a:pPr lvl="1"/>
                <a:r>
                  <a:rPr/>
                  <a:t>GV hướng dẫn HS xây dựng công thức: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M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n</m:t>
                          </m:r>
                        </m:num>
                        <m:den>
                          <m:r>
                            <m:t>V</m:t>
                          </m:r>
                        </m:den>
                      </m:f>
                    </m:oMath>
                  </m:oMathPara>
                </a14:m>
              </a:p>
              <a:p>
                <a:pPr lvl="2"/>
                <a:r>
                  <a:rPr/>
                  <a:t>Trong đó:</a:t>
                </a:r>
              </a:p>
              <a:p>
                <a:pPr lvl="3"/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là số mol chất tan (mol)</a:t>
                </a:r>
              </a:p>
              <a:p>
                <a:pPr lvl="3"/>
                <a14:m>
                  <m:oMath xmlns:m="http://schemas.openxmlformats.org/officeDocument/2006/math">
                    <m:r>
                      <m:t>V</m:t>
                    </m:r>
                  </m:oMath>
                </a14:m>
                <a:r>
                  <a:rPr/>
                  <a:t> là thể tích dung dịch (L)</a:t>
                </a:r>
              </a:p>
              <a:p>
                <a:pPr lvl="0"/>
                <a:r>
                  <a:rPr b="1"/>
                  <a:t>Sản phẩm:</a:t>
                </a:r>
                <a:r>
                  <a:rPr/>
                  <a:t> HS ghi chép khái niệm và công thức vào vở.</a:t>
                </a:r>
              </a:p>
              <a:p>
                <a:pPr lvl="0"/>
                <a:r>
                  <a:rPr b="1"/>
                  <a:t>Tổ chức thực hiện:</a:t>
                </a:r>
                <a:r>
                  <a:rPr/>
                  <a:t> GV trình bày, phân tích, HS lắng nghe và ghi chép.</a:t>
                </a:r>
              </a:p>
              <a:p>
                <a:pPr lvl="0" indent="0" marL="0">
                  <a:buNone/>
                </a:pPr>
                <a:r>
                  <a:rPr b="1"/>
                  <a:t>Hoạt động 4: Luyện tập (10 phút)</a:t>
                </a:r>
              </a:p>
              <a:p>
                <a:pPr lvl="0"/>
                <a:r>
                  <a:rPr b="1"/>
                  <a:t>Mục tiêu:</a:t>
                </a:r>
                <a:r>
                  <a:rPr/>
                  <a:t> Củng cố kiến thức vừa học.</a:t>
                </a:r>
              </a:p>
              <a:p>
                <a:pPr lvl="0"/>
                <a:r>
                  <a:rPr b="1"/>
                  <a:t>Nội dung:</a:t>
                </a:r>
                <a:r>
                  <a:rPr/>
                  <a:t> GV đặt các câu hỏi trắc nghiệm hoặc yêu cầu HS làm bài tập nhỏ về khái niệm.</a:t>
                </a:r>
              </a:p>
              <a:p>
                <a:pPr lvl="1"/>
                <a:r>
                  <a:rPr/>
                  <a:t>“Dung dịch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a</m:t>
                    </m:r>
                    <m:r>
                      <m:t>C</m:t>
                    </m:r>
                    <m:r>
                      <m:t>l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10</m:t>
                    </m:r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có ý nghĩa gì?”</a:t>
                </a:r>
              </a:p>
              <a:p>
                <a:pPr lvl="1"/>
                <a:r>
                  <a:rPr/>
                  <a:t>“Dung dịch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a</m:t>
                    </m:r>
                    <m:r>
                      <m:t>O</m:t>
                    </m:r>
                    <m:r>
                      <m:t>H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t>M</m:t>
                    </m:r>
                  </m:oMath>
                </a14:m>
                <a:r>
                  <a:rPr/>
                  <a:t> có ý nghĩa gì?”</a:t>
                </a:r>
              </a:p>
              <a:p>
                <a:pPr lvl="0"/>
                <a:r>
                  <a:rPr b="1"/>
                  <a:t>Sản phẩm:</a:t>
                </a:r>
                <a:r>
                  <a:rPr/>
                  <a:t> HS trả lời các câu hỏi của GV.</a:t>
                </a:r>
              </a:p>
              <a:p>
                <a:pPr lvl="0"/>
                <a:r>
                  <a:rPr b="1"/>
                  <a:t>Tổ chức thực hiện:</a:t>
                </a:r>
                <a:r>
                  <a:rPr/>
                  <a:t> GV đặt câu hỏi, HS trả lời.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TIẾT 2: VẬN DỤNG CÔNG THỨC VÀ BÀI TẬP CƠ BẢN</a:t>
                </a:r>
              </a:p>
              <a:p>
                <a:pPr lvl="0" indent="0" marL="0">
                  <a:buNone/>
                </a:pPr>
                <a:r>
                  <a:rPr b="1"/>
                  <a:t>Hoạt động 1: Thực hành (20 phút)</a:t>
                </a:r>
              </a:p>
              <a:p>
                <a:pPr lvl="0"/>
                <a:r>
                  <a:rPr b="1"/>
                  <a:t>Mục tiêu:</a:t>
                </a:r>
                <a:r>
                  <a:rPr/>
                  <a:t> Vận dụng công thức để tính toán thực tế.</a:t>
                </a:r>
              </a:p>
              <a:p>
                <a:pPr lvl="0"/>
                <a:r>
                  <a:rPr b="1"/>
                  <a:t>Nội dung:</a:t>
                </a:r>
              </a:p>
              <a:p>
                <a:pPr lvl="1"/>
                <a:r>
                  <a:rPr/>
                  <a:t>GV chia lớp thành các nhóm, giao nhiệm vụ: “Hãy pha 100g dung dịch muối ăn nồng độ </a:t>
                </a:r>
                <a14:m>
                  <m:oMath xmlns:m="http://schemas.openxmlformats.org/officeDocument/2006/math">
                    <m:r>
                      <m:t>15</m:t>
                    </m:r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.”</a:t>
                </a:r>
              </a:p>
              <a:p>
                <a:pPr lvl="1"/>
                <a:r>
                  <a:rPr/>
                  <a:t>Các nhóm thảo luận, tính toán khối lượng muối và khối lượng nước cần dùng.</a:t>
                </a:r>
              </a:p>
              <a:p>
                <a:pPr lvl="1"/>
                <a:r>
                  <a:rPr/>
                  <a:t>Các nhóm tiến hành pha chế, ghi chép lại kết quả.</a:t>
                </a:r>
              </a:p>
              <a:p>
                <a:pPr lvl="1"/>
                <a:r>
                  <a:rPr/>
                  <a:t>GV đi từng nhóm quan sát, hướng dẫn.</a:t>
                </a:r>
              </a:p>
              <a:p>
                <a:pPr lvl="0"/>
                <a:r>
                  <a:rPr b="1"/>
                  <a:t>Sản phẩm:</a:t>
                </a:r>
              </a:p>
              <a:p>
                <a:pPr lvl="1"/>
                <a:r>
                  <a:rPr/>
                  <a:t>Các nhóm tính toán được: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c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15</m:t>
                        </m:r>
                        <m:r>
                          <m:rPr>
                            <m:sty m:val="p"/>
                          </m:rPr>
                          <m:t>×</m:t>
                        </m:r>
                        <m:r>
                          <m:t>100</m:t>
                        </m:r>
                      </m:num>
                      <m:den>
                        <m:r>
                          <m:t>100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15</m:t>
                    </m:r>
                    <m:r>
                      <m:rPr>
                        <m:nor/>
                        <m:sty m:val="p"/>
                      </m:rPr>
                      <m:t>g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sSub>
                          <m:e>
                            <m:r>
                              <m:t>H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t>O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100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15</m:t>
                    </m:r>
                    <m:r>
                      <m:rPr>
                        <m:sty m:val="p"/>
                      </m:rPr>
                      <m:t>=</m:t>
                    </m:r>
                    <m:r>
                      <m:t>85</m:t>
                    </m:r>
                    <m:r>
                      <m:rPr>
                        <m:nor/>
                        <m:sty m:val="p"/>
                      </m:rPr>
                      <m:t>g</m:t>
                    </m:r>
                  </m:oMath>
                </a14:m>
              </a:p>
              <a:p>
                <a:pPr lvl="1"/>
                <a:r>
                  <a:rPr/>
                  <a:t>Dung dịch được pha chế.</a:t>
                </a:r>
              </a:p>
              <a:p>
                <a:pPr lvl="0"/>
                <a:r>
                  <a:rPr b="1"/>
                  <a:t>Tổ chức thực hiện:</a:t>
                </a:r>
                <a:r>
                  <a:rPr/>
                  <a:t> Hoạt động nhóm. GV đóng vai trò cố vấn, hướng dẫn.</a:t>
                </a:r>
              </a:p>
              <a:p>
                <a:pPr lvl="0" indent="0" marL="0">
                  <a:buNone/>
                </a:pPr>
                <a:r>
                  <a:rPr b="1"/>
                  <a:t>Hoạt động 2: Vận dụng công thức (20 phút)</a:t>
                </a:r>
              </a:p>
              <a:p>
                <a:pPr lvl="0"/>
                <a:r>
                  <a:rPr b="1"/>
                  <a:t>Mục tiêu:</a:t>
                </a:r>
                <a:r>
                  <a:rPr/>
                  <a:t> HS biết cách sử dụng công thức để giải các bài tập cơ bản.</a:t>
                </a:r>
              </a:p>
              <a:p>
                <a:pPr lvl="0"/>
                <a:r>
                  <a:rPr b="1"/>
                  <a:t>Nội dung:</a:t>
                </a:r>
              </a:p>
              <a:p>
                <a:pPr lvl="1"/>
                <a:r>
                  <a:rPr b="1"/>
                  <a:t>Bài tập 1:</a:t>
                </a:r>
                <a:r>
                  <a:rPr/>
                  <a:t> “Hòa tan 20g đường vào 180g nước. Tính nồng độ phần trăm của dung dịch?”</a:t>
                </a:r>
              </a:p>
              <a:p>
                <a:pPr lvl="2"/>
                <a:r>
                  <a:rPr/>
                  <a:t>GV hướng dẫn HS xác định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c</m:t>
                        </m:r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 và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d</m:t>
                        </m:r>
                        <m:r>
                          <m:t>d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c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20</m:t>
                    </m:r>
                    <m:r>
                      <m:rPr>
                        <m:nor/>
                        <m:sty m:val="p"/>
                      </m:rPr>
                      <m:t>g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d</m:t>
                        </m:r>
                        <m:r>
                          <m:t>d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20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180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200</m:t>
                    </m:r>
                    <m:r>
                      <m:rPr>
                        <m:nor/>
                        <m:sty m:val="p"/>
                      </m:rPr>
                      <m:t>g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%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20</m:t>
                        </m:r>
                      </m:num>
                      <m:den>
                        <m:r>
                          <m:t>200</m:t>
                        </m:r>
                      </m:den>
                    </m:f>
                    <m:r>
                      <m:rPr>
                        <m:sty m:val="p"/>
                      </m:rPr>
                      <m:t>×</m:t>
                    </m:r>
                    <m:r>
                      <m:t>100</m:t>
                    </m:r>
                    <m:r>
                      <m:rPr>
                        <m:sty m:val="p"/>
                      </m:rPr>
                      <m:t>%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10</m:t>
                    </m:r>
                    <m:r>
                      <m:rPr>
                        <m:sty m:val="p"/>
                      </m:rPr>
                      <m:t>%</m:t>
                    </m:r>
                  </m:oMath>
                </a14:m>
              </a:p>
              <a:p>
                <a:pPr lvl="1"/>
                <a:r>
                  <a:rPr b="1"/>
                  <a:t>Bài tập 2:</a:t>
                </a:r>
                <a:r>
                  <a:rPr/>
                  <a:t> “Hòa tan 0,5 mol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a</m:t>
                    </m:r>
                    <m:r>
                      <m:t>C</m:t>
                    </m:r>
                    <m:r>
                      <m:t>l</m:t>
                    </m:r>
                  </m:oMath>
                </a14:m>
                <a:r>
                  <a:rPr/>
                  <a:t> vào nước để được 1 lít dung dịch. Tính nồng độ mol của dung dịch?”</a:t>
                </a:r>
              </a:p>
              <a:p>
                <a:pPr lvl="2"/>
                <a:r>
                  <a:rPr/>
                  <a:t>GV hướng dẫn HS xác định </a:t>
                </a:r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và </a:t>
                </a:r>
                <a14:m>
                  <m:oMath xmlns:m="http://schemas.openxmlformats.org/officeDocument/2006/math">
                    <m:r>
                      <m:t>V</m:t>
                    </m:r>
                  </m:oMath>
                </a14:m>
                <a:r>
                  <a:rPr/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5</m:t>
                    </m:r>
                    <m:r>
                      <m:rPr>
                        <m:nor/>
                        <m:sty m:val="p"/>
                      </m:rPr>
                      <m:t> mol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r>
                      <m:t>V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nor/>
                        <m:sty m:val="p"/>
                      </m:rPr>
                      <m:t> L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5</m:t>
                        </m:r>
                      </m:num>
                      <m:den>
                        <m:r>
                          <m:t>1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5</m:t>
                    </m:r>
                    <m:r>
                      <m:rPr>
                        <m:nor/>
                        <m:sty m:val="p"/>
                      </m:rPr>
                      <m:t> M</m:t>
                    </m:r>
                  </m:oMath>
                </a14:m>
              </a:p>
              <a:p>
                <a:pPr lvl="0"/>
                <a:r>
                  <a:rPr b="1"/>
                  <a:t>Sản phẩm:</a:t>
                </a:r>
                <a:r>
                  <a:rPr/>
                  <a:t> HS giải được các bài tập cơ bản.</a:t>
                </a:r>
              </a:p>
              <a:p>
                <a:pPr lvl="0"/>
                <a:r>
                  <a:rPr b="1"/>
                  <a:t>Tổ chức thực hiện:</a:t>
                </a:r>
                <a:r>
                  <a:rPr/>
                  <a:t> GV trình bày bài tập, hướng dẫn HS giải, HS làm bài và lên bảng trình bày.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TIẾT 3: LUYỆN TẬP VÀ VẬN DỤNG</a:t>
                </a:r>
              </a:p>
              <a:p>
                <a:pPr lvl="0" indent="0" marL="0">
                  <a:buNone/>
                </a:pPr>
                <a:r>
                  <a:rPr b="1"/>
                  <a:t>Hoạt động 1: Giải bài tập tổng hợp (25 phút)</a:t>
                </a:r>
              </a:p>
              <a:p>
                <a:pPr lvl="0"/>
                <a:r>
                  <a:rPr b="1"/>
                  <a:t>Mục tiêu:</a:t>
                </a:r>
                <a:r>
                  <a:rPr/>
                  <a:t> Rèn luyện kỹ năng giải các dạng bài tập khác nhau về nồng độ dung dịch.</a:t>
                </a:r>
              </a:p>
              <a:p>
                <a:pPr lvl="0"/>
                <a:r>
                  <a:rPr b="1"/>
                  <a:t>Nội dung:</a:t>
                </a:r>
              </a:p>
              <a:p>
                <a:pPr lvl="1"/>
                <a:r>
                  <a:rPr b="1"/>
                  <a:t>Bài tập 1:</a:t>
                </a:r>
                <a:r>
                  <a:rPr/>
                  <a:t> “Pha 200g dung dịch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t>u</m:t>
                    </m:r>
                    <m:r>
                      <m:t>S</m:t>
                    </m:r>
                    <m:sSub>
                      <m:e>
                        <m:r>
                          <m:t>O</m:t>
                        </m:r>
                      </m:e>
                      <m:sub>
                        <m:r>
                          <m:t>4</m:t>
                        </m:r>
                      </m:sub>
                    </m:sSub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5</m:t>
                    </m:r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từ dung dịch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t>u</m:t>
                    </m:r>
                    <m:r>
                      <m:t>S</m:t>
                    </m:r>
                    <m:sSub>
                      <m:e>
                        <m:r>
                          <m:t>O</m:t>
                        </m:r>
                      </m:e>
                      <m:sub>
                        <m:r>
                          <m:t>4</m:t>
                        </m:r>
                      </m:sub>
                    </m:sSub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20</m:t>
                    </m:r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và nước cất. Tính khối lượng dung dịch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t>u</m:t>
                    </m:r>
                    <m:r>
                      <m:t>S</m:t>
                    </m:r>
                    <m:sSub>
                      <m:e>
                        <m:r>
                          <m:t>O</m:t>
                        </m:r>
                      </m:e>
                      <m:sub>
                        <m:r>
                          <m:t>4</m:t>
                        </m:r>
                      </m:sub>
                    </m:sSub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20</m:t>
                    </m:r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cần dùng và khối lượng nước cất?”</a:t>
                </a:r>
              </a:p>
              <a:p>
                <a:pPr lvl="2"/>
                <a:r>
                  <a:rPr/>
                  <a:t>GV hướng dẫn HS sử dụng phương pháp đường chéo hoặc phương pháp đại số.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c</m:t>
                        </m:r>
                        <m:r>
                          <m:t>t</m:t>
                        </m:r>
                      </m:sub>
                    </m:sSub>
                  </m:oMath>
                </a14:m>
                <a:r>
                  <a:rPr/>
                  <a:t> trong dung dịch sau pha: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c</m:t>
                        </m:r>
                        <m:r>
                          <m:t>t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5</m:t>
                        </m:r>
                        <m:r>
                          <m:rPr>
                            <m:sty m:val="p"/>
                          </m:rPr>
                          <m:t>×</m:t>
                        </m:r>
                        <m:r>
                          <m:t>200</m:t>
                        </m:r>
                      </m:num>
                      <m:den>
                        <m:r>
                          <m:t>100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10</m:t>
                    </m:r>
                    <m:r>
                      <m:rPr>
                        <m:nor/>
                        <m:sty m:val="p"/>
                      </m:rPr>
                      <m:t>g</m:t>
                    </m:r>
                  </m:oMath>
                </a14:m>
              </a:p>
              <a:p>
                <a:pPr lvl="2"/>
                <a:r>
                  <a:rPr/>
                  <a:t>Khối lượng dung dịch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t>u</m:t>
                    </m:r>
                    <m:r>
                      <m:t>S</m:t>
                    </m:r>
                    <m:sSub>
                      <m:e>
                        <m:r>
                          <m:t>O</m:t>
                        </m:r>
                      </m:e>
                      <m:sub>
                        <m:r>
                          <m:t>4</m:t>
                        </m:r>
                      </m:sub>
                    </m:sSub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t>20</m:t>
                    </m:r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cần dùng: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d</m:t>
                        </m:r>
                        <m:r>
                          <m:t>d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10</m:t>
                        </m:r>
                      </m:num>
                      <m:den>
                        <m:r>
                          <m:t>20</m:t>
                        </m:r>
                        <m:r>
                          <m:rPr>
                            <m:sty m:val="p"/>
                          </m:rPr>
                          <m:t>%</m:t>
                        </m:r>
                      </m:den>
                    </m:f>
                    <m:r>
                      <m:rPr>
                        <m:sty m:val="p"/>
                      </m:rPr>
                      <m:t>×</m:t>
                    </m:r>
                    <m:r>
                      <m:t>100</m:t>
                    </m:r>
                    <m:r>
                      <m:rPr>
                        <m:sty m:val="p"/>
                      </m:rPr>
                      <m:t>%</m:t>
                    </m:r>
                    <m:r>
                      <m:rPr>
                        <m:sty m:val="p"/>
                      </m:rPr>
                      <m:t>=</m:t>
                    </m:r>
                    <m:r>
                      <m:t>50</m:t>
                    </m:r>
                    <m:r>
                      <m:rPr>
                        <m:nor/>
                        <m:sty m:val="p"/>
                      </m:rPr>
                      <m:t>g</m:t>
                    </m:r>
                  </m:oMath>
                </a14:m>
              </a:p>
              <a:p>
                <a:pPr lvl="2"/>
                <a:r>
                  <a:rPr/>
                  <a:t>Khối lượng nước cất cần dùng: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sSub>
                          <m:e>
                            <m:r>
                              <m:t>H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t>O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200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50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150</m:t>
                    </m:r>
                    <m:r>
                      <m:rPr>
                        <m:nor/>
                        <m:sty m:val="p"/>
                      </m:rPr>
                      <m:t>g</m:t>
                    </m:r>
                  </m:oMath>
                </a14:m>
              </a:p>
              <a:p>
                <a:pPr lvl="1"/>
                <a:r>
                  <a:rPr b="1"/>
                  <a:t>Bài tập 2:</a:t>
                </a:r>
                <a:r>
                  <a:rPr/>
                  <a:t> “Hòa tan 11,7g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t>a</m:t>
                    </m:r>
                    <m:r>
                      <m:t>C</m:t>
                    </m:r>
                    <m:r>
                      <m:t>l</m:t>
                    </m:r>
                  </m:oMath>
                </a14:m>
                <a:r>
                  <a:rPr/>
                  <a:t> vào nước để được 500ml dung dịch. Tính nồng độ mol của dung dịch?”</a:t>
                </a:r>
              </a:p>
              <a:p>
                <a:pPr lvl="2"/>
                <a:r>
                  <a:rPr/>
                  <a:t>GV hướng dẫn HS đổi đơn vị thể tích (ml sang L) và tính số mol chất tan.</a:t>
                </a:r>
              </a:p>
              <a:p>
                <a:pPr lvl="2"/>
                <a14:m>
                  <m:oMath xmlns:m="http://schemas.openxmlformats.org/officeDocument/2006/math">
                    <m:r>
                      <m:t>V</m:t>
                    </m:r>
                    <m:r>
                      <m:rPr>
                        <m:sty m:val="p"/>
                      </m:rPr>
                      <m:t>=</m:t>
                    </m:r>
                    <m:r>
                      <m:t>500</m:t>
                    </m:r>
                    <m:r>
                      <m:rPr>
                        <m:nor/>
                        <m:sty m:val="p"/>
                      </m:rPr>
                      <m:t>ml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5</m:t>
                    </m:r>
                    <m:r>
                      <m:rPr>
                        <m:nor/>
                        <m:sty m:val="p"/>
                      </m:rPr>
                      <m:t>L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N</m:t>
                        </m:r>
                        <m:r>
                          <m:t>a</m:t>
                        </m:r>
                        <m:r>
                          <m:t>C</m:t>
                        </m:r>
                        <m:r>
                          <m:t>l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7</m:t>
                        </m:r>
                      </m:num>
                      <m:den>
                        <m:r>
                          <m:t>23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35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5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7</m:t>
                        </m:r>
                      </m:num>
                      <m:den>
                        <m:r>
                          <m:t>58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5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nor/>
                        <m:sty m:val="p"/>
                      </m:rPr>
                      <m:t> mol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2</m:t>
                        </m:r>
                      </m:num>
                      <m:den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5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4</m:t>
                    </m:r>
                    <m:r>
                      <m:rPr>
                        <m:nor/>
                        <m:sty m:val="p"/>
                      </m:rPr>
                      <m:t> M</m:t>
                    </m:r>
                  </m:oMath>
                </a14:m>
              </a:p>
              <a:p>
                <a:pPr lvl="0"/>
                <a:r>
                  <a:rPr b="1"/>
                  <a:t>Sản phẩm:</a:t>
                </a:r>
                <a:r>
                  <a:rPr/>
                  <a:t> HS giải được các bài tập vận dụng.</a:t>
                </a:r>
              </a:p>
              <a:p>
                <a:pPr lvl="0"/>
                <a:r>
                  <a:rPr b="1"/>
                  <a:t>Tổ chức thực hiện:</a:t>
                </a:r>
                <a:r>
                  <a:rPr/>
                  <a:t> HS làm việc cá nhân hoặc theo cặp, GV gọi HS lên bảng trình bày, cả lớp nhận xét, bổ sung.</a:t>
                </a:r>
              </a:p>
              <a:p>
                <a:pPr lvl="0" indent="0" marL="0">
                  <a:buNone/>
                </a:pPr>
                <a:r>
                  <a:rPr b="1"/>
                  <a:t>Hoạt động 2: Vận dụng thực tế và tổng kết (15 phút)</a:t>
                </a:r>
              </a:p>
              <a:p>
                <a:pPr lvl="0"/>
                <a:r>
                  <a:rPr b="1"/>
                  <a:t>Mục tiêu:</a:t>
                </a:r>
                <a:r>
                  <a:rPr/>
                  <a:t> Củng cố kiến thức, liên hệ thực tế, khái quát hóa bài học.</a:t>
                </a:r>
              </a:p>
              <a:p>
                <a:pPr lvl="0"/>
                <a:r>
                  <a:rPr b="1"/>
                  <a:t>Nội dung:</a:t>
                </a:r>
              </a:p>
              <a:p>
                <a:pPr lvl="1"/>
                <a:r>
                  <a:rPr/>
                  <a:t>GV đặt câu hỏi: “Trong cuộc sống, nồng độ dung dịch được ứng dụng ở đâu?”</a:t>
                </a:r>
              </a:p>
              <a:p>
                <a:pPr lvl="1"/>
                <a:r>
                  <a:rPr/>
                  <a:t>HS lấy ví dụ: Nồng độ cồn trong bia rượu, nồng độ muối trong nước biển, nồng độ đường trong các loại nước ngọt…</a:t>
                </a:r>
              </a:p>
              <a:p>
                <a:pPr lvl="1"/>
                <a:r>
                  <a:rPr/>
                  <a:t>GV tổng kết lại các kiến thức trọng tâm của bài: Nồng độ phần trăm, nồng độ mol, công thức tính và cách giải một số dạng bài tập.</a:t>
                </a:r>
              </a:p>
              <a:p>
                <a:pPr lvl="0"/>
                <a:r>
                  <a:rPr b="1"/>
                  <a:t>Sản phẩm:</a:t>
                </a:r>
              </a:p>
              <a:p>
                <a:pPr lvl="1"/>
                <a:r>
                  <a:rPr/>
                  <a:t>HS đưa ra các ví dụ thực tế.</a:t>
                </a:r>
              </a:p>
              <a:p>
                <a:pPr lvl="1"/>
                <a:r>
                  <a:rPr/>
                  <a:t>HS hệ thống hóa được kiến thức bài học.</a:t>
                </a:r>
              </a:p>
              <a:p>
                <a:pPr lvl="0"/>
                <a:r>
                  <a:rPr b="1"/>
                  <a:t>Tổ chức thực hiện:</a:t>
                </a:r>
                <a:r>
                  <a:rPr/>
                  <a:t> GV đặt câu hỏi, HS trả lời, GV tổng kết.</a:t>
                </a:r>
              </a:p>
              <a:p>
                <a:pPr lvl="0" indent="0" marL="0">
                  <a:buNone/>
                </a:pPr>
                <a:r>
                  <a:rPr b="1"/>
                  <a:t>Hoạt động 3: Hướng dẫn về nhà (5 phút)</a:t>
                </a:r>
              </a:p>
              <a:p>
                <a:pPr lvl="0"/>
                <a:r>
                  <a:rPr b="1"/>
                  <a:t>Mục tiêu:</a:t>
                </a:r>
                <a:r>
                  <a:rPr/>
                  <a:t> Giao nhiệm vụ, yêu cầu tự học.</a:t>
                </a:r>
              </a:p>
              <a:p>
                <a:pPr lvl="0"/>
                <a:r>
                  <a:rPr b="1"/>
                  <a:t>Nội dung:</a:t>
                </a:r>
              </a:p>
              <a:p>
                <a:pPr lvl="1"/>
                <a:r>
                  <a:rPr/>
                  <a:t>GV yêu cầu HS làm các bài tập còn lại trong sách giáo khoa.</a:t>
                </a:r>
              </a:p>
              <a:p>
                <a:pPr lvl="1"/>
                <a:r>
                  <a:rPr/>
                  <a:t>GV khuyến khích HS tìm hiểu thêm về các loại nồng độ khác (ví dụ: nồng độ ppm).</a:t>
                </a:r>
              </a:p>
              <a:p>
                <a:pPr lvl="0"/>
                <a:r>
                  <a:rPr b="1"/>
                  <a:t>Sản phẩm:</a:t>
                </a:r>
                <a:r>
                  <a:rPr/>
                  <a:t> HS nắm được nhiệm vụ về nhà.</a:t>
                </a:r>
              </a:p>
              <a:p>
                <a:pPr lvl="0"/>
                <a:r>
                  <a:rPr b="1"/>
                  <a:t>Tổ chức thực hiện:</a:t>
                </a:r>
                <a:r>
                  <a:rPr/>
                  <a:t> GV giao nhiệm vụ, HS lắng nghe.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2025-09-24T16:31:56Z</dcterms:created>
  <dcterms:modified xsi:type="dcterms:W3CDTF">2025-09-24T16:31:56Z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