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KẾ HOẠCH BÀI DẠY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CHỦ ĐỀ:</a:t>
            </a:r>
            <a:r>
              <a:rPr/>
              <a:t> NỒNG ĐỘ DUNG DỊCH (3 TIẾT)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Môn học:</a:t>
                </a:r>
                <a:r>
                  <a:rPr/>
                  <a:t> Khoa học tự nhiên 8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I. MỤC TIÊU</a:t>
                </a:r>
              </a:p>
              <a:p>
                <a:pPr lvl="0" indent="0" marL="0">
                  <a:buNone/>
                </a:pPr>
                <a:r>
                  <a:rPr/>
                  <a:t>Sau khi hoàn thành chủ đề này, học sinh có thể: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Về kiến thức:</a:t>
                </a:r>
              </a:p>
              <a:p>
                <a:pPr lvl="1"/>
                <a:r>
                  <a:rPr b="1"/>
                  <a:t>Tiết 1:</a:t>
                </a:r>
                <a:r>
                  <a:rPr/>
                  <a:t> Nêu được khái niệm nồng độ phần trăm (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) và nồng độ mol (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) của dung dịch.</a:t>
                </a:r>
              </a:p>
              <a:p>
                <a:pPr lvl="1"/>
                <a:r>
                  <a:rPr b="1"/>
                  <a:t>Tiết 2:</a:t>
                </a:r>
                <a:r>
                  <a:rPr/>
                  <a:t> Vận dụng công thức tính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và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để giải các bài tập đơn giản.</a:t>
                </a:r>
              </a:p>
              <a:p>
                <a:pPr lvl="1"/>
                <a:r>
                  <a:rPr b="1"/>
                  <a:t>Tiết 3:</a:t>
                </a:r>
                <a:r>
                  <a:rPr/>
                  <a:t> Thực hành pha chế dung dịch theo nồng độ cho trước.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Về năng lực:</a:t>
                </a:r>
              </a:p>
              <a:p>
                <a:pPr lvl="1"/>
                <a:r>
                  <a:rPr b="1"/>
                  <a:t>Năng lực Khoa học tự nhiên:</a:t>
                </a:r>
              </a:p>
              <a:p>
                <a:pPr lvl="2"/>
                <a:r>
                  <a:rPr b="1"/>
                  <a:t>Nhận thức khoa học tự nhiên:</a:t>
                </a:r>
                <a:r>
                  <a:rPr/>
                  <a:t> Trình bày được khái niệm và ý nghĩa của nồng độ dung dịch.</a:t>
                </a:r>
              </a:p>
              <a:p>
                <a:pPr lvl="2"/>
                <a:r>
                  <a:rPr b="1"/>
                  <a:t>Tìm hiểu tự nhiên:</a:t>
                </a:r>
                <a:r>
                  <a:rPr/>
                  <a:t> Quan sát, thực hành thí nghiệm pha chế dung dịch, thu thập thông tin để tính toán.</a:t>
                </a:r>
              </a:p>
              <a:p>
                <a:pPr lvl="2"/>
                <a:r>
                  <a:rPr b="1"/>
                  <a:t>Vận dụng kiến thức, kĩ năng đã học:</a:t>
                </a:r>
                <a:r>
                  <a:rPr/>
                  <a:t> Vận dụng các công thức tính nồng độ để giải quyết các vấn đề thực tiễn (ví dụ: pha nước muối sinh lí, pha dung dịch sát khuẩn).</a:t>
                </a:r>
              </a:p>
              <a:p>
                <a:pPr lvl="1"/>
                <a:r>
                  <a:rPr b="1"/>
                  <a:t>Năng lực chung:</a:t>
                </a:r>
              </a:p>
              <a:p>
                <a:pPr lvl="2"/>
                <a:r>
                  <a:rPr b="1"/>
                  <a:t>Tự chủ và tự học:</a:t>
                </a:r>
                <a:r>
                  <a:rPr/>
                  <a:t> Tự tìm hiểu và ghi nhớ các khái niệm, công thức.</a:t>
                </a:r>
              </a:p>
              <a:p>
                <a:pPr lvl="2"/>
                <a:r>
                  <a:rPr b="1"/>
                  <a:t>Giao tiếp và hợp tác:</a:t>
                </a:r>
                <a:r>
                  <a:rPr/>
                  <a:t> Thảo luận nhóm, hợp tác trong các hoạt động thực hành.</a:t>
                </a:r>
              </a:p>
              <a:p>
                <a:pPr lvl="2"/>
                <a:r>
                  <a:rPr b="1"/>
                  <a:t>Giải quyết vấn đề và sáng tạo:</a:t>
                </a:r>
                <a:r>
                  <a:rPr/>
                  <a:t> Đề xuất và thực hiện các phương án pha chế dung dịch.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Về phẩm chất:</a:t>
                </a:r>
              </a:p>
              <a:p>
                <a:pPr lvl="1"/>
                <a:r>
                  <a:rPr b="1"/>
                  <a:t>Chăm chỉ:</a:t>
                </a:r>
                <a:r>
                  <a:rPr/>
                  <a:t> Hoàn thành tốt các nhiệm vụ học tập và bài tập.</a:t>
                </a:r>
              </a:p>
              <a:p>
                <a:pPr lvl="1"/>
                <a:r>
                  <a:rPr b="1"/>
                  <a:t>Trách nhiệm:</a:t>
                </a:r>
                <a:r>
                  <a:rPr/>
                  <a:t> Cẩn thận, chính xác trong các thao tác thực hành, đảm bảo an toàn.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II. THIẾT BỊ DẠY HỌC VÀ HỌC LIỆU</a:t>
                </a:r>
              </a:p>
              <a:p>
                <a:pPr lvl="0"/>
                <a:r>
                  <a:rPr b="1"/>
                  <a:t>Giáo viên:</a:t>
                </a:r>
              </a:p>
              <a:p>
                <a:pPr lvl="1"/>
                <a:r>
                  <a:rPr/>
                  <a:t>Máy tính, máy chiếu, bài giảng điện tử (PowerPoint/Canva).</a:t>
                </a:r>
              </a:p>
              <a:p>
                <a:pPr lvl="1"/>
                <a:r>
                  <a:rPr/>
                  <a:t>Các dụng cụ, hóa chất cho thí nghiệm thực hành: cân điện tử, cốc thủy tinh, đũa thủy tinh, ống đong, nước cất, muối ăn (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a</m:t>
                    </m:r>
                    <m:r>
                      <m:t>C</m:t>
                    </m:r>
                    <m:r>
                      <m:t>l</m:t>
                    </m:r>
                  </m:oMath>
                </a14:m>
                <a:r>
                  <a:rPr/>
                  <a:t>), đường, dụng cụ bảo hộ cá nhân (găng tay, kính bảo hộ).</a:t>
                </a:r>
              </a:p>
              <a:p>
                <a:pPr lvl="1"/>
                <a:r>
                  <a:rPr/>
                  <a:t>Phiếu học tập (đính kèm).</a:t>
                </a:r>
              </a:p>
              <a:p>
                <a:pPr lvl="0"/>
                <a:r>
                  <a:rPr b="1"/>
                  <a:t>Học sinh:</a:t>
                </a:r>
              </a:p>
              <a:p>
                <a:pPr lvl="1"/>
                <a:r>
                  <a:rPr/>
                  <a:t>Sách giáo khoa Khoa học tự nhiên 8.</a:t>
                </a:r>
              </a:p>
              <a:p>
                <a:pPr lvl="1"/>
                <a:r>
                  <a:rPr/>
                  <a:t>Vở ghi, bút.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III. TIẾN TRÌNH DẠY HỌC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Tiết 1: Nồng độ phần trăm và Nồng độ mol</a:t>
                </a:r>
              </a:p>
              <a:p>
                <a:pPr lvl="0"/>
                <a:r>
                  <a:rPr b="1"/>
                  <a:t>Hoạt động 1: Mở đầu - Khởi động (5 phút)</a:t>
                </a:r>
              </a:p>
              <a:p>
                <a:pPr lvl="1"/>
                <a:r>
                  <a:rPr b="1"/>
                  <a:t>Mục tiêu:</a:t>
                </a:r>
                <a:r>
                  <a:rPr/>
                  <a:t> Tạo hứng thú, gợi mở vấn đề về sự đậm đặc của dung dịch.</a:t>
                </a:r>
              </a:p>
              <a:p>
                <a:pPr lvl="1"/>
                <a:r>
                  <a:rPr b="1"/>
                  <a:t>Nội dung:</a:t>
                </a:r>
                <a:r>
                  <a:rPr/>
                  <a:t> Giáo viên đặt câu hỏi: “Khi pha một cốc nước chanh, tại sao có lúc chanh chua, có lúc chanh nhạt? Điều đó phụ thuộc vào yếu tố nào?”</a:t>
                </a:r>
              </a:p>
              <a:p>
                <a:pPr lvl="1"/>
                <a:r>
                  <a:rPr b="1"/>
                  <a:t>Sản phẩm:</a:t>
                </a:r>
                <a:r>
                  <a:rPr/>
                  <a:t> Học sinh trả lời theo hiểu biết cá nhân, bước đầu nhận biết được khái niệm “độ đậm đặc” hay “nồng độ”.</a:t>
                </a:r>
              </a:p>
              <a:p>
                <a:pPr lvl="0"/>
                <a:r>
                  <a:rPr b="1"/>
                  <a:t>Hoạt động 2: Hình thành kiến thức - Khái niệm Nồng độ phần trăm (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 b="1"/>
                  <a:t>) (15 phút)</a:t>
                </a:r>
              </a:p>
              <a:p>
                <a:pPr lvl="1"/>
                <a:r>
                  <a:rPr b="1"/>
                  <a:t>Mục tiêu:</a:t>
                </a:r>
                <a:r>
                  <a:rPr/>
                  <a:t> Giúp học sinh nắm vững khái niệm và công thức tính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 b="1"/>
                  <a:t>Nội dung:</a:t>
                </a:r>
              </a:p>
              <a:p>
                <a:pPr lvl="2"/>
                <a:r>
                  <a:rPr/>
                  <a:t>GV trình bày khái niệm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: “Nồng độ phần trăm (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) của một dung dịch là số gam chất tan có trong 100 gam dung dịch.”</a:t>
                </a:r>
              </a:p>
              <a:p>
                <a:pPr lvl="2"/>
                <a:r>
                  <a:rPr/>
                  <a:t>GV hướng dẫn công thức: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%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c</m:t>
                            </m:r>
                            <m:r>
                              <m:t>t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d</m:t>
                            </m:r>
                            <m:r>
                              <m:t>d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(Trong đó: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c</m:t>
                        </m:r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là khối lượng chất tan,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d</m:t>
                        </m:r>
                        <m:r>
                          <m:t>d</m:t>
                        </m:r>
                      </m:sub>
                    </m:sSub>
                  </m:oMath>
                </a14:m>
                <a:r>
                  <a:rPr/>
                  <a:t> là khối lượng dung dịch).</a:t>
                </a:r>
              </a:p>
              <a:p>
                <a:pPr lvl="2"/>
                <a:r>
                  <a:rPr/>
                  <a:t>GV đưa ví dụ minh họa: “Hòa tan 20g muối ăn vào 80g nước. Tính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của dung dịch?”</a:t>
                </a:r>
              </a:p>
              <a:p>
                <a:pPr lvl="2"/>
                <a:r>
                  <a:rPr/>
                  <a:t>Học sinh thảo luận nhóm, giải quyết ví dụ.</a:t>
                </a:r>
              </a:p>
              <a:p>
                <a:pPr lvl="1"/>
                <a:r>
                  <a:rPr b="1"/>
                  <a:t>Sản phẩm:</a:t>
                </a:r>
                <a:r>
                  <a:rPr/>
                  <a:t> Học sinh ghi chép khái niệm, công thức và ví dụ vào vở.</a:t>
                </a:r>
              </a:p>
              <a:p>
                <a:pPr lvl="0"/>
                <a:r>
                  <a:rPr b="1"/>
                  <a:t>Hoạt động 3: Hình thành kiến thức - Khái niệm Nồng độ mol (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 b="1"/>
                  <a:t>) (15 phút)</a:t>
                </a:r>
              </a:p>
              <a:p>
                <a:pPr lvl="1"/>
                <a:r>
                  <a:rPr b="1"/>
                  <a:t>Mục tiêu:</a:t>
                </a:r>
                <a:r>
                  <a:rPr/>
                  <a:t> Giúp học sinh nắm vững khái niệm và công thức tính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1"/>
                <a:r>
                  <a:rPr b="1"/>
                  <a:t>Nội dung:</a:t>
                </a:r>
              </a:p>
              <a:p>
                <a:pPr lvl="2"/>
                <a:r>
                  <a:rPr/>
                  <a:t>GV trình bày khái niệm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: “Nồng độ mol (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) của dung dịch là số mol chất tan có trong 1 lít dung dịch.”</a:t>
                </a:r>
              </a:p>
              <a:p>
                <a:pPr lvl="2"/>
                <a:r>
                  <a:rPr/>
                  <a:t>GV hướng dẫn công thức: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n</m:t>
                        </m:r>
                      </m:num>
                      <m:den>
                        <m:r>
                          <m:t>V</m:t>
                        </m:r>
                      </m:den>
                    </m:f>
                  </m:oMath>
                </a14:m>
                <a:r>
                  <a:rPr/>
                  <a:t> (Trong đó: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là số mol chất tan, </a:t>
                </a:r>
                <a14:m>
                  <m:oMath xmlns:m="http://schemas.openxmlformats.org/officeDocument/2006/math">
                    <m:r>
                      <m:t>V</m:t>
                    </m:r>
                  </m:oMath>
                </a14:m>
                <a:r>
                  <a:rPr/>
                  <a:t> là thể tích dung dịch (lít)).</a:t>
                </a:r>
              </a:p>
              <a:p>
                <a:pPr lvl="2"/>
                <a:r>
                  <a:rPr/>
                  <a:t>GV đưa ví dụ minh họa: “Hòa tan 0,5 mol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a</m:t>
                    </m:r>
                    <m:r>
                      <m:t>C</m:t>
                    </m:r>
                    <m:r>
                      <m:t>l</m:t>
                    </m:r>
                  </m:oMath>
                </a14:m>
                <a:r>
                  <a:rPr/>
                  <a:t> vào nước để được 500 mL dung dịch. Tính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của dung dịch?”</a:t>
                </a:r>
              </a:p>
              <a:p>
                <a:pPr lvl="2"/>
                <a:r>
                  <a:rPr/>
                  <a:t>Học sinh thảo luận nhóm, giải quyết ví dụ.</a:t>
                </a:r>
              </a:p>
              <a:p>
                <a:pPr lvl="1"/>
                <a:r>
                  <a:rPr b="1"/>
                  <a:t>Sản phẩm:</a:t>
                </a:r>
                <a:r>
                  <a:rPr/>
                  <a:t> Học sinh ghi chép khái niệm, công thức và ví dụ vào vở.</a:t>
                </a:r>
              </a:p>
              <a:p>
                <a:pPr lvl="0"/>
                <a:r>
                  <a:rPr b="1"/>
                  <a:t>Hoạt động 4: Luyện tập (10 phút)</a:t>
                </a:r>
              </a:p>
              <a:p>
                <a:pPr lvl="1"/>
                <a:r>
                  <a:rPr b="1"/>
                  <a:t>Mục tiêu:</a:t>
                </a:r>
                <a:r>
                  <a:rPr/>
                  <a:t> Củng cố kiến thức đã học.</a:t>
                </a:r>
              </a:p>
              <a:p>
                <a:pPr lvl="1"/>
                <a:r>
                  <a:rPr b="1"/>
                  <a:t>Nội dung:</a:t>
                </a:r>
                <a:r>
                  <a:rPr/>
                  <a:t> Học sinh làm bài tập trắc nghiệm ngắn trên phiếu học tập hoặc trả lời câu hỏi của GV.</a:t>
                </a:r>
              </a:p>
              <a:p>
                <a:pPr lvl="1"/>
                <a:r>
                  <a:rPr b="1"/>
                  <a:t>Sản phẩm:</a:t>
                </a:r>
                <a:r>
                  <a:rPr/>
                  <a:t> Học sinh trả lời đúng các câu hỏi.</a:t>
                </a:r>
              </a:p>
              <a:p>
                <a:pPr lvl="0"/>
                <a:r>
                  <a:rPr b="1"/>
                  <a:t>Hoạt động 5: Vận dụng - Dặn dò (5 phút)</a:t>
                </a:r>
              </a:p>
              <a:p>
                <a:pPr lvl="1"/>
                <a:r>
                  <a:rPr b="1"/>
                  <a:t>Mục tiêu:</a:t>
                </a:r>
                <a:r>
                  <a:rPr/>
                  <a:t> Kết nối kiến thức với thực tiễn, giao nhiệm vụ về nhà.</a:t>
                </a:r>
              </a:p>
              <a:p>
                <a:pPr lvl="1"/>
                <a:r>
                  <a:rPr b="1"/>
                  <a:t>Nội dung:</a:t>
                </a:r>
                <a:r>
                  <a:rPr/>
                  <a:t> GV yêu cầu học sinh tìm hiểu về nồng độ của một số dung dịch quen thuộc như nước muối sinh lí, cồn y tế.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Tiết 2: Luyện tập về Nồng độ dung dịch</a:t>
                </a:r>
              </a:p>
              <a:p>
                <a:pPr lvl="0"/>
                <a:r>
                  <a:rPr b="1"/>
                  <a:t>Hoạt động 1: Mở đầu - Ôn tập (5 phút)</a:t>
                </a:r>
              </a:p>
              <a:p>
                <a:pPr lvl="1"/>
                <a:r>
                  <a:rPr b="1"/>
                  <a:t>Mục tiêu:</a:t>
                </a:r>
                <a:r>
                  <a:rPr/>
                  <a:t> Kiểm tra kiến thức cũ.</a:t>
                </a:r>
              </a:p>
              <a:p>
                <a:pPr lvl="1"/>
                <a:r>
                  <a:rPr b="1"/>
                  <a:t>Nội dung:</a:t>
                </a:r>
                <a:r>
                  <a:rPr/>
                  <a:t> GV đặt câu hỏi: “Nêu công thức tính nồng độ phần trăm và nồng độ mol. Phân biệt sự khác nhau giữa hai loại nồng độ này.”</a:t>
                </a:r>
              </a:p>
              <a:p>
                <a:pPr lvl="0"/>
                <a:r>
                  <a:rPr b="1"/>
                  <a:t>Hoạt động 2: Luyện tập - Bài tập tính toán (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 b="1"/>
                  <a:t>) (15 phút)</a:t>
                </a:r>
              </a:p>
              <a:p>
                <a:pPr lvl="1"/>
                <a:r>
                  <a:rPr b="1"/>
                  <a:t>Mục tiêu:</a:t>
                </a:r>
                <a:r>
                  <a:rPr/>
                  <a:t> Rèn kĩ năng giải bài tập tính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 b="1"/>
                  <a:t>Nội dung:</a:t>
                </a:r>
              </a:p>
              <a:p>
                <a:pPr lvl="2"/>
                <a:r>
                  <a:rPr/>
                  <a:t>GV đưa ra các bài tập từ dễ đến khó về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.</a:t>
                </a:r>
              </a:p>
              <a:p>
                <a:pPr lvl="2"/>
                <a:r>
                  <a:rPr/>
                  <a:t>Ví dụ 1: “Hòa tan 15g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O</m:t>
                    </m:r>
                  </m:oMath>
                </a14:m>
                <a:r>
                  <a:rPr/>
                  <a:t> vào 85g nước. Tính nồng độ phần trăm của dung dịch thu được.” (Bài tập cơ bản)</a:t>
                </a:r>
              </a:p>
              <a:p>
                <a:pPr lvl="2"/>
                <a:r>
                  <a:rPr/>
                  <a:t>Ví dụ 2: “Trong 200g dung dịch đường có chứa 15g đường. Tính nồng độ phần trăm của dung dịch.” (Bài tập ngược)</a:t>
                </a:r>
              </a:p>
              <a:p>
                <a:pPr lvl="2"/>
                <a:r>
                  <a:rPr/>
                  <a:t>Ví dụ 3: “Trộn 100g dung dịch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a</m:t>
                    </m:r>
                    <m:r>
                      <m:t>O</m:t>
                    </m:r>
                    <m:r>
                      <m:t>H</m:t>
                    </m:r>
                  </m:oMath>
                </a14:m>
                <a:r>
                  <a:rPr/>
                  <a:t> 20% với 50g dung dịch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a</m:t>
                    </m:r>
                    <m:r>
                      <m:t>O</m:t>
                    </m:r>
                    <m:r>
                      <m:t>H</m:t>
                    </m:r>
                  </m:oMath>
                </a14:m>
                <a:r>
                  <a:rPr/>
                  <a:t> 10%. Tính nồng độ phần trăm của dung dịch mới.” (Bài tập nâng cao)</a:t>
                </a:r>
              </a:p>
              <a:p>
                <a:pPr lvl="2"/>
                <a:r>
                  <a:rPr/>
                  <a:t>Học sinh làm việc cá nhân hoặc theo cặp để giải bài tập, sau đó GV mời một vài học sinh lên bảng trình bày.</a:t>
                </a:r>
              </a:p>
              <a:p>
                <a:pPr lvl="0"/>
                <a:r>
                  <a:rPr b="1"/>
                  <a:t>Hoạt động 3: Luyện tập - Bài tập tính toán (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 b="1"/>
                  <a:t>) (15 phút)</a:t>
                </a:r>
              </a:p>
              <a:p>
                <a:pPr lvl="1"/>
                <a:r>
                  <a:rPr b="1"/>
                  <a:t>Mục tiêu:</a:t>
                </a:r>
                <a:r>
                  <a:rPr/>
                  <a:t> Rèn kĩ năng giải bài tập tính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1"/>
                <a:r>
                  <a:rPr b="1"/>
                  <a:t>Nội dung:</a:t>
                </a:r>
              </a:p>
              <a:p>
                <a:pPr lvl="2"/>
                <a:r>
                  <a:rPr/>
                  <a:t>GV đưa ra các bài tập từ dễ đến khó về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2"/>
                <a:r>
                  <a:rPr/>
                  <a:t>Ví dụ 1: “Hòa tan 0,2 mol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S</m:t>
                    </m:r>
                    <m:sSub>
                      <m:e>
                        <m:r>
                          <m:t>O</m:t>
                        </m:r>
                      </m:e>
                      <m:sub>
                        <m:r>
                          <m:t>4</m:t>
                        </m:r>
                      </m:sub>
                    </m:sSub>
                  </m:oMath>
                </a14:m>
                <a:r>
                  <a:rPr/>
                  <a:t> vào nước để được 250 mL dung dịch. Tính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.”</a:t>
                </a:r>
              </a:p>
              <a:p>
                <a:pPr lvl="2"/>
                <a:r>
                  <a:rPr/>
                  <a:t>Ví dụ 2: “Cần lấy bao nhiêu gam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a</m:t>
                    </m:r>
                    <m:r>
                      <m:t>O</m:t>
                    </m:r>
                    <m:r>
                      <m:t>H</m:t>
                    </m:r>
                  </m:oMath>
                </a14:m>
                <a:r>
                  <a:rPr/>
                  <a:t> để pha chế được 200 mL dung dịch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a</m:t>
                    </m:r>
                    <m:r>
                      <m:t>O</m:t>
                    </m:r>
                    <m:r>
                      <m:t>H</m:t>
                    </m:r>
                  </m:oMath>
                </a14:m>
                <a:r>
                  <a:rPr/>
                  <a:t> 0,5M.”</a:t>
                </a:r>
              </a:p>
              <a:p>
                <a:pPr lvl="2"/>
                <a:r>
                  <a:rPr/>
                  <a:t>Học sinh làm việc cá nhân, sau đó GV mời một vài học sinh lên bảng trình bày.</a:t>
                </a:r>
              </a:p>
              <a:p>
                <a:pPr lvl="0"/>
                <a:r>
                  <a:rPr b="1"/>
                  <a:t>Hoạt động 4: Vận dụng - Liên hệ thực tiễn (10 phút)</a:t>
                </a:r>
              </a:p>
              <a:p>
                <a:pPr lvl="1"/>
                <a:r>
                  <a:rPr b="1"/>
                  <a:t>Mục tiêu:</a:t>
                </a:r>
                <a:r>
                  <a:rPr/>
                  <a:t> Vận dụng kiến thức vào giải quyết vấn đề thực tiễn.</a:t>
                </a:r>
              </a:p>
              <a:p>
                <a:pPr lvl="1"/>
                <a:r>
                  <a:rPr b="1"/>
                  <a:t>Nội dung:</a:t>
                </a:r>
                <a:r>
                  <a:rPr/>
                  <a:t> GV yêu cầu học sinh giải bài toán thực tế: “Để pha được 1 lít nước muối sinh lí có nồng độ 0,9%, cần bao nhiêu gam muối ăn?”</a:t>
                </a:r>
              </a:p>
              <a:p>
                <a:pPr lvl="1"/>
                <a:r>
                  <a:rPr b="1"/>
                  <a:t>Sản phẩm:</a:t>
                </a:r>
                <a:r>
                  <a:rPr/>
                  <a:t> Học sinh giải được bài toán, thấy được ứng dụng của nồng độ dung dịch.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Tiết 3: Thực hành pha chế dung dịch</a:t>
                </a:r>
              </a:p>
              <a:p>
                <a:pPr lvl="0"/>
                <a:r>
                  <a:rPr b="1"/>
                  <a:t>Hoạt động 1: Mở đầu - Ôn tập và giới thiệu bài học (5 phút)</a:t>
                </a:r>
              </a:p>
              <a:p>
                <a:pPr lvl="1"/>
                <a:r>
                  <a:rPr b="1"/>
                  <a:t>Mục tiêu:</a:t>
                </a:r>
                <a:r>
                  <a:rPr/>
                  <a:t> Khơi gợi hứng thú, giới thiệu hoạt động thực hành.</a:t>
                </a:r>
              </a:p>
              <a:p>
                <a:pPr lvl="1"/>
                <a:r>
                  <a:rPr b="1"/>
                  <a:t>Nội dung:</a:t>
                </a:r>
                <a:r>
                  <a:rPr/>
                  <a:t> GV trình chiếu hình ảnh về phòng thí nghiệm hoặc quy trình pha chế dung dịch. GV đặt câu hỏi: “Làm thế nào để pha một dung dịch có nồng độ chính xác?”</a:t>
                </a:r>
              </a:p>
              <a:p>
                <a:pPr lvl="0"/>
                <a:r>
                  <a:rPr b="1"/>
                  <a:t>Hoạt động 2: Thực hành - Pha chế dung dịch muối ăn (30 phút)</a:t>
                </a:r>
              </a:p>
              <a:p>
                <a:pPr lvl="1"/>
                <a:r>
                  <a:rPr b="1"/>
                  <a:t>Mục tiêu:</a:t>
                </a:r>
                <a:r>
                  <a:rPr/>
                  <a:t> Rèn kĩ năng thực hành, áp dụng lý thuyết vào thực tế.</a:t>
                </a:r>
              </a:p>
              <a:p>
                <a:pPr lvl="1"/>
                <a:r>
                  <a:rPr b="1"/>
                  <a:t>Nội dung:</a:t>
                </a:r>
              </a:p>
              <a:p>
                <a:pPr lvl="2"/>
                <a:r>
                  <a:rPr/>
                  <a:t>GV chia nhóm, phát dụng cụ và hóa chất.</a:t>
                </a:r>
              </a:p>
              <a:p>
                <a:pPr lvl="2"/>
                <a:r>
                  <a:rPr b="1"/>
                  <a:t>Nhiệm vụ:</a:t>
                </a:r>
                <a:r>
                  <a:rPr/>
                  <a:t> Mỗi nhóm pha chế 50g dung dịch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a</m:t>
                    </m:r>
                    <m:r>
                      <m:t>C</m:t>
                    </m:r>
                    <m:r>
                      <m:t>l</m:t>
                    </m:r>
                  </m:oMath>
                </a14:m>
                <a:r>
                  <a:rPr/>
                  <a:t> có nồng độ 10%.</a:t>
                </a:r>
              </a:p>
              <a:p>
                <a:pPr lvl="2"/>
                <a:r>
                  <a:rPr b="1"/>
                  <a:t>Các bước thực hiện:</a:t>
                </a:r>
              </a:p>
              <a:p>
                <a:pPr lvl="3"/>
                <a:r>
                  <a:rPr b="1"/>
                  <a:t>Bước 1: Tính toán.</a:t>
                </a:r>
                <a:r>
                  <a:rPr/>
                  <a:t> HS tính toán khối lượng muối (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c</m:t>
                        </m:r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) và khối lượng nước (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d</m:t>
                        </m:r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).</a:t>
                </a:r>
              </a:p>
              <a:p>
                <a:pPr lvl="4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c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C</m:t>
                        </m:r>
                        <m:r>
                          <m:rPr>
                            <m:sty m:val="p"/>
                          </m:rPr>
                          <m:t>%</m:t>
                        </m:r>
                        <m:r>
                          <m:rPr>
                            <m:sty m:val="p"/>
                          </m:rPr>
                          <m:t>×</m:t>
                        </m:r>
                        <m:sSub>
                          <m:e>
                            <m:r>
                              <m:t>m</m:t>
                            </m:r>
                          </m:e>
                          <m:sub>
                            <m:r>
                              <m:t>d</m:t>
                            </m:r>
                            <m:r>
                              <m:t>d</m:t>
                            </m:r>
                          </m:sub>
                        </m:sSub>
                      </m:num>
                      <m:den>
                        <m:r>
                          <m:t>100</m:t>
                        </m:r>
                        <m:r>
                          <m:rPr>
                            <m:sty m:val="p"/>
                          </m:rPr>
                          <m:t>%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10</m:t>
                        </m:r>
                        <m:r>
                          <m:rPr>
                            <m:sty m:val="p"/>
                          </m:rPr>
                          <m:t>×</m:t>
                        </m:r>
                        <m:r>
                          <m:t>50</m:t>
                        </m:r>
                      </m:num>
                      <m:den>
                        <m:r>
                          <m:t>100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5</m:t>
                    </m:r>
                    <m:r>
                      <m:t>g</m:t>
                    </m:r>
                  </m:oMath>
                </a14:m>
                <a:r>
                  <a:rPr/>
                  <a:t>.</a:t>
                </a:r>
              </a:p>
              <a:p>
                <a:pPr lvl="4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d</m:t>
                        </m:r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d</m:t>
                        </m:r>
                        <m:r>
                          <m:t>d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c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50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5</m:t>
                    </m:r>
                    <m:r>
                      <m:rPr>
                        <m:sty m:val="p"/>
                      </m:rPr>
                      <m:t>=</m:t>
                    </m:r>
                    <m:r>
                      <m:t>45</m:t>
                    </m:r>
                    <m:r>
                      <m:t>g</m:t>
                    </m:r>
                  </m:oMath>
                </a14:m>
                <a:r>
                  <a:rPr/>
                  <a:t>.</a:t>
                </a:r>
              </a:p>
              <a:p>
                <a:pPr lvl="3"/>
                <a:r>
                  <a:rPr b="1"/>
                  <a:t>Bước 2: Pha chế.</a:t>
                </a:r>
              </a:p>
              <a:p>
                <a:pPr lvl="4"/>
                <a:r>
                  <a:rPr/>
                  <a:t>Cân chính xác 5g muối ăn.</a:t>
                </a:r>
              </a:p>
              <a:p>
                <a:pPr lvl="4"/>
                <a:r>
                  <a:rPr/>
                  <a:t>Đong 45g nước (tương đương 45mL).</a:t>
                </a:r>
              </a:p>
              <a:p>
                <a:pPr lvl="4"/>
                <a:r>
                  <a:rPr/>
                  <a:t>Cho muối vào cốc thủy tinh chứa nước, dùng đũa thủy tinh khuấy đều cho tan hoàn toàn.</a:t>
                </a:r>
              </a:p>
              <a:p>
                <a:pPr lvl="3"/>
                <a:r>
                  <a:rPr b="1"/>
                  <a:t>Bước 3: Ghi chép và báo cáo.</a:t>
                </a:r>
                <a:r>
                  <a:rPr/>
                  <a:t> Các nhóm ghi lại quá trình, kết quả và những lưu ý khi thực hiện.</a:t>
                </a:r>
              </a:p>
              <a:p>
                <a:pPr lvl="1"/>
                <a:r>
                  <a:rPr b="1"/>
                  <a:t>Sản phẩm:</a:t>
                </a:r>
                <a:r>
                  <a:rPr/>
                  <a:t> Các nhóm pha được dung dịch, có sản phẩm và bản báo cáo thực hành.</a:t>
                </a:r>
              </a:p>
              <a:p>
                <a:pPr lvl="0"/>
                <a:r>
                  <a:rPr b="1"/>
                  <a:t>Hoạt động 3: Củng cố và tổng kết (10 phút)</a:t>
                </a:r>
              </a:p>
              <a:p>
                <a:pPr lvl="1"/>
                <a:r>
                  <a:rPr b="1"/>
                  <a:t>Mục tiêu:</a:t>
                </a:r>
                <a:r>
                  <a:rPr/>
                  <a:t> Đánh giá kết quả thực hành, tổng kết kiến thức.</a:t>
                </a:r>
              </a:p>
              <a:p>
                <a:pPr lvl="1"/>
                <a:r>
                  <a:rPr b="1"/>
                  <a:t>Nội dung:</a:t>
                </a:r>
              </a:p>
              <a:p>
                <a:pPr lvl="2"/>
                <a:r>
                  <a:rPr/>
                  <a:t>GV nhận xét, đánh giá các sản phẩm thực hành của học sinh.</a:t>
                </a:r>
              </a:p>
              <a:p>
                <a:pPr lvl="2"/>
                <a:r>
                  <a:rPr/>
                  <a:t>GV tổng kết lại kiến thức của cả chủ đề: Khái niệm, công thức của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và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, các bước pha chế dung dịch.</a:t>
                </a:r>
              </a:p>
              <a:p>
                <a:pPr lvl="2"/>
                <a:r>
                  <a:rPr/>
                  <a:t>GV đặt câu hỏi mở rộng: “Nếu muốn pha dung dịch có nồng độ loãng hơn, ta cần làm gì?”</a:t>
                </a:r>
              </a:p>
              <a:p>
                <a:pPr lvl="1"/>
                <a:r>
                  <a:rPr b="1"/>
                  <a:t>Sản phẩm:</a:t>
                </a:r>
                <a:r>
                  <a:rPr/>
                  <a:t> Học sinh nắm vững kiến thức trọng tâm của chủ đề, trả lời được câu hỏi tổng kết.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IV. PHIẾU HỌC TẬP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Phiếu học tập Tiết 1</a:t>
                </a:r>
              </a:p>
              <a:p>
                <a:pPr lvl="0" indent="0" marL="0">
                  <a:buNone/>
                </a:pPr>
                <a:r>
                  <a:rPr b="1"/>
                  <a:t>Câu 1:</a:t>
                </a:r>
                <a:r>
                  <a:rPr/>
                  <a:t> Một dung dịch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a</m:t>
                    </m:r>
                    <m:r>
                      <m:t>O</m:t>
                    </m:r>
                    <m:r>
                      <m:t>H</m:t>
                    </m:r>
                  </m:oMath>
                </a14:m>
                <a:r>
                  <a:rPr/>
                  <a:t> 10% có ý nghĩa gì?</a:t>
                </a:r>
              </a:p>
              <a:p>
                <a:pPr lvl="0" indent="0" marL="0">
                  <a:buNone/>
                </a:pPr>
                <a:r>
                  <a:rPr b="1"/>
                  <a:t>Câu 2:</a:t>
                </a:r>
                <a:r>
                  <a:rPr/>
                  <a:t> Hòa tan 25g đường vào 75g nước. Nồng độ phần trăm của dung dịch là bao nhiêu?</a:t>
                </a:r>
              </a:p>
              <a:p>
                <a:pPr lvl="0" indent="0" marL="0">
                  <a:buNone/>
                </a:pPr>
                <a:r>
                  <a:rPr b="1"/>
                  <a:t>Câu 3:</a:t>
                </a:r>
                <a:r>
                  <a:rPr/>
                  <a:t> Có 2 lít dung dịch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S</m:t>
                    </m:r>
                    <m:sSub>
                      <m:e>
                        <m:r>
                          <m:t>O</m:t>
                        </m:r>
                      </m:e>
                      <m:sub>
                        <m:r>
                          <m:t>4</m:t>
                        </m:r>
                      </m:sub>
                    </m:sSub>
                  </m:oMath>
                </a14:m>
                <a:r>
                  <a:rPr/>
                  <a:t> 0,5M. Tính số mol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S</m:t>
                    </m:r>
                    <m:sSub>
                      <m:e>
                        <m:r>
                          <m:t>O</m:t>
                        </m:r>
                      </m:e>
                      <m:sub>
                        <m:r>
                          <m:t>4</m:t>
                        </m:r>
                      </m:sub>
                    </m:sSub>
                  </m:oMath>
                </a14:m>
                <a:r>
                  <a:rPr/>
                  <a:t> đã có trong dung dịch đó.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Phiếu học tập Tiết 2</a:t>
                </a:r>
              </a:p>
              <a:p>
                <a:pPr lvl="0" indent="0" marL="0">
                  <a:buNone/>
                </a:pPr>
                <a:r>
                  <a:rPr b="1"/>
                  <a:t>Bài 1:</a:t>
                </a:r>
                <a:r>
                  <a:rPr/>
                  <a:t> Hòa tan 20g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a</m:t>
                    </m:r>
                    <m:r>
                      <m:t>C</m:t>
                    </m:r>
                    <m:r>
                      <m:t>l</m:t>
                    </m:r>
                  </m:oMath>
                </a14:m>
                <a:r>
                  <a:rPr/>
                  <a:t> vào 180g nước. Tính nồng độ phần trăm của dung dịch thu được.</a:t>
                </a:r>
              </a:p>
              <a:p>
                <a:pPr lvl="0" indent="0" marL="0">
                  <a:buNone/>
                </a:pPr>
                <a:r>
                  <a:rPr b="1"/>
                  <a:t>Bài 2:</a:t>
                </a:r>
                <a:r>
                  <a:rPr/>
                  <a:t> Pha chế 200mL dung dịch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u</m:t>
                    </m:r>
                    <m:r>
                      <m:t>S</m:t>
                    </m:r>
                    <m:sSub>
                      <m:e>
                        <m:r>
                          <m:t>O</m:t>
                        </m:r>
                      </m:e>
                      <m:sub>
                        <m:r>
                          <m:t>4</m:t>
                        </m:r>
                      </m:sub>
                    </m:sSub>
                  </m:oMath>
                </a14:m>
                <a:r>
                  <a:rPr/>
                  <a:t> 1M. Cần bao nhiêu gam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u</m:t>
                    </m:r>
                    <m:r>
                      <m:t>S</m:t>
                    </m:r>
                    <m:sSub>
                      <m:e>
                        <m:r>
                          <m:t>O</m:t>
                        </m:r>
                      </m:e>
                      <m:sub>
                        <m:r>
                          <m:t>4</m:t>
                        </m:r>
                      </m:sub>
                    </m:sSub>
                  </m:oMath>
                </a14:m>
                <a:r>
                  <a:rPr/>
                  <a:t> tinh thể?</a:t>
                </a:r>
              </a:p>
              <a:p>
                <a:pPr lvl="0" indent="0" marL="0">
                  <a:buNone/>
                </a:pPr>
                <a:r>
                  <a:rPr b="1"/>
                  <a:t>Bài 3:</a:t>
                </a:r>
                <a:r>
                  <a:rPr/>
                  <a:t> Trộn 50g dung dịch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S</m:t>
                    </m:r>
                    <m:sSub>
                      <m:e>
                        <m:r>
                          <m:t>O</m:t>
                        </m:r>
                      </m:e>
                      <m:sub>
                        <m:r>
                          <m:t>4</m:t>
                        </m:r>
                      </m:sub>
                    </m:sSub>
                  </m:oMath>
                </a14:m>
                <a:r>
                  <a:rPr/>
                  <a:t> 20% với 50g nước. Nồng độ phần trăm của dung dịch mới là bao nhiêu?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Phiếu học tập Tiết 3</a:t>
                </a:r>
              </a:p>
              <a:p>
                <a:pPr lvl="0" indent="0" marL="0">
                  <a:buNone/>
                </a:pPr>
                <a:r>
                  <a:rPr b="1"/>
                  <a:t>Báo cáo thực hành: Pha chế 50g dung dịch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a</m:t>
                    </m:r>
                    <m:r>
                      <m:t>C</m:t>
                    </m:r>
                    <m:r>
                      <m:t>l</m:t>
                    </m:r>
                  </m:oMath>
                </a14:m>
                <a:r>
                  <a:rPr b="1"/>
                  <a:t> 10%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Tính toán:</a:t>
                </a:r>
              </a:p>
              <a:p>
                <a:pPr lvl="1"/>
                <a:r>
                  <a:rPr/>
                  <a:t>Khối lượng muối cần lấy: ________g</a:t>
                </a:r>
              </a:p>
              <a:p>
                <a:pPr lvl="1"/>
                <a:r>
                  <a:rPr/>
                  <a:t>Khối lượng nước cần lấy: ________g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Mô tả các bước thực hiện:</a:t>
                </a:r>
              </a:p>
              <a:p>
                <a:pPr lvl="1"/>
                <a:r>
                  <a:rPr/>
                  <a:t>Bước 1: _________________________________</a:t>
                </a:r>
              </a:p>
              <a:p>
                <a:pPr lvl="1"/>
                <a:r>
                  <a:rPr/>
                  <a:t>Bước 2: _________________________________</a:t>
                </a:r>
              </a:p>
              <a:p>
                <a:pPr lvl="1"/>
                <a:r>
                  <a:rPr/>
                  <a:t>Bước 3: _________________________________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Kết quả:</a:t>
                </a:r>
                <a:r>
                  <a:rPr/>
                  <a:t> Dung dịch sau khi pha chế có đặc điểm gì?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V. ĐÁNH GIÁ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Đánh giá thường xuyên:</a:t>
            </a:r>
          </a:p>
          <a:p>
            <a:pPr lvl="1"/>
            <a:r>
              <a:rPr/>
              <a:t>Quan sát thái độ, tinh thần học tập của học sinh trong giờ học.</a:t>
            </a:r>
          </a:p>
          <a:p>
            <a:pPr lvl="1"/>
            <a:r>
              <a:rPr/>
              <a:t>Đánh giá qua các câu trả lời, sản phẩm thảo luận nhóm.</a:t>
            </a:r>
          </a:p>
          <a:p>
            <a:pPr lvl="0"/>
            <a:r>
              <a:rPr b="1"/>
              <a:t>Đánh giá định kì:</a:t>
            </a:r>
          </a:p>
          <a:p>
            <a:pPr lvl="1"/>
            <a:r>
              <a:rPr/>
              <a:t>Kết quả các bài tập luyện tập trên phiếu học tập.</a:t>
            </a:r>
          </a:p>
          <a:p>
            <a:pPr lvl="1"/>
            <a:r>
              <a:rPr/>
              <a:t>Kết quả thực hành và báo cáo thực hành của học sinh.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2025-09-24T16:17:23Z</dcterms:created>
  <dcterms:modified xsi:type="dcterms:W3CDTF">2025-09-24T16:17:23Z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