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4"/>
  </p:sldMasterIdLst>
  <p:notesMasterIdLst>
    <p:notesMasterId r:id="rId11"/>
  </p:notesMasterIdLst>
  <p:sldIdLst>
    <p:sldId id="1443" r:id="rId5"/>
    <p:sldId id="1442" r:id="rId6"/>
    <p:sldId id="1441" r:id="rId7"/>
    <p:sldId id="1444" r:id="rId8"/>
    <p:sldId id="1445" r:id="rId9"/>
    <p:sldId id="1439" r:id="rId10"/>
  </p:sldIdLst>
  <p:sldSz cx="12192000" cy="6858000"/>
  <p:notesSz cx="6858000" cy="9144000"/>
  <p:custShowLst>
    <p:custShow name="IM Quote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CC"/>
    <a:srgbClr val="D60000"/>
    <a:srgbClr val="222A35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52" autoAdjust="0"/>
    <p:restoredTop sz="85250" autoAdjust="0"/>
  </p:normalViewPr>
  <p:slideViewPr>
    <p:cSldViewPr snapToGrid="0">
      <p:cViewPr varScale="1">
        <p:scale>
          <a:sx n="71" d="100"/>
          <a:sy n="71" d="100"/>
        </p:scale>
        <p:origin x="758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dk1" tx1="lt1" bg2="dk2" tx2="lt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12"/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tint val="65000"/>
                      <a:tint val="98000"/>
                      <a:lumMod val="114000"/>
                    </a:schemeClr>
                  </a:gs>
                  <a:gs pos="100000">
                    <a:schemeClr val="accent6">
                      <a:tint val="65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A066-465F-AC3F-C98174930DC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A066-465F-AC3F-C98174930DC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hade val="65000"/>
                      <a:tint val="98000"/>
                      <a:lumMod val="114000"/>
                    </a:schemeClr>
                  </a:gs>
                  <a:gs pos="100000">
                    <a:schemeClr val="accent6">
                      <a:shade val="65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A066-465F-AC3F-C98174930DCA}"/>
              </c:ext>
            </c:extLst>
          </c:dPt>
          <c:cat>
            <c:strRef>
              <c:f>Sheet1!$A$2:$A$4</c:f>
              <c:strCache>
                <c:ptCount val="3"/>
                <c:pt idx="0">
                  <c:v>Promoters</c:v>
                </c:pt>
                <c:pt idx="1">
                  <c:v>Passives</c:v>
                </c:pt>
                <c:pt idx="2">
                  <c:v>Detractors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57</c:v>
                </c:pt>
                <c:pt idx="1">
                  <c:v>20</c:v>
                </c:pt>
                <c:pt idx="2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066-465F-AC3F-C98174930D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00002428715677"/>
          <c:y val="0.88547087721188933"/>
          <c:w val="0.89999975712843228"/>
          <c:h val="0.109497261597746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DA62F-E3D9-4462-99FC-465DCC7E089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84E65-66B8-4048-835D-3FC3876F4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88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thought of a solution that address two issues which should enable </a:t>
            </a:r>
          </a:p>
          <a:p>
            <a:endParaRPr lang="en-US" dirty="0"/>
          </a:p>
          <a:p>
            <a:r>
              <a:rPr lang="en-US" dirty="0"/>
              <a:t>1- Promotion of the program to much bigger audience by adding it to every eligible IM quote.  </a:t>
            </a:r>
          </a:p>
          <a:p>
            <a:r>
              <a:rPr lang="en-US" dirty="0"/>
              <a:t>2- Make the </a:t>
            </a:r>
            <a:r>
              <a:rPr lang="en-US" dirty="0" err="1"/>
              <a:t>backoffice</a:t>
            </a:r>
            <a:r>
              <a:rPr lang="en-US" dirty="0"/>
              <a:t> process more streamlined from application to funding.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84E65-66B8-4048-835D-3FC3876F4E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1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thought of a solution that address two issues which should enable </a:t>
            </a:r>
          </a:p>
          <a:p>
            <a:endParaRPr lang="en-US" dirty="0"/>
          </a:p>
          <a:p>
            <a:r>
              <a:rPr lang="en-US" dirty="0"/>
              <a:t>1- Promotion of the program to much bigger audience by adding it to every eligible IM quote.  </a:t>
            </a:r>
          </a:p>
          <a:p>
            <a:r>
              <a:rPr lang="en-US" dirty="0"/>
              <a:t>2- Make the </a:t>
            </a:r>
            <a:r>
              <a:rPr lang="en-US" dirty="0" err="1"/>
              <a:t>backoffice</a:t>
            </a:r>
            <a:r>
              <a:rPr lang="en-US" dirty="0"/>
              <a:t> process more streamlined from application to funding.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84E65-66B8-4048-835D-3FC3876F4E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23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84E65-66B8-4048-835D-3FC3876F4E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0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84E65-66B8-4048-835D-3FC3876F4E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08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84E65-66B8-4048-835D-3FC3876F4E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98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84E65-66B8-4048-835D-3FC3876F4E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29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7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c_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805605" y="1793718"/>
            <a:ext cx="2938031" cy="1361456"/>
          </a:xfrm>
        </p:spPr>
        <p:txBody>
          <a:bodyPr>
            <a:normAutofit/>
          </a:bodyPr>
          <a:lstStyle>
            <a:lvl1pPr>
              <a:defRPr sz="1463"/>
            </a:lvl1pPr>
          </a:lstStyle>
          <a:p>
            <a:endParaRPr lang="en-US" dirty="0"/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366848" y="1797024"/>
            <a:ext cx="2938031" cy="1361456"/>
          </a:xfrm>
        </p:spPr>
        <p:txBody>
          <a:bodyPr>
            <a:normAutofit/>
          </a:bodyPr>
          <a:lstStyle>
            <a:lvl1pPr>
              <a:defRPr sz="1463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3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986358"/>
          </a:xfrm>
        </p:spPr>
        <p:txBody>
          <a:bodyPr>
            <a:normAutofit/>
          </a:bodyPr>
          <a:lstStyle>
            <a:lvl1pPr>
              <a:defRPr sz="1463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45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0"/>
            <a:ext cx="12192000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707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4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7149580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Drag / Drop / Send to Back</a:t>
            </a:r>
          </a:p>
        </p:txBody>
      </p:sp>
    </p:spTree>
    <p:extLst>
      <p:ext uri="{BB962C8B-B14F-4D97-AF65-F5344CB8AC3E}">
        <p14:creationId xmlns:p14="http://schemas.microsoft.com/office/powerpoint/2010/main" val="363204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03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ndividual of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6096000" cy="6935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71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877449" y="1876778"/>
            <a:ext cx="1125415" cy="914400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813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176163" y="1876778"/>
            <a:ext cx="1125415" cy="914400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813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364813" y="1876778"/>
            <a:ext cx="1125415" cy="914400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813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63373985"/>
      </p:ext>
    </p:extLst>
  </p:cSld>
  <p:clrMapOvr>
    <a:masterClrMapping/>
  </p:clrMapOvr>
  <p:transition spd="med" advClick="0" advTm="200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ta Dri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1586" y="2113495"/>
            <a:ext cx="12192000" cy="217398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730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786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ig_Picture_team-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203143" cy="6858001"/>
          </a:xfrm>
        </p:spPr>
        <p:txBody>
          <a:bodyPr>
            <a:normAutofit/>
          </a:bodyPr>
          <a:lstStyle>
            <a:lvl1pPr marL="0" indent="0">
              <a:buNone/>
              <a:defRPr sz="13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1573819" y="2353734"/>
            <a:ext cx="1641346" cy="1574800"/>
          </a:xfrm>
        </p:spPr>
        <p:txBody>
          <a:bodyPr>
            <a:normAutofit/>
          </a:bodyPr>
          <a:lstStyle>
            <a:lvl1pPr marL="0" indent="0">
              <a:buNone/>
              <a:defRPr sz="13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04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hone_06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64496" y="2401824"/>
            <a:ext cx="1900261" cy="2718816"/>
          </a:xfrm>
        </p:spPr>
        <p:txBody>
          <a:bodyPr>
            <a:normAutofit/>
          </a:bodyPr>
          <a:lstStyle>
            <a:lvl1pPr>
              <a:defRPr sz="1463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0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cbook_Air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33220" y="2417163"/>
            <a:ext cx="3956709" cy="2045110"/>
          </a:xfrm>
        </p:spPr>
        <p:txBody>
          <a:bodyPr>
            <a:normAutofit/>
          </a:bodyPr>
          <a:lstStyle>
            <a:lvl1pPr>
              <a:defRPr sz="1463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509177" y="2091039"/>
            <a:ext cx="2670197" cy="2930917"/>
          </a:xfrm>
        </p:spPr>
        <p:txBody>
          <a:bodyPr>
            <a:normAutofit/>
          </a:bodyPr>
          <a:lstStyle>
            <a:lvl1pPr>
              <a:defRPr sz="1463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9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_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203277" y="2408381"/>
            <a:ext cx="3791521" cy="2290199"/>
          </a:xfrm>
        </p:spPr>
        <p:txBody>
          <a:bodyPr>
            <a:normAutofit/>
          </a:bodyPr>
          <a:lstStyle>
            <a:lvl1pPr>
              <a:defRPr sz="1463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3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_macbook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946985" y="2414016"/>
            <a:ext cx="4254375" cy="2170176"/>
          </a:xfrm>
        </p:spPr>
        <p:txBody>
          <a:bodyPr>
            <a:normAutofit/>
          </a:bodyPr>
          <a:lstStyle>
            <a:lvl1pPr>
              <a:defRPr sz="1463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3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896747" y="6256371"/>
            <a:ext cx="4404903" cy="350151"/>
          </a:xfrm>
          <a:prstGeom prst="rect">
            <a:avLst/>
          </a:prstGeom>
        </p:spPr>
        <p:txBody>
          <a:bodyPr wrap="square" lIns="74285" tIns="37143" rIns="74285" bIns="37143">
            <a:spAutoFit/>
          </a:bodyPr>
          <a:lstStyle/>
          <a:p>
            <a:pPr algn="ctr"/>
            <a:r>
              <a:rPr lang="id-ID" sz="975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  <a:p>
            <a:pPr algn="ctr"/>
            <a:r>
              <a:rPr lang="en-US" sz="813" dirty="0">
                <a:solidFill>
                  <a:schemeClr val="tx2"/>
                </a:solidFill>
                <a:latin typeface="Lato Light"/>
                <a:cs typeface="Lato Light"/>
              </a:rPr>
              <a:t>© 2016 </a:t>
            </a:r>
            <a:r>
              <a:rPr lang="en-US" sz="813" dirty="0" err="1">
                <a:solidFill>
                  <a:schemeClr val="tx2"/>
                </a:solidFill>
                <a:latin typeface="Lato Light"/>
                <a:cs typeface="Lato Light"/>
              </a:rPr>
              <a:t>Jetfabrik</a:t>
            </a:r>
            <a:r>
              <a:rPr lang="en-US" sz="813" dirty="0">
                <a:solidFill>
                  <a:schemeClr val="tx2"/>
                </a:solidFill>
                <a:latin typeface="Lato Light"/>
                <a:cs typeface="Lato Light"/>
              </a:rPr>
              <a:t> </a:t>
            </a:r>
            <a:r>
              <a:rPr lang="id-ID" sz="813" dirty="0">
                <a:solidFill>
                  <a:schemeClr val="tx2"/>
                </a:solidFill>
                <a:latin typeface="Lato Light"/>
                <a:cs typeface="Lato Light"/>
              </a:rPr>
              <a:t>Multipurpose Theme</a:t>
            </a:r>
            <a:r>
              <a:rPr lang="en-US" sz="813" dirty="0">
                <a:solidFill>
                  <a:schemeClr val="tx2"/>
                </a:solidFill>
                <a:latin typeface="Lato Light"/>
                <a:cs typeface="Lato Light"/>
              </a:rPr>
              <a:t>. All Rights Reserved. </a:t>
            </a:r>
            <a:endParaRPr lang="id-ID" sz="813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79" y="233005"/>
            <a:ext cx="479630" cy="393192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150" tIns="18575" rIns="37150" bIns="18575" rtlCol="0" anchor="ctr"/>
          <a:lstStyle/>
          <a:p>
            <a:pPr algn="ctr"/>
            <a:endParaRPr lang="en-US" sz="644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1591963" y="303535"/>
            <a:ext cx="335969" cy="250124"/>
          </a:xfrm>
          <a:prstGeom prst="rect">
            <a:avLst/>
          </a:prstGeom>
          <a:noFill/>
        </p:spPr>
        <p:txBody>
          <a:bodyPr wrap="none" lIns="74285" tIns="37143" rIns="74285" bIns="37143" rtlCol="0">
            <a:spAutoFit/>
          </a:bodyPr>
          <a:lstStyle/>
          <a:p>
            <a:pPr algn="ctr"/>
            <a:fld id="{260E2A6B-A809-4840-BF14-8648BC0BDF87}" type="slidenum">
              <a:rPr lang="id-ID" sz="1138" b="1" smtClean="0">
                <a:solidFill>
                  <a:schemeClr val="bg1"/>
                </a:solidFill>
                <a:latin typeface="Lato Regular"/>
                <a:cs typeface="Lato Regular"/>
              </a:rPr>
              <a:pPr algn="ctr"/>
              <a:t>‹#›</a:t>
            </a:fld>
            <a:endParaRPr lang="id-ID" sz="1138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8466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4">
            <a:extLst>
              <a:ext uri="{FF2B5EF4-FFF2-40B4-BE49-F238E27FC236}">
                <a16:creationId xmlns:a16="http://schemas.microsoft.com/office/drawing/2014/main" id="{5B9A9470-77F2-4133-B057-2AC8E01540FB}"/>
              </a:ext>
            </a:extLst>
          </p:cNvPr>
          <p:cNvSpPr txBox="1">
            <a:spLocks/>
          </p:cNvSpPr>
          <p:nvPr/>
        </p:nvSpPr>
        <p:spPr>
          <a:xfrm>
            <a:off x="1343059" y="2092003"/>
            <a:ext cx="10580000" cy="133699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</a:rPr>
              <a:t>PROJECT 1 – WFH Impact on Employee Commute Expenses</a:t>
            </a:r>
            <a:br>
              <a:rPr lang="en-GB" sz="4000" b="1" dirty="0">
                <a:solidFill>
                  <a:schemeClr val="bg1"/>
                </a:solidFill>
              </a:rPr>
            </a:br>
            <a:endParaRPr lang="en-GB" sz="4000" b="1" dirty="0">
              <a:solidFill>
                <a:schemeClr val="bg1"/>
              </a:solidFill>
            </a:endParaRPr>
          </a:p>
          <a:p>
            <a:r>
              <a:rPr lang="en-GB" sz="4000" b="1" dirty="0">
                <a:solidFill>
                  <a:schemeClr val="bg1"/>
                </a:solidFill>
              </a:rPr>
              <a:t>Casey, Dick, Juan, Fatih</a:t>
            </a:r>
            <a:br>
              <a:rPr lang="en-GB" sz="4000" b="1" dirty="0">
                <a:solidFill>
                  <a:schemeClr val="bg1"/>
                </a:solidFill>
              </a:rPr>
            </a:br>
            <a:r>
              <a:rPr lang="en-GB" sz="4000" b="1" dirty="0">
                <a:solidFill>
                  <a:schemeClr val="bg1"/>
                </a:solidFill>
              </a:rPr>
              <a:t>Dec 2021</a:t>
            </a:r>
            <a:br>
              <a:rPr lang="en-GB" sz="4000" b="1" dirty="0">
                <a:solidFill>
                  <a:schemeClr val="bg1"/>
                </a:solidFill>
              </a:rPr>
            </a:br>
            <a:br>
              <a:rPr lang="en-GB" sz="4000" b="1" dirty="0">
                <a:solidFill>
                  <a:schemeClr val="bg1"/>
                </a:solidFill>
              </a:rPr>
            </a:br>
            <a:endParaRPr lang="en-GB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623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61C73F-8D04-4273-AC03-9DF4842EC018}"/>
              </a:ext>
            </a:extLst>
          </p:cNvPr>
          <p:cNvSpPr txBox="1"/>
          <p:nvPr/>
        </p:nvSpPr>
        <p:spPr>
          <a:xfrm>
            <a:off x="865020" y="446018"/>
            <a:ext cx="1072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FFC000"/>
                </a:solidFill>
                <a:latin typeface="Calibri" panose="020F0502020204030204"/>
              </a:rPr>
              <a:t>Intro: WFH Impact on Commute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AA55BC4-46F1-4314-9BA6-9E5021960A68}"/>
              </a:ext>
            </a:extLst>
          </p:cNvPr>
          <p:cNvCxnSpPr>
            <a:cxnSpLocks/>
          </p:cNvCxnSpPr>
          <p:nvPr/>
        </p:nvCxnSpPr>
        <p:spPr>
          <a:xfrm>
            <a:off x="4968234" y="1240961"/>
            <a:ext cx="206654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966DB-E65F-4653-AAE8-0FD0C85CBBAA}"/>
              </a:ext>
            </a:extLst>
          </p:cNvPr>
          <p:cNvSpPr txBox="1"/>
          <p:nvPr/>
        </p:nvSpPr>
        <p:spPr>
          <a:xfrm>
            <a:off x="1259403" y="2967076"/>
            <a:ext cx="430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3" name="Graphic 2" descr="Handshake">
            <a:extLst>
              <a:ext uri="{FF2B5EF4-FFF2-40B4-BE49-F238E27FC236}">
                <a16:creationId xmlns:a16="http://schemas.microsoft.com/office/drawing/2014/main" id="{29D5C844-25B8-49C2-9368-DED62EB52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6321" y="1583730"/>
            <a:ext cx="820407" cy="820407"/>
          </a:xfrm>
          <a:prstGeom prst="rect">
            <a:avLst/>
          </a:prstGeom>
        </p:spPr>
      </p:pic>
      <p:pic>
        <p:nvPicPr>
          <p:cNvPr id="9" name="Graphic 8" descr="Flying Money">
            <a:extLst>
              <a:ext uri="{FF2B5EF4-FFF2-40B4-BE49-F238E27FC236}">
                <a16:creationId xmlns:a16="http://schemas.microsoft.com/office/drawing/2014/main" id="{3C7D05B3-6FDA-4CA4-A40F-6414E859A1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9426" y="3478884"/>
            <a:ext cx="697569" cy="697569"/>
          </a:xfrm>
          <a:prstGeom prst="rect">
            <a:avLst/>
          </a:prstGeom>
        </p:spPr>
      </p:pic>
      <p:pic>
        <p:nvPicPr>
          <p:cNvPr id="11" name="Graphic 10" descr="Juggler">
            <a:extLst>
              <a:ext uri="{FF2B5EF4-FFF2-40B4-BE49-F238E27FC236}">
                <a16:creationId xmlns:a16="http://schemas.microsoft.com/office/drawing/2014/main" id="{2D80CE25-F1D4-4861-A4B2-4ABCC8336E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35" y="5119012"/>
            <a:ext cx="707886" cy="7078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455C64-1FF9-40AD-A5DF-A1B3F57FC5C0}"/>
              </a:ext>
            </a:extLst>
          </p:cNvPr>
          <p:cNvSpPr txBox="1"/>
          <p:nvPr/>
        </p:nvSpPr>
        <p:spPr>
          <a:xfrm>
            <a:off x="7115178" y="3345456"/>
            <a:ext cx="4308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Lorem ipsum…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4A0ED5-0C55-42BD-8CF4-38C996973D95}"/>
              </a:ext>
            </a:extLst>
          </p:cNvPr>
          <p:cNvSpPr txBox="1"/>
          <p:nvPr/>
        </p:nvSpPr>
        <p:spPr>
          <a:xfrm>
            <a:off x="1908042" y="1548133"/>
            <a:ext cx="83759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Pandemic  created challenges  as well as opportunities. In this project we are tasked to analyze ….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176255-C08F-4D41-AFB3-308043794DBC}"/>
              </a:ext>
            </a:extLst>
          </p:cNvPr>
          <p:cNvCxnSpPr>
            <a:cxnSpLocks/>
          </p:cNvCxnSpPr>
          <p:nvPr/>
        </p:nvCxnSpPr>
        <p:spPr>
          <a:xfrm flipV="1">
            <a:off x="5413784" y="2453841"/>
            <a:ext cx="1035869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Group brainstorm">
            <a:extLst>
              <a:ext uri="{FF2B5EF4-FFF2-40B4-BE49-F238E27FC236}">
                <a16:creationId xmlns:a16="http://schemas.microsoft.com/office/drawing/2014/main" id="{ECE8D18D-18A2-4F50-BCAA-09A107680E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40042" y="4980779"/>
            <a:ext cx="914400" cy="914400"/>
          </a:xfrm>
          <a:prstGeom prst="rect">
            <a:avLst/>
          </a:prstGeom>
        </p:spPr>
      </p:pic>
      <p:pic>
        <p:nvPicPr>
          <p:cNvPr id="26" name="Graphic 25" descr="Marketing">
            <a:extLst>
              <a:ext uri="{FF2B5EF4-FFF2-40B4-BE49-F238E27FC236}">
                <a16:creationId xmlns:a16="http://schemas.microsoft.com/office/drawing/2014/main" id="{F01E6F13-E11F-47D0-8E7E-4C704CAF15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52025" y="3345461"/>
            <a:ext cx="830992" cy="83099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9855944-9141-4FFA-9F7F-EE943FBA88FA}"/>
              </a:ext>
            </a:extLst>
          </p:cNvPr>
          <p:cNvCxnSpPr>
            <a:cxnSpLocks/>
          </p:cNvCxnSpPr>
          <p:nvPr/>
        </p:nvCxnSpPr>
        <p:spPr>
          <a:xfrm>
            <a:off x="5931719" y="3143763"/>
            <a:ext cx="0" cy="30373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98A9815-C168-4C9A-86F4-A286CCD83057}"/>
              </a:ext>
            </a:extLst>
          </p:cNvPr>
          <p:cNvSpPr txBox="1"/>
          <p:nvPr/>
        </p:nvSpPr>
        <p:spPr>
          <a:xfrm>
            <a:off x="2786633" y="2722962"/>
            <a:ext cx="21816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Challenge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2D2DFA-56C0-4567-8906-32E92C13621A}"/>
              </a:ext>
            </a:extLst>
          </p:cNvPr>
          <p:cNvSpPr txBox="1"/>
          <p:nvPr/>
        </p:nvSpPr>
        <p:spPr>
          <a:xfrm>
            <a:off x="7601055" y="2629458"/>
            <a:ext cx="29119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Opportunity 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6D2467F-D662-4A5E-A27C-51EAF515542D}"/>
              </a:ext>
            </a:extLst>
          </p:cNvPr>
          <p:cNvCxnSpPr>
            <a:cxnSpLocks/>
          </p:cNvCxnSpPr>
          <p:nvPr/>
        </p:nvCxnSpPr>
        <p:spPr>
          <a:xfrm flipV="1">
            <a:off x="2729838" y="3209072"/>
            <a:ext cx="1035869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7D8911-487C-44C1-8187-FF1ACA3AFED8}"/>
              </a:ext>
            </a:extLst>
          </p:cNvPr>
          <p:cNvCxnSpPr>
            <a:cxnSpLocks/>
          </p:cNvCxnSpPr>
          <p:nvPr/>
        </p:nvCxnSpPr>
        <p:spPr>
          <a:xfrm flipV="1">
            <a:off x="8751694" y="3322340"/>
            <a:ext cx="1035869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7A7A552-8B89-4B36-B2B3-D6D8D475989B}"/>
              </a:ext>
            </a:extLst>
          </p:cNvPr>
          <p:cNvSpPr txBox="1"/>
          <p:nvPr/>
        </p:nvSpPr>
        <p:spPr>
          <a:xfrm>
            <a:off x="1275483" y="3411766"/>
            <a:ext cx="4308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Lorem ipsum… </a:t>
            </a:r>
          </a:p>
        </p:txBody>
      </p:sp>
    </p:spTree>
    <p:extLst>
      <p:ext uri="{BB962C8B-B14F-4D97-AF65-F5344CB8AC3E}">
        <p14:creationId xmlns:p14="http://schemas.microsoft.com/office/powerpoint/2010/main" val="3069480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61C73F-8D04-4273-AC03-9DF4842EC018}"/>
              </a:ext>
            </a:extLst>
          </p:cNvPr>
          <p:cNvSpPr txBox="1"/>
          <p:nvPr/>
        </p:nvSpPr>
        <p:spPr>
          <a:xfrm>
            <a:off x="865020" y="446018"/>
            <a:ext cx="1072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FFC000"/>
                </a:solidFill>
                <a:latin typeface="Calibri" panose="020F0502020204030204"/>
              </a:rPr>
              <a:t>PROJECT 1 : PROJECT APPROACH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AA55BC4-46F1-4314-9BA6-9E5021960A68}"/>
              </a:ext>
            </a:extLst>
          </p:cNvPr>
          <p:cNvCxnSpPr>
            <a:cxnSpLocks/>
          </p:cNvCxnSpPr>
          <p:nvPr/>
        </p:nvCxnSpPr>
        <p:spPr>
          <a:xfrm>
            <a:off x="4968234" y="1240961"/>
            <a:ext cx="206654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966DB-E65F-4653-AAE8-0FD0C85CBBAA}"/>
              </a:ext>
            </a:extLst>
          </p:cNvPr>
          <p:cNvSpPr txBox="1"/>
          <p:nvPr/>
        </p:nvSpPr>
        <p:spPr>
          <a:xfrm>
            <a:off x="1285854" y="3373513"/>
            <a:ext cx="430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3" name="Graphic 2" descr="Handshake">
            <a:extLst>
              <a:ext uri="{FF2B5EF4-FFF2-40B4-BE49-F238E27FC236}">
                <a16:creationId xmlns:a16="http://schemas.microsoft.com/office/drawing/2014/main" id="{29D5C844-25B8-49C2-9368-DED62EB52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2378" y="1738988"/>
            <a:ext cx="820407" cy="820407"/>
          </a:xfrm>
          <a:prstGeom prst="rect">
            <a:avLst/>
          </a:prstGeom>
        </p:spPr>
      </p:pic>
      <p:pic>
        <p:nvPicPr>
          <p:cNvPr id="9" name="Graphic 8" descr="Flying Money">
            <a:extLst>
              <a:ext uri="{FF2B5EF4-FFF2-40B4-BE49-F238E27FC236}">
                <a16:creationId xmlns:a16="http://schemas.microsoft.com/office/drawing/2014/main" id="{3C7D05B3-6FDA-4CA4-A40F-6414E859A1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8588" y="3141634"/>
            <a:ext cx="697569" cy="697569"/>
          </a:xfrm>
          <a:prstGeom prst="rect">
            <a:avLst/>
          </a:prstGeom>
        </p:spPr>
      </p:pic>
      <p:pic>
        <p:nvPicPr>
          <p:cNvPr id="26" name="Graphic 25" descr="Marketing">
            <a:extLst>
              <a:ext uri="{FF2B5EF4-FFF2-40B4-BE49-F238E27FC236}">
                <a16:creationId xmlns:a16="http://schemas.microsoft.com/office/drawing/2014/main" id="{F01E6F13-E11F-47D0-8E7E-4C704CAF15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6470" y="4421442"/>
            <a:ext cx="830992" cy="830992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7D8911-487C-44C1-8187-FF1ACA3AFED8}"/>
              </a:ext>
            </a:extLst>
          </p:cNvPr>
          <p:cNvCxnSpPr>
            <a:cxnSpLocks/>
          </p:cNvCxnSpPr>
          <p:nvPr/>
        </p:nvCxnSpPr>
        <p:spPr>
          <a:xfrm flipV="1">
            <a:off x="8751694" y="3322340"/>
            <a:ext cx="1035869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8CE03E-5C8B-469D-A742-610A3840D453}"/>
              </a:ext>
            </a:extLst>
          </p:cNvPr>
          <p:cNvSpPr txBox="1"/>
          <p:nvPr/>
        </p:nvSpPr>
        <p:spPr>
          <a:xfrm>
            <a:off x="1727243" y="1728398"/>
            <a:ext cx="83759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Use publicly available data to extract gas prices in different regions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D520F1-7DB3-45DE-AF2B-352ACD2D5B55}"/>
              </a:ext>
            </a:extLst>
          </p:cNvPr>
          <p:cNvSpPr txBox="1"/>
          <p:nvPr/>
        </p:nvSpPr>
        <p:spPr>
          <a:xfrm>
            <a:off x="1727242" y="3008206"/>
            <a:ext cx="8375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40768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61C73F-8D04-4273-AC03-9DF4842EC018}"/>
              </a:ext>
            </a:extLst>
          </p:cNvPr>
          <p:cNvSpPr txBox="1"/>
          <p:nvPr/>
        </p:nvSpPr>
        <p:spPr>
          <a:xfrm>
            <a:off x="865020" y="446018"/>
            <a:ext cx="1072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FFC000"/>
                </a:solidFill>
                <a:latin typeface="Calibri" panose="020F0502020204030204"/>
              </a:rPr>
              <a:t>PROJECT 1 : DATA SET &amp; EXTRACTION 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AA55BC4-46F1-4314-9BA6-9E5021960A68}"/>
              </a:ext>
            </a:extLst>
          </p:cNvPr>
          <p:cNvCxnSpPr>
            <a:cxnSpLocks/>
          </p:cNvCxnSpPr>
          <p:nvPr/>
        </p:nvCxnSpPr>
        <p:spPr>
          <a:xfrm>
            <a:off x="4968234" y="1240961"/>
            <a:ext cx="206654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966DB-E65F-4653-AAE8-0FD0C85CBBAA}"/>
              </a:ext>
            </a:extLst>
          </p:cNvPr>
          <p:cNvSpPr txBox="1"/>
          <p:nvPr/>
        </p:nvSpPr>
        <p:spPr>
          <a:xfrm>
            <a:off x="1285854" y="3373513"/>
            <a:ext cx="430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3" name="Graphic 2" descr="Handshake">
            <a:extLst>
              <a:ext uri="{FF2B5EF4-FFF2-40B4-BE49-F238E27FC236}">
                <a16:creationId xmlns:a16="http://schemas.microsoft.com/office/drawing/2014/main" id="{29D5C844-25B8-49C2-9368-DED62EB52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2378" y="1738988"/>
            <a:ext cx="820407" cy="820407"/>
          </a:xfrm>
          <a:prstGeom prst="rect">
            <a:avLst/>
          </a:prstGeom>
        </p:spPr>
      </p:pic>
      <p:pic>
        <p:nvPicPr>
          <p:cNvPr id="9" name="Graphic 8" descr="Flying Money">
            <a:extLst>
              <a:ext uri="{FF2B5EF4-FFF2-40B4-BE49-F238E27FC236}">
                <a16:creationId xmlns:a16="http://schemas.microsoft.com/office/drawing/2014/main" id="{3C7D05B3-6FDA-4CA4-A40F-6414E859A1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8588" y="3141634"/>
            <a:ext cx="697569" cy="697569"/>
          </a:xfrm>
          <a:prstGeom prst="rect">
            <a:avLst/>
          </a:prstGeom>
        </p:spPr>
      </p:pic>
      <p:pic>
        <p:nvPicPr>
          <p:cNvPr id="26" name="Graphic 25" descr="Marketing">
            <a:extLst>
              <a:ext uri="{FF2B5EF4-FFF2-40B4-BE49-F238E27FC236}">
                <a16:creationId xmlns:a16="http://schemas.microsoft.com/office/drawing/2014/main" id="{F01E6F13-E11F-47D0-8E7E-4C704CAF15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6470" y="4421442"/>
            <a:ext cx="830992" cy="830992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7D8911-487C-44C1-8187-FF1ACA3AFED8}"/>
              </a:ext>
            </a:extLst>
          </p:cNvPr>
          <p:cNvCxnSpPr>
            <a:cxnSpLocks/>
          </p:cNvCxnSpPr>
          <p:nvPr/>
        </p:nvCxnSpPr>
        <p:spPr>
          <a:xfrm flipV="1">
            <a:off x="8751694" y="3322340"/>
            <a:ext cx="1035869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8CE03E-5C8B-469D-A742-610A3840D453}"/>
              </a:ext>
            </a:extLst>
          </p:cNvPr>
          <p:cNvSpPr txBox="1"/>
          <p:nvPr/>
        </p:nvSpPr>
        <p:spPr>
          <a:xfrm>
            <a:off x="1727243" y="1728398"/>
            <a:ext cx="8375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Data set extracted via API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D520F1-7DB3-45DE-AF2B-352ACD2D5B55}"/>
              </a:ext>
            </a:extLst>
          </p:cNvPr>
          <p:cNvSpPr txBox="1"/>
          <p:nvPr/>
        </p:nvSpPr>
        <p:spPr>
          <a:xfrm>
            <a:off x="1813549" y="2912690"/>
            <a:ext cx="8375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Data set manually downloaded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371F4F-8329-42CE-A35C-358BF29C951A}"/>
              </a:ext>
            </a:extLst>
          </p:cNvPr>
          <p:cNvSpPr txBox="1"/>
          <p:nvPr/>
        </p:nvSpPr>
        <p:spPr>
          <a:xfrm>
            <a:off x="1813549" y="4421442"/>
            <a:ext cx="8375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Data prep for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201D4E-203F-49F6-9B25-41A46C918A30}"/>
              </a:ext>
            </a:extLst>
          </p:cNvPr>
          <p:cNvSpPr txBox="1"/>
          <p:nvPr/>
        </p:nvSpPr>
        <p:spPr>
          <a:xfrm>
            <a:off x="2342467" y="5023994"/>
            <a:ext cx="83759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list of column names on the final data and explain how we merged and cleaned while building the final data frame..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391748-6FEC-4289-A05C-02D09231F3B4}"/>
              </a:ext>
            </a:extLst>
          </p:cNvPr>
          <p:cNvSpPr txBox="1"/>
          <p:nvPr/>
        </p:nvSpPr>
        <p:spPr>
          <a:xfrm>
            <a:off x="2191615" y="2132257"/>
            <a:ext cx="8375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Ap prices data… ( Describe how raw data is structured 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607B53-3946-49AB-B9FC-CF395C3A9C63}"/>
              </a:ext>
            </a:extLst>
          </p:cNvPr>
          <p:cNvSpPr txBox="1"/>
          <p:nvPr/>
        </p:nvSpPr>
        <p:spPr>
          <a:xfrm>
            <a:off x="2191615" y="3421164"/>
            <a:ext cx="8375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Items and periods data …</a:t>
            </a:r>
          </a:p>
        </p:txBody>
      </p:sp>
    </p:spTree>
    <p:extLst>
      <p:ext uri="{BB962C8B-B14F-4D97-AF65-F5344CB8AC3E}">
        <p14:creationId xmlns:p14="http://schemas.microsoft.com/office/powerpoint/2010/main" val="1734910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61C73F-8D04-4273-AC03-9DF4842EC018}"/>
              </a:ext>
            </a:extLst>
          </p:cNvPr>
          <p:cNvSpPr txBox="1"/>
          <p:nvPr/>
        </p:nvSpPr>
        <p:spPr>
          <a:xfrm>
            <a:off x="865020" y="446018"/>
            <a:ext cx="1072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FFC000"/>
                </a:solidFill>
                <a:latin typeface="Calibri" panose="020F0502020204030204"/>
              </a:rPr>
              <a:t>PROJECT 1 : DATA Analysis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AA55BC4-46F1-4314-9BA6-9E5021960A68}"/>
              </a:ext>
            </a:extLst>
          </p:cNvPr>
          <p:cNvCxnSpPr>
            <a:cxnSpLocks/>
          </p:cNvCxnSpPr>
          <p:nvPr/>
        </p:nvCxnSpPr>
        <p:spPr>
          <a:xfrm>
            <a:off x="4968234" y="1240961"/>
            <a:ext cx="206654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966DB-E65F-4653-AAE8-0FD0C85CBBAA}"/>
              </a:ext>
            </a:extLst>
          </p:cNvPr>
          <p:cNvSpPr txBox="1"/>
          <p:nvPr/>
        </p:nvSpPr>
        <p:spPr>
          <a:xfrm>
            <a:off x="1326157" y="3700560"/>
            <a:ext cx="430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3" name="Graphic 2" descr="Handshake">
            <a:extLst>
              <a:ext uri="{FF2B5EF4-FFF2-40B4-BE49-F238E27FC236}">
                <a16:creationId xmlns:a16="http://schemas.microsoft.com/office/drawing/2014/main" id="{29D5C844-25B8-49C2-9368-DED62EB52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2378" y="1738988"/>
            <a:ext cx="820407" cy="820407"/>
          </a:xfrm>
          <a:prstGeom prst="rect">
            <a:avLst/>
          </a:prstGeom>
        </p:spPr>
      </p:pic>
      <p:pic>
        <p:nvPicPr>
          <p:cNvPr id="9" name="Graphic 8" descr="Flying Money">
            <a:extLst>
              <a:ext uri="{FF2B5EF4-FFF2-40B4-BE49-F238E27FC236}">
                <a16:creationId xmlns:a16="http://schemas.microsoft.com/office/drawing/2014/main" id="{3C7D05B3-6FDA-4CA4-A40F-6414E859A1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904" y="3807359"/>
            <a:ext cx="697569" cy="697569"/>
          </a:xfrm>
          <a:prstGeom prst="rect">
            <a:avLst/>
          </a:prstGeom>
        </p:spPr>
      </p:pic>
      <p:pic>
        <p:nvPicPr>
          <p:cNvPr id="26" name="Graphic 25" descr="Marketing">
            <a:extLst>
              <a:ext uri="{FF2B5EF4-FFF2-40B4-BE49-F238E27FC236}">
                <a16:creationId xmlns:a16="http://schemas.microsoft.com/office/drawing/2014/main" id="{F01E6F13-E11F-47D0-8E7E-4C704CAF15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070" y="5242052"/>
            <a:ext cx="830992" cy="830992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7D8911-487C-44C1-8187-FF1ACA3AFED8}"/>
              </a:ext>
            </a:extLst>
          </p:cNvPr>
          <p:cNvCxnSpPr>
            <a:cxnSpLocks/>
          </p:cNvCxnSpPr>
          <p:nvPr/>
        </p:nvCxnSpPr>
        <p:spPr>
          <a:xfrm flipV="1">
            <a:off x="8751694" y="3322340"/>
            <a:ext cx="1035869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8CE03E-5C8B-469D-A742-610A3840D453}"/>
              </a:ext>
            </a:extLst>
          </p:cNvPr>
          <p:cNvSpPr txBox="1"/>
          <p:nvPr/>
        </p:nvSpPr>
        <p:spPr>
          <a:xfrm>
            <a:off x="2168306" y="1920462"/>
            <a:ext cx="8375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Metrics used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D520F1-7DB3-45DE-AF2B-352ACD2D5B55}"/>
              </a:ext>
            </a:extLst>
          </p:cNvPr>
          <p:cNvSpPr txBox="1"/>
          <p:nvPr/>
        </p:nvSpPr>
        <p:spPr>
          <a:xfrm>
            <a:off x="2039215" y="3694479"/>
            <a:ext cx="8375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Dimensions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371F4F-8329-42CE-A35C-358BF29C951A}"/>
              </a:ext>
            </a:extLst>
          </p:cNvPr>
          <p:cNvSpPr txBox="1"/>
          <p:nvPr/>
        </p:nvSpPr>
        <p:spPr>
          <a:xfrm>
            <a:off x="1908042" y="5161081"/>
            <a:ext cx="8375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Results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391748-6FEC-4289-A05C-02D09231F3B4}"/>
              </a:ext>
            </a:extLst>
          </p:cNvPr>
          <p:cNvSpPr txBox="1"/>
          <p:nvPr/>
        </p:nvSpPr>
        <p:spPr>
          <a:xfrm>
            <a:off x="4337825" y="1916307"/>
            <a:ext cx="837591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%  Change month to month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%Change on gas prices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%Change on commute driven</a:t>
            </a:r>
          </a:p>
          <a:p>
            <a:r>
              <a:rPr lang="en-US" sz="2400" dirty="0">
                <a:solidFill>
                  <a:srgbClr val="FF0000"/>
                </a:solidFill>
              </a:rPr>
              <a:t>$ Change month to month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607B53-3946-49AB-B9FC-CF395C3A9C63}"/>
              </a:ext>
            </a:extLst>
          </p:cNvPr>
          <p:cNvSpPr txBox="1"/>
          <p:nvPr/>
        </p:nvSpPr>
        <p:spPr>
          <a:xfrm>
            <a:off x="2752273" y="4173028"/>
            <a:ext cx="8375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 Areas, </a:t>
            </a:r>
            <a:r>
              <a:rPr lang="en-US" sz="2400" dirty="0" err="1">
                <a:solidFill>
                  <a:srgbClr val="FF0000"/>
                </a:solidFill>
              </a:rPr>
              <a:t>TimeSeries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891266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61C73F-8D04-4273-AC03-9DF4842EC018}"/>
              </a:ext>
            </a:extLst>
          </p:cNvPr>
          <p:cNvSpPr txBox="1"/>
          <p:nvPr/>
        </p:nvSpPr>
        <p:spPr>
          <a:xfrm>
            <a:off x="865020" y="250605"/>
            <a:ext cx="1072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FFC000"/>
                </a:solidFill>
                <a:latin typeface="Calibri" panose="020F0502020204030204"/>
              </a:rPr>
              <a:t>PROJECT1 : Visualizations &amp; Conclusion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AA55BC4-46F1-4314-9BA6-9E5021960A68}"/>
              </a:ext>
            </a:extLst>
          </p:cNvPr>
          <p:cNvCxnSpPr>
            <a:cxnSpLocks/>
          </p:cNvCxnSpPr>
          <p:nvPr/>
        </p:nvCxnSpPr>
        <p:spPr>
          <a:xfrm>
            <a:off x="4968234" y="1058081"/>
            <a:ext cx="206654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2">
            <a:extLst>
              <a:ext uri="{FF2B5EF4-FFF2-40B4-BE49-F238E27FC236}">
                <a16:creationId xmlns:a16="http://schemas.microsoft.com/office/drawing/2014/main" id="{F786C44B-4C3D-4734-8063-453F9DA8997B}"/>
              </a:ext>
            </a:extLst>
          </p:cNvPr>
          <p:cNvSpPr txBox="1">
            <a:spLocks/>
          </p:cNvSpPr>
          <p:nvPr/>
        </p:nvSpPr>
        <p:spPr>
          <a:xfrm>
            <a:off x="6812354" y="1225016"/>
            <a:ext cx="45111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 b="0">
                <a:solidFill>
                  <a:schemeClr val="bg1"/>
                </a:solidFill>
              </a:defRPr>
            </a:lvl1pPr>
            <a:lvl2pPr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2pPr>
            <a:lvl3pPr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3pPr>
            <a:lvl4pPr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4pPr>
            <a:lvl5pPr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5pPr>
            <a:lvl6pPr marL="457200"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6pPr>
            <a:lvl7pPr marL="914400"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7pPr>
            <a:lvl8pPr marL="1371600"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8pPr>
            <a:lvl9pPr marL="1828800"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9pPr>
          </a:lstStyle>
          <a:p>
            <a:r>
              <a:rPr lang="en-US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564747-2F3B-436C-ADC1-687AE0079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74" y="1906496"/>
            <a:ext cx="5386525" cy="2585305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6FDB8C9-A4C9-4E5A-801D-6D854A2E2AD8}"/>
              </a:ext>
            </a:extLst>
          </p:cNvPr>
          <p:cNvCxnSpPr>
            <a:cxnSpLocks/>
          </p:cNvCxnSpPr>
          <p:nvPr/>
        </p:nvCxnSpPr>
        <p:spPr>
          <a:xfrm flipH="1" flipV="1">
            <a:off x="217451" y="5159681"/>
            <a:ext cx="11757097" cy="41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FF55D4F-11F6-404C-A390-2A1AFE7101A8}"/>
              </a:ext>
            </a:extLst>
          </p:cNvPr>
          <p:cNvGrpSpPr/>
          <p:nvPr/>
        </p:nvGrpSpPr>
        <p:grpSpPr>
          <a:xfrm>
            <a:off x="-96836" y="1909480"/>
            <a:ext cx="6324009" cy="2861579"/>
            <a:chOff x="4412689" y="3800485"/>
            <a:chExt cx="15737100" cy="6032301"/>
          </a:xfrm>
        </p:grpSpPr>
        <p:graphicFrame>
          <p:nvGraphicFramePr>
            <p:cNvPr id="85" name="Chart 84">
              <a:extLst>
                <a:ext uri="{FF2B5EF4-FFF2-40B4-BE49-F238E27FC236}">
                  <a16:creationId xmlns:a16="http://schemas.microsoft.com/office/drawing/2014/main" id="{6992C52F-946A-4CF4-86AB-CE7BA1E35C3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56075858"/>
                </p:ext>
              </p:extLst>
            </p:nvPr>
          </p:nvGraphicFramePr>
          <p:xfrm>
            <a:off x="8104203" y="3824074"/>
            <a:ext cx="8196823" cy="53204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A12ACE5-462F-4DC0-8EEC-7354C5B96E88}"/>
                </a:ext>
              </a:extLst>
            </p:cNvPr>
            <p:cNvSpPr txBox="1"/>
            <p:nvPr/>
          </p:nvSpPr>
          <p:spPr>
            <a:xfrm>
              <a:off x="10296534" y="4957744"/>
              <a:ext cx="1552529" cy="7785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E13F5E">
                      <a:lumMod val="50000"/>
                    </a:srgbClr>
                  </a:solidFill>
                  <a:effectLst/>
                  <a:uLnTx/>
                  <a:uFillTx/>
                  <a:latin typeface="Open Sans Light"/>
                </a:rPr>
                <a:t>23%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86DAAEC-81AE-46E4-B4B5-E8281A8F91AD}"/>
                </a:ext>
              </a:extLst>
            </p:cNvPr>
            <p:cNvSpPr txBox="1"/>
            <p:nvPr/>
          </p:nvSpPr>
          <p:spPr>
            <a:xfrm>
              <a:off x="10162433" y="6457984"/>
              <a:ext cx="1552528" cy="7785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E13F5E">
                      <a:lumMod val="50000"/>
                    </a:srgbClr>
                  </a:solidFill>
                  <a:effectLst/>
                  <a:uLnTx/>
                  <a:uFillTx/>
                  <a:latin typeface="Open Sans Light"/>
                </a:rPr>
                <a:t>20%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3A93B29-E54D-476B-9410-CBAAEA7A2ADA}"/>
                </a:ext>
              </a:extLst>
            </p:cNvPr>
            <p:cNvGrpSpPr/>
            <p:nvPr/>
          </p:nvGrpSpPr>
          <p:grpSpPr>
            <a:xfrm>
              <a:off x="12856849" y="4721587"/>
              <a:ext cx="7292940" cy="3214549"/>
              <a:chOff x="14876083" y="5275585"/>
              <a:chExt cx="7292940" cy="3214549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6C19A92-CB99-417C-B33A-52D9E249F51D}"/>
                  </a:ext>
                </a:extLst>
              </p:cNvPr>
              <p:cNvSpPr txBox="1"/>
              <p:nvPr/>
            </p:nvSpPr>
            <p:spPr>
              <a:xfrm>
                <a:off x="14876083" y="7022711"/>
                <a:ext cx="1552529" cy="77856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13F5E">
                        <a:lumMod val="50000"/>
                      </a:srgbClr>
                    </a:solidFill>
                    <a:effectLst/>
                    <a:uLnTx/>
                    <a:uFillTx/>
                    <a:latin typeface="Open Sans Light"/>
                  </a:rPr>
                  <a:t>57%</a:t>
                </a:r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0776A836-A2AF-43C5-8C89-B5E91C0B0B79}"/>
                  </a:ext>
                </a:extLst>
              </p:cNvPr>
              <p:cNvGrpSpPr/>
              <p:nvPr/>
            </p:nvGrpSpPr>
            <p:grpSpPr>
              <a:xfrm>
                <a:off x="16334134" y="5275585"/>
                <a:ext cx="5834889" cy="3214549"/>
                <a:chOff x="16334134" y="5275585"/>
                <a:chExt cx="5834889" cy="3214549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1BFB5E3D-9420-49BF-A5ED-D1F971CF081F}"/>
                    </a:ext>
                  </a:extLst>
                </p:cNvPr>
                <p:cNvSpPr/>
                <p:nvPr/>
              </p:nvSpPr>
              <p:spPr>
                <a:xfrm>
                  <a:off x="16334134" y="5275585"/>
                  <a:ext cx="5834889" cy="3214549"/>
                </a:xfrm>
                <a:prstGeom prst="rect">
                  <a:avLst/>
                </a:prstGeom>
              </p:spPr>
              <p:txBody>
                <a:bodyPr wrap="square" lIns="487680" rIns="487680" bIns="12192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89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90000"/>
                          <a:lumOff val="10000"/>
                        </a:srgbClr>
                      </a:solidFill>
                      <a:effectLst/>
                      <a:uLnTx/>
                      <a:uFillTx/>
                      <a:latin typeface="Open Sans Light"/>
                    </a:rPr>
                    <a:t>“Easy to do business with”</a:t>
                  </a:r>
                </a:p>
                <a:p>
                  <a:pPr marL="0" marR="0" lvl="0" indent="0" defTabSz="457200" eaLnBrk="1" fontAlgn="auto" latinLnBrk="0" hangingPunct="1">
                    <a:lnSpc>
                      <a:spcPct val="89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90000"/>
                        <a:lumOff val="10000"/>
                      </a:srgbClr>
                    </a:solidFill>
                    <a:effectLst/>
                    <a:uLnTx/>
                    <a:uFillTx/>
                    <a:latin typeface="Open Sans Light"/>
                  </a:endParaRPr>
                </a:p>
                <a:p>
                  <a:pPr marL="0" marR="0" lvl="0" indent="0" defTabSz="457200" eaLnBrk="1" fontAlgn="auto" latinLnBrk="0" hangingPunct="1">
                    <a:lnSpc>
                      <a:spcPct val="89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90000"/>
                          <a:lumOff val="10000"/>
                        </a:srgbClr>
                      </a:solidFill>
                      <a:effectLst/>
                      <a:uLnTx/>
                      <a:uFillTx/>
                      <a:latin typeface="Open Sans Light"/>
                    </a:rPr>
                    <a:t>“Quoting is streamlined and offers customers options” </a:t>
                  </a:r>
                </a:p>
                <a:p>
                  <a:pPr marL="0" marR="0" lvl="0" indent="0" defTabSz="457200" eaLnBrk="1" fontAlgn="auto" latinLnBrk="0" hangingPunct="1">
                    <a:lnSpc>
                      <a:spcPct val="89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90000"/>
                        <a:lumOff val="10000"/>
                      </a:srgbClr>
                    </a:solidFill>
                    <a:effectLst/>
                    <a:uLnTx/>
                    <a:uFillTx/>
                    <a:latin typeface="Open Sans Light"/>
                  </a:endParaRPr>
                </a:p>
                <a:p>
                  <a:pPr marL="0" marR="0" lvl="0" indent="0" defTabSz="457200" eaLnBrk="1" fontAlgn="auto" latinLnBrk="0" hangingPunct="1">
                    <a:lnSpc>
                      <a:spcPct val="89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90000"/>
                          <a:lumOff val="10000"/>
                        </a:srgbClr>
                      </a:solidFill>
                      <a:effectLst/>
                      <a:uLnTx/>
                      <a:uFillTx/>
                      <a:latin typeface="Open Sans Light"/>
                    </a:rPr>
                    <a:t>“Good solution for our customers.”</a:t>
                  </a:r>
                </a:p>
                <a:p>
                  <a:pPr marL="0" marR="0" lvl="0" indent="0" defTabSz="457200" eaLnBrk="1" fontAlgn="auto" latinLnBrk="0" hangingPunct="1">
                    <a:lnSpc>
                      <a:spcPct val="89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90000"/>
                        <a:lumOff val="10000"/>
                      </a:srgbClr>
                    </a:solidFill>
                    <a:effectLst/>
                    <a:uLnTx/>
                    <a:uFillTx/>
                    <a:latin typeface="Open Sans Light"/>
                  </a:endParaRPr>
                </a:p>
                <a:p>
                  <a:pPr marL="0" marR="0" lvl="0" indent="0" defTabSz="457200" eaLnBrk="1" fontAlgn="auto" latinLnBrk="0" hangingPunct="1">
                    <a:lnSpc>
                      <a:spcPct val="89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90000"/>
                          <a:lumOff val="10000"/>
                        </a:srgbClr>
                      </a:solidFill>
                      <a:effectLst/>
                      <a:uLnTx/>
                      <a:uFillTx/>
                      <a:latin typeface="Open Sans Light"/>
                    </a:rPr>
                    <a:t>“Simple and easy to use.”</a:t>
                  </a:r>
                </a:p>
                <a:p>
                  <a:pPr marL="0" marR="0" lvl="0" indent="0" defTabSz="457200" eaLnBrk="1" fontAlgn="auto" latinLnBrk="0" hangingPunct="1">
                    <a:lnSpc>
                      <a:spcPct val="89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90000"/>
                        <a:lumOff val="10000"/>
                      </a:srgbClr>
                    </a:solidFill>
                    <a:effectLst/>
                    <a:uLnTx/>
                    <a:uFillTx/>
                    <a:latin typeface="Open Sans Light"/>
                  </a:endParaRP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49CAD635-A049-417E-9D09-101FF6647F51}"/>
                    </a:ext>
                  </a:extLst>
                </p:cNvPr>
                <p:cNvSpPr/>
                <p:nvPr/>
              </p:nvSpPr>
              <p:spPr>
                <a:xfrm>
                  <a:off x="18726315" y="5393196"/>
                  <a:ext cx="459698" cy="11029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Open Sans Light"/>
                  </a:endParaRPr>
                </a:p>
              </p:txBody>
            </p:sp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0016DEC-B4D7-4E45-9CA8-F55DF1F2492E}"/>
                </a:ext>
              </a:extLst>
            </p:cNvPr>
            <p:cNvGrpSpPr/>
            <p:nvPr/>
          </p:nvGrpSpPr>
          <p:grpSpPr>
            <a:xfrm>
              <a:off x="4653661" y="6350168"/>
              <a:ext cx="5462218" cy="3482618"/>
              <a:chOff x="15600433" y="5393196"/>
              <a:chExt cx="5462218" cy="3482618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3EB99B6A-E0C6-4818-9ADB-833C31E2E94D}"/>
                  </a:ext>
                </a:extLst>
              </p:cNvPr>
              <p:cNvSpPr/>
              <p:nvPr/>
            </p:nvSpPr>
            <p:spPr>
              <a:xfrm>
                <a:off x="15600433" y="6180847"/>
                <a:ext cx="5462218" cy="2694967"/>
              </a:xfrm>
              <a:prstGeom prst="rect">
                <a:avLst/>
              </a:prstGeom>
            </p:spPr>
            <p:txBody>
              <a:bodyPr wrap="square" lIns="487680" rIns="487680" bIns="12192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89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90000"/>
                        <a:lumOff val="10000"/>
                      </a:srgbClr>
                    </a:solidFill>
                    <a:effectLst/>
                    <a:uLnTx/>
                    <a:uFillTx/>
                    <a:latin typeface="Open Sans Light"/>
                  </a:rPr>
                  <a:t>“Not used it but sounds like a good program”</a:t>
                </a:r>
              </a:p>
              <a:p>
                <a:pPr marL="0" marR="0" lvl="0" indent="0" defTabSz="457200" eaLnBrk="1" fontAlgn="auto" latinLnBrk="0" hangingPunct="1">
                  <a:lnSpc>
                    <a:spcPct val="89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Open Sans Light"/>
                </a:endParaRPr>
              </a:p>
              <a:p>
                <a:pPr marL="0" marR="0" lvl="0" indent="0" defTabSz="457200" eaLnBrk="1" fontAlgn="auto" latinLnBrk="0" hangingPunct="1">
                  <a:lnSpc>
                    <a:spcPct val="89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90000"/>
                        <a:lumOff val="10000"/>
                      </a:srgbClr>
                    </a:solidFill>
                    <a:effectLst/>
                    <a:uLnTx/>
                    <a:uFillTx/>
                    <a:latin typeface="Open Sans Light"/>
                  </a:rPr>
                  <a:t>“Seamless solution for my customers”</a:t>
                </a:r>
              </a:p>
              <a:p>
                <a:pPr marL="0" marR="0" lvl="0" indent="0" defTabSz="457200" eaLnBrk="1" fontAlgn="auto" latinLnBrk="0" hangingPunct="1">
                  <a:lnSpc>
                    <a:spcPct val="89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Open Sans Light"/>
                </a:endParaRPr>
              </a:p>
              <a:p>
                <a:pPr marL="0" marR="0" lvl="0" indent="0" defTabSz="457200" eaLnBrk="1" fontAlgn="auto" latinLnBrk="0" hangingPunct="1">
                  <a:lnSpc>
                    <a:spcPct val="89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90000"/>
                        <a:lumOff val="10000"/>
                      </a:srgbClr>
                    </a:solidFill>
                    <a:effectLst/>
                    <a:uLnTx/>
                    <a:uFillTx/>
                    <a:latin typeface="Open Sans Light"/>
                  </a:rPr>
                  <a:t>“They are reliable”</a:t>
                </a:r>
              </a:p>
              <a:p>
                <a:pPr marL="0" marR="0" lvl="0" indent="0" defTabSz="457200" eaLnBrk="1" fontAlgn="auto" latinLnBrk="0" hangingPunct="1">
                  <a:lnSpc>
                    <a:spcPct val="89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Open Sans Light"/>
                </a:endParaRPr>
              </a:p>
              <a:p>
                <a:pPr marL="0" marR="0" lvl="0" indent="0" defTabSz="457200" eaLnBrk="1" fontAlgn="auto" latinLnBrk="0" hangingPunct="1">
                  <a:lnSpc>
                    <a:spcPct val="89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Open Sans Light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25B6955-6824-44D9-848A-2296A32934FF}"/>
                  </a:ext>
                </a:extLst>
              </p:cNvPr>
              <p:cNvSpPr/>
              <p:nvPr/>
            </p:nvSpPr>
            <p:spPr>
              <a:xfrm>
                <a:off x="18726316" y="5393196"/>
                <a:ext cx="459697" cy="1102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E4E2917-67CF-4DFB-92D8-44633B9C84EE}"/>
                </a:ext>
              </a:extLst>
            </p:cNvPr>
            <p:cNvSpPr/>
            <p:nvPr/>
          </p:nvSpPr>
          <p:spPr>
            <a:xfrm>
              <a:off x="4412689" y="3800485"/>
              <a:ext cx="6661209" cy="2897853"/>
            </a:xfrm>
            <a:prstGeom prst="rect">
              <a:avLst/>
            </a:prstGeom>
          </p:spPr>
          <p:txBody>
            <a:bodyPr wrap="square" lIns="487680" rIns="487680" bIns="12192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Open Sans Light"/>
                </a:rPr>
                <a:t>“Never used it ”</a:t>
              </a:r>
            </a:p>
            <a:p>
              <a:pPr marL="0" marR="0" lvl="0" indent="0" defTabSz="45720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</a:endParaRPr>
            </a:p>
            <a:p>
              <a:pPr marL="0" marR="0" lvl="0" indent="0" defTabSz="45720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Open Sans Light"/>
                </a:rPr>
                <a:t>“Don’t used enough to provide a recommendation”</a:t>
              </a:r>
            </a:p>
            <a:p>
              <a:pPr marL="0" marR="0" lvl="0" indent="0" defTabSz="45720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</a:endParaRPr>
            </a:p>
            <a:p>
              <a:pPr marL="0" marR="0" lvl="0" indent="0" defTabSz="45720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Open Sans Light"/>
                </a:rPr>
                <a:t>“Not educated on it”</a:t>
              </a:r>
            </a:p>
            <a:p>
              <a:pPr marL="0" marR="0" lvl="0" indent="0" defTabSz="45720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</a:endParaRPr>
            </a:p>
            <a:p>
              <a:pPr marL="0" marR="0" lvl="0" indent="0" defTabSz="45720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Open Sans Light"/>
                </a:rPr>
                <a:t>“No idea what “Flexible Payment</a:t>
              </a:r>
            </a:p>
            <a:p>
              <a:pPr marL="0" marR="0" lvl="0" indent="0" defTabSz="45720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Open Sans Light"/>
                </a:rPr>
                <a:t>Solution” is. </a:t>
              </a:r>
            </a:p>
            <a:p>
              <a:pPr marL="0" marR="0" lvl="0" indent="0" defTabSz="45720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</a:endParaRPr>
            </a:p>
            <a:p>
              <a:pPr marL="0" marR="0" lvl="0" indent="0" defTabSz="45720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36B5963F-1795-4ACE-992A-5F14E1F949B7}"/>
                </a:ext>
              </a:extLst>
            </p:cNvPr>
            <p:cNvSpPr/>
            <p:nvPr/>
          </p:nvSpPr>
          <p:spPr>
            <a:xfrm>
              <a:off x="5444610" y="7003682"/>
              <a:ext cx="3575937" cy="2164479"/>
            </a:xfrm>
            <a:prstGeom prst="roundRect">
              <a:avLst/>
            </a:prstGeom>
            <a:noFill/>
            <a:ln w="9525" cap="flat" cmpd="sng" algn="ctr">
              <a:solidFill>
                <a:srgbClr val="EA675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EA6753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7ACFEDF-BBF2-4636-AEED-EEC15901B911}"/>
                </a:ext>
              </a:extLst>
            </p:cNvPr>
            <p:cNvCxnSpPr>
              <a:cxnSpLocks/>
            </p:cNvCxnSpPr>
            <p:nvPr/>
          </p:nvCxnSpPr>
          <p:spPr>
            <a:xfrm>
              <a:off x="9407367" y="4954542"/>
              <a:ext cx="632405" cy="436139"/>
            </a:xfrm>
            <a:prstGeom prst="line">
              <a:avLst/>
            </a:prstGeom>
            <a:noFill/>
            <a:ln w="9525" cap="rnd" cmpd="sng" algn="ctr">
              <a:solidFill>
                <a:srgbClr val="E13F5E"/>
              </a:solidFill>
              <a:prstDash val="solid"/>
            </a:ln>
            <a:effectLst/>
          </p:spPr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2916386-E93F-4E12-8F8A-24861AC17317}"/>
                </a:ext>
              </a:extLst>
            </p:cNvPr>
            <p:cNvCxnSpPr>
              <a:cxnSpLocks/>
              <a:stCxn id="92" idx="3"/>
            </p:cNvCxnSpPr>
            <p:nvPr/>
          </p:nvCxnSpPr>
          <p:spPr>
            <a:xfrm flipV="1">
              <a:off x="9020547" y="7236550"/>
              <a:ext cx="1270617" cy="849373"/>
            </a:xfrm>
            <a:prstGeom prst="line">
              <a:avLst/>
            </a:prstGeom>
            <a:noFill/>
            <a:ln w="9525" cap="rnd" cmpd="sng" algn="ctr">
              <a:solidFill>
                <a:srgbClr val="E13F5E"/>
              </a:solidFill>
              <a:prstDash val="solid"/>
            </a:ln>
            <a:effectLst/>
          </p:spPr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509D529-C8B7-47C7-8B47-687C429453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55622" y="5942164"/>
              <a:ext cx="804413" cy="408003"/>
            </a:xfrm>
            <a:prstGeom prst="line">
              <a:avLst/>
            </a:prstGeom>
            <a:noFill/>
            <a:ln w="9525" cap="rnd" cmpd="sng" algn="ctr">
              <a:solidFill>
                <a:srgbClr val="E13F5E"/>
              </a:solidFill>
              <a:prstDash val="solid"/>
            </a:ln>
            <a:effectLst/>
          </p:spPr>
        </p:cxn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B5BF68E-2854-4181-BF0B-C1455F712CE1}"/>
              </a:ext>
            </a:extLst>
          </p:cNvPr>
          <p:cNvSpPr/>
          <p:nvPr/>
        </p:nvSpPr>
        <p:spPr>
          <a:xfrm>
            <a:off x="6277491" y="1832222"/>
            <a:ext cx="5580889" cy="272111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94898F-4765-4595-B66C-7DC44057CCB1}"/>
              </a:ext>
            </a:extLst>
          </p:cNvPr>
          <p:cNvSpPr/>
          <p:nvPr/>
        </p:nvSpPr>
        <p:spPr>
          <a:xfrm>
            <a:off x="496125" y="5844734"/>
            <a:ext cx="11757097" cy="1703287"/>
          </a:xfrm>
          <a:prstGeom prst="rect">
            <a:avLst/>
          </a:prstGeom>
        </p:spPr>
        <p:txBody>
          <a:bodyPr wrap="square" lIns="487680" rIns="487680" bIns="12192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Light"/>
              </a:rPr>
              <a:t>“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-apple-system"/>
              </a:rPr>
              <a:t> Given that the prices increased but average commute per month/year decreased, the gas inflation has ...... impact on the salary increases. .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Light"/>
              </a:rPr>
              <a:t>”</a:t>
            </a:r>
          </a:p>
          <a:p>
            <a:pPr marL="0" marR="0" lvl="0" indent="0" defTabSz="4572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 Light"/>
            </a:endParaRPr>
          </a:p>
          <a:p>
            <a:pPr marL="0" marR="0" lvl="0" indent="0" defTabSz="4572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Light"/>
              </a:rPr>
              <a:t>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15BECC-C628-41E0-B0F4-60114C1E85C9}"/>
              </a:ext>
            </a:extLst>
          </p:cNvPr>
          <p:cNvSpPr txBox="1"/>
          <p:nvPr/>
        </p:nvSpPr>
        <p:spPr>
          <a:xfrm>
            <a:off x="1908042" y="5201465"/>
            <a:ext cx="8375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75140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theme/theme1.xml><?xml version="1.0" encoding="utf-8"?>
<a:theme xmlns:a="http://schemas.openxmlformats.org/drawingml/2006/main" name="Default Theme">
  <a:themeElements>
    <a:clrScheme name="Motagua Colored Light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odel X">
    <a:dk1>
      <a:srgbClr val="172144"/>
    </a:dk1>
    <a:lt1>
      <a:srgbClr val="FFFFFF"/>
    </a:lt1>
    <a:dk2>
      <a:srgbClr val="E44C5A"/>
    </a:dk2>
    <a:lt2>
      <a:srgbClr val="E13F5E"/>
    </a:lt2>
    <a:accent1>
      <a:srgbClr val="F79E45"/>
    </a:accent1>
    <a:accent2>
      <a:srgbClr val="F39048"/>
    </a:accent2>
    <a:accent3>
      <a:srgbClr val="F0824C"/>
    </a:accent3>
    <a:accent4>
      <a:srgbClr val="ED754F"/>
    </a:accent4>
    <a:accent5>
      <a:srgbClr val="EA6753"/>
    </a:accent5>
    <a:accent6>
      <a:srgbClr val="E75A56"/>
    </a:accent6>
    <a:hlink>
      <a:srgbClr val="2F8299"/>
    </a:hlink>
    <a:folHlink>
      <a:srgbClr val="8C8C8C"/>
    </a:folHlink>
  </a:clrScheme>
  <a:fontScheme name="Model X">
    <a:majorFont>
      <a:latin typeface="Open Sans Light"/>
      <a:ea typeface=""/>
      <a:cs typeface=""/>
    </a:majorFont>
    <a:minorFont>
      <a:latin typeface="Open Sans Light"/>
      <a:ea typeface=""/>
      <a:cs typeface=""/>
    </a:minorFont>
  </a:fontScheme>
  <a:fmtScheme name="Ion">
    <a:fillStyleLst>
      <a:solidFill>
        <a:schemeClr val="phClr"/>
      </a:solidFill>
      <a:gradFill rotWithShape="1">
        <a:gsLst>
          <a:gs pos="0">
            <a:schemeClr val="phClr">
              <a:tint val="64000"/>
              <a:lumMod val="118000"/>
            </a:schemeClr>
          </a:gs>
          <a:gs pos="100000">
            <a:schemeClr val="phClr">
              <a:tint val="92000"/>
              <a:alpha val="100000"/>
              <a:lumMod val="110000"/>
            </a:schemeClr>
          </a:gs>
        </a:gsLst>
        <a:lin ang="5400000" scaled="0"/>
      </a:gradFill>
      <a:gradFill rotWithShape="1">
        <a:gsLst>
          <a:gs pos="0">
            <a:schemeClr val="phClr">
              <a:tint val="98000"/>
              <a:lumMod val="114000"/>
            </a:schemeClr>
          </a:gs>
          <a:gs pos="100000">
            <a:schemeClr val="phClr">
              <a:shade val="90000"/>
              <a:lumMod val="84000"/>
            </a:schemeClr>
          </a:gs>
        </a:gsLst>
        <a:lin ang="5400000" scaled="0"/>
      </a:gradFill>
    </a:fillStyleLst>
    <a:lnStyleLst>
      <a:ln w="9525" cap="rnd" cmpd="sng" algn="ctr">
        <a:solidFill>
          <a:schemeClr val="phClr"/>
        </a:solidFill>
        <a:prstDash val="solid"/>
      </a:ln>
      <a:ln w="19050" cap="rnd" cmpd="sng" algn="ctr">
        <a:solidFill>
          <a:schemeClr val="phClr"/>
        </a:solidFill>
        <a:prstDash val="solid"/>
      </a:ln>
      <a:ln w="28575" cap="rnd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97000"/>
              <a:hueMod val="88000"/>
              <a:satMod val="130000"/>
              <a:lumMod val="124000"/>
            </a:schemeClr>
          </a:gs>
          <a:gs pos="100000">
            <a:schemeClr val="phClr">
              <a:tint val="96000"/>
              <a:shade val="88000"/>
              <a:hueMod val="108000"/>
              <a:satMod val="164000"/>
              <a:lumMod val="76000"/>
            </a:schemeClr>
          </a:gs>
        </a:gsLst>
        <a:path path="circle">
          <a:fillToRect l="45000" t="65000" r="125000" b="10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69000"/>
              <a:hueMod val="108000"/>
              <a:satMod val="164000"/>
              <a:lumMod val="74000"/>
            </a:schemeClr>
            <a:schemeClr val="phClr">
              <a:tint val="96000"/>
              <a:hueMod val="88000"/>
              <a:satMod val="140000"/>
              <a:lumMod val="132000"/>
            </a:schemeClr>
          </a:duotone>
        </a:blip>
        <a:stretch/>
      </a:blip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093EC4E35A544E801FC62F4C4B9D3F" ma:contentTypeVersion="8" ma:contentTypeDescription="Create a new document." ma:contentTypeScope="" ma:versionID="377f17e658bcd4eba171daa31efa2474">
  <xsd:schema xmlns:xsd="http://www.w3.org/2001/XMLSchema" xmlns:xs="http://www.w3.org/2001/XMLSchema" xmlns:p="http://schemas.microsoft.com/office/2006/metadata/properties" xmlns:ns3="9d82b5c3-f8bc-400e-8268-2b5de6ccc438" xmlns:ns4="6dd4e1e2-abcc-4fbb-a575-68c39b368db3" targetNamespace="http://schemas.microsoft.com/office/2006/metadata/properties" ma:root="true" ma:fieldsID="eaadca5f73c60431fd6a4601817ec69d" ns3:_="" ns4:_="">
    <xsd:import namespace="9d82b5c3-f8bc-400e-8268-2b5de6ccc438"/>
    <xsd:import namespace="6dd4e1e2-abcc-4fbb-a575-68c39b368db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82b5c3-f8bc-400e-8268-2b5de6ccc43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4e1e2-abcc-4fbb-a575-68c39b368d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3EC4DE-73E6-4DBE-9D53-0E0DD605888D}">
  <ds:schemaRefs>
    <ds:schemaRef ds:uri="6dd4e1e2-abcc-4fbb-a575-68c39b368db3"/>
    <ds:schemaRef ds:uri="9d82b5c3-f8bc-400e-8268-2b5de6ccc43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35EF0FF-429F-40F0-9255-888ED6C2DD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EF510A-6987-4F4E-91D2-A7BCE0186089}">
  <ds:schemaRefs>
    <ds:schemaRef ds:uri="http://purl.org/dc/elements/1.1/"/>
    <ds:schemaRef ds:uri="http://schemas.microsoft.com/office/2006/metadata/properties"/>
    <ds:schemaRef ds:uri="6dd4e1e2-abcc-4fbb-a575-68c39b368db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9d82b5c3-f8bc-400e-8268-2b5de6ccc438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20290</TotalTime>
  <Words>387</Words>
  <Application>Microsoft Office PowerPoint</Application>
  <PresentationFormat>Widescreen</PresentationFormat>
  <Paragraphs>79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  <vt:variant>
        <vt:lpstr>Custom Shows</vt:lpstr>
      </vt:variant>
      <vt:variant>
        <vt:i4>1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Lato Light</vt:lpstr>
      <vt:lpstr>Lato Regular</vt:lpstr>
      <vt:lpstr>Open Sans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 Quote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Channel Financing – Solution Proposal Fatih Ezgin  12/1/2020</dc:title>
  <dc:creator>Ezgin, Fatih</dc:creator>
  <cp:lastModifiedBy>Ezgin, Fatih</cp:lastModifiedBy>
  <cp:revision>42</cp:revision>
  <dcterms:created xsi:type="dcterms:W3CDTF">2020-11-22T06:42:34Z</dcterms:created>
  <dcterms:modified xsi:type="dcterms:W3CDTF">2021-12-10T07:36:51Z</dcterms:modified>
</cp:coreProperties>
</file>