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4"/>
  </p:sldMasterIdLst>
  <p:notesMasterIdLst>
    <p:notesMasterId r:id="rId15"/>
  </p:notesMasterIdLst>
  <p:sldIdLst>
    <p:sldId id="1443" r:id="rId5"/>
    <p:sldId id="1442" r:id="rId6"/>
    <p:sldId id="1448" r:id="rId7"/>
    <p:sldId id="1441" r:id="rId8"/>
    <p:sldId id="1445" r:id="rId9"/>
    <p:sldId id="1439" r:id="rId10"/>
    <p:sldId id="1449" r:id="rId11"/>
    <p:sldId id="1450" r:id="rId12"/>
    <p:sldId id="1451" r:id="rId13"/>
    <p:sldId id="1452" r:id="rId14"/>
  </p:sldIdLst>
  <p:sldSz cx="12192000" cy="6858000"/>
  <p:notesSz cx="6858000" cy="9144000"/>
  <p:custShowLst>
    <p:custShow name="IM Quote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CC"/>
    <a:srgbClr val="D60000"/>
    <a:srgbClr val="222A35"/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307" autoAdjust="0"/>
  </p:normalViewPr>
  <p:slideViewPr>
    <p:cSldViewPr snapToGrid="0">
      <p:cViewPr varScale="1">
        <p:scale>
          <a:sx n="75" d="100"/>
          <a:sy n="75" d="100"/>
        </p:scale>
        <p:origin x="53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DA62F-E3D9-4462-99FC-465DCC7E0894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84E65-66B8-4048-835D-3FC3876F4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8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1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3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thought of a solution that address two issues which should enable </a:t>
            </a:r>
          </a:p>
          <a:p>
            <a:endParaRPr lang="en-US" dirty="0"/>
          </a:p>
          <a:p>
            <a:r>
              <a:rPr lang="en-US" dirty="0"/>
              <a:t>1- Promotion of the program to much bigger audience by adding it to every eligible IM quote.  </a:t>
            </a:r>
          </a:p>
          <a:p>
            <a:r>
              <a:rPr lang="en-US" dirty="0"/>
              <a:t>2- Make the </a:t>
            </a:r>
            <a:r>
              <a:rPr lang="en-US" dirty="0" err="1"/>
              <a:t>backoffice</a:t>
            </a:r>
            <a:r>
              <a:rPr lang="en-US" dirty="0"/>
              <a:t> process more streamlined from application to funding.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23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45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0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8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29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05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24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84E65-66B8-4048-835D-3FC3876F4E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4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7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c_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805605" y="1793718"/>
            <a:ext cx="2938031" cy="1361456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  <p:sp>
        <p:nvSpPr>
          <p:cNvPr id="33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366848" y="1797024"/>
            <a:ext cx="2938031" cy="1361456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3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986358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5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-1588" y="0"/>
            <a:ext cx="12192000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1707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4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714958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363204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03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dividual of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096000" cy="69352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71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77449" y="1876778"/>
            <a:ext cx="1125415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813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176163" y="1876778"/>
            <a:ext cx="1125415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813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7364813" y="1876778"/>
            <a:ext cx="1125415" cy="914400"/>
          </a:xfrm>
          <a:prstGeom prst="ellipse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813">
                <a:solidFill>
                  <a:schemeClr val="tx1"/>
                </a:solidFill>
              </a:defRPr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63373985"/>
      </p:ext>
    </p:extLst>
  </p:cSld>
  <p:clrMapOvr>
    <a:masterClrMapping/>
  </p:clrMapOvr>
  <p:transition spd="med" advClick="0" advTm="2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 Dri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586" y="2113495"/>
            <a:ext cx="12192000" cy="217398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-Compa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3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86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ig_Picture_team-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5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1573819" y="2353734"/>
            <a:ext cx="1641346" cy="1574800"/>
          </a:xfrm>
        </p:spPr>
        <p:txBody>
          <a:bodyPr>
            <a:normAutofit/>
          </a:bodyPr>
          <a:lstStyle>
            <a:lvl1pPr marL="0" indent="0">
              <a:buNone/>
              <a:defRPr sz="1300">
                <a:solidFill>
                  <a:schemeClr val="bg1"/>
                </a:solidFill>
                <a:latin typeface="Lato Regular"/>
                <a:cs typeface="Lato Regular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04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hone_0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64496" y="2401824"/>
            <a:ext cx="1900261" cy="2718816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0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cbook_Air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133220" y="2417163"/>
            <a:ext cx="3956709" cy="2045110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509177" y="2091039"/>
            <a:ext cx="2670197" cy="2930917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9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_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203277" y="2408381"/>
            <a:ext cx="3791521" cy="2290199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3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_macbook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946985" y="2414016"/>
            <a:ext cx="4254375" cy="2170176"/>
          </a:xfrm>
        </p:spPr>
        <p:txBody>
          <a:bodyPr>
            <a:normAutofit/>
          </a:bodyPr>
          <a:lstStyle>
            <a:lvl1pPr>
              <a:defRPr sz="1463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96747" y="6256371"/>
            <a:ext cx="4404903" cy="350151"/>
          </a:xfrm>
          <a:prstGeom prst="rect">
            <a:avLst/>
          </a:prstGeom>
        </p:spPr>
        <p:txBody>
          <a:bodyPr wrap="square" lIns="74285" tIns="37143" rIns="74285" bIns="37143">
            <a:spAutoFit/>
          </a:bodyPr>
          <a:lstStyle/>
          <a:p>
            <a:pPr algn="ctr"/>
            <a:r>
              <a:rPr lang="id-ID" sz="975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813" dirty="0">
                <a:solidFill>
                  <a:schemeClr val="tx2"/>
                </a:solidFill>
                <a:latin typeface="Lato Light"/>
                <a:cs typeface="Lato Light"/>
              </a:rPr>
              <a:t>© 2016 </a:t>
            </a:r>
            <a:r>
              <a:rPr lang="en-US" sz="813" dirty="0" err="1">
                <a:solidFill>
                  <a:schemeClr val="tx2"/>
                </a:solidFill>
                <a:latin typeface="Lato Light"/>
                <a:cs typeface="Lato Light"/>
              </a:rPr>
              <a:t>Jetfabrik</a:t>
            </a:r>
            <a:r>
              <a:rPr lang="en-US" sz="813" dirty="0">
                <a:solidFill>
                  <a:schemeClr val="tx2"/>
                </a:solidFill>
                <a:latin typeface="Lato Light"/>
                <a:cs typeface="Lato Light"/>
              </a:rPr>
              <a:t> </a:t>
            </a:r>
            <a:r>
              <a:rPr lang="id-ID" sz="813" dirty="0">
                <a:solidFill>
                  <a:schemeClr val="tx2"/>
                </a:solidFill>
                <a:latin typeface="Lato Light"/>
                <a:cs typeface="Lato Light"/>
              </a:rPr>
              <a:t>Multipurpose Theme</a:t>
            </a:r>
            <a:r>
              <a:rPr lang="en-US" sz="813" dirty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813" dirty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11512879" y="233005"/>
            <a:ext cx="479630" cy="393192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7150" tIns="18575" rIns="37150" bIns="18575" rtlCol="0" anchor="ctr"/>
          <a:lstStyle/>
          <a:p>
            <a:pPr algn="ctr"/>
            <a:endParaRPr lang="en-US" sz="644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1591963" y="303535"/>
            <a:ext cx="335969" cy="250124"/>
          </a:xfrm>
          <a:prstGeom prst="rect">
            <a:avLst/>
          </a:prstGeom>
          <a:noFill/>
        </p:spPr>
        <p:txBody>
          <a:bodyPr wrap="none" lIns="74285" tIns="37143" rIns="74285" bIns="37143" rtlCol="0">
            <a:spAutoFit/>
          </a:bodyPr>
          <a:lstStyle/>
          <a:p>
            <a:pPr algn="ctr"/>
            <a:fld id="{260E2A6B-A809-4840-BF14-8648BC0BDF87}" type="slidenum">
              <a:rPr lang="id-ID" sz="1138" b="1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‹#›</a:t>
            </a:fld>
            <a:endParaRPr lang="id-ID" sz="1138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466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4">
            <a:extLst>
              <a:ext uri="{FF2B5EF4-FFF2-40B4-BE49-F238E27FC236}">
                <a16:creationId xmlns:a16="http://schemas.microsoft.com/office/drawing/2014/main" id="{5B9A9470-77F2-4133-B057-2AC8E01540FB}"/>
              </a:ext>
            </a:extLst>
          </p:cNvPr>
          <p:cNvSpPr txBox="1">
            <a:spLocks/>
          </p:cNvSpPr>
          <p:nvPr/>
        </p:nvSpPr>
        <p:spPr>
          <a:xfrm>
            <a:off x="1343059" y="2092003"/>
            <a:ext cx="10580000" cy="13369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chemeClr val="bg1"/>
                </a:solidFill>
              </a:rPr>
              <a:t>PROJECT 1 – WFH Impact on Employee Commute Expenses</a:t>
            </a:r>
            <a:br>
              <a:rPr lang="en-GB" sz="4000" b="1" dirty="0">
                <a:solidFill>
                  <a:schemeClr val="bg1"/>
                </a:solidFill>
              </a:rPr>
            </a:br>
            <a:endParaRPr lang="en-GB" sz="4000" b="1" dirty="0">
              <a:solidFill>
                <a:schemeClr val="bg1"/>
              </a:solidFill>
            </a:endParaRPr>
          </a:p>
          <a:p>
            <a:r>
              <a:rPr lang="en-GB" sz="4000" b="1" dirty="0">
                <a:solidFill>
                  <a:schemeClr val="bg1"/>
                </a:solidFill>
              </a:rPr>
              <a:t>Casey, Dick, Juan, Fatih</a:t>
            </a:r>
            <a:br>
              <a:rPr lang="en-GB" sz="4000" b="1" dirty="0">
                <a:solidFill>
                  <a:schemeClr val="bg1"/>
                </a:solidFill>
              </a:rPr>
            </a:br>
            <a:r>
              <a:rPr lang="en-GB" sz="4000" b="1" dirty="0">
                <a:solidFill>
                  <a:schemeClr val="bg1"/>
                </a:solidFill>
              </a:rPr>
              <a:t>Dec 2021</a:t>
            </a:r>
            <a:br>
              <a:rPr lang="en-GB" sz="4000" b="1" dirty="0">
                <a:solidFill>
                  <a:schemeClr val="bg1"/>
                </a:solidFill>
              </a:rPr>
            </a:br>
            <a:br>
              <a:rPr lang="en-GB" sz="4000" b="1" dirty="0">
                <a:solidFill>
                  <a:schemeClr val="bg1"/>
                </a:solidFill>
              </a:rPr>
            </a:br>
            <a:endParaRPr lang="en-GB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2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019AAC-15AC-4C04-9D54-95A287186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805" y="1225016"/>
            <a:ext cx="9038968" cy="2735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865020" y="250605"/>
            <a:ext cx="1072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 – Overall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A55BC4-46F1-4314-9BA6-9E5021960A68}"/>
              </a:ext>
            </a:extLst>
          </p:cNvPr>
          <p:cNvCxnSpPr>
            <a:cxnSpLocks/>
          </p:cNvCxnSpPr>
          <p:nvPr/>
        </p:nvCxnSpPr>
        <p:spPr>
          <a:xfrm>
            <a:off x="4968234" y="1058081"/>
            <a:ext cx="206654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2">
            <a:extLst>
              <a:ext uri="{FF2B5EF4-FFF2-40B4-BE49-F238E27FC236}">
                <a16:creationId xmlns:a16="http://schemas.microsoft.com/office/drawing/2014/main" id="{F786C44B-4C3D-4734-8063-453F9DA8997B}"/>
              </a:ext>
            </a:extLst>
          </p:cNvPr>
          <p:cNvSpPr txBox="1">
            <a:spLocks/>
          </p:cNvSpPr>
          <p:nvPr/>
        </p:nvSpPr>
        <p:spPr>
          <a:xfrm>
            <a:off x="6812354" y="1225016"/>
            <a:ext cx="4511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 b="0">
                <a:solidFill>
                  <a:schemeClr val="bg1"/>
                </a:solidFill>
              </a:defRPr>
            </a:lvl1pPr>
            <a:lvl2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2pPr>
            <a:lvl3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3pPr>
            <a:lvl4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4pPr>
            <a:lvl5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5pPr>
            <a:lvl6pPr marL="4572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6pPr>
            <a:lvl7pPr marL="9144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7pPr>
            <a:lvl8pPr marL="13716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8pPr>
            <a:lvl9pPr marL="18288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94898F-4765-4595-B66C-7DC44057CCB1}"/>
              </a:ext>
            </a:extLst>
          </p:cNvPr>
          <p:cNvSpPr/>
          <p:nvPr/>
        </p:nvSpPr>
        <p:spPr>
          <a:xfrm>
            <a:off x="122958" y="4249343"/>
            <a:ext cx="11757097" cy="2360646"/>
          </a:xfrm>
          <a:prstGeom prst="rect">
            <a:avLst/>
          </a:prstGeom>
        </p:spPr>
        <p:txBody>
          <a:bodyPr wrap="square" lIns="487680" rIns="487680" bIns="121920">
            <a:spAutoFit/>
          </a:bodyPr>
          <a:lstStyle/>
          <a:p>
            <a:pPr marL="457200" marR="0" lvl="0" indent="-457200" defTabSz="4572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schemeClr val="bg1"/>
                </a:solidFill>
                <a:latin typeface="Open Sans Light"/>
              </a:rPr>
              <a:t>Gas prices followed similar trends in all regions despite being different levels.</a:t>
            </a:r>
          </a:p>
          <a:p>
            <a:pPr marL="457200" marR="0" lvl="0" indent="-457200" defTabSz="4572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schemeClr val="bg1"/>
                </a:solidFill>
                <a:latin typeface="Open Sans Light"/>
              </a:rPr>
              <a:t>Right after Feb 2020, prices steadily decreased for two months, picked up then levelled until the end of the year then steadily increased till now. </a:t>
            </a:r>
          </a:p>
          <a:p>
            <a:pPr marL="457200" marR="0" lvl="0" indent="-457200" defTabSz="4572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/>
              </a:rPr>
              <a:t>Overall </a:t>
            </a:r>
            <a:r>
              <a:rPr lang="en-US" sz="2000" kern="0" dirty="0">
                <a:solidFill>
                  <a:schemeClr val="bg1"/>
                </a:solidFill>
                <a:latin typeface="Open Sans Light"/>
              </a:rPr>
              <a:t>commute cost significantly decreased after Feb2020 and despite inflation in gas prices, never reached to pre-pandemic levels. </a:t>
            </a:r>
          </a:p>
          <a:p>
            <a:pPr marL="457200" marR="0" lvl="0" indent="-457200" defTabSz="4572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Open Sans Light"/>
            </a:endParaRPr>
          </a:p>
          <a:p>
            <a:pPr marR="0" lvl="0" defTabSz="4572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 kern="0" dirty="0">
                <a:solidFill>
                  <a:srgbClr val="C00000"/>
                </a:solidFill>
                <a:latin typeface="Open Sans Light"/>
              </a:rPr>
              <a:t>RECOMMENDATION </a:t>
            </a:r>
            <a:r>
              <a:rPr lang="en-US" sz="2000" b="1" kern="0" dirty="0">
                <a:solidFill>
                  <a:schemeClr val="bg1"/>
                </a:solidFill>
                <a:latin typeface="Open Sans Light"/>
              </a:rPr>
              <a:t>: Pandemic has positive impact to associate commute costs . Company may adjust merit increase downwards due to changes in commute behavior after pandemic .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 Ligh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43B2B8-06E3-44BA-9F36-B9D55181C610}"/>
              </a:ext>
            </a:extLst>
          </p:cNvPr>
          <p:cNvCxnSpPr>
            <a:cxnSpLocks/>
          </p:cNvCxnSpPr>
          <p:nvPr/>
        </p:nvCxnSpPr>
        <p:spPr>
          <a:xfrm>
            <a:off x="4906746" y="1907452"/>
            <a:ext cx="0" cy="1724955"/>
          </a:xfrm>
          <a:prstGeom prst="line">
            <a:avLst/>
          </a:prstGeom>
          <a:ln w="317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728ED48-83E3-4FD0-AC0A-2A3541C82FAA}"/>
              </a:ext>
            </a:extLst>
          </p:cNvPr>
          <p:cNvSpPr/>
          <p:nvPr/>
        </p:nvSpPr>
        <p:spPr>
          <a:xfrm>
            <a:off x="5246907" y="1937932"/>
            <a:ext cx="1838966" cy="822362"/>
          </a:xfrm>
          <a:prstGeom prst="borderCallout1">
            <a:avLst>
              <a:gd name="adj1" fmla="val 18750"/>
              <a:gd name="adj2" fmla="val -8333"/>
              <a:gd name="adj3" fmla="val 122450"/>
              <a:gd name="adj4" fmla="val -2010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/>
              <a:t>Pandemic Start</a:t>
            </a:r>
          </a:p>
          <a:p>
            <a:r>
              <a:rPr lang="en-US" sz="1100" dirty="0"/>
              <a:t>Average Gas Price=$2.34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EB032B-253C-4DED-BE5B-45B63240A700}"/>
              </a:ext>
            </a:extLst>
          </p:cNvPr>
          <p:cNvCxnSpPr>
            <a:cxnSpLocks/>
          </p:cNvCxnSpPr>
          <p:nvPr/>
        </p:nvCxnSpPr>
        <p:spPr>
          <a:xfrm>
            <a:off x="8473288" y="3529629"/>
            <a:ext cx="1305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0A6D35-166D-479D-A982-1D29663B7950}"/>
              </a:ext>
            </a:extLst>
          </p:cNvPr>
          <p:cNvCxnSpPr>
            <a:cxnSpLocks/>
          </p:cNvCxnSpPr>
          <p:nvPr/>
        </p:nvCxnSpPr>
        <p:spPr>
          <a:xfrm flipH="1">
            <a:off x="1823548" y="3458115"/>
            <a:ext cx="896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E78A39-790B-4047-AB6A-53C5C6DFF2D5}"/>
              </a:ext>
            </a:extLst>
          </p:cNvPr>
          <p:cNvCxnSpPr>
            <a:cxnSpLocks/>
          </p:cNvCxnSpPr>
          <p:nvPr/>
        </p:nvCxnSpPr>
        <p:spPr>
          <a:xfrm flipH="1" flipV="1">
            <a:off x="5067195" y="3529629"/>
            <a:ext cx="1774182" cy="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443B42-453F-4B99-A1C9-5373DA5DFB52}"/>
              </a:ext>
            </a:extLst>
          </p:cNvPr>
          <p:cNvCxnSpPr>
            <a:cxnSpLocks/>
          </p:cNvCxnSpPr>
          <p:nvPr/>
        </p:nvCxnSpPr>
        <p:spPr>
          <a:xfrm>
            <a:off x="4043680" y="343653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26EA73-DCDD-4801-A1C5-AB3EAAC59CF6}"/>
              </a:ext>
            </a:extLst>
          </p:cNvPr>
          <p:cNvSpPr txBox="1"/>
          <p:nvPr/>
        </p:nvSpPr>
        <p:spPr>
          <a:xfrm>
            <a:off x="2260620" y="3224966"/>
            <a:ext cx="22149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Average commute</a:t>
            </a:r>
          </a:p>
          <a:p>
            <a:pPr algn="ctr"/>
            <a:r>
              <a:rPr lang="en-US" sz="1050" dirty="0"/>
              <a:t>150 miles/week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5F61F50-CBDE-4011-8109-84E5077E3B9D}"/>
              </a:ext>
            </a:extLst>
          </p:cNvPr>
          <p:cNvSpPr txBox="1"/>
          <p:nvPr/>
        </p:nvSpPr>
        <p:spPr>
          <a:xfrm>
            <a:off x="6807199" y="3201883"/>
            <a:ext cx="1838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Average commute</a:t>
            </a:r>
          </a:p>
          <a:p>
            <a:pPr algn="ctr"/>
            <a:r>
              <a:rPr lang="en-US" sz="1200" dirty="0"/>
              <a:t>60 miles/week</a:t>
            </a:r>
          </a:p>
        </p:txBody>
      </p:sp>
    </p:spTree>
    <p:extLst>
      <p:ext uri="{BB962C8B-B14F-4D97-AF65-F5344CB8AC3E}">
        <p14:creationId xmlns:p14="http://schemas.microsoft.com/office/powerpoint/2010/main" val="3368378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865020" y="446018"/>
            <a:ext cx="1072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C000"/>
                </a:solidFill>
                <a:latin typeface="Calibri" panose="020F0502020204030204"/>
              </a:rPr>
              <a:t>Work From Home Impact on Merit Increase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A55BC4-46F1-4314-9BA6-9E5021960A68}"/>
              </a:ext>
            </a:extLst>
          </p:cNvPr>
          <p:cNvCxnSpPr>
            <a:cxnSpLocks/>
          </p:cNvCxnSpPr>
          <p:nvPr/>
        </p:nvCxnSpPr>
        <p:spPr>
          <a:xfrm>
            <a:off x="4968234" y="1240961"/>
            <a:ext cx="206654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966DB-E65F-4653-AAE8-0FD0C85CBBAA}"/>
              </a:ext>
            </a:extLst>
          </p:cNvPr>
          <p:cNvSpPr txBox="1"/>
          <p:nvPr/>
        </p:nvSpPr>
        <p:spPr>
          <a:xfrm>
            <a:off x="1375174" y="3200698"/>
            <a:ext cx="430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4A0ED5-0C55-42BD-8CF4-38C996973D95}"/>
              </a:ext>
            </a:extLst>
          </p:cNvPr>
          <p:cNvSpPr txBox="1"/>
          <p:nvPr/>
        </p:nvSpPr>
        <p:spPr>
          <a:xfrm>
            <a:off x="865020" y="1424908"/>
            <a:ext cx="10446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Pandemic  created challenges  as well as opportunities. In this project we have analyzed inflation on gas prices and its impact on associate’s cost of commute. 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76255-C08F-4D41-AFB3-308043794DBC}"/>
              </a:ext>
            </a:extLst>
          </p:cNvPr>
          <p:cNvCxnSpPr>
            <a:cxnSpLocks/>
          </p:cNvCxnSpPr>
          <p:nvPr/>
        </p:nvCxnSpPr>
        <p:spPr>
          <a:xfrm flipV="1">
            <a:off x="5450538" y="2428149"/>
            <a:ext cx="1035869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98A9815-C168-4C9A-86F4-A286CCD83057}"/>
              </a:ext>
            </a:extLst>
          </p:cNvPr>
          <p:cNvSpPr txBox="1"/>
          <p:nvPr/>
        </p:nvSpPr>
        <p:spPr>
          <a:xfrm>
            <a:off x="1658037" y="5249028"/>
            <a:ext cx="23378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Hypothesis 2 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A7A552-8B89-4B36-B2B3-D6D8D475989B}"/>
              </a:ext>
            </a:extLst>
          </p:cNvPr>
          <p:cNvSpPr txBox="1"/>
          <p:nvPr/>
        </p:nvSpPr>
        <p:spPr>
          <a:xfrm>
            <a:off x="3764468" y="4412186"/>
            <a:ext cx="735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 Gas prices have increased during the pandemic.</a:t>
            </a:r>
          </a:p>
        </p:txBody>
      </p:sp>
      <p:pic>
        <p:nvPicPr>
          <p:cNvPr id="4" name="Graphic 3" descr="Convertible with solid fill">
            <a:extLst>
              <a:ext uri="{FF2B5EF4-FFF2-40B4-BE49-F238E27FC236}">
                <a16:creationId xmlns:a16="http://schemas.microsoft.com/office/drawing/2014/main" id="{63773CF2-081F-45AA-B3FD-C0486566D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333" y="5281679"/>
            <a:ext cx="523220" cy="5232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27F374-7D9B-4BF2-8536-8B8A51EF5A7D}"/>
              </a:ext>
            </a:extLst>
          </p:cNvPr>
          <p:cNvSpPr txBox="1"/>
          <p:nvPr/>
        </p:nvSpPr>
        <p:spPr>
          <a:xfrm>
            <a:off x="3843138" y="5239698"/>
            <a:ext cx="7746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bg1"/>
                </a:solidFill>
              </a:rPr>
              <a:t>Average commute of an associate decreased.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F346B4-2B61-4E90-9E6E-1F4944C187CB}"/>
              </a:ext>
            </a:extLst>
          </p:cNvPr>
          <p:cNvSpPr txBox="1"/>
          <p:nvPr/>
        </p:nvSpPr>
        <p:spPr>
          <a:xfrm>
            <a:off x="1729856" y="3135619"/>
            <a:ext cx="9859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Should the company’s merit increase account for inflation on gas prices while average commute has decreased since early 2020 ?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6A357-6252-4CE3-A882-B4E17FFDBA31}"/>
              </a:ext>
            </a:extLst>
          </p:cNvPr>
          <p:cNvSpPr txBox="1"/>
          <p:nvPr/>
        </p:nvSpPr>
        <p:spPr>
          <a:xfrm>
            <a:off x="6653439" y="3479116"/>
            <a:ext cx="2181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0A4F9C-B709-498C-9B7F-DAAB0282DA3E}"/>
              </a:ext>
            </a:extLst>
          </p:cNvPr>
          <p:cNvSpPr txBox="1"/>
          <p:nvPr/>
        </p:nvSpPr>
        <p:spPr>
          <a:xfrm>
            <a:off x="1658037" y="4388189"/>
            <a:ext cx="22399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Hypothesis 1: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9161D3-8DB3-43A6-B798-D3E973199C02}"/>
              </a:ext>
            </a:extLst>
          </p:cNvPr>
          <p:cNvSpPr txBox="1"/>
          <p:nvPr/>
        </p:nvSpPr>
        <p:spPr>
          <a:xfrm>
            <a:off x="4122750" y="2486162"/>
            <a:ext cx="42088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Research Question</a:t>
            </a:r>
          </a:p>
        </p:txBody>
      </p:sp>
      <p:pic>
        <p:nvPicPr>
          <p:cNvPr id="12" name="Graphic 11" descr="Fuel with solid fill">
            <a:extLst>
              <a:ext uri="{FF2B5EF4-FFF2-40B4-BE49-F238E27FC236}">
                <a16:creationId xmlns:a16="http://schemas.microsoft.com/office/drawing/2014/main" id="{CF7EBFB0-6094-4ABE-A043-49B573139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053" y="4426575"/>
            <a:ext cx="458492" cy="458492"/>
          </a:xfrm>
          <a:prstGeom prst="rect">
            <a:avLst/>
          </a:prstGeom>
        </p:spPr>
      </p:pic>
      <p:pic>
        <p:nvPicPr>
          <p:cNvPr id="3" name="Graphic 2" descr="Questions with solid fill">
            <a:extLst>
              <a:ext uri="{FF2B5EF4-FFF2-40B4-BE49-F238E27FC236}">
                <a16:creationId xmlns:a16="http://schemas.microsoft.com/office/drawing/2014/main" id="{13FD6B8E-EC99-45F5-A424-B7C7B35CA7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090" y="3235891"/>
            <a:ext cx="597705" cy="59770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EF08CA-6AD0-4F1C-81F2-2EF8CCD2D933}"/>
              </a:ext>
            </a:extLst>
          </p:cNvPr>
          <p:cNvCxnSpPr>
            <a:cxnSpLocks/>
          </p:cNvCxnSpPr>
          <p:nvPr/>
        </p:nvCxnSpPr>
        <p:spPr>
          <a:xfrm flipV="1">
            <a:off x="5613189" y="4137697"/>
            <a:ext cx="776635" cy="38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4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733847" y="470290"/>
            <a:ext cx="1072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C000"/>
                </a:solidFill>
                <a:latin typeface="Calibri" panose="020F0502020204030204"/>
              </a:rPr>
              <a:t>APPROACH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A55BC4-46F1-4314-9BA6-9E5021960A68}"/>
              </a:ext>
            </a:extLst>
          </p:cNvPr>
          <p:cNvCxnSpPr>
            <a:cxnSpLocks/>
          </p:cNvCxnSpPr>
          <p:nvPr/>
        </p:nvCxnSpPr>
        <p:spPr>
          <a:xfrm>
            <a:off x="5062727" y="1231817"/>
            <a:ext cx="206654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8CE03E-5C8B-469D-A742-610A3840D453}"/>
              </a:ext>
            </a:extLst>
          </p:cNvPr>
          <p:cNvSpPr txBox="1"/>
          <p:nvPr/>
        </p:nvSpPr>
        <p:spPr>
          <a:xfrm>
            <a:off x="1899092" y="1321024"/>
            <a:ext cx="94699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STEP #1  - We assumed average commute distance numbers  per region and calculated reduction of miles commuted per work-week.  We picked June 2021 as the date company switched to hybrid work. Then created a df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Graphic 3" descr="Table with solid fill">
            <a:extLst>
              <a:ext uri="{FF2B5EF4-FFF2-40B4-BE49-F238E27FC236}">
                <a16:creationId xmlns:a16="http://schemas.microsoft.com/office/drawing/2014/main" id="{5D66C236-83F3-40D7-A2F2-219CA60BC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847" y="1231817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202689-5B9F-43B7-9DF3-F9C523614F2D}"/>
              </a:ext>
            </a:extLst>
          </p:cNvPr>
          <p:cNvSpPr txBox="1"/>
          <p:nvPr/>
        </p:nvSpPr>
        <p:spPr>
          <a:xfrm>
            <a:off x="1804604" y="4579055"/>
            <a:ext cx="101841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STEP #2 - We used combination of  manual and automated methods to prepare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Used BLS public API to extract prices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Manually downloaded meta-data and merged with the API response</a:t>
            </a:r>
          </a:p>
        </p:txBody>
      </p:sp>
      <p:pic>
        <p:nvPicPr>
          <p:cNvPr id="19" name="Graphic 18" descr="Cloud Computing outline">
            <a:extLst>
              <a:ext uri="{FF2B5EF4-FFF2-40B4-BE49-F238E27FC236}">
                <a16:creationId xmlns:a16="http://schemas.microsoft.com/office/drawing/2014/main" id="{C9E57E35-537A-44C8-822C-782FDE3E9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796" y="4579055"/>
            <a:ext cx="914400" cy="9144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07A3BF-9BFF-4278-9005-3E13F709F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713436"/>
              </p:ext>
            </p:extLst>
          </p:nvPr>
        </p:nvGraphicFramePr>
        <p:xfrm>
          <a:off x="2052320" y="2584412"/>
          <a:ext cx="5689601" cy="1874520"/>
        </p:xfrm>
        <a:graphic>
          <a:graphicData uri="http://schemas.openxmlformats.org/drawingml/2006/table">
            <a:tbl>
              <a:tblPr/>
              <a:tblGrid>
                <a:gridCol w="1673411">
                  <a:extLst>
                    <a:ext uri="{9D8B030D-6E8A-4147-A177-3AD203B41FA5}">
                      <a16:colId xmlns:a16="http://schemas.microsoft.com/office/drawing/2014/main" val="1702990290"/>
                    </a:ext>
                  </a:extLst>
                </a:gridCol>
                <a:gridCol w="1338730">
                  <a:extLst>
                    <a:ext uri="{9D8B030D-6E8A-4147-A177-3AD203B41FA5}">
                      <a16:colId xmlns:a16="http://schemas.microsoft.com/office/drawing/2014/main" val="217506247"/>
                    </a:ext>
                  </a:extLst>
                </a:gridCol>
                <a:gridCol w="1338730">
                  <a:extLst>
                    <a:ext uri="{9D8B030D-6E8A-4147-A177-3AD203B41FA5}">
                      <a16:colId xmlns:a16="http://schemas.microsoft.com/office/drawing/2014/main" val="3924285444"/>
                    </a:ext>
                  </a:extLst>
                </a:gridCol>
                <a:gridCol w="1338730">
                  <a:extLst>
                    <a:ext uri="{9D8B030D-6E8A-4147-A177-3AD203B41FA5}">
                      <a16:colId xmlns:a16="http://schemas.microsoft.com/office/drawing/2014/main" val="3029731720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Miles Driven per Week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34256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Before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After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Savings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023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Northeast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895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Midwest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803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6987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96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21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733847" y="470290"/>
            <a:ext cx="107243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C000"/>
                </a:solidFill>
                <a:latin typeface="Calibri" panose="020F0502020204030204"/>
              </a:rPr>
              <a:t>APPROACH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" name="Graphic 29" descr="Upward trend with solid fill">
            <a:extLst>
              <a:ext uri="{FF2B5EF4-FFF2-40B4-BE49-F238E27FC236}">
                <a16:creationId xmlns:a16="http://schemas.microsoft.com/office/drawing/2014/main" id="{540F4EE1-F440-4372-A983-8D7709F55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190" y="1793729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D59BB30-DFE2-4DC1-AF67-7E1DD5AED9FA}"/>
              </a:ext>
            </a:extLst>
          </p:cNvPr>
          <p:cNvSpPr txBox="1"/>
          <p:nvPr/>
        </p:nvSpPr>
        <p:spPr>
          <a:xfrm>
            <a:off x="1888932" y="1309691"/>
            <a:ext cx="99972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STEP #3 - We visualized price trend over time to confirm our 1</a:t>
            </a:r>
            <a:r>
              <a:rPr lang="en-US" sz="2400" baseline="30000" dirty="0">
                <a:solidFill>
                  <a:schemeClr val="accent3"/>
                </a:solidFill>
              </a:rPr>
              <a:t>st</a:t>
            </a:r>
            <a:r>
              <a:rPr lang="en-US" sz="2400" dirty="0">
                <a:solidFill>
                  <a:schemeClr val="accent3"/>
                </a:solidFill>
              </a:rPr>
              <a:t> hypothesis: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“</a:t>
            </a:r>
            <a:r>
              <a:rPr lang="en-US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Have the gas prices increased since pandemic started till now? ”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Used pandas and json libraries to prepare a </a:t>
            </a:r>
            <a:r>
              <a:rPr lang="en-US" sz="2400" dirty="0" err="1">
                <a:solidFill>
                  <a:schemeClr val="bg1"/>
                </a:solidFill>
              </a:rPr>
              <a:t>dataframe</a:t>
            </a:r>
            <a:r>
              <a:rPr lang="en-US" sz="2400" dirty="0">
                <a:solidFill>
                  <a:schemeClr val="bg1"/>
                </a:solidFill>
              </a:rPr>
              <a:t> for data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Used </a:t>
            </a:r>
            <a:r>
              <a:rPr lang="en-US" sz="2400" dirty="0" err="1">
                <a:solidFill>
                  <a:schemeClr val="bg1"/>
                </a:solidFill>
              </a:rPr>
              <a:t>hvplot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geoviz</a:t>
            </a:r>
            <a:r>
              <a:rPr lang="en-US" sz="2400" dirty="0">
                <a:solidFill>
                  <a:schemeClr val="bg1"/>
                </a:solidFill>
              </a:rPr>
              <a:t> library to visualize pricing trends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F61A75-8805-4C3C-9D8F-FCFBAA7116F3}"/>
              </a:ext>
            </a:extLst>
          </p:cNvPr>
          <p:cNvSpPr txBox="1"/>
          <p:nvPr/>
        </p:nvSpPr>
        <p:spPr>
          <a:xfrm>
            <a:off x="1888932" y="4782235"/>
            <a:ext cx="103030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STEP #4 -   We merged commute </a:t>
            </a:r>
            <a:r>
              <a:rPr lang="en-US" sz="2400" dirty="0" err="1">
                <a:solidFill>
                  <a:schemeClr val="accent3"/>
                </a:solidFill>
              </a:rPr>
              <a:t>dataframe</a:t>
            </a:r>
            <a:r>
              <a:rPr lang="en-US" sz="2400" dirty="0">
                <a:solidFill>
                  <a:schemeClr val="accent3"/>
                </a:solidFill>
              </a:rPr>
              <a:t> and  gas prices data frame into a single </a:t>
            </a:r>
            <a:r>
              <a:rPr lang="en-US" sz="2400" dirty="0" err="1">
                <a:solidFill>
                  <a:schemeClr val="accent3"/>
                </a:solidFill>
              </a:rPr>
              <a:t>dataframe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</a:p>
        </p:txBody>
      </p:sp>
      <p:pic>
        <p:nvPicPr>
          <p:cNvPr id="32" name="Graphic 31" descr="Table with solid fill">
            <a:extLst>
              <a:ext uri="{FF2B5EF4-FFF2-40B4-BE49-F238E27FC236}">
                <a16:creationId xmlns:a16="http://schemas.microsoft.com/office/drawing/2014/main" id="{601D420C-EE79-409A-ACDB-1C9CECEB5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732278" y="4800235"/>
            <a:ext cx="441960" cy="441960"/>
          </a:xfrm>
          <a:prstGeom prst="rect">
            <a:avLst/>
          </a:prstGeom>
        </p:spPr>
      </p:pic>
      <p:pic>
        <p:nvPicPr>
          <p:cNvPr id="37" name="Graphic 36" descr="Table with solid fill">
            <a:extLst>
              <a:ext uri="{FF2B5EF4-FFF2-40B4-BE49-F238E27FC236}">
                <a16:creationId xmlns:a16="http://schemas.microsoft.com/office/drawing/2014/main" id="{00E8D5BC-0A6F-4C8F-9352-FA695E9333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550" y="5130800"/>
            <a:ext cx="441960" cy="44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865020" y="446018"/>
            <a:ext cx="1072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C000"/>
                </a:solidFill>
                <a:latin typeface="Calibri" panose="020F0502020204030204"/>
              </a:rPr>
              <a:t>PROJECT 1 : DATA Analysis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A55BC4-46F1-4314-9BA6-9E5021960A68}"/>
              </a:ext>
            </a:extLst>
          </p:cNvPr>
          <p:cNvCxnSpPr>
            <a:cxnSpLocks/>
          </p:cNvCxnSpPr>
          <p:nvPr/>
        </p:nvCxnSpPr>
        <p:spPr>
          <a:xfrm>
            <a:off x="4968234" y="1240961"/>
            <a:ext cx="206654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D966DB-E65F-4653-AAE8-0FD0C85CBBAA}"/>
              </a:ext>
            </a:extLst>
          </p:cNvPr>
          <p:cNvSpPr txBox="1"/>
          <p:nvPr/>
        </p:nvSpPr>
        <p:spPr>
          <a:xfrm>
            <a:off x="1326157" y="3700560"/>
            <a:ext cx="430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3" name="Graphic 2" descr="Handshake">
            <a:extLst>
              <a:ext uri="{FF2B5EF4-FFF2-40B4-BE49-F238E27FC236}">
                <a16:creationId xmlns:a16="http://schemas.microsoft.com/office/drawing/2014/main" id="{29D5C844-25B8-49C2-9368-DED62EB52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635" y="1741090"/>
            <a:ext cx="820407" cy="820407"/>
          </a:xfrm>
          <a:prstGeom prst="rect">
            <a:avLst/>
          </a:prstGeom>
        </p:spPr>
      </p:pic>
      <p:pic>
        <p:nvPicPr>
          <p:cNvPr id="9" name="Graphic 8" descr="Flying Money">
            <a:extLst>
              <a:ext uri="{FF2B5EF4-FFF2-40B4-BE49-F238E27FC236}">
                <a16:creationId xmlns:a16="http://schemas.microsoft.com/office/drawing/2014/main" id="{3C7D05B3-6FDA-4CA4-A40F-6414E859A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9322" y="4599477"/>
            <a:ext cx="697569" cy="69756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17D8911-487C-44C1-8187-FF1ACA3AFED8}"/>
              </a:ext>
            </a:extLst>
          </p:cNvPr>
          <p:cNvCxnSpPr>
            <a:cxnSpLocks/>
          </p:cNvCxnSpPr>
          <p:nvPr/>
        </p:nvCxnSpPr>
        <p:spPr>
          <a:xfrm flipV="1">
            <a:off x="8751694" y="3322340"/>
            <a:ext cx="1035869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8CE03E-5C8B-469D-A742-610A3840D453}"/>
              </a:ext>
            </a:extLst>
          </p:cNvPr>
          <p:cNvSpPr txBox="1"/>
          <p:nvPr/>
        </p:nvSpPr>
        <p:spPr>
          <a:xfrm>
            <a:off x="2168306" y="1920462"/>
            <a:ext cx="837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Metrics used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D520F1-7DB3-45DE-AF2B-352ACD2D5B55}"/>
              </a:ext>
            </a:extLst>
          </p:cNvPr>
          <p:cNvSpPr txBox="1"/>
          <p:nvPr/>
        </p:nvSpPr>
        <p:spPr>
          <a:xfrm>
            <a:off x="1908042" y="4697950"/>
            <a:ext cx="837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Dimensions &amp; Measures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91748-6FEC-4289-A05C-02D09231F3B4}"/>
              </a:ext>
            </a:extLst>
          </p:cNvPr>
          <p:cNvSpPr txBox="1"/>
          <p:nvPr/>
        </p:nvSpPr>
        <p:spPr>
          <a:xfrm>
            <a:off x="4337825" y="1916307"/>
            <a:ext cx="83759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%  Change month to month</a:t>
            </a:r>
          </a:p>
          <a:p>
            <a:r>
              <a:rPr lang="en-US" sz="2400" dirty="0">
                <a:solidFill>
                  <a:schemeClr val="bg1"/>
                </a:solidFill>
              </a:rPr>
              <a:t>	%Change on gas prices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</a:p>
          <a:p>
            <a:r>
              <a:rPr lang="en-US" sz="2400" dirty="0">
                <a:solidFill>
                  <a:schemeClr val="bg1"/>
                </a:solidFill>
              </a:rPr>
              <a:t>	%Change on commute driven</a:t>
            </a:r>
          </a:p>
          <a:p>
            <a:r>
              <a:rPr lang="en-US" sz="2400" dirty="0">
                <a:solidFill>
                  <a:schemeClr val="bg1"/>
                </a:solidFill>
              </a:rPr>
              <a:t>	Miles driven change on commute driven</a:t>
            </a:r>
          </a:p>
          <a:p>
            <a:r>
              <a:rPr lang="en-US" sz="2400" dirty="0">
                <a:solidFill>
                  <a:schemeClr val="bg1"/>
                </a:solidFill>
              </a:rPr>
              <a:t>$ Change month to month</a:t>
            </a:r>
          </a:p>
          <a:p>
            <a:pPr lvl="2"/>
            <a:r>
              <a:rPr lang="en-US" sz="2400" dirty="0">
                <a:solidFill>
                  <a:schemeClr val="bg1"/>
                </a:solidFill>
              </a:rPr>
              <a:t>Avg $Change on gas prices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607B53-3946-49AB-B9FC-CF395C3A9C63}"/>
              </a:ext>
            </a:extLst>
          </p:cNvPr>
          <p:cNvSpPr txBox="1"/>
          <p:nvPr/>
        </p:nvSpPr>
        <p:spPr>
          <a:xfrm>
            <a:off x="2489928" y="5238215"/>
            <a:ext cx="8375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Areas, Months, Years, $Cost, %Change on Cost    </a:t>
            </a:r>
          </a:p>
        </p:txBody>
      </p:sp>
    </p:spTree>
    <p:extLst>
      <p:ext uri="{BB962C8B-B14F-4D97-AF65-F5344CB8AC3E}">
        <p14:creationId xmlns:p14="http://schemas.microsoft.com/office/powerpoint/2010/main" val="89126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22E495C1-3893-4F2B-B59F-339B0980B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3872025"/>
            <a:ext cx="11067171" cy="27437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875180" y="86665"/>
            <a:ext cx="1072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FFC000"/>
                </a:solidFill>
                <a:latin typeface="Calibri" panose="020F0502020204030204"/>
              </a:rPr>
              <a:t>Price Trend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 – West Region</a:t>
            </a:r>
          </a:p>
        </p:txBody>
      </p:sp>
      <p:sp>
        <p:nvSpPr>
          <p:cNvPr id="46" name="Title 2">
            <a:extLst>
              <a:ext uri="{FF2B5EF4-FFF2-40B4-BE49-F238E27FC236}">
                <a16:creationId xmlns:a16="http://schemas.microsoft.com/office/drawing/2014/main" id="{F786C44B-4C3D-4734-8063-453F9DA8997B}"/>
              </a:ext>
            </a:extLst>
          </p:cNvPr>
          <p:cNvSpPr txBox="1">
            <a:spLocks/>
          </p:cNvSpPr>
          <p:nvPr/>
        </p:nvSpPr>
        <p:spPr>
          <a:xfrm>
            <a:off x="6812354" y="1225016"/>
            <a:ext cx="4511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 b="0">
                <a:solidFill>
                  <a:schemeClr val="bg1"/>
                </a:solidFill>
              </a:defRPr>
            </a:lvl1pPr>
            <a:lvl2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2pPr>
            <a:lvl3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3pPr>
            <a:lvl4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4pPr>
            <a:lvl5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5pPr>
            <a:lvl6pPr marL="4572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6pPr>
            <a:lvl7pPr marL="9144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7pPr>
            <a:lvl8pPr marL="13716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8pPr>
            <a:lvl9pPr marL="18288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9pPr>
          </a:lstStyle>
          <a:p>
            <a:r>
              <a:rPr lang="en-US" dirty="0"/>
              <a:t>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42CDF15-3C08-40A3-BF44-EBC683CBD265}"/>
              </a:ext>
            </a:extLst>
          </p:cNvPr>
          <p:cNvGrpSpPr/>
          <p:nvPr/>
        </p:nvGrpSpPr>
        <p:grpSpPr>
          <a:xfrm>
            <a:off x="396240" y="840939"/>
            <a:ext cx="6543040" cy="2703568"/>
            <a:chOff x="496126" y="1170966"/>
            <a:chExt cx="6859714" cy="287497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12C6EA-21DD-4050-ADF3-A7E7BA679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126" y="1170966"/>
              <a:ext cx="6859714" cy="2874972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843B2B8-06E3-44BA-9F36-B9D55181C610}"/>
                </a:ext>
              </a:extLst>
            </p:cNvPr>
            <p:cNvCxnSpPr>
              <a:cxnSpLocks/>
            </p:cNvCxnSpPr>
            <p:nvPr/>
          </p:nvCxnSpPr>
          <p:spPr>
            <a:xfrm>
              <a:off x="3392906" y="1493520"/>
              <a:ext cx="0" cy="1665404"/>
            </a:xfrm>
            <a:prstGeom prst="line">
              <a:avLst/>
            </a:prstGeom>
            <a:ln w="317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Callout: Line 10">
              <a:extLst>
                <a:ext uri="{FF2B5EF4-FFF2-40B4-BE49-F238E27FC236}">
                  <a16:creationId xmlns:a16="http://schemas.microsoft.com/office/drawing/2014/main" id="{E728ED48-83E3-4FD0-AC0A-2A3541C82FAA}"/>
                </a:ext>
              </a:extLst>
            </p:cNvPr>
            <p:cNvSpPr/>
            <p:nvPr/>
          </p:nvSpPr>
          <p:spPr>
            <a:xfrm>
              <a:off x="3651046" y="1656535"/>
              <a:ext cx="1451584" cy="642580"/>
            </a:xfrm>
            <a:prstGeom prst="borderCallout1">
              <a:avLst>
                <a:gd name="adj1" fmla="val 18750"/>
                <a:gd name="adj2" fmla="val -8333"/>
                <a:gd name="adj3" fmla="val 122450"/>
                <a:gd name="adj4" fmla="val -20101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b="1" dirty="0"/>
                <a:t>Pandemic Start</a:t>
              </a:r>
            </a:p>
            <a:p>
              <a:r>
                <a:rPr lang="en-US" sz="1100" dirty="0"/>
                <a:t>Average Gas Price=$3.08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2EB032B-253C-4DED-BE5B-45B63240A700}"/>
                </a:ext>
              </a:extLst>
            </p:cNvPr>
            <p:cNvCxnSpPr>
              <a:cxnSpLocks/>
            </p:cNvCxnSpPr>
            <p:nvPr/>
          </p:nvCxnSpPr>
          <p:spPr>
            <a:xfrm>
              <a:off x="5774255" y="3047814"/>
              <a:ext cx="10307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0A6D35-166D-479D-A982-1D29663B7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0302" y="2966479"/>
              <a:ext cx="6109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AE78A39-790B-4047-AB6A-53C5C6DFF2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62220" y="2581915"/>
              <a:ext cx="373736" cy="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4443B42-453F-4B99-A1C9-5373DA5DFB52}"/>
                </a:ext>
              </a:extLst>
            </p:cNvPr>
            <p:cNvCxnSpPr>
              <a:cxnSpLocks/>
            </p:cNvCxnSpPr>
            <p:nvPr/>
          </p:nvCxnSpPr>
          <p:spPr>
            <a:xfrm>
              <a:off x="2815482" y="2978100"/>
              <a:ext cx="5774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26EA73-DCDD-4801-A1C5-AB3EAAC59CF6}"/>
                </a:ext>
              </a:extLst>
            </p:cNvPr>
            <p:cNvSpPr txBox="1"/>
            <p:nvPr/>
          </p:nvSpPr>
          <p:spPr>
            <a:xfrm>
              <a:off x="1459748" y="2760907"/>
              <a:ext cx="174838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Average commute</a:t>
              </a:r>
            </a:p>
            <a:p>
              <a:pPr algn="ctr"/>
              <a:r>
                <a:rPr lang="en-US" sz="1050" dirty="0"/>
                <a:t>150 miles/month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F61F50-CBDE-4011-8109-84E5077E3B9D}"/>
                </a:ext>
              </a:extLst>
            </p:cNvPr>
            <p:cNvSpPr txBox="1"/>
            <p:nvPr/>
          </p:nvSpPr>
          <p:spPr>
            <a:xfrm>
              <a:off x="4541561" y="2759586"/>
              <a:ext cx="14515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Average commute</a:t>
              </a:r>
            </a:p>
            <a:p>
              <a:pPr algn="ctr"/>
              <a:r>
                <a:rPr lang="en-US" sz="1200" dirty="0"/>
                <a:t>60 miles/month</a:t>
              </a: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EE35C82-E2AA-4E01-891F-4B068DF4D618}"/>
              </a:ext>
            </a:extLst>
          </p:cNvPr>
          <p:cNvCxnSpPr>
            <a:cxnSpLocks/>
          </p:cNvCxnSpPr>
          <p:nvPr/>
        </p:nvCxnSpPr>
        <p:spPr>
          <a:xfrm>
            <a:off x="3074488" y="3770446"/>
            <a:ext cx="0" cy="1566114"/>
          </a:xfrm>
          <a:prstGeom prst="line">
            <a:avLst/>
          </a:prstGeom>
          <a:ln w="317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Callout: Line 67">
            <a:extLst>
              <a:ext uri="{FF2B5EF4-FFF2-40B4-BE49-F238E27FC236}">
                <a16:creationId xmlns:a16="http://schemas.microsoft.com/office/drawing/2014/main" id="{02760D2D-5620-4A32-8534-098A1849CA41}"/>
              </a:ext>
            </a:extLst>
          </p:cNvPr>
          <p:cNvSpPr/>
          <p:nvPr/>
        </p:nvSpPr>
        <p:spPr>
          <a:xfrm>
            <a:off x="4112689" y="3856331"/>
            <a:ext cx="1384573" cy="604270"/>
          </a:xfrm>
          <a:prstGeom prst="borderCallout1">
            <a:avLst>
              <a:gd name="adj1" fmla="val 18750"/>
              <a:gd name="adj2" fmla="val -8333"/>
              <a:gd name="adj3" fmla="val 75372"/>
              <a:gd name="adj4" fmla="val -714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/>
              <a:t>Pandemic Start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0E3B5B-EF39-4044-BB77-331AAB942611}"/>
              </a:ext>
            </a:extLst>
          </p:cNvPr>
          <p:cNvSpPr txBox="1"/>
          <p:nvPr/>
        </p:nvSpPr>
        <p:spPr>
          <a:xfrm>
            <a:off x="7115524" y="715395"/>
            <a:ext cx="4469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Conclusion #1 </a:t>
            </a:r>
          </a:p>
          <a:p>
            <a:r>
              <a:rPr lang="en-US" dirty="0">
                <a:solidFill>
                  <a:schemeClr val="bg1"/>
                </a:solidFill>
              </a:rPr>
              <a:t>As of pandemic start date of Feb 2020, gas prices significantly dropped for a few months, flattened from summer through the end of the year then significantly increased.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C209730-1E54-4BAC-AE5D-49BB9D541A15}"/>
              </a:ext>
            </a:extLst>
          </p:cNvPr>
          <p:cNvSpPr txBox="1"/>
          <p:nvPr/>
        </p:nvSpPr>
        <p:spPr>
          <a:xfrm>
            <a:off x="7122508" y="2167768"/>
            <a:ext cx="4469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Conclusion #2</a:t>
            </a:r>
          </a:p>
          <a:p>
            <a:r>
              <a:rPr lang="en-US" dirty="0">
                <a:solidFill>
                  <a:schemeClr val="bg1"/>
                </a:solidFill>
              </a:rPr>
              <a:t>60% reduction in commute provided significant savings to associates even though per gallon prices increased. As the gas prices increased, associate savings increased. </a:t>
            </a:r>
          </a:p>
        </p:txBody>
      </p:sp>
    </p:spTree>
    <p:extLst>
      <p:ext uri="{BB962C8B-B14F-4D97-AF65-F5344CB8AC3E}">
        <p14:creationId xmlns:p14="http://schemas.microsoft.com/office/powerpoint/2010/main" val="375140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865020" y="250605"/>
            <a:ext cx="1072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Trend Analysis – Northeast Region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A55BC4-46F1-4314-9BA6-9E5021960A68}"/>
              </a:ext>
            </a:extLst>
          </p:cNvPr>
          <p:cNvCxnSpPr>
            <a:cxnSpLocks/>
          </p:cNvCxnSpPr>
          <p:nvPr/>
        </p:nvCxnSpPr>
        <p:spPr>
          <a:xfrm>
            <a:off x="4968234" y="1058081"/>
            <a:ext cx="206654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A26BD31-63EB-4F31-A106-14D762DECFE4}"/>
              </a:ext>
            </a:extLst>
          </p:cNvPr>
          <p:cNvGrpSpPr/>
          <p:nvPr/>
        </p:nvGrpSpPr>
        <p:grpSpPr>
          <a:xfrm>
            <a:off x="364045" y="1058081"/>
            <a:ext cx="7814755" cy="2818418"/>
            <a:chOff x="567245" y="1191366"/>
            <a:chExt cx="10756273" cy="37338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AD1F61-E809-4A4F-A790-DF943F51B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245" y="1191366"/>
              <a:ext cx="8696325" cy="3733800"/>
            </a:xfrm>
            <a:prstGeom prst="rect">
              <a:avLst/>
            </a:prstGeom>
          </p:spPr>
        </p:pic>
        <p:sp>
          <p:nvSpPr>
            <p:cNvPr id="46" name="Title 2">
              <a:extLst>
                <a:ext uri="{FF2B5EF4-FFF2-40B4-BE49-F238E27FC236}">
                  <a16:creationId xmlns:a16="http://schemas.microsoft.com/office/drawing/2014/main" id="{F786C44B-4C3D-4734-8063-453F9DA8997B}"/>
                </a:ext>
              </a:extLst>
            </p:cNvPr>
            <p:cNvSpPr txBox="1">
              <a:spLocks/>
            </p:cNvSpPr>
            <p:nvPr/>
          </p:nvSpPr>
          <p:spPr>
            <a:xfrm>
              <a:off x="6812354" y="1225016"/>
              <a:ext cx="451116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600" b="0">
                  <a:solidFill>
                    <a:schemeClr val="bg1"/>
                  </a:solidFill>
                </a:defRPr>
              </a:lvl1pPr>
              <a:lvl2pPr algn="l" defTabSz="874713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141414"/>
                  </a:solidFill>
                  <a:latin typeface="Arial" charset="0"/>
                </a:defRPr>
              </a:lvl2pPr>
              <a:lvl3pPr algn="l" defTabSz="874713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141414"/>
                  </a:solidFill>
                  <a:latin typeface="Arial" charset="0"/>
                </a:defRPr>
              </a:lvl3pPr>
              <a:lvl4pPr algn="l" defTabSz="874713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141414"/>
                  </a:solidFill>
                  <a:latin typeface="Arial" charset="0"/>
                </a:defRPr>
              </a:lvl4pPr>
              <a:lvl5pPr algn="l" defTabSz="874713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141414"/>
                  </a:solidFill>
                  <a:latin typeface="Arial" charset="0"/>
                </a:defRPr>
              </a:lvl5pPr>
              <a:lvl6pPr marL="457200" algn="l" defTabSz="874713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141414"/>
                  </a:solidFill>
                  <a:latin typeface="Arial" charset="0"/>
                </a:defRPr>
              </a:lvl6pPr>
              <a:lvl7pPr marL="914400" algn="l" defTabSz="874713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141414"/>
                  </a:solidFill>
                  <a:latin typeface="Arial" charset="0"/>
                </a:defRPr>
              </a:lvl7pPr>
              <a:lvl8pPr marL="1371600" algn="l" defTabSz="874713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141414"/>
                  </a:solidFill>
                  <a:latin typeface="Arial" charset="0"/>
                </a:defRPr>
              </a:lvl8pPr>
              <a:lvl9pPr marL="1828800" algn="l" defTabSz="874713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rgbClr val="141414"/>
                  </a:solidFill>
                  <a:latin typeface="Arial" charset="0"/>
                </a:defRPr>
              </a:lvl9pPr>
            </a:lstStyle>
            <a:p>
              <a:r>
                <a:rPr lang="en-US" dirty="0"/>
                <a:t> 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843B2B8-06E3-44BA-9F36-B9D55181C610}"/>
                </a:ext>
              </a:extLst>
            </p:cNvPr>
            <p:cNvCxnSpPr>
              <a:cxnSpLocks/>
            </p:cNvCxnSpPr>
            <p:nvPr/>
          </p:nvCxnSpPr>
          <p:spPr>
            <a:xfrm>
              <a:off x="4165066" y="1635760"/>
              <a:ext cx="0" cy="2131355"/>
            </a:xfrm>
            <a:prstGeom prst="line">
              <a:avLst/>
            </a:prstGeom>
            <a:ln w="317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Callout: Line 10">
              <a:extLst>
                <a:ext uri="{FF2B5EF4-FFF2-40B4-BE49-F238E27FC236}">
                  <a16:creationId xmlns:a16="http://schemas.microsoft.com/office/drawing/2014/main" id="{E728ED48-83E3-4FD0-AC0A-2A3541C82FAA}"/>
                </a:ext>
              </a:extLst>
            </p:cNvPr>
            <p:cNvSpPr/>
            <p:nvPr/>
          </p:nvSpPr>
          <p:spPr>
            <a:xfrm>
              <a:off x="4535707" y="1930400"/>
              <a:ext cx="1838966" cy="822362"/>
            </a:xfrm>
            <a:prstGeom prst="borderCallout1">
              <a:avLst>
                <a:gd name="adj1" fmla="val 18750"/>
                <a:gd name="adj2" fmla="val -8333"/>
                <a:gd name="adj3" fmla="val 122450"/>
                <a:gd name="adj4" fmla="val -20101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b="1" dirty="0"/>
                <a:t>Pandemic Start</a:t>
              </a:r>
            </a:p>
            <a:p>
              <a:r>
                <a:rPr lang="en-US" sz="1100" dirty="0"/>
                <a:t>Average Gas Price=$2.48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2EB032B-253C-4DED-BE5B-45B63240A700}"/>
                </a:ext>
              </a:extLst>
            </p:cNvPr>
            <p:cNvCxnSpPr>
              <a:cxnSpLocks/>
            </p:cNvCxnSpPr>
            <p:nvPr/>
          </p:nvCxnSpPr>
          <p:spPr>
            <a:xfrm>
              <a:off x="7269192" y="3570177"/>
              <a:ext cx="13058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0A6D35-166D-479D-A982-1D29663B7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9934" y="3429000"/>
              <a:ext cx="8967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AE78A39-790B-4047-AB6A-53C5C6DFF2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67200" y="3567499"/>
              <a:ext cx="1774182" cy="2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4443B42-453F-4B99-A1C9-5373DA5DFB52}"/>
                </a:ext>
              </a:extLst>
            </p:cNvPr>
            <p:cNvCxnSpPr>
              <a:cxnSpLocks/>
            </p:cNvCxnSpPr>
            <p:nvPr/>
          </p:nvCxnSpPr>
          <p:spPr>
            <a:xfrm>
              <a:off x="3332480" y="3429000"/>
              <a:ext cx="731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26EA73-DCDD-4801-A1C5-AB3EAAC59CF6}"/>
                </a:ext>
              </a:extLst>
            </p:cNvPr>
            <p:cNvSpPr txBox="1"/>
            <p:nvPr/>
          </p:nvSpPr>
          <p:spPr>
            <a:xfrm>
              <a:off x="1677130" y="3221251"/>
              <a:ext cx="22149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Average commute</a:t>
              </a:r>
            </a:p>
            <a:p>
              <a:pPr algn="ctr"/>
              <a:r>
                <a:rPr lang="en-US" sz="1050" dirty="0"/>
                <a:t>75 miles/month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F61F50-CBDE-4011-8109-84E5077E3B9D}"/>
                </a:ext>
              </a:extLst>
            </p:cNvPr>
            <p:cNvSpPr txBox="1"/>
            <p:nvPr/>
          </p:nvSpPr>
          <p:spPr>
            <a:xfrm>
              <a:off x="5802086" y="3281364"/>
              <a:ext cx="18389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Average commute</a:t>
              </a:r>
            </a:p>
            <a:p>
              <a:pPr algn="ctr"/>
              <a:r>
                <a:rPr lang="en-US" sz="1200" dirty="0"/>
                <a:t>30 miles/month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3D37FC6-E483-4E7B-A2D1-70B732592F69}"/>
              </a:ext>
            </a:extLst>
          </p:cNvPr>
          <p:cNvSpPr txBox="1"/>
          <p:nvPr/>
        </p:nvSpPr>
        <p:spPr>
          <a:xfrm>
            <a:off x="7168976" y="970203"/>
            <a:ext cx="4469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Conclusion #1 </a:t>
            </a:r>
          </a:p>
          <a:p>
            <a:r>
              <a:rPr lang="en-US" dirty="0">
                <a:solidFill>
                  <a:schemeClr val="bg1"/>
                </a:solidFill>
              </a:rPr>
              <a:t>As of pandemic start date of Feb 2020, gas prices significantly dropped for a few months, flattened from summer through the end of the year then significantly increased.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9363DC-20CC-4B77-9F37-2A5C6303936F}"/>
              </a:ext>
            </a:extLst>
          </p:cNvPr>
          <p:cNvSpPr txBox="1"/>
          <p:nvPr/>
        </p:nvSpPr>
        <p:spPr>
          <a:xfrm>
            <a:off x="7175960" y="2422576"/>
            <a:ext cx="4469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Conclusion #2</a:t>
            </a:r>
          </a:p>
          <a:p>
            <a:r>
              <a:rPr lang="en-US" dirty="0">
                <a:solidFill>
                  <a:schemeClr val="bg1"/>
                </a:solidFill>
              </a:rPr>
              <a:t>60% reduction in commute provided significant savings to associates even though per gallon prices increased. As the gas prices increased, associate savings increased.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0A2B25-A519-4CF3-84DA-9606296AD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45" y="4001489"/>
            <a:ext cx="10851633" cy="271115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58FAA1-44A2-4D9E-BA61-F86CBE70B2AB}"/>
              </a:ext>
            </a:extLst>
          </p:cNvPr>
          <p:cNvCxnSpPr>
            <a:cxnSpLocks/>
          </p:cNvCxnSpPr>
          <p:nvPr/>
        </p:nvCxnSpPr>
        <p:spPr>
          <a:xfrm>
            <a:off x="2977970" y="4226560"/>
            <a:ext cx="0" cy="1130507"/>
          </a:xfrm>
          <a:prstGeom prst="line">
            <a:avLst/>
          </a:prstGeom>
          <a:ln w="317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D6DF76BC-A318-412E-B05B-04175DC1A65C}"/>
              </a:ext>
            </a:extLst>
          </p:cNvPr>
          <p:cNvSpPr/>
          <p:nvPr/>
        </p:nvSpPr>
        <p:spPr>
          <a:xfrm>
            <a:off x="3915284" y="4357094"/>
            <a:ext cx="1108852" cy="335468"/>
          </a:xfrm>
          <a:prstGeom prst="borderCallout1">
            <a:avLst>
              <a:gd name="adj1" fmla="val 18750"/>
              <a:gd name="adj2" fmla="val -8333"/>
              <a:gd name="adj3" fmla="val 75372"/>
              <a:gd name="adj4" fmla="val -714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b="1" dirty="0"/>
              <a:t>Pandemic Start</a:t>
            </a:r>
          </a:p>
        </p:txBody>
      </p:sp>
    </p:spTree>
    <p:extLst>
      <p:ext uri="{BB962C8B-B14F-4D97-AF65-F5344CB8AC3E}">
        <p14:creationId xmlns:p14="http://schemas.microsoft.com/office/powerpoint/2010/main" val="2077220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865020" y="250605"/>
            <a:ext cx="1072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Trend Analysis – South Region</a:t>
            </a:r>
          </a:p>
        </p:txBody>
      </p:sp>
      <p:sp>
        <p:nvSpPr>
          <p:cNvPr id="46" name="Title 2">
            <a:extLst>
              <a:ext uri="{FF2B5EF4-FFF2-40B4-BE49-F238E27FC236}">
                <a16:creationId xmlns:a16="http://schemas.microsoft.com/office/drawing/2014/main" id="{F786C44B-4C3D-4734-8063-453F9DA8997B}"/>
              </a:ext>
            </a:extLst>
          </p:cNvPr>
          <p:cNvSpPr txBox="1">
            <a:spLocks/>
          </p:cNvSpPr>
          <p:nvPr/>
        </p:nvSpPr>
        <p:spPr>
          <a:xfrm>
            <a:off x="6812354" y="1225016"/>
            <a:ext cx="4511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 b="0">
                <a:solidFill>
                  <a:schemeClr val="bg1"/>
                </a:solidFill>
              </a:defRPr>
            </a:lvl1pPr>
            <a:lvl2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2pPr>
            <a:lvl3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3pPr>
            <a:lvl4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4pPr>
            <a:lvl5pPr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5pPr>
            <a:lvl6pPr marL="4572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6pPr>
            <a:lvl7pPr marL="9144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7pPr>
            <a:lvl8pPr marL="13716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8pPr>
            <a:lvl9pPr marL="1828800" algn="l" defTabSz="874713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141414"/>
                </a:solidFill>
                <a:latin typeface="Arial" charset="0"/>
              </a:defRPr>
            </a:lvl9pPr>
          </a:lstStyle>
          <a:p>
            <a:r>
              <a:rPr lang="en-US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2B42AE-34FC-4AE5-8F62-079FE16E74AF}"/>
              </a:ext>
            </a:extLst>
          </p:cNvPr>
          <p:cNvGrpSpPr/>
          <p:nvPr/>
        </p:nvGrpSpPr>
        <p:grpSpPr>
          <a:xfrm>
            <a:off x="523557" y="1017183"/>
            <a:ext cx="6288797" cy="2681057"/>
            <a:chOff x="584517" y="1137631"/>
            <a:chExt cx="8543925" cy="38385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839C51-4038-4E61-B3F9-6D4A86C64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517" y="1137631"/>
              <a:ext cx="8543925" cy="383857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843B2B8-06E3-44BA-9F36-B9D55181C610}"/>
                </a:ext>
              </a:extLst>
            </p:cNvPr>
            <p:cNvCxnSpPr>
              <a:cxnSpLocks/>
            </p:cNvCxnSpPr>
            <p:nvPr/>
          </p:nvCxnSpPr>
          <p:spPr>
            <a:xfrm>
              <a:off x="4165066" y="1635760"/>
              <a:ext cx="0" cy="2131355"/>
            </a:xfrm>
            <a:prstGeom prst="line">
              <a:avLst/>
            </a:prstGeom>
            <a:ln w="317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Callout: Line 10">
              <a:extLst>
                <a:ext uri="{FF2B5EF4-FFF2-40B4-BE49-F238E27FC236}">
                  <a16:creationId xmlns:a16="http://schemas.microsoft.com/office/drawing/2014/main" id="{E728ED48-83E3-4FD0-AC0A-2A3541C82FAA}"/>
                </a:ext>
              </a:extLst>
            </p:cNvPr>
            <p:cNvSpPr/>
            <p:nvPr/>
          </p:nvSpPr>
          <p:spPr>
            <a:xfrm>
              <a:off x="4535707" y="1930400"/>
              <a:ext cx="1838966" cy="822362"/>
            </a:xfrm>
            <a:prstGeom prst="borderCallout1">
              <a:avLst>
                <a:gd name="adj1" fmla="val 18750"/>
                <a:gd name="adj2" fmla="val -8333"/>
                <a:gd name="adj3" fmla="val 122450"/>
                <a:gd name="adj4" fmla="val -20101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b="1" dirty="0"/>
                <a:t>Pandemic Start</a:t>
              </a:r>
            </a:p>
            <a:p>
              <a:r>
                <a:rPr lang="en-US" sz="1100" dirty="0"/>
                <a:t>Average Gas Price=$2.18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2EB032B-253C-4DED-BE5B-45B63240A700}"/>
                </a:ext>
              </a:extLst>
            </p:cNvPr>
            <p:cNvCxnSpPr>
              <a:cxnSpLocks/>
            </p:cNvCxnSpPr>
            <p:nvPr/>
          </p:nvCxnSpPr>
          <p:spPr>
            <a:xfrm>
              <a:off x="7269192" y="3570177"/>
              <a:ext cx="13058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0A6D35-166D-479D-A982-1D29663B7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9934" y="3429000"/>
              <a:ext cx="8967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AE78A39-790B-4047-AB6A-53C5C6DFF2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67200" y="3567499"/>
              <a:ext cx="1774182" cy="2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4443B42-453F-4B99-A1C9-5373DA5DFB52}"/>
                </a:ext>
              </a:extLst>
            </p:cNvPr>
            <p:cNvCxnSpPr>
              <a:cxnSpLocks/>
            </p:cNvCxnSpPr>
            <p:nvPr/>
          </p:nvCxnSpPr>
          <p:spPr>
            <a:xfrm>
              <a:off x="3332480" y="3429000"/>
              <a:ext cx="731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26EA73-DCDD-4801-A1C5-AB3EAAC59CF6}"/>
                </a:ext>
              </a:extLst>
            </p:cNvPr>
            <p:cNvSpPr txBox="1"/>
            <p:nvPr/>
          </p:nvSpPr>
          <p:spPr>
            <a:xfrm>
              <a:off x="1677130" y="3221251"/>
              <a:ext cx="22149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Average commute</a:t>
              </a:r>
            </a:p>
            <a:p>
              <a:pPr algn="ctr"/>
              <a:r>
                <a:rPr lang="en-US" sz="1050" dirty="0"/>
                <a:t>120 miles/month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F61F50-CBDE-4011-8109-84E5077E3B9D}"/>
                </a:ext>
              </a:extLst>
            </p:cNvPr>
            <p:cNvSpPr txBox="1"/>
            <p:nvPr/>
          </p:nvSpPr>
          <p:spPr>
            <a:xfrm>
              <a:off x="5802086" y="3281364"/>
              <a:ext cx="183896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Average commute</a:t>
              </a:r>
            </a:p>
            <a:p>
              <a:pPr algn="ctr"/>
              <a:r>
                <a:rPr lang="en-US" sz="1200" dirty="0"/>
                <a:t>48 miles/month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CF9863D-94BF-419E-8089-DA88F323C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57" y="3842417"/>
            <a:ext cx="11427318" cy="28568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41F645-316C-491B-9970-A89FE4FC18A7}"/>
              </a:ext>
            </a:extLst>
          </p:cNvPr>
          <p:cNvSpPr txBox="1"/>
          <p:nvPr/>
        </p:nvSpPr>
        <p:spPr>
          <a:xfrm>
            <a:off x="7128889" y="912716"/>
            <a:ext cx="4469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Conclusion #1 </a:t>
            </a:r>
          </a:p>
          <a:p>
            <a:r>
              <a:rPr lang="en-US" dirty="0">
                <a:solidFill>
                  <a:schemeClr val="bg1"/>
                </a:solidFill>
              </a:rPr>
              <a:t>As of pandemic start date of Feb 2020, gas prices significantly dropped for a few months, flattened from summer through the end of the year then significantly increased.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3085BA-96CD-4976-9533-170A56FD317A}"/>
              </a:ext>
            </a:extLst>
          </p:cNvPr>
          <p:cNvSpPr txBox="1"/>
          <p:nvPr/>
        </p:nvSpPr>
        <p:spPr>
          <a:xfrm>
            <a:off x="7135873" y="2365089"/>
            <a:ext cx="4469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Conclusion #2</a:t>
            </a:r>
          </a:p>
          <a:p>
            <a:r>
              <a:rPr lang="en-US" dirty="0">
                <a:solidFill>
                  <a:schemeClr val="bg1"/>
                </a:solidFill>
              </a:rPr>
              <a:t>60% reduction in commute provided significant savings to associates even though per gallon prices increased. As the gas prices increased, associate savings increased. </a:t>
            </a:r>
          </a:p>
        </p:txBody>
      </p:sp>
    </p:spTree>
    <p:extLst>
      <p:ext uri="{BB962C8B-B14F-4D97-AF65-F5344CB8AC3E}">
        <p14:creationId xmlns:p14="http://schemas.microsoft.com/office/powerpoint/2010/main" val="229308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61C73F-8D04-4273-AC03-9DF4842EC018}"/>
              </a:ext>
            </a:extLst>
          </p:cNvPr>
          <p:cNvSpPr txBox="1"/>
          <p:nvPr/>
        </p:nvSpPr>
        <p:spPr>
          <a:xfrm>
            <a:off x="865020" y="250605"/>
            <a:ext cx="1072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Price Trend Analysis – Midwest Region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E1059B-0A62-4552-AF64-30E2A67D4688}"/>
              </a:ext>
            </a:extLst>
          </p:cNvPr>
          <p:cNvGrpSpPr/>
          <p:nvPr/>
        </p:nvGrpSpPr>
        <p:grpSpPr>
          <a:xfrm>
            <a:off x="304877" y="958491"/>
            <a:ext cx="5679363" cy="2706561"/>
            <a:chOff x="854706" y="1265218"/>
            <a:chExt cx="8477250" cy="37147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BA80C3B-F0F0-4F54-AE3F-DC9C5A332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706" y="1265218"/>
              <a:ext cx="8477250" cy="3714750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843B2B8-06E3-44BA-9F36-B9D55181C610}"/>
                </a:ext>
              </a:extLst>
            </p:cNvPr>
            <p:cNvCxnSpPr>
              <a:cxnSpLocks/>
            </p:cNvCxnSpPr>
            <p:nvPr/>
          </p:nvCxnSpPr>
          <p:spPr>
            <a:xfrm>
              <a:off x="4165066" y="1635760"/>
              <a:ext cx="0" cy="2131355"/>
            </a:xfrm>
            <a:prstGeom prst="line">
              <a:avLst/>
            </a:prstGeom>
            <a:ln w="3175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1" name="Callout: Line 10">
              <a:extLst>
                <a:ext uri="{FF2B5EF4-FFF2-40B4-BE49-F238E27FC236}">
                  <a16:creationId xmlns:a16="http://schemas.microsoft.com/office/drawing/2014/main" id="{E728ED48-83E3-4FD0-AC0A-2A3541C82FAA}"/>
                </a:ext>
              </a:extLst>
            </p:cNvPr>
            <p:cNvSpPr/>
            <p:nvPr/>
          </p:nvSpPr>
          <p:spPr>
            <a:xfrm>
              <a:off x="4535707" y="1930400"/>
              <a:ext cx="1838966" cy="822362"/>
            </a:xfrm>
            <a:prstGeom prst="borderCallout1">
              <a:avLst>
                <a:gd name="adj1" fmla="val 18750"/>
                <a:gd name="adj2" fmla="val -8333"/>
                <a:gd name="adj3" fmla="val 122450"/>
                <a:gd name="adj4" fmla="val -20101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b="1" dirty="0"/>
                <a:t>Pandemic Start</a:t>
              </a:r>
            </a:p>
            <a:p>
              <a:r>
                <a:rPr lang="en-US" sz="1100" dirty="0"/>
                <a:t>Average Gas Price=$2.34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2EB032B-253C-4DED-BE5B-45B63240A700}"/>
                </a:ext>
              </a:extLst>
            </p:cNvPr>
            <p:cNvCxnSpPr>
              <a:cxnSpLocks/>
            </p:cNvCxnSpPr>
            <p:nvPr/>
          </p:nvCxnSpPr>
          <p:spPr>
            <a:xfrm>
              <a:off x="7269192" y="3570177"/>
              <a:ext cx="13058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0A6D35-166D-479D-A982-1D29663B7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9934" y="3429000"/>
              <a:ext cx="8967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AE78A39-790B-4047-AB6A-53C5C6DFF2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67200" y="3567499"/>
              <a:ext cx="1774182" cy="2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4443B42-453F-4B99-A1C9-5373DA5DFB52}"/>
                </a:ext>
              </a:extLst>
            </p:cNvPr>
            <p:cNvCxnSpPr>
              <a:cxnSpLocks/>
            </p:cNvCxnSpPr>
            <p:nvPr/>
          </p:nvCxnSpPr>
          <p:spPr>
            <a:xfrm>
              <a:off x="3332480" y="3429000"/>
              <a:ext cx="731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26EA73-DCDD-4801-A1C5-AB3EAAC59CF6}"/>
                </a:ext>
              </a:extLst>
            </p:cNvPr>
            <p:cNvSpPr txBox="1"/>
            <p:nvPr/>
          </p:nvSpPr>
          <p:spPr>
            <a:xfrm>
              <a:off x="1677130" y="3221252"/>
              <a:ext cx="2214973" cy="570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Average commute</a:t>
              </a:r>
            </a:p>
            <a:p>
              <a:pPr algn="ctr"/>
              <a:r>
                <a:rPr lang="en-US" sz="1050" dirty="0"/>
                <a:t>120 miles/month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F61F50-CBDE-4011-8109-84E5077E3B9D}"/>
                </a:ext>
              </a:extLst>
            </p:cNvPr>
            <p:cNvSpPr txBox="1"/>
            <p:nvPr/>
          </p:nvSpPr>
          <p:spPr>
            <a:xfrm>
              <a:off x="5390073" y="3221252"/>
              <a:ext cx="2107724" cy="6336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Average commute</a:t>
              </a:r>
            </a:p>
            <a:p>
              <a:pPr algn="ctr"/>
              <a:r>
                <a:rPr lang="en-US" sz="1200" dirty="0"/>
                <a:t>72miles/month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79BFD50-2666-4E03-8B96-CA20FDEA2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77" y="3808799"/>
            <a:ext cx="11582246" cy="28917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3EAF008-F576-4E50-BF65-94AFA5167E7C}"/>
              </a:ext>
            </a:extLst>
          </p:cNvPr>
          <p:cNvSpPr txBox="1"/>
          <p:nvPr/>
        </p:nvSpPr>
        <p:spPr>
          <a:xfrm>
            <a:off x="6544383" y="819702"/>
            <a:ext cx="4469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Conclusion #1 </a:t>
            </a:r>
          </a:p>
          <a:p>
            <a:r>
              <a:rPr lang="en-US" dirty="0">
                <a:solidFill>
                  <a:schemeClr val="bg1"/>
                </a:solidFill>
              </a:rPr>
              <a:t>As of pandemic start date of Feb 2020, gas prices significantly dropped for a few months, flattened from summer through the end of the year then significantly increased.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C42DF5-83D9-427B-B01B-D861B4FC9683}"/>
              </a:ext>
            </a:extLst>
          </p:cNvPr>
          <p:cNvSpPr txBox="1"/>
          <p:nvPr/>
        </p:nvSpPr>
        <p:spPr>
          <a:xfrm>
            <a:off x="6551367" y="2272075"/>
            <a:ext cx="4469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Conclusion #2</a:t>
            </a:r>
          </a:p>
          <a:p>
            <a:r>
              <a:rPr lang="en-US" dirty="0">
                <a:solidFill>
                  <a:schemeClr val="bg1"/>
                </a:solidFill>
              </a:rPr>
              <a:t>60% reduction in commute provided significant savings to associates even though per gallon prices increased. As the gas prices increased, associate savings increased. </a:t>
            </a:r>
          </a:p>
        </p:txBody>
      </p:sp>
    </p:spTree>
    <p:extLst>
      <p:ext uri="{BB962C8B-B14F-4D97-AF65-F5344CB8AC3E}">
        <p14:creationId xmlns:p14="http://schemas.microsoft.com/office/powerpoint/2010/main" val="157048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Motagua Colored Light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093EC4E35A544E801FC62F4C4B9D3F" ma:contentTypeVersion="8" ma:contentTypeDescription="Create a new document." ma:contentTypeScope="" ma:versionID="377f17e658bcd4eba171daa31efa2474">
  <xsd:schema xmlns:xsd="http://www.w3.org/2001/XMLSchema" xmlns:xs="http://www.w3.org/2001/XMLSchema" xmlns:p="http://schemas.microsoft.com/office/2006/metadata/properties" xmlns:ns3="9d82b5c3-f8bc-400e-8268-2b5de6ccc438" xmlns:ns4="6dd4e1e2-abcc-4fbb-a575-68c39b368db3" targetNamespace="http://schemas.microsoft.com/office/2006/metadata/properties" ma:root="true" ma:fieldsID="eaadca5f73c60431fd6a4601817ec69d" ns3:_="" ns4:_="">
    <xsd:import namespace="9d82b5c3-f8bc-400e-8268-2b5de6ccc438"/>
    <xsd:import namespace="6dd4e1e2-abcc-4fbb-a575-68c39b368db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82b5c3-f8bc-400e-8268-2b5de6ccc43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4e1e2-abcc-4fbb-a575-68c39b368d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5EF0FF-429F-40F0-9255-888ED6C2DD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3EC4DE-73E6-4DBE-9D53-0E0DD605888D}">
  <ds:schemaRefs>
    <ds:schemaRef ds:uri="6dd4e1e2-abcc-4fbb-a575-68c39b368db3"/>
    <ds:schemaRef ds:uri="9d82b5c3-f8bc-400e-8268-2b5de6ccc43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EEF510A-6987-4F4E-91D2-A7BCE0186089}">
  <ds:schemaRefs>
    <ds:schemaRef ds:uri="http://purl.org/dc/elements/1.1/"/>
    <ds:schemaRef ds:uri="http://schemas.microsoft.com/office/2006/metadata/properties"/>
    <ds:schemaRef ds:uri="6dd4e1e2-abcc-4fbb-a575-68c39b368db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d82b5c3-f8bc-400e-8268-2b5de6ccc438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22529</TotalTime>
  <Words>859</Words>
  <Application>Microsoft Office PowerPoint</Application>
  <PresentationFormat>Widescreen</PresentationFormat>
  <Paragraphs>145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Arial</vt:lpstr>
      <vt:lpstr>Calibri</vt:lpstr>
      <vt:lpstr>Calibri Light</vt:lpstr>
      <vt:lpstr>Lato Light</vt:lpstr>
      <vt:lpstr>Lato Regular</vt:lpstr>
      <vt:lpstr>Open Sans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 Quote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 Financing – Solution Proposal Fatih Ezgin  12/1/2020</dc:title>
  <dc:creator>Ezgin, Fatih</dc:creator>
  <cp:lastModifiedBy>Ezgin, Fatih</cp:lastModifiedBy>
  <cp:revision>46</cp:revision>
  <dcterms:created xsi:type="dcterms:W3CDTF">2020-11-22T06:42:34Z</dcterms:created>
  <dcterms:modified xsi:type="dcterms:W3CDTF">2021-12-28T04:49:49Z</dcterms:modified>
</cp:coreProperties>
</file>