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15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50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96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99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42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23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08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49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7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59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2345051-2045-45DA-935E-2E3CA1A69ADC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63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74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FD1F-F2FF-4A78-803D-286FD1D97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Scrum-agile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F61C3-C03F-41FB-B281-5D05F2C1F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703526"/>
          </a:xfrm>
        </p:spPr>
        <p:txBody>
          <a:bodyPr>
            <a:normAutofit/>
          </a:bodyPr>
          <a:lstStyle/>
          <a:p>
            <a:r>
              <a:rPr lang="en-US" dirty="0"/>
              <a:t>Trevor </a:t>
            </a:r>
            <a:r>
              <a:rPr lang="en-US" dirty="0" err="1"/>
              <a:t>hayes</a:t>
            </a:r>
            <a:endParaRPr lang="en-US" dirty="0"/>
          </a:p>
          <a:p>
            <a:r>
              <a:rPr lang="en-US" dirty="0"/>
              <a:t>Southern new Hampshire university</a:t>
            </a:r>
          </a:p>
          <a:p>
            <a:r>
              <a:rPr lang="en-US" dirty="0"/>
              <a:t>Cs-250 software development lifecycle 21ew5</a:t>
            </a:r>
          </a:p>
        </p:txBody>
      </p:sp>
    </p:spTree>
    <p:extLst>
      <p:ext uri="{BB962C8B-B14F-4D97-AF65-F5344CB8AC3E}">
        <p14:creationId xmlns:p14="http://schemas.microsoft.com/office/powerpoint/2010/main" val="89083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9DDF-792B-457F-A93E-2F253023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scrum?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4B768-376B-4FDA-A7A4-71C02A7C5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lightweight framework that helps people, teams and organizations generate value through adaptive solutions for complex problems” (</a:t>
            </a:r>
            <a:r>
              <a:rPr lang="en-US" dirty="0" err="1"/>
              <a:t>Schwaber</a:t>
            </a:r>
            <a:r>
              <a:rPr lang="en-US" dirty="0"/>
              <a:t> &amp; Sutherland)</a:t>
            </a:r>
          </a:p>
          <a:p>
            <a:r>
              <a:rPr lang="en-US" dirty="0"/>
              <a:t>Creates solutions incrementally</a:t>
            </a:r>
          </a:p>
          <a:p>
            <a:r>
              <a:rPr lang="en-US" dirty="0"/>
              <a:t>Combines transparency, inspection, and adaptation</a:t>
            </a:r>
          </a:p>
          <a:p>
            <a:r>
              <a:rPr lang="en-US" dirty="0"/>
              <a:t>Organizes work into sprints</a:t>
            </a:r>
          </a:p>
          <a:p>
            <a:r>
              <a:rPr lang="en-US" dirty="0"/>
              <a:t>Small teams composed of a Product Owner, Scrum Master, Developer, and Tester</a:t>
            </a:r>
          </a:p>
        </p:txBody>
      </p:sp>
    </p:spTree>
    <p:extLst>
      <p:ext uri="{BB962C8B-B14F-4D97-AF65-F5344CB8AC3E}">
        <p14:creationId xmlns:p14="http://schemas.microsoft.com/office/powerpoint/2010/main" val="396963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DB8D-5315-474E-8A1D-52AD54F2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of a scrum-agile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F08B1-E409-4F63-8CB7-CFD3F46E6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Scrum Master</a:t>
            </a:r>
          </a:p>
          <a:p>
            <a:pPr lvl="1"/>
            <a:r>
              <a:rPr lang="en-US" dirty="0"/>
              <a:t>Helps the team “understand Scrum theory and practice” (</a:t>
            </a:r>
            <a:r>
              <a:rPr lang="en-US" dirty="0" err="1"/>
              <a:t>Schwaber</a:t>
            </a:r>
            <a:r>
              <a:rPr lang="en-US" dirty="0"/>
              <a:t> &amp; Sutherland)</a:t>
            </a:r>
          </a:p>
          <a:p>
            <a:pPr lvl="1"/>
            <a:r>
              <a:rPr lang="en-US" dirty="0"/>
              <a:t>Teaches teams to self-manage and adhere to agile principles</a:t>
            </a:r>
          </a:p>
          <a:p>
            <a:pPr lvl="1"/>
            <a:r>
              <a:rPr lang="en-US" dirty="0"/>
              <a:t>Plans Scrum events</a:t>
            </a:r>
          </a:p>
          <a:p>
            <a:pPr lvl="1"/>
            <a:r>
              <a:rPr lang="en-US" dirty="0"/>
              <a:t>Eventually not needed by efficient agile teams</a:t>
            </a:r>
          </a:p>
          <a:p>
            <a:r>
              <a:rPr lang="en-US" dirty="0"/>
              <a:t>Product Owner</a:t>
            </a:r>
          </a:p>
          <a:p>
            <a:pPr lvl="1"/>
            <a:r>
              <a:rPr lang="en-US" dirty="0"/>
              <a:t>“Maximizes value of the product” (</a:t>
            </a:r>
            <a:r>
              <a:rPr lang="en-US" dirty="0" err="1"/>
              <a:t>Schwaber</a:t>
            </a:r>
            <a:r>
              <a:rPr lang="en-US" dirty="0"/>
              <a:t> &amp; Sutherland)</a:t>
            </a:r>
          </a:p>
          <a:p>
            <a:pPr lvl="1"/>
            <a:r>
              <a:rPr lang="en-US" dirty="0"/>
              <a:t>Manages the product backlog</a:t>
            </a:r>
          </a:p>
          <a:p>
            <a:pPr lvl="1"/>
            <a:r>
              <a:rPr lang="en-US" dirty="0"/>
              <a:t>Ensures that work is done in the interest of the Product Goal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8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7A5A-8F20-4751-A260-525A80DD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of a scrum-agile team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5949E-213F-4E4D-94F1-82868407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</a:t>
            </a:r>
          </a:p>
          <a:p>
            <a:pPr lvl="1"/>
            <a:r>
              <a:rPr lang="en-US" dirty="0"/>
              <a:t>“Creates any aspect of a usable increment each Sprint” (</a:t>
            </a:r>
            <a:r>
              <a:rPr lang="en-US" dirty="0" err="1"/>
              <a:t>Schwaber</a:t>
            </a:r>
            <a:r>
              <a:rPr lang="en-US" dirty="0"/>
              <a:t> &amp; Sutherland)</a:t>
            </a:r>
          </a:p>
          <a:p>
            <a:pPr lvl="1"/>
            <a:r>
              <a:rPr lang="en-US" dirty="0"/>
              <a:t>Develops quality features of a product according to user stories</a:t>
            </a:r>
          </a:p>
          <a:p>
            <a:pPr lvl="1"/>
            <a:r>
              <a:rPr lang="en-US" dirty="0"/>
              <a:t>Works toward a Definition of Done</a:t>
            </a:r>
          </a:p>
          <a:p>
            <a:r>
              <a:rPr lang="en-US" dirty="0"/>
              <a:t>Tester</a:t>
            </a:r>
          </a:p>
          <a:p>
            <a:pPr lvl="1"/>
            <a:r>
              <a:rPr lang="en-US" dirty="0"/>
              <a:t>Constructs test cases for features according to acceptance criteria in user stories</a:t>
            </a:r>
          </a:p>
          <a:p>
            <a:pPr lvl="1"/>
            <a:r>
              <a:rPr lang="en-US" dirty="0"/>
              <a:t>Tests features using specific pass/fail standards</a:t>
            </a:r>
          </a:p>
          <a:p>
            <a:pPr lvl="1"/>
            <a:r>
              <a:rPr lang="en-US" dirty="0"/>
              <a:t>Ensures features are high quality</a:t>
            </a:r>
          </a:p>
        </p:txBody>
      </p:sp>
    </p:spTree>
    <p:extLst>
      <p:ext uri="{BB962C8B-B14F-4D97-AF65-F5344CB8AC3E}">
        <p14:creationId xmlns:p14="http://schemas.microsoft.com/office/powerpoint/2010/main" val="102775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A65C-CDAC-426F-AC9B-4037FA8F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Sdlc</a:t>
            </a:r>
            <a:r>
              <a:rPr lang="en-US" dirty="0"/>
              <a:t> phases under scrum-agile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69CD3-1A7F-4513-ADC8-524DD371A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Planning</a:t>
            </a:r>
          </a:p>
          <a:p>
            <a:pPr lvl="1"/>
            <a:r>
              <a:rPr lang="en-US" dirty="0"/>
              <a:t>Less time is allotted for planning at the start of projects</a:t>
            </a:r>
          </a:p>
          <a:p>
            <a:pPr lvl="1"/>
            <a:r>
              <a:rPr lang="en-US" dirty="0"/>
              <a:t>Agile is less rigid than traditional waterfall approaches and expects requirements to change</a:t>
            </a:r>
          </a:p>
          <a:p>
            <a:r>
              <a:rPr lang="en-US" dirty="0"/>
              <a:t>Design, Develop and Test</a:t>
            </a:r>
          </a:p>
          <a:p>
            <a:pPr lvl="1"/>
            <a:r>
              <a:rPr lang="en-US" dirty="0"/>
              <a:t>Software is designed, developed, and tested throughout each sprint</a:t>
            </a:r>
          </a:p>
          <a:p>
            <a:pPr lvl="1"/>
            <a:r>
              <a:rPr lang="en-US" dirty="0"/>
              <a:t>Software features are prioritized by their perceived value on the product backlog</a:t>
            </a:r>
          </a:p>
          <a:p>
            <a:r>
              <a:rPr lang="en-US" dirty="0"/>
              <a:t>Deploy and Review</a:t>
            </a:r>
          </a:p>
          <a:p>
            <a:pPr lvl="1"/>
            <a:r>
              <a:rPr lang="en-US" dirty="0"/>
              <a:t>Daily/weekly Scrum meetings to communicate about project</a:t>
            </a:r>
          </a:p>
          <a:p>
            <a:pPr lvl="1"/>
            <a:r>
              <a:rPr lang="en-US" dirty="0"/>
              <a:t>Sprint reviews and retrospectives to observe and learn about what went right or wrong</a:t>
            </a:r>
          </a:p>
          <a:p>
            <a:r>
              <a:rPr lang="en-US" dirty="0"/>
              <a:t>Launch</a:t>
            </a:r>
          </a:p>
        </p:txBody>
      </p:sp>
    </p:spTree>
    <p:extLst>
      <p:ext uri="{BB962C8B-B14F-4D97-AF65-F5344CB8AC3E}">
        <p14:creationId xmlns:p14="http://schemas.microsoft.com/office/powerpoint/2010/main" val="353600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0AA3-CABD-4178-98A4-FAD2E304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Scrum-agile vs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54543-1366-463E-AF79-DABDFD38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Waterfall requires more upfront planning</a:t>
            </a:r>
          </a:p>
          <a:p>
            <a:pPr lvl="1"/>
            <a:r>
              <a:rPr lang="en-US" dirty="0"/>
              <a:t>Waterfall approaches operate like a waterfall: each step flows after one another within the plan that’s laid out at the start of the project</a:t>
            </a:r>
          </a:p>
          <a:p>
            <a:r>
              <a:rPr lang="en-US" dirty="0"/>
              <a:t>Less flexibility regarding changes in requirements</a:t>
            </a:r>
          </a:p>
          <a:p>
            <a:pPr lvl="1"/>
            <a:r>
              <a:rPr lang="en-US" dirty="0"/>
              <a:t>Projects using waterfall are generally more predictable in their outcome</a:t>
            </a:r>
          </a:p>
          <a:p>
            <a:pPr lvl="1"/>
            <a:r>
              <a:rPr lang="en-US" dirty="0"/>
              <a:t>Projects using waterfall suffer from greater uncertainty or changes in requirements</a:t>
            </a:r>
          </a:p>
          <a:p>
            <a:pPr lvl="1"/>
            <a:r>
              <a:rPr lang="en-US" dirty="0"/>
              <a:t>SNHU Travel project may have had a different outcome regarding the types of vacation packages displayed on the site under waterfall</a:t>
            </a:r>
          </a:p>
        </p:txBody>
      </p:sp>
    </p:spTree>
    <p:extLst>
      <p:ext uri="{BB962C8B-B14F-4D97-AF65-F5344CB8AC3E}">
        <p14:creationId xmlns:p14="http://schemas.microsoft.com/office/powerpoint/2010/main" val="122305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3D74-F604-48A9-A00D-1FBE0744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or waterfall? consider these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8DC7B-74A6-4DD7-9008-7A190C0A2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using Scrum-agile when:</a:t>
            </a:r>
          </a:p>
          <a:p>
            <a:pPr lvl="1"/>
            <a:r>
              <a:rPr lang="en-US" dirty="0"/>
              <a:t>Software requirements and scope are unknown or are predicted to change</a:t>
            </a:r>
          </a:p>
          <a:p>
            <a:pPr lvl="1"/>
            <a:r>
              <a:rPr lang="en-US" dirty="0"/>
              <a:t>Having a piece of working software is more important than thorough documentation</a:t>
            </a:r>
          </a:p>
          <a:p>
            <a:pPr lvl="1"/>
            <a:r>
              <a:rPr lang="en-US" dirty="0"/>
              <a:t>Need to deliver a product in a short period of time</a:t>
            </a:r>
          </a:p>
          <a:p>
            <a:r>
              <a:rPr lang="en-US" dirty="0"/>
              <a:t>Consider using waterfall when:</a:t>
            </a:r>
          </a:p>
          <a:p>
            <a:pPr lvl="1"/>
            <a:r>
              <a:rPr lang="en-US" dirty="0"/>
              <a:t>Software requirements, due date/timeline, and costs are all known</a:t>
            </a:r>
          </a:p>
          <a:p>
            <a:pPr lvl="1"/>
            <a:r>
              <a:rPr lang="en-US" dirty="0"/>
              <a:t>Emphasizing “predictability and control over agility” (Cobb)</a:t>
            </a:r>
          </a:p>
        </p:txBody>
      </p:sp>
    </p:spTree>
    <p:extLst>
      <p:ext uri="{BB962C8B-B14F-4D97-AF65-F5344CB8AC3E}">
        <p14:creationId xmlns:p14="http://schemas.microsoft.com/office/powerpoint/2010/main" val="157880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4740-F554-4018-BDC4-BB2C7060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E89DA-634C-493D-BC39-DDCC4A660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</a:rPr>
              <a:t>Schwaber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, K., &amp; Sutherland, J. (2020, November).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The Scrum Guide: The Definitive Guide to Scrum: The Rules of the Game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Scrum Guides. https://scrumguides.org/docs/scrumguide/v2020/2020-Scrum-Guide-US.pdf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</a:rPr>
              <a:t>Cobb, C. G. (2015).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The Project Manager’s Guide to Mastering Agile: Principles and Practices for an Adaptive Approach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(1st ed.). Wiley. https://web-b-ebscohost-com.ezproxy.snhu.edu/ehost/ebookviewer/ebook/bmxlYmtfXzkzNzAwOV9fQU41?sid=a4cb5741-a8dd-421e-ab73-54999e8263c2@sessionmgr102&amp;vid=0&amp;format=EB&amp;rid=1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164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</TotalTime>
  <Words>560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Times New Roman</vt:lpstr>
      <vt:lpstr>Gallery</vt:lpstr>
      <vt:lpstr>Scrum-agile</vt:lpstr>
      <vt:lpstr>What is scrum?</vt:lpstr>
      <vt:lpstr>Roles of a scrum-agile team</vt:lpstr>
      <vt:lpstr>Roles of a scrum-agile team (part 2)</vt:lpstr>
      <vt:lpstr>Sdlc phases under scrum-agile</vt:lpstr>
      <vt:lpstr>Scrum-agile vs waterfall</vt:lpstr>
      <vt:lpstr>Scrum or waterfall? consider these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Hayes</dc:creator>
  <cp:lastModifiedBy>Trevor Hayes</cp:lastModifiedBy>
  <cp:revision>9</cp:revision>
  <dcterms:created xsi:type="dcterms:W3CDTF">2021-06-25T04:20:54Z</dcterms:created>
  <dcterms:modified xsi:type="dcterms:W3CDTF">2021-06-25T05:32:30Z</dcterms:modified>
</cp:coreProperties>
</file>