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5" r:id="rId3"/>
    <p:sldId id="272" r:id="rId4"/>
    <p:sldId id="273" r:id="rId5"/>
    <p:sldId id="274" r:id="rId6"/>
    <p:sldId id="280" r:id="rId7"/>
    <p:sldId id="257" r:id="rId8"/>
    <p:sldId id="258" r:id="rId9"/>
    <p:sldId id="259" r:id="rId10"/>
    <p:sldId id="269" r:id="rId11"/>
    <p:sldId id="270" r:id="rId12"/>
    <p:sldId id="261" r:id="rId13"/>
    <p:sldId id="278" r:id="rId14"/>
    <p:sldId id="279" r:id="rId15"/>
    <p:sldId id="262" r:id="rId16"/>
    <p:sldId id="260" r:id="rId17"/>
    <p:sldId id="264" r:id="rId18"/>
    <p:sldId id="266" r:id="rId19"/>
    <p:sldId id="277" r:id="rId20"/>
    <p:sldId id="267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BF7"/>
    <a:srgbClr val="5F5F5F"/>
    <a:srgbClr val="FF4F4F"/>
    <a:srgbClr val="A40000"/>
    <a:srgbClr val="FF8585"/>
    <a:srgbClr val="383838"/>
    <a:srgbClr val="BFD5EF"/>
    <a:srgbClr val="E1FFE2"/>
    <a:srgbClr val="A7FFAB"/>
    <a:srgbClr val="DFC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>
      <p:cViewPr varScale="1">
        <p:scale>
          <a:sx n="55" d="100"/>
          <a:sy n="55" d="100"/>
        </p:scale>
        <p:origin x="84" y="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32-932F-4D3F-8B57-E32CBFF8F7D3}" type="datetimeFigureOut">
              <a:rPr lang="th-TH" smtClean="0"/>
              <a:t>04/07/64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FF7D-06AF-4A2C-A4C7-583957FB6B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7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32-932F-4D3F-8B57-E32CBFF8F7D3}" type="datetimeFigureOut">
              <a:rPr lang="th-TH" smtClean="0"/>
              <a:t>04/07/64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FF7D-06AF-4A2C-A4C7-583957FB6B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948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32-932F-4D3F-8B57-E32CBFF8F7D3}" type="datetimeFigureOut">
              <a:rPr lang="th-TH" smtClean="0"/>
              <a:t>04/07/64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FF7D-06AF-4A2C-A4C7-583957FB6B07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8889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32-932F-4D3F-8B57-E32CBFF8F7D3}" type="datetimeFigureOut">
              <a:rPr lang="th-TH" smtClean="0"/>
              <a:t>04/07/64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FF7D-06AF-4A2C-A4C7-583957FB6B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4142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32-932F-4D3F-8B57-E32CBFF8F7D3}" type="datetimeFigureOut">
              <a:rPr lang="th-TH" smtClean="0"/>
              <a:t>04/07/64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FF7D-06AF-4A2C-A4C7-583957FB6B07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191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32-932F-4D3F-8B57-E32CBFF8F7D3}" type="datetimeFigureOut">
              <a:rPr lang="th-TH" smtClean="0"/>
              <a:t>04/07/64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FF7D-06AF-4A2C-A4C7-583957FB6B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0255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32-932F-4D3F-8B57-E32CBFF8F7D3}" type="datetimeFigureOut">
              <a:rPr lang="th-TH" smtClean="0"/>
              <a:t>04/07/64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FF7D-06AF-4A2C-A4C7-583957FB6B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351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32-932F-4D3F-8B57-E32CBFF8F7D3}" type="datetimeFigureOut">
              <a:rPr lang="th-TH" smtClean="0"/>
              <a:t>04/07/64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FF7D-06AF-4A2C-A4C7-583957FB6B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223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32-932F-4D3F-8B57-E32CBFF8F7D3}" type="datetimeFigureOut">
              <a:rPr lang="th-TH" smtClean="0"/>
              <a:t>04/07/64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FF7D-06AF-4A2C-A4C7-583957FB6B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447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32-932F-4D3F-8B57-E32CBFF8F7D3}" type="datetimeFigureOut">
              <a:rPr lang="th-TH" smtClean="0"/>
              <a:t>04/07/64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FF7D-06AF-4A2C-A4C7-583957FB6B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203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32-932F-4D3F-8B57-E32CBFF8F7D3}" type="datetimeFigureOut">
              <a:rPr lang="th-TH" smtClean="0"/>
              <a:t>04/07/64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FF7D-06AF-4A2C-A4C7-583957FB6B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807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32-932F-4D3F-8B57-E32CBFF8F7D3}" type="datetimeFigureOut">
              <a:rPr lang="th-TH" smtClean="0"/>
              <a:t>04/07/64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FF7D-06AF-4A2C-A4C7-583957FB6B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945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32-932F-4D3F-8B57-E32CBFF8F7D3}" type="datetimeFigureOut">
              <a:rPr lang="th-TH" smtClean="0"/>
              <a:t>04/07/64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FF7D-06AF-4A2C-A4C7-583957FB6B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8129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32-932F-4D3F-8B57-E32CBFF8F7D3}" type="datetimeFigureOut">
              <a:rPr lang="th-TH" smtClean="0"/>
              <a:t>04/07/64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FF7D-06AF-4A2C-A4C7-583957FB6B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693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32-932F-4D3F-8B57-E32CBFF8F7D3}" type="datetimeFigureOut">
              <a:rPr lang="th-TH" smtClean="0"/>
              <a:t>04/07/64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FF7D-06AF-4A2C-A4C7-583957FB6B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421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32-932F-4D3F-8B57-E32CBFF8F7D3}" type="datetimeFigureOut">
              <a:rPr lang="th-TH" smtClean="0"/>
              <a:t>04/07/64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FF7D-06AF-4A2C-A4C7-583957FB6B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322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9C532-932F-4D3F-8B57-E32CBFF8F7D3}" type="datetimeFigureOut">
              <a:rPr lang="th-TH" smtClean="0"/>
              <a:t>04/07/64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ECFF7D-06AF-4A2C-A4C7-583957FB6B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010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4B9A02F8-D9B1-408C-975B-BAFD5BF83C56}"/>
              </a:ext>
            </a:extLst>
          </p:cNvPr>
          <p:cNvSpPr txBox="1"/>
          <p:nvPr/>
        </p:nvSpPr>
        <p:spPr>
          <a:xfrm>
            <a:off x="-2484784" y="2132856"/>
            <a:ext cx="108012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8000" b="1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ข้อควรปฏิบัติ</a:t>
            </a:r>
          </a:p>
          <a:p>
            <a:r>
              <a:rPr lang="th-TH" sz="6600" b="1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							            ใน</a:t>
            </a:r>
            <a:r>
              <a:rPr lang="th-TH" sz="6600" b="1" dirty="0" err="1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การทำ</a:t>
            </a:r>
            <a:r>
              <a:rPr lang="th-TH" sz="6600" b="1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ปฏิบัติการเคมี</a:t>
            </a:r>
          </a:p>
        </p:txBody>
      </p:sp>
    </p:spTree>
    <p:extLst>
      <p:ext uri="{BB962C8B-B14F-4D97-AF65-F5344CB8AC3E}">
        <p14:creationId xmlns:p14="http://schemas.microsoft.com/office/powerpoint/2010/main" val="298344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D5D384D4-07AF-4D16-A2E8-B52D816DDAF7}"/>
              </a:ext>
            </a:extLst>
          </p:cNvPr>
          <p:cNvSpPr txBox="1"/>
          <p:nvPr/>
        </p:nvSpPr>
        <p:spPr>
          <a:xfrm>
            <a:off x="647056" y="1268760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4.</a:t>
            </a:r>
            <a:r>
              <a:rPr lang="th-TH" sz="36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ไม่เล่น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และไม่รบกวนผู้อื่นในขณะที่ทำปฏิบัติการ </a:t>
            </a:r>
          </a:p>
          <a:p>
            <a:endParaRPr lang="th-TH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5.</a:t>
            </a:r>
            <a:r>
              <a:rPr lang="th-TH" sz="36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ปฏิบัติ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ตามขั้นตอนและวิธีการอย่าง</a:t>
            </a:r>
            <a:r>
              <a:rPr lang="th-TH" sz="36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เคร่งครัด</a:t>
            </a:r>
          </a:p>
          <a:p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ไม่ทำการทดลองใดๆที่</a:t>
            </a:r>
            <a:r>
              <a:rPr lang="th-TH" sz="36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นอกเหนือ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จากที่ได้รับมอบหมาย</a:t>
            </a:r>
          </a:p>
          <a:p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และไม่เคลื่อนย้ายสารเคมีเครื่องมือและอุปกรณ์ส่วนกลาง</a:t>
            </a:r>
          </a:p>
          <a:p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ที่ต้องใช้ร่วมกันนอกจากได้รับอนุญาตจากครูผู้สอนเท่านั้น </a:t>
            </a:r>
          </a:p>
        </p:txBody>
      </p:sp>
      <p:sp>
        <p:nvSpPr>
          <p:cNvPr id="9" name="กล่องข้อความ 10">
            <a:extLst>
              <a:ext uri="{FF2B5EF4-FFF2-40B4-BE49-F238E27FC236}">
                <a16:creationId xmlns:a16="http://schemas.microsoft.com/office/drawing/2014/main" id="{3E9E8AB2-0C6F-421C-8331-9B0AA29A0E62}"/>
              </a:ext>
            </a:extLst>
          </p:cNvPr>
          <p:cNvSpPr txBox="1"/>
          <p:nvPr/>
        </p:nvSpPr>
        <p:spPr>
          <a:xfrm>
            <a:off x="298710" y="68283"/>
            <a:ext cx="6289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ขณะทำปฏิบัติการ</a:t>
            </a:r>
          </a:p>
        </p:txBody>
      </p:sp>
    </p:spTree>
    <p:extLst>
      <p:ext uri="{BB962C8B-B14F-4D97-AF65-F5344CB8AC3E}">
        <p14:creationId xmlns:p14="http://schemas.microsoft.com/office/powerpoint/2010/main" val="279081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50649FAC-3DA4-48F2-9C5E-2B50E44AC4AE}"/>
              </a:ext>
            </a:extLst>
          </p:cNvPr>
          <p:cNvSpPr txBox="1"/>
          <p:nvPr/>
        </p:nvSpPr>
        <p:spPr>
          <a:xfrm>
            <a:off x="575556" y="1052736"/>
            <a:ext cx="81729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6.</a:t>
            </a:r>
            <a:r>
              <a:rPr lang="th-TH" sz="36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ไม่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ปล่อยให้อุปกรณ์ให้</a:t>
            </a:r>
            <a:r>
              <a:rPr lang="th-TH" sz="36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ความร้อน</a:t>
            </a: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เช่น ตะเกียงแอลกอฮอล์</a:t>
            </a:r>
          </a:p>
          <a:p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เตาแผ่นให้ความร้อน (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hot plate) 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ทำงานโดยไม่มีคนดูแล</a:t>
            </a:r>
          </a:p>
          <a:p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และหลังจากใช้งานเสร็จแล้วให้ดับตะเกียงแอลกอฮอล์</a:t>
            </a:r>
          </a:p>
          <a:p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หรือปิดเครื่องและถอดปลักไฟออก</a:t>
            </a:r>
            <a:r>
              <a:rPr lang="th-TH" sz="36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ทันที</a:t>
            </a:r>
          </a:p>
          <a:p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แล้วปล่อยไว้ให้เย็นก่อนการจัดเก็บ</a:t>
            </a:r>
          </a:p>
          <a:p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เมื่อใช้เตาแผ่นให้ความร้อนต้องระวังไม่ให้สายไฟพาดบนอุปกรณ์</a:t>
            </a:r>
          </a:p>
        </p:txBody>
      </p:sp>
      <p:sp>
        <p:nvSpPr>
          <p:cNvPr id="7" name="กล่องข้อความ 10">
            <a:extLst>
              <a:ext uri="{FF2B5EF4-FFF2-40B4-BE49-F238E27FC236}">
                <a16:creationId xmlns:a16="http://schemas.microsoft.com/office/drawing/2014/main" id="{E49F8A49-5E5D-4BCF-AABA-1ADCA3B9662D}"/>
              </a:ext>
            </a:extLst>
          </p:cNvPr>
          <p:cNvSpPr txBox="1"/>
          <p:nvPr/>
        </p:nvSpPr>
        <p:spPr>
          <a:xfrm>
            <a:off x="298710" y="68283"/>
            <a:ext cx="6289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ขณะทำปฏิบัติการ</a:t>
            </a:r>
          </a:p>
        </p:txBody>
      </p:sp>
    </p:spTree>
    <p:extLst>
      <p:ext uri="{BB962C8B-B14F-4D97-AF65-F5344CB8AC3E}">
        <p14:creationId xmlns:p14="http://schemas.microsoft.com/office/powerpoint/2010/main" val="176303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0C1241C2-7BBD-47FB-8C23-DEF78B525A1E}"/>
              </a:ext>
            </a:extLst>
          </p:cNvPr>
          <p:cNvSpPr txBox="1"/>
          <p:nvPr/>
        </p:nvSpPr>
        <p:spPr>
          <a:xfrm>
            <a:off x="-504564" y="2564904"/>
            <a:ext cx="101531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9600" b="1" dirty="0">
                <a:ln w="10541" cmpd="sng">
                  <a:noFill/>
                  <a:prstDash val="solid"/>
                </a:ln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ข้อปฏิบัติในการใช้สารเคมี</a:t>
            </a:r>
            <a:endParaRPr lang="th-TH" sz="9600" b="1" cap="none" spc="0" dirty="0">
              <a:ln w="10541" cmpd="sng">
                <a:noFill/>
                <a:prstDash val="solid"/>
              </a:ln>
              <a:solidFill>
                <a:sysClr val="windowText" lastClr="00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8029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1ABB2956-AC78-44C2-9183-A1D223774609}"/>
              </a:ext>
            </a:extLst>
          </p:cNvPr>
          <p:cNvSpPr txBox="1"/>
          <p:nvPr/>
        </p:nvSpPr>
        <p:spPr>
          <a:xfrm>
            <a:off x="683568" y="1443841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1.</a:t>
            </a:r>
            <a:r>
              <a:rPr lang="th-TH" sz="3600" b="1" i="0" u="sng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อ่านชื่อสารเคมี</a:t>
            </a:r>
            <a:r>
              <a:rPr lang="th-TH" sz="36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บนฉลากให้แน่ใจก่อนนำสารเคมีไปใช้ </a:t>
            </a:r>
          </a:p>
          <a:p>
            <a:r>
              <a:rPr lang="th-TH" sz="3600" b="1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2.</a:t>
            </a:r>
            <a:r>
              <a:rPr lang="th-TH" sz="3600" b="1" i="0" u="sng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การเคลื่อนย้าย</a:t>
            </a:r>
            <a:r>
              <a:rPr lang="th-TH" sz="36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การแบ่งและการถ่ายเทสารเคมีต้องทำด้วยความ</a:t>
            </a:r>
            <a:r>
              <a:rPr lang="th-TH" sz="3600" b="1" i="0" u="sng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ระมัดระวัง</a:t>
            </a:r>
            <a:r>
              <a:rPr lang="th-TH" sz="36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โดยเฉพาะสารอันตรายและควรใช้อุปกรณ์</a:t>
            </a:r>
          </a:p>
          <a:p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6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เช่น ช้อนตักสาร และ</a:t>
            </a:r>
            <a:r>
              <a:rPr lang="th-TH" sz="3600" b="0" i="0" dirty="0" err="1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บีก</a:t>
            </a:r>
            <a:r>
              <a:rPr lang="th-TH" sz="36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เกอร์ที่แห้งและสะอาด</a:t>
            </a:r>
          </a:p>
          <a:p>
            <a:r>
              <a:rPr lang="th-TH" sz="36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	การเทของเหลวจากขวดบรรจุสารให้เทด้าน</a:t>
            </a:r>
            <a:r>
              <a:rPr lang="th-TH" sz="3600" b="1" i="0" u="sng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ตรงข้ามฉลาก</a:t>
            </a:r>
          </a:p>
          <a:p>
            <a:r>
              <a:rPr lang="th-TH" sz="36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เพื่อป้องกันความเสียหายของฉลากเนื่องจากการสัมผัสสารเคมี </a:t>
            </a:r>
          </a:p>
          <a:p>
            <a:endParaRPr lang="th-TH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A8F9BFE4-3280-40F8-8244-257DB2340263}"/>
              </a:ext>
            </a:extLst>
          </p:cNvPr>
          <p:cNvSpPr txBox="1"/>
          <p:nvPr/>
        </p:nvSpPr>
        <p:spPr>
          <a:xfrm>
            <a:off x="298710" y="68283"/>
            <a:ext cx="6289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ข้อปฏิบัติในการใช้สารเคมี</a:t>
            </a:r>
          </a:p>
        </p:txBody>
      </p:sp>
    </p:spTree>
    <p:extLst>
      <p:ext uri="{BB962C8B-B14F-4D97-AF65-F5344CB8AC3E}">
        <p14:creationId xmlns:p14="http://schemas.microsoft.com/office/powerpoint/2010/main" val="412886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1B00A197-0DD6-4FC7-805A-EDBAD89E2B15}"/>
              </a:ext>
            </a:extLst>
          </p:cNvPr>
          <p:cNvSpPr txBox="1"/>
          <p:nvPr/>
        </p:nvSpPr>
        <p:spPr>
          <a:xfrm>
            <a:off x="971600" y="1484784"/>
            <a:ext cx="77048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000" b="1" i="0" dirty="0">
                <a:solidFill>
                  <a:sysClr val="windowText" lastClr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3.</a:t>
            </a:r>
            <a:r>
              <a:rPr lang="th-TH" sz="4000" b="1" i="0" u="sng" dirty="0" err="1">
                <a:solidFill>
                  <a:sysClr val="windowText" lastClr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การทำ</a:t>
            </a:r>
            <a:r>
              <a:rPr lang="th-TH" sz="4000" b="1" i="0" u="sng" dirty="0">
                <a:solidFill>
                  <a:sysClr val="windowText" lastClr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ปฏิกิริยา</a:t>
            </a:r>
            <a:r>
              <a:rPr lang="th-TH" sz="4000" b="0" i="0" dirty="0">
                <a:solidFill>
                  <a:sysClr val="windowText" lastClr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ของสารในหลอดทดลอง</a:t>
            </a:r>
          </a:p>
          <a:p>
            <a:r>
              <a:rPr lang="th-TH" sz="4000" b="0" i="0" dirty="0">
                <a:solidFill>
                  <a:sysClr val="windowText" lastClr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ต้องหันปากหลอดทดลองออกจากตัวเอง</a:t>
            </a:r>
            <a:endParaRPr lang="th-TH" sz="4000" dirty="0">
              <a:solidFill>
                <a:sysClr val="windowText" lastClr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026" name="Picture 2" descr="Aseptic transfer of microbes">
            <a:extLst>
              <a:ext uri="{FF2B5EF4-FFF2-40B4-BE49-F238E27FC236}">
                <a16:creationId xmlns:a16="http://schemas.microsoft.com/office/drawing/2014/main" id="{23FD86FD-E250-468C-BFAA-245CA49AC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1214">
            <a:off x="3101829" y="3821852"/>
            <a:ext cx="3981455" cy="258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กล่องข้อความ 10">
            <a:extLst>
              <a:ext uri="{FF2B5EF4-FFF2-40B4-BE49-F238E27FC236}">
                <a16:creationId xmlns:a16="http://schemas.microsoft.com/office/drawing/2014/main" id="{D599B888-B304-479B-8A1A-AE38FD7A6C01}"/>
              </a:ext>
            </a:extLst>
          </p:cNvPr>
          <p:cNvSpPr txBox="1"/>
          <p:nvPr/>
        </p:nvSpPr>
        <p:spPr>
          <a:xfrm>
            <a:off x="298710" y="68283"/>
            <a:ext cx="6289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ข้อปฏิบัติในการใช้สารเคมี</a:t>
            </a:r>
          </a:p>
        </p:txBody>
      </p:sp>
    </p:spTree>
    <p:extLst>
      <p:ext uri="{BB962C8B-B14F-4D97-AF65-F5344CB8AC3E}">
        <p14:creationId xmlns:p14="http://schemas.microsoft.com/office/powerpoint/2010/main" val="11891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0E183689-5D5B-4504-AC93-9F4D7E8DC102}"/>
              </a:ext>
            </a:extLst>
          </p:cNvPr>
          <p:cNvSpPr txBox="1"/>
          <p:nvPr/>
        </p:nvSpPr>
        <p:spPr>
          <a:xfrm>
            <a:off x="649763" y="1338690"/>
            <a:ext cx="8103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4.</a:t>
            </a:r>
            <a:r>
              <a:rPr lang="th-TH" sz="36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ห้ามชิม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หรือ</a:t>
            </a:r>
            <a:r>
              <a:rPr lang="th-TH" sz="36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สูดดม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สารเคมีโดยตรง ถ้าจำเป็นต้องทดสอบกลิ่น</a:t>
            </a:r>
          </a:p>
          <a:p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ให้</a:t>
            </a:r>
            <a:r>
              <a:rPr lang="th-TH" sz="3600" b="1" i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ใช้มือโบก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ให้ไอของสารเข้าจมูกเพียงเล็กน้อย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FF9DD32A-47A6-4E80-9C75-8092E18D0BA5}"/>
              </a:ext>
            </a:extLst>
          </p:cNvPr>
          <p:cNvSpPr txBox="1"/>
          <p:nvPr/>
        </p:nvSpPr>
        <p:spPr>
          <a:xfrm>
            <a:off x="649763" y="2828835"/>
            <a:ext cx="7836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5.</a:t>
            </a:r>
            <a:r>
              <a:rPr lang="th-TH" sz="36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การเจือจางกรด</a:t>
            </a: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6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ห้าม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เทน้ำลงกรดแต่ให้เทกรดลงน้ำ </a:t>
            </a:r>
          </a:p>
          <a:p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เพื่อให้ปริมาณน้ำมากช่วยถ่ายเทความร้อนที่เกิดจากการละลาย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F12A09ED-D3D7-4941-9970-77DE3B5E291D}"/>
              </a:ext>
            </a:extLst>
          </p:cNvPr>
          <p:cNvSpPr txBox="1"/>
          <p:nvPr/>
        </p:nvSpPr>
        <p:spPr>
          <a:xfrm>
            <a:off x="467544" y="4745572"/>
            <a:ext cx="8396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6.</a:t>
            </a:r>
            <a:r>
              <a:rPr lang="th-TH" sz="36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ไม่เทสารเคมี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</a:t>
            </a:r>
            <a:r>
              <a:rPr lang="th-TH" sz="3600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เหลือ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จากการเทหรือตักออกจากขวดสารเคมี</a:t>
            </a:r>
          </a:p>
          <a:p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แล้วกลับเข้าขวดอย่าง</a:t>
            </a:r>
            <a:r>
              <a:rPr lang="th-TH" sz="36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เด็ดขาด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ให้เทใส่ภาชนะทิ้งสารที่จัดเตรียมไว้</a:t>
            </a:r>
          </a:p>
        </p:txBody>
      </p:sp>
      <p:sp>
        <p:nvSpPr>
          <p:cNvPr id="16" name="กล่องข้อความ 10">
            <a:extLst>
              <a:ext uri="{FF2B5EF4-FFF2-40B4-BE49-F238E27FC236}">
                <a16:creationId xmlns:a16="http://schemas.microsoft.com/office/drawing/2014/main" id="{F4B571C0-79C8-40CC-A84C-1392F26A0408}"/>
              </a:ext>
            </a:extLst>
          </p:cNvPr>
          <p:cNvSpPr txBox="1"/>
          <p:nvPr/>
        </p:nvSpPr>
        <p:spPr>
          <a:xfrm>
            <a:off x="298710" y="68283"/>
            <a:ext cx="6289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ข้อปฏิบัติในการใช้สารเคมี</a:t>
            </a:r>
          </a:p>
        </p:txBody>
      </p:sp>
    </p:spTree>
    <p:extLst>
      <p:ext uri="{BB962C8B-B14F-4D97-AF65-F5344CB8AC3E}">
        <p14:creationId xmlns:p14="http://schemas.microsoft.com/office/powerpoint/2010/main" val="896436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4D662E65-82B8-41FF-88D9-A48B9CAB9D92}"/>
              </a:ext>
            </a:extLst>
          </p:cNvPr>
          <p:cNvSpPr txBox="1"/>
          <p:nvPr/>
        </p:nvSpPr>
        <p:spPr>
          <a:xfrm>
            <a:off x="683568" y="1268760"/>
            <a:ext cx="756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7.</a:t>
            </a:r>
            <a:r>
              <a:rPr lang="th-TH" sz="4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เมื่อสารเคมี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หกในปริมาณ</a:t>
            </a:r>
            <a:r>
              <a:rPr lang="th-TH" sz="4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เล็กน้อย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ให้กวาดหรือเช็ด แล้วเททิ้งลงในภาชนะสำหรับทิ้งสารที่เตรียมไว้ในห้องปฏิบัติการหากหกในปริมาณ</a:t>
            </a:r>
            <a:r>
              <a:rPr lang="th-TH" sz="4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มาก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ให้แจ้งครูผู้สอน</a:t>
            </a:r>
          </a:p>
        </p:txBody>
      </p:sp>
      <p:sp>
        <p:nvSpPr>
          <p:cNvPr id="16" name="กล่องข้อความ 10">
            <a:extLst>
              <a:ext uri="{FF2B5EF4-FFF2-40B4-BE49-F238E27FC236}">
                <a16:creationId xmlns:a16="http://schemas.microsoft.com/office/drawing/2014/main" id="{4DD3A312-66E3-4090-94AE-039FEDAD1B24}"/>
              </a:ext>
            </a:extLst>
          </p:cNvPr>
          <p:cNvSpPr txBox="1"/>
          <p:nvPr/>
        </p:nvSpPr>
        <p:spPr>
          <a:xfrm>
            <a:off x="298710" y="68283"/>
            <a:ext cx="6289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ข้อปฏิบัติในการใช้สารเคมี</a:t>
            </a:r>
          </a:p>
        </p:txBody>
      </p:sp>
      <p:pic>
        <p:nvPicPr>
          <p:cNvPr id="2050" name="Picture 2" descr="หลักสูตรการอบรม หลักการระงับเหตุฉุกเฉินจากสารเคมีรั่วไหล">
            <a:extLst>
              <a:ext uri="{FF2B5EF4-FFF2-40B4-BE49-F238E27FC236}">
                <a16:creationId xmlns:a16="http://schemas.microsoft.com/office/drawing/2014/main" id="{6A36C856-0631-4C4E-AB0B-E1BFCF1CB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650249"/>
            <a:ext cx="3784005" cy="2679215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532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4BE789-FC82-4F6C-8B66-54C32D83442A}"/>
              </a:ext>
            </a:extLst>
          </p:cNvPr>
          <p:cNvSpPr txBox="1">
            <a:spLocks/>
          </p:cNvSpPr>
          <p:nvPr/>
        </p:nvSpPr>
        <p:spPr>
          <a:xfrm>
            <a:off x="971600" y="2816932"/>
            <a:ext cx="6858000" cy="122413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b="1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หลังทำปฏิบัติการ</a:t>
            </a:r>
          </a:p>
        </p:txBody>
      </p:sp>
    </p:spTree>
    <p:extLst>
      <p:ext uri="{BB962C8B-B14F-4D97-AF65-F5344CB8AC3E}">
        <p14:creationId xmlns:p14="http://schemas.microsoft.com/office/powerpoint/2010/main" val="1029108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989B514C-5197-4210-961C-CAA9F6FA51BF}"/>
              </a:ext>
            </a:extLst>
          </p:cNvPr>
          <p:cNvSpPr txBox="1">
            <a:spLocks/>
          </p:cNvSpPr>
          <p:nvPr/>
        </p:nvSpPr>
        <p:spPr>
          <a:xfrm>
            <a:off x="661964" y="1381489"/>
            <a:ext cx="7820071" cy="16562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</a:t>
            </a:r>
            <a:r>
              <a:rPr lang="th-TH" sz="36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ทำความสะอาดอุปกรณ์</a:t>
            </a: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เครื่องแก้วและวางเก็บใน</a:t>
            </a:r>
          </a:p>
          <a:p>
            <a:pPr marL="0" indent="0">
              <a:buNone/>
            </a:pP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บริเวณที่จัดเตรียมไว้รวมทั้งทำความสะอาดโต๊ะทำปฏิบัติการ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3B394BE1-2C84-470B-BB9D-3494F7DA2829}"/>
              </a:ext>
            </a:extLst>
          </p:cNvPr>
          <p:cNvSpPr txBox="1"/>
          <p:nvPr/>
        </p:nvSpPr>
        <p:spPr>
          <a:xfrm>
            <a:off x="661964" y="2924944"/>
            <a:ext cx="7938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2.</a:t>
            </a:r>
            <a:r>
              <a:rPr lang="th-TH" sz="36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ก่อนออกจากห้องปฏิบัติการ</a:t>
            </a: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ให้</a:t>
            </a:r>
            <a:r>
              <a:rPr lang="th-TH" sz="36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ถอด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อุปกรณ์ป้องกันอันตราย เช่น เสื้อคลุมปฏิบัติการ แว่นตานิรภัย ถุงมือ</a:t>
            </a:r>
          </a:p>
        </p:txBody>
      </p:sp>
      <p:pic>
        <p:nvPicPr>
          <p:cNvPr id="5" name="Picture 2" descr="แปรงล้างหลอด ตัวช่วยทำควาสะอาด ในจุดที่ยากจะเข้าถึง | MISUMI Thailand">
            <a:extLst>
              <a:ext uri="{FF2B5EF4-FFF2-40B4-BE49-F238E27FC236}">
                <a16:creationId xmlns:a16="http://schemas.microsoft.com/office/drawing/2014/main" id="{24CA617B-C0F1-4D8B-BE0C-A785E7362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300208"/>
            <a:ext cx="3990631" cy="235260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กล่องข้อความ 10">
            <a:extLst>
              <a:ext uri="{FF2B5EF4-FFF2-40B4-BE49-F238E27FC236}">
                <a16:creationId xmlns:a16="http://schemas.microsoft.com/office/drawing/2014/main" id="{2079220C-C34F-4ECC-A16C-AE4D939A1D97}"/>
              </a:ext>
            </a:extLst>
          </p:cNvPr>
          <p:cNvSpPr txBox="1"/>
          <p:nvPr/>
        </p:nvSpPr>
        <p:spPr>
          <a:xfrm>
            <a:off x="298711" y="68283"/>
            <a:ext cx="42918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หลังทำปฏิบัติการ</a:t>
            </a:r>
          </a:p>
        </p:txBody>
      </p:sp>
    </p:spTree>
    <p:extLst>
      <p:ext uri="{BB962C8B-B14F-4D97-AF65-F5344CB8AC3E}">
        <p14:creationId xmlns:p14="http://schemas.microsoft.com/office/powerpoint/2010/main" val="2205701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451BD189-09C1-46AF-B40E-C715F65066DC}"/>
              </a:ext>
            </a:extLst>
          </p:cNvPr>
          <p:cNvSpPr txBox="1"/>
          <p:nvPr/>
        </p:nvSpPr>
        <p:spPr>
          <a:xfrm>
            <a:off x="1331640" y="2492896"/>
            <a:ext cx="67687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9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การกำจัดสารเคมี</a:t>
            </a:r>
          </a:p>
        </p:txBody>
      </p:sp>
    </p:spTree>
    <p:extLst>
      <p:ext uri="{BB962C8B-B14F-4D97-AF65-F5344CB8AC3E}">
        <p14:creationId xmlns:p14="http://schemas.microsoft.com/office/powerpoint/2010/main" val="373998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F94C0075-C2D0-4563-9D84-398BA55AF23D}"/>
              </a:ext>
            </a:extLst>
          </p:cNvPr>
          <p:cNvSpPr txBox="1"/>
          <p:nvPr/>
        </p:nvSpPr>
        <p:spPr>
          <a:xfrm>
            <a:off x="683568" y="908720"/>
            <a:ext cx="61206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sz="3600" dirty="0" err="1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การทำ</a:t>
            </a:r>
            <a:r>
              <a:rPr lang="th-TH" sz="3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ปฏิบัติการเคมีให้เกิดความปลอดภัยผู้ทำปฏิบัติการต้องทราบข้อมูลของสารเคมีที่ใช้ และการปฏิบัติการเบื้องต้นก่อน</a:t>
            </a: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6607DB03-A36A-474E-AB20-0E3D9D59B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903983"/>
            <a:ext cx="6588224" cy="233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A9B82F59-C2D4-431C-B0E4-C63511926C6D}"/>
              </a:ext>
            </a:extLst>
          </p:cNvPr>
          <p:cNvSpPr txBox="1"/>
          <p:nvPr/>
        </p:nvSpPr>
        <p:spPr>
          <a:xfrm>
            <a:off x="971600" y="3933056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sz="3600" b="1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2.</a:t>
            </a:r>
            <a:r>
              <a:rPr lang="th-TH" sz="3600" b="1" u="sng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สารละลายเข้มข้นบางชนิด</a:t>
            </a:r>
            <a:r>
              <a:rPr lang="th-TH" sz="3600" b="1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เช่น กรด</a:t>
            </a:r>
            <a:r>
              <a:rPr lang="th-TH" sz="3600" dirty="0" err="1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ไฮโ</a:t>
            </a:r>
            <a:r>
              <a:rPr lang="th-TH" sz="3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ดรคลอริกโซเดียมไฮดรอกไซด์ไม่ควรทิ้งลงอ่างหรือท่อน้ำทันที</a:t>
            </a:r>
          </a:p>
          <a:p>
            <a:r>
              <a:rPr lang="th-TH" sz="3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ควร</a:t>
            </a:r>
            <a:r>
              <a:rPr lang="th-TH" sz="3600" b="1" u="sng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เจือจาง</a:t>
            </a:r>
            <a:r>
              <a:rPr lang="th-TH" sz="3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ก่อนเทลงอ่างน้ำ </a:t>
            </a:r>
          </a:p>
          <a:p>
            <a:r>
              <a:rPr lang="th-TH" sz="3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ถ้ามีปริมาณมากต้องทำให้เป็นกลางก่อน 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9BC4722F-86F3-49D0-A72F-627DB30F0DF5}"/>
              </a:ext>
            </a:extLst>
          </p:cNvPr>
          <p:cNvSpPr txBox="1"/>
          <p:nvPr/>
        </p:nvSpPr>
        <p:spPr>
          <a:xfrm>
            <a:off x="1331640" y="1191092"/>
            <a:ext cx="5701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1.</a:t>
            </a:r>
            <a:r>
              <a:rPr lang="th-TH" sz="3600" b="1" u="sng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สารเคมีที่เป็นของเหลว</a:t>
            </a:r>
            <a:r>
              <a:rPr lang="th-TH" sz="3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ไม่อันตราย</a:t>
            </a:r>
          </a:p>
          <a:p>
            <a:r>
              <a:rPr lang="th-TH" sz="3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ที่ละลายน้ำได้และมี ค่า </a:t>
            </a:r>
            <a:r>
              <a:rPr lang="en-US" sz="3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pH</a:t>
            </a:r>
            <a:r>
              <a:rPr lang="th-TH" sz="3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600" b="1" u="sng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เป็นกลาง</a:t>
            </a:r>
          </a:p>
          <a:p>
            <a:r>
              <a:rPr lang="th-TH" sz="3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ปริมาณไม่เกิน 1 ลิตร สามารถเทลง</a:t>
            </a:r>
          </a:p>
          <a:p>
            <a:r>
              <a:rPr lang="th-TH" sz="3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อ่างน้ำและเปิดน้ำตามมากๆได้ </a:t>
            </a: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C000556B-712F-4D05-A8C6-E0CA9E6D03C9}"/>
              </a:ext>
            </a:extLst>
          </p:cNvPr>
          <p:cNvSpPr txBox="1"/>
          <p:nvPr/>
        </p:nvSpPr>
        <p:spPr>
          <a:xfrm>
            <a:off x="298711" y="68283"/>
            <a:ext cx="42918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66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การกำจัดสารเคมี</a:t>
            </a:r>
          </a:p>
        </p:txBody>
      </p:sp>
    </p:spTree>
    <p:extLst>
      <p:ext uri="{BB962C8B-B14F-4D97-AF65-F5344CB8AC3E}">
        <p14:creationId xmlns:p14="http://schemas.microsoft.com/office/powerpoint/2010/main" val="2162393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213422EC-63B2-4191-A977-B69D13C932AC}"/>
              </a:ext>
            </a:extLst>
          </p:cNvPr>
          <p:cNvSpPr txBox="1"/>
          <p:nvPr/>
        </p:nvSpPr>
        <p:spPr>
          <a:xfrm>
            <a:off x="632879" y="3400060"/>
            <a:ext cx="89289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4.</a:t>
            </a:r>
            <a:r>
              <a:rPr lang="th-TH" sz="3600" b="1" u="sng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สารไวไฟ</a:t>
            </a:r>
            <a:r>
              <a:rPr lang="th-TH" sz="3600" b="1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ตัวทำละลายที่ไม่ละลายน้ำ </a:t>
            </a:r>
          </a:p>
          <a:p>
            <a:r>
              <a:rPr lang="th-TH" sz="3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สารประกอบของโลหะเป็นพิษ หรือสารที่ทำปฏิกิริยากับน้ำ</a:t>
            </a:r>
          </a:p>
          <a:p>
            <a:r>
              <a:rPr lang="th-TH" sz="3600" b="1" u="sng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ห้าม</a:t>
            </a:r>
            <a:r>
              <a:rPr lang="th-TH" sz="3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ทิ้งลงอ่างน้ำ ให้ทิ้งไว้ในภาชนะที่ทางห้องปฏิบัติจัดไว้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4C62ABB2-59D3-43DD-9297-D7A2352482E1}"/>
              </a:ext>
            </a:extLst>
          </p:cNvPr>
          <p:cNvSpPr txBox="1"/>
          <p:nvPr/>
        </p:nvSpPr>
        <p:spPr>
          <a:xfrm>
            <a:off x="1115616" y="1404870"/>
            <a:ext cx="91450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3.</a:t>
            </a:r>
            <a:r>
              <a:rPr lang="th-TH" sz="3600" b="1" u="sng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สารเคมีที่เป็นของแข็ง</a:t>
            </a:r>
            <a:r>
              <a:rPr lang="th-TH" sz="3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ไม่อันตราย</a:t>
            </a:r>
          </a:p>
          <a:p>
            <a:r>
              <a:rPr lang="th-TH" sz="3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ปริมาณ</a:t>
            </a:r>
            <a:r>
              <a:rPr lang="th-TH" sz="3600" b="1" u="sng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ไม่เกิน</a:t>
            </a:r>
            <a:r>
              <a:rPr lang="th-TH" sz="3600" b="1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 กิโลกรัม สามารถใส่ในภาชนะที่ปิดมิดชิด</a:t>
            </a:r>
          </a:p>
          <a:p>
            <a:r>
              <a:rPr lang="th-TH" sz="3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พร้อมทั้งติดฉลาก ให้ชัดเจนก่อนทิ้งในที่ซึ่งจัดเตรียมไว้ </a:t>
            </a:r>
          </a:p>
          <a:p>
            <a:r>
              <a:rPr lang="th-TH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</a:p>
        </p:txBody>
      </p:sp>
      <p:sp>
        <p:nvSpPr>
          <p:cNvPr id="9" name="กล่องข้อความ 10">
            <a:extLst>
              <a:ext uri="{FF2B5EF4-FFF2-40B4-BE49-F238E27FC236}">
                <a16:creationId xmlns:a16="http://schemas.microsoft.com/office/drawing/2014/main" id="{C507023E-8829-4742-B21A-6030E8C5F0D8}"/>
              </a:ext>
            </a:extLst>
          </p:cNvPr>
          <p:cNvSpPr txBox="1"/>
          <p:nvPr/>
        </p:nvSpPr>
        <p:spPr>
          <a:xfrm>
            <a:off x="298711" y="68283"/>
            <a:ext cx="42918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66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การกำจัดสารเคมี</a:t>
            </a:r>
          </a:p>
        </p:txBody>
      </p:sp>
    </p:spTree>
    <p:extLst>
      <p:ext uri="{BB962C8B-B14F-4D97-AF65-F5344CB8AC3E}">
        <p14:creationId xmlns:p14="http://schemas.microsoft.com/office/powerpoint/2010/main" val="57777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9411EC88-2CC9-4632-9BC5-9314E1FD95F8}"/>
              </a:ext>
            </a:extLst>
          </p:cNvPr>
          <p:cNvSpPr/>
          <p:nvPr/>
        </p:nvSpPr>
        <p:spPr>
          <a:xfrm>
            <a:off x="1385175" y="2564904"/>
            <a:ext cx="600036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9600" b="1" dirty="0">
                <a:ln w="10541" cmpd="sng">
                  <a:noFill/>
                  <a:prstDash val="solid"/>
                </a:ln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ก่อนทำปฏิบัติการ</a:t>
            </a:r>
            <a:endParaRPr lang="th-TH" sz="9600" b="1" cap="none" spc="0" dirty="0">
              <a:ln w="10541" cmpd="sng">
                <a:noFill/>
                <a:prstDash val="solid"/>
              </a:ln>
              <a:solidFill>
                <a:sysClr val="windowText" lastClr="00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7911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รอง 7">
            <a:extLst>
              <a:ext uri="{FF2B5EF4-FFF2-40B4-BE49-F238E27FC236}">
                <a16:creationId xmlns:a16="http://schemas.microsoft.com/office/drawing/2014/main" id="{AA113930-4590-4D47-B663-DE169E8DE94F}"/>
              </a:ext>
            </a:extLst>
          </p:cNvPr>
          <p:cNvSpPr txBox="1">
            <a:spLocks/>
          </p:cNvSpPr>
          <p:nvPr/>
        </p:nvSpPr>
        <p:spPr>
          <a:xfrm>
            <a:off x="683568" y="14127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47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</a:t>
            </a:r>
            <a:r>
              <a:rPr lang="th-TH" sz="47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ศึกษาขั้นตอน</a:t>
            </a:r>
            <a:r>
              <a:rPr lang="th-TH" sz="47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หรือวิธีการปฏิบัติการให้เข้าใจ </a:t>
            </a:r>
          </a:p>
          <a:p>
            <a:pPr algn="l"/>
            <a:r>
              <a:rPr lang="th-TH" sz="4700" dirty="0">
                <a:latin typeface="Angsana New" panose="02020603050405020304" pitchFamily="18" charset="-34"/>
                <a:cs typeface="Angsana New" panose="02020603050405020304" pitchFamily="18" charset="-34"/>
              </a:rPr>
              <a:t>วางแผนการทดลอง </a:t>
            </a:r>
            <a:r>
              <a:rPr lang="th-TH" sz="47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หาก</a:t>
            </a:r>
            <a:r>
              <a:rPr lang="th-TH" sz="4700" dirty="0">
                <a:latin typeface="Angsana New" panose="02020603050405020304" pitchFamily="18" charset="-34"/>
                <a:cs typeface="Angsana New" panose="02020603050405020304" pitchFamily="18" charset="-34"/>
              </a:rPr>
              <a:t>มีข้อสงสัย</a:t>
            </a:r>
          </a:p>
          <a:p>
            <a:pPr algn="l"/>
            <a:r>
              <a:rPr lang="th-TH" sz="47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ต้องสอบถามครูผู้สอนก่อนจะทำการทดลอง</a:t>
            </a:r>
          </a:p>
          <a:p>
            <a:pPr algn="l"/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ชื่อเรื่องรอง 7">
            <a:extLst>
              <a:ext uri="{FF2B5EF4-FFF2-40B4-BE49-F238E27FC236}">
                <a16:creationId xmlns:a16="http://schemas.microsoft.com/office/drawing/2014/main" id="{A2361310-FD70-46E2-A8D6-08498F1D2846}"/>
              </a:ext>
            </a:extLst>
          </p:cNvPr>
          <p:cNvSpPr txBox="1">
            <a:spLocks/>
          </p:cNvSpPr>
          <p:nvPr/>
        </p:nvSpPr>
        <p:spPr>
          <a:xfrm>
            <a:off x="1115616" y="3429000"/>
            <a:ext cx="9144000" cy="2029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2.</a:t>
            </a:r>
            <a:r>
              <a:rPr lang="th-TH" sz="4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ศึกษาข้อมูล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ของสารเคมีที่ใช้ในการทดลอง </a:t>
            </a:r>
          </a:p>
          <a:p>
            <a:pPr algn="l"/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เทคนิคการใช้เครื่องมือ วัสดุอุปกรณ์ </a:t>
            </a:r>
          </a:p>
          <a:p>
            <a:pPr algn="l"/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ตลอดจนวิธีการทดลองที่ถูกต้องและปลอดภัย</a:t>
            </a:r>
          </a:p>
        </p:txBody>
      </p:sp>
      <p:sp>
        <p:nvSpPr>
          <p:cNvPr id="13" name="กล่องข้อความ 10">
            <a:extLst>
              <a:ext uri="{FF2B5EF4-FFF2-40B4-BE49-F238E27FC236}">
                <a16:creationId xmlns:a16="http://schemas.microsoft.com/office/drawing/2014/main" id="{BB2B8B0C-9333-47DA-8095-D21941FE889A}"/>
              </a:ext>
            </a:extLst>
          </p:cNvPr>
          <p:cNvSpPr txBox="1"/>
          <p:nvPr/>
        </p:nvSpPr>
        <p:spPr>
          <a:xfrm>
            <a:off x="298710" y="68283"/>
            <a:ext cx="6289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dirty="0">
                <a:ln w="10541" cmpd="sng">
                  <a:noFill/>
                  <a:prstDash val="solid"/>
                </a:ln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ก่อนทำปฏิบัติการ</a:t>
            </a:r>
          </a:p>
        </p:txBody>
      </p:sp>
    </p:spTree>
    <p:extLst>
      <p:ext uri="{BB962C8B-B14F-4D97-AF65-F5344CB8AC3E}">
        <p14:creationId xmlns:p14="http://schemas.microsoft.com/office/powerpoint/2010/main" val="292199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53782D61-CA2B-401D-8AAF-D718A5901BF5}"/>
              </a:ext>
            </a:extLst>
          </p:cNvPr>
          <p:cNvSpPr txBox="1"/>
          <p:nvPr/>
        </p:nvSpPr>
        <p:spPr>
          <a:xfrm>
            <a:off x="827584" y="1268760"/>
            <a:ext cx="777686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3.</a:t>
            </a:r>
            <a:r>
              <a:rPr lang="th-TH" sz="4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แต่งกายให้เหมาะสม 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เช่น </a:t>
            </a:r>
          </a:p>
          <a:p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สวมกางเกงหรือกระโปรงยาว </a:t>
            </a:r>
          </a:p>
          <a:p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สวมรองเท้ามิดชิดส้นเตี้ย </a:t>
            </a:r>
          </a:p>
          <a:p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คนที่มีผมยาวควร</a:t>
            </a:r>
            <a:r>
              <a:rPr lang="th-TH" sz="4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รวบ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ผมให้เรียบร้อย </a:t>
            </a:r>
          </a:p>
          <a:p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หลีกเลี่ยงการสวมใส่</a:t>
            </a:r>
            <a:r>
              <a:rPr lang="th-TH" sz="4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เครื่องประดับ</a:t>
            </a:r>
            <a:r>
              <a:rPr lang="th-TH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และคอนแทคเลนส์</a:t>
            </a:r>
          </a:p>
        </p:txBody>
      </p:sp>
      <p:sp>
        <p:nvSpPr>
          <p:cNvPr id="16" name="กล่องข้อความ 10">
            <a:extLst>
              <a:ext uri="{FF2B5EF4-FFF2-40B4-BE49-F238E27FC236}">
                <a16:creationId xmlns:a16="http://schemas.microsoft.com/office/drawing/2014/main" id="{C8726D12-E2FB-48D4-B4BA-7E63111BA4F4}"/>
              </a:ext>
            </a:extLst>
          </p:cNvPr>
          <p:cNvSpPr txBox="1"/>
          <p:nvPr/>
        </p:nvSpPr>
        <p:spPr>
          <a:xfrm>
            <a:off x="298710" y="68283"/>
            <a:ext cx="6289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dirty="0">
                <a:ln w="10541" cmpd="sng">
                  <a:noFill/>
                  <a:prstDash val="solid"/>
                </a:ln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ก่อนทำปฏิบัติการ</a:t>
            </a:r>
          </a:p>
        </p:txBody>
      </p:sp>
    </p:spTree>
    <p:extLst>
      <p:ext uri="{BB962C8B-B14F-4D97-AF65-F5344CB8AC3E}">
        <p14:creationId xmlns:p14="http://schemas.microsoft.com/office/powerpoint/2010/main" val="350577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7">
            <a:extLst>
              <a:ext uri="{FF2B5EF4-FFF2-40B4-BE49-F238E27FC236}">
                <a16:creationId xmlns:a16="http://schemas.microsoft.com/office/drawing/2014/main" id="{E4DF6605-5F7C-411A-B957-3B1536324725}"/>
              </a:ext>
            </a:extLst>
          </p:cNvPr>
          <p:cNvSpPr/>
          <p:nvPr/>
        </p:nvSpPr>
        <p:spPr>
          <a:xfrm>
            <a:off x="1421917" y="2636912"/>
            <a:ext cx="610295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9600" b="1" dirty="0">
                <a:ln w="10541" cmpd="sng">
                  <a:noFill/>
                  <a:prstDash val="solid"/>
                </a:ln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ขณะทำปฏิบัติการ</a:t>
            </a:r>
            <a:endParaRPr lang="th-TH" sz="9600" b="1" cap="none" spc="0" dirty="0">
              <a:ln w="10541" cmpd="sng">
                <a:noFill/>
                <a:prstDash val="solid"/>
              </a:ln>
              <a:solidFill>
                <a:sysClr val="windowText" lastClr="00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8068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/>
          <p:cNvSpPr/>
          <p:nvPr/>
        </p:nvSpPr>
        <p:spPr>
          <a:xfrm>
            <a:off x="639369" y="1316214"/>
            <a:ext cx="8856983" cy="29238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th-TH" sz="4000" b="1" dirty="0">
                <a:ln w="10541" cmpd="sng">
                  <a:noFill/>
                  <a:prstDash val="solid"/>
                </a:ln>
                <a:latin typeface="Angsana New" panose="02020603050405020304" pitchFamily="18" charset="-34"/>
                <a:cs typeface="Angsana New" panose="02020603050405020304" pitchFamily="18" charset="-34"/>
              </a:rPr>
              <a:t>1.</a:t>
            </a:r>
            <a:r>
              <a:rPr lang="th-TH" sz="4000" b="1" u="sng" dirty="0">
                <a:ln w="10541" cmpd="sng">
                  <a:noFill/>
                  <a:prstDash val="solid"/>
                </a:ln>
                <a:latin typeface="Angsana New" panose="02020603050405020304" pitchFamily="18" charset="-34"/>
                <a:cs typeface="Angsana New" panose="02020603050405020304" pitchFamily="18" charset="-34"/>
              </a:rPr>
              <a:t>สวมแว่นตานิรภัย</a:t>
            </a:r>
            <a:r>
              <a:rPr lang="th-TH" sz="4000" b="1" dirty="0">
                <a:ln w="10541" cmpd="sng">
                  <a:noFill/>
                  <a:prstDash val="solid"/>
                </a:ln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th-TH" sz="3600" dirty="0">
                <a:ln w="10541" cmpd="sng">
                  <a:noFill/>
                  <a:prstDash val="solid"/>
                </a:ln>
                <a:latin typeface="Angsana New" panose="02020603050405020304" pitchFamily="18" charset="-34"/>
                <a:cs typeface="Angsana New" panose="02020603050405020304" pitchFamily="18" charset="-34"/>
              </a:rPr>
              <a:t>สวมเสื้อคลุมปฏิบัติการที่ติดกระดุม</a:t>
            </a:r>
            <a:r>
              <a:rPr lang="th-TH" sz="3600" b="1" u="sng" dirty="0">
                <a:ln w="10541" cmpd="sng">
                  <a:noFill/>
                  <a:prstDash val="solid"/>
                </a:ln>
                <a:latin typeface="Angsana New" panose="02020603050405020304" pitchFamily="18" charset="-34"/>
                <a:cs typeface="Angsana New" panose="02020603050405020304" pitchFamily="18" charset="-34"/>
              </a:rPr>
              <a:t>ทุกเม็ด </a:t>
            </a:r>
          </a:p>
          <a:p>
            <a:r>
              <a:rPr lang="th-TH" sz="3600" cap="none" spc="0" dirty="0">
                <a:ln w="10541" cmpd="sng">
                  <a:noFill/>
                  <a:prstDash val="solid"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ควรสวมถุงมือเมื่อต้องใช้สาร</a:t>
            </a:r>
            <a:r>
              <a:rPr lang="th-TH" sz="3600" b="1" u="sng" cap="none" spc="0" dirty="0">
                <a:ln w="10541" cmpd="sng">
                  <a:noFill/>
                  <a:prstDash val="solid"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กัดร่อน</a:t>
            </a:r>
            <a:r>
              <a:rPr lang="th-TH" sz="3600" cap="none" spc="0" dirty="0">
                <a:ln w="10541" cmpd="sng">
                  <a:noFill/>
                  <a:prstDash val="solid"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หรือมี</a:t>
            </a:r>
            <a:r>
              <a:rPr lang="th-TH" sz="3600" b="1" u="sng" cap="none" spc="0" dirty="0">
                <a:ln w="10541" cmpd="sng">
                  <a:noFill/>
                  <a:prstDash val="solid"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อันตราย</a:t>
            </a:r>
          </a:p>
          <a:p>
            <a:r>
              <a:rPr lang="th-TH" sz="3600" dirty="0">
                <a:ln w="10541" cmpd="sng">
                  <a:noFill/>
                  <a:prstDash val="solid"/>
                </a:ln>
                <a:latin typeface="Angsana New" panose="02020603050405020304" pitchFamily="18" charset="-34"/>
                <a:cs typeface="Angsana New" panose="02020603050405020304" pitchFamily="18" charset="-34"/>
              </a:rPr>
              <a:t>ควรสวมผ้าปิดปากเมื่อต้องใช้สารที่มี</a:t>
            </a:r>
            <a:r>
              <a:rPr lang="th-TH" sz="3600" b="1" u="sng" dirty="0">
                <a:ln w="10541" cmpd="sng">
                  <a:noFill/>
                  <a:prstDash val="solid"/>
                </a:ln>
                <a:latin typeface="Angsana New" panose="02020603050405020304" pitchFamily="18" charset="-34"/>
                <a:cs typeface="Angsana New" panose="02020603050405020304" pitchFamily="18" charset="-34"/>
              </a:rPr>
              <a:t>ไอระเหย </a:t>
            </a:r>
          </a:p>
          <a:p>
            <a:r>
              <a:rPr lang="th-TH" sz="3600" dirty="0">
                <a:ln w="10541" cmpd="sng">
                  <a:noFill/>
                  <a:prstDash val="solid"/>
                </a:ln>
                <a:latin typeface="Angsana New" panose="02020603050405020304" pitchFamily="18" charset="-34"/>
                <a:cs typeface="Angsana New" panose="02020603050405020304" pitchFamily="18" charset="-34"/>
              </a:rPr>
              <a:t>และทำในที่อากาศถ่ายเท</a:t>
            </a:r>
            <a:r>
              <a:rPr lang="th-TH" sz="3600" cap="none" spc="0" dirty="0">
                <a:ln w="10541" cmpd="sng">
                  <a:noFill/>
                  <a:prstDash val="solid"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หรือในตู้ดูดควัน</a:t>
            </a:r>
          </a:p>
        </p:txBody>
      </p:sp>
      <p:sp>
        <p:nvSpPr>
          <p:cNvPr id="7" name="AutoShape 2" descr="บร.เคมี ม4 เล่ม 1 หน่วย 1 002-021.indd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8" name="AutoShape 4" descr="บร.เคมี ม4 เล่ม 1 หน่วย 1 002-021.indd"/>
          <p:cNvSpPr>
            <a:spLocks noChangeAspect="1" noChangeArrowheads="1"/>
          </p:cNvSpPr>
          <p:nvPr/>
        </p:nvSpPr>
        <p:spPr bwMode="auto">
          <a:xfrm>
            <a:off x="342900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9" name="AutoShape 6" descr="บร.เคมี ม4 เล่ม 1 หน่วย 1 002-021.indd"/>
          <p:cNvSpPr>
            <a:spLocks noChangeAspect="1" noChangeArrowheads="1"/>
          </p:cNvSpPr>
          <p:nvPr/>
        </p:nvSpPr>
        <p:spPr bwMode="auto">
          <a:xfrm>
            <a:off x="495300" y="92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10" name="AutoShape 8" descr="บร.เคมี ม4 เล่ม 1 หน่วย 1 002-021.indd"/>
          <p:cNvSpPr>
            <a:spLocks noChangeAspect="1" noChangeArrowheads="1"/>
          </p:cNvSpPr>
          <p:nvPr/>
        </p:nvSpPr>
        <p:spPr bwMode="auto">
          <a:xfrm>
            <a:off x="647700" y="2444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sp>
        <p:nvSpPr>
          <p:cNvPr id="11" name="AutoShape 10" descr="บร.เคมี ม4 เล่ม 1 หน่วย 1 002-021.indd"/>
          <p:cNvSpPr>
            <a:spLocks noChangeAspect="1" noChangeArrowheads="1"/>
          </p:cNvSpPr>
          <p:nvPr/>
        </p:nvSpPr>
        <p:spPr bwMode="auto">
          <a:xfrm>
            <a:off x="800100" y="396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>
              <a:cs typeface="+mj-cs"/>
            </a:endParaRPr>
          </a:p>
        </p:txBody>
      </p:sp>
      <p:pic>
        <p:nvPicPr>
          <p:cNvPr id="1035" name="Picture 11" descr="C:\Users\ANUD\Pictures\ดาวน์โหลด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797152"/>
            <a:ext cx="2406609" cy="1910007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กล่องข้อความ 10">
            <a:extLst>
              <a:ext uri="{FF2B5EF4-FFF2-40B4-BE49-F238E27FC236}">
                <a16:creationId xmlns:a16="http://schemas.microsoft.com/office/drawing/2014/main" id="{DE1524D4-9659-4B9D-B06D-7AC054C49EB1}"/>
              </a:ext>
            </a:extLst>
          </p:cNvPr>
          <p:cNvSpPr txBox="1"/>
          <p:nvPr/>
        </p:nvSpPr>
        <p:spPr>
          <a:xfrm>
            <a:off x="298710" y="68283"/>
            <a:ext cx="6289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ขณะทำปฏิบัติการ</a:t>
            </a:r>
          </a:p>
        </p:txBody>
      </p:sp>
    </p:spTree>
    <p:extLst>
      <p:ext uri="{BB962C8B-B14F-4D97-AF65-F5344CB8AC3E}">
        <p14:creationId xmlns:p14="http://schemas.microsoft.com/office/powerpoint/2010/main" val="254155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209464" y="1556792"/>
            <a:ext cx="1378904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5400" dirty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2005_iannnnnGMO" panose="02000000000000000000" pitchFamily="2" charset="0"/>
                <a:cs typeface="+mj-cs"/>
              </a:rPr>
              <a:t>ขณะ</a:t>
            </a:r>
          </a:p>
          <a:p>
            <a:pPr algn="ctr"/>
            <a:r>
              <a:rPr lang="th-TH" sz="5400" dirty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2005_iannnnnGMO" panose="02000000000000000000" pitchFamily="2" charset="0"/>
                <a:cs typeface="+mj-cs"/>
              </a:rPr>
              <a:t>ทำ</a:t>
            </a:r>
          </a:p>
          <a:p>
            <a:pPr algn="ctr"/>
            <a:r>
              <a:rPr lang="th-TH" sz="5400" dirty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2005_iannnnnGMO" panose="02000000000000000000" pitchFamily="2" charset="0"/>
                <a:cs typeface="+mj-cs"/>
              </a:rPr>
              <a:t>ปฏิบัติ</a:t>
            </a:r>
          </a:p>
          <a:p>
            <a:pPr algn="ctr"/>
            <a:r>
              <a:rPr lang="th-TH" sz="5400" dirty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2005_iannnnnGMO" panose="02000000000000000000" pitchFamily="2" charset="0"/>
                <a:cs typeface="+mj-cs"/>
              </a:rPr>
              <a:t>การ</a:t>
            </a:r>
            <a:endParaRPr lang="th-TH" sz="5400" cap="none" spc="0" dirty="0">
              <a:ln w="10541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  <a:latin typeface="2005_iannnnnGMO" panose="02000000000000000000" pitchFamily="2" charset="0"/>
              <a:cs typeface="+mj-cs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72745" y="1052736"/>
            <a:ext cx="7798509" cy="126188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th-TH" sz="4000" b="1" dirty="0">
                <a:ln w="10541" cmpd="sng">
                  <a:noFill/>
                  <a:prstDash val="solid"/>
                </a:ln>
                <a:latin typeface="Angsana New" panose="02020603050405020304" pitchFamily="18" charset="-34"/>
                <a:cs typeface="Angsana New" panose="02020603050405020304" pitchFamily="18" charset="-34"/>
              </a:rPr>
              <a:t>2.</a:t>
            </a:r>
            <a:r>
              <a:rPr lang="th-TH" sz="4000" b="1" u="sng" dirty="0">
                <a:ln w="10541" cmpd="sng">
                  <a:noFill/>
                  <a:prstDash val="solid"/>
                </a:ln>
                <a:latin typeface="Angsana New" panose="02020603050405020304" pitchFamily="18" charset="-34"/>
                <a:cs typeface="Angsana New" panose="02020603050405020304" pitchFamily="18" charset="-34"/>
              </a:rPr>
              <a:t>ห้าม</a:t>
            </a:r>
            <a:r>
              <a:rPr lang="th-TH" sz="4000" b="1" dirty="0">
                <a:ln w="10541" cmpd="sng">
                  <a:noFill/>
                  <a:prstDash val="solid"/>
                </a:ln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600" dirty="0">
                <a:ln w="10541" cmpd="sng">
                  <a:noFill/>
                  <a:prstDash val="solid"/>
                </a:ln>
                <a:latin typeface="Angsana New" panose="02020603050405020304" pitchFamily="18" charset="-34"/>
                <a:cs typeface="Angsana New" panose="02020603050405020304" pitchFamily="18" charset="-34"/>
              </a:rPr>
              <a:t>รับประทานอาหารและเครื่องดื่ม </a:t>
            </a:r>
          </a:p>
          <a:p>
            <a:r>
              <a:rPr lang="th-TH" sz="3600" dirty="0">
                <a:ln w="10541" cmpd="sng">
                  <a:noFill/>
                  <a:prstDash val="solid"/>
                </a:ln>
                <a:latin typeface="Angsana New" panose="02020603050405020304" pitchFamily="18" charset="-34"/>
                <a:cs typeface="Angsana New" panose="02020603050405020304" pitchFamily="18" charset="-34"/>
              </a:rPr>
              <a:t>หรือทำกิจกรรม</a:t>
            </a:r>
            <a:r>
              <a:rPr lang="th-TH" sz="3600" dirty="0" err="1">
                <a:ln w="10541" cmpd="sng">
                  <a:noFill/>
                  <a:prstDash val="solid"/>
                </a:ln>
                <a:latin typeface="Angsana New" panose="02020603050405020304" pitchFamily="18" charset="-34"/>
                <a:cs typeface="Angsana New" panose="02020603050405020304" pitchFamily="18" charset="-34"/>
              </a:rPr>
              <a:t>อื่นๆ</a:t>
            </a:r>
            <a:r>
              <a:rPr lang="th-TH" sz="3600" cap="none" spc="0" dirty="0">
                <a:ln w="10541" cmpd="sng">
                  <a:noFill/>
                  <a:prstDash val="solid"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ที่ไม่มีส่วนเกี่ยวข้องกับการทำปฏิบัติการ</a:t>
            </a:r>
          </a:p>
        </p:txBody>
      </p:sp>
      <p:pic>
        <p:nvPicPr>
          <p:cNvPr id="3074" name="Picture 2" descr="ผู้หญิง - อร่อยกับซีฟู้ด อาหารทะเลสดใหม่ ใน 8 ห้องอาหาร ของโรงแรมชั้นน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15" y="2934977"/>
            <a:ext cx="4128457" cy="3096344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 rot="20923871">
            <a:off x="7731771" y="6027245"/>
            <a:ext cx="7906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th-TH" sz="2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cs typeface="+mj-cs"/>
              </a:rPr>
              <a:t>หิวอะดิ</a:t>
            </a:r>
            <a:endParaRPr lang="th-TH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cs typeface="+mj-cs"/>
            </a:endParaRPr>
          </a:p>
        </p:txBody>
      </p:sp>
      <p:sp>
        <p:nvSpPr>
          <p:cNvPr id="9" name="กล่องข้อความ 10">
            <a:extLst>
              <a:ext uri="{FF2B5EF4-FFF2-40B4-BE49-F238E27FC236}">
                <a16:creationId xmlns:a16="http://schemas.microsoft.com/office/drawing/2014/main" id="{A73A1D99-57D6-477E-BF64-E7B81246C4D0}"/>
              </a:ext>
            </a:extLst>
          </p:cNvPr>
          <p:cNvSpPr txBox="1"/>
          <p:nvPr/>
        </p:nvSpPr>
        <p:spPr>
          <a:xfrm>
            <a:off x="298710" y="68283"/>
            <a:ext cx="6289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ขณะทำปฏิบัติการ</a:t>
            </a:r>
          </a:p>
        </p:txBody>
      </p:sp>
    </p:spTree>
    <p:extLst>
      <p:ext uri="{BB962C8B-B14F-4D97-AF65-F5344CB8AC3E}">
        <p14:creationId xmlns:p14="http://schemas.microsoft.com/office/powerpoint/2010/main" val="44663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เผยคลิประยะใกล้สุด ระเบิดเบรุต สามีภรรยารอดปาฏิหาริย์ บึมร่างกระเด็น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861048"/>
            <a:ext cx="4392488" cy="2470775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824548" y="1236946"/>
            <a:ext cx="7494904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th-TH" sz="3600" b="1" dirty="0">
                <a:ln w="10541" cmpd="sng">
                  <a:noFill/>
                  <a:prstDash val="solid"/>
                </a:ln>
                <a:latin typeface="Angsana New" panose="02020603050405020304" pitchFamily="18" charset="-34"/>
                <a:cs typeface="Angsana New" panose="02020603050405020304" pitchFamily="18" charset="-34"/>
              </a:rPr>
              <a:t>3.</a:t>
            </a:r>
            <a:r>
              <a:rPr lang="th-TH" sz="3600" b="1" u="sng" dirty="0">
                <a:ln w="10541" cmpd="sng">
                  <a:noFill/>
                  <a:prstDash val="solid"/>
                </a:ln>
                <a:latin typeface="Angsana New" panose="02020603050405020304" pitchFamily="18" charset="-34"/>
                <a:cs typeface="Angsana New" panose="02020603050405020304" pitchFamily="18" charset="-34"/>
              </a:rPr>
              <a:t>ไม่</a:t>
            </a:r>
            <a:r>
              <a:rPr lang="th-TH" sz="3600" dirty="0">
                <a:ln w="10541" cmpd="sng">
                  <a:noFill/>
                  <a:prstDash val="solid"/>
                </a:ln>
                <a:latin typeface="Angsana New" panose="02020603050405020304" pitchFamily="18" charset="-34"/>
                <a:cs typeface="Angsana New" panose="02020603050405020304" pitchFamily="18" charset="-34"/>
              </a:rPr>
              <a:t>ทำการทดลองในห้องปฏิบัติ</a:t>
            </a:r>
            <a:r>
              <a:rPr lang="th-TH" sz="3600" b="1" u="sng" dirty="0">
                <a:ln w="10541" cmpd="sng">
                  <a:noFill/>
                  <a:prstDash val="solid"/>
                </a:ln>
                <a:latin typeface="Angsana New" panose="02020603050405020304" pitchFamily="18" charset="-34"/>
                <a:cs typeface="Angsana New" panose="02020603050405020304" pitchFamily="18" charset="-34"/>
              </a:rPr>
              <a:t>คนเดียว</a:t>
            </a:r>
          </a:p>
          <a:p>
            <a:r>
              <a:rPr lang="th-TH" sz="3600" cap="none" spc="0" dirty="0">
                <a:ln w="10541" cmpd="sng">
                  <a:noFill/>
                  <a:prstDash val="solid"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เพราะเมื่อมีอุบัติเหตุอาจช่วยได้ไม่ทันท่วงที</a:t>
            </a:r>
          </a:p>
          <a:p>
            <a:r>
              <a:rPr lang="th-TH" sz="3600" dirty="0">
                <a:ln w="10541" cmpd="sng">
                  <a:noFill/>
                  <a:prstDash val="solid"/>
                </a:ln>
                <a:latin typeface="Angsana New" panose="02020603050405020304" pitchFamily="18" charset="-34"/>
                <a:cs typeface="Angsana New" panose="02020603050405020304" pitchFamily="18" charset="-34"/>
              </a:rPr>
              <a:t>ถ้าเกิด</a:t>
            </a:r>
            <a:r>
              <a:rPr lang="th-TH" sz="3600" b="1" u="sng" dirty="0">
                <a:ln w="10541" cmpd="sng">
                  <a:noFill/>
                  <a:prstDash val="solid"/>
                </a:ln>
                <a:latin typeface="Angsana New" panose="02020603050405020304" pitchFamily="18" charset="-34"/>
                <a:cs typeface="Angsana New" panose="02020603050405020304" pitchFamily="18" charset="-34"/>
              </a:rPr>
              <a:t>อุบัติเหตุ</a:t>
            </a:r>
            <a:r>
              <a:rPr lang="th-TH" sz="3600" dirty="0">
                <a:ln w="10541" cmpd="sng">
                  <a:noFill/>
                  <a:prstDash val="solid"/>
                </a:ln>
                <a:latin typeface="Angsana New" panose="02020603050405020304" pitchFamily="18" charset="-34"/>
                <a:cs typeface="Angsana New" panose="02020603050405020304" pitchFamily="18" charset="-34"/>
              </a:rPr>
              <a:t>ควรแจ้งให้ครูผู้สอนทราบทันที</a:t>
            </a:r>
            <a:endParaRPr lang="th-TH" sz="3600" cap="none" spc="0" dirty="0">
              <a:ln w="10541" cmpd="sng">
                <a:noFill/>
                <a:prstDash val="solid"/>
              </a:ln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กล่องข้อความ 10">
            <a:extLst>
              <a:ext uri="{FF2B5EF4-FFF2-40B4-BE49-F238E27FC236}">
                <a16:creationId xmlns:a16="http://schemas.microsoft.com/office/drawing/2014/main" id="{8F9B6A63-60D8-44F0-87A7-F6A3F0E5FFD4}"/>
              </a:ext>
            </a:extLst>
          </p:cNvPr>
          <p:cNvSpPr txBox="1"/>
          <p:nvPr/>
        </p:nvSpPr>
        <p:spPr>
          <a:xfrm>
            <a:off x="298710" y="68283"/>
            <a:ext cx="6289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ขณะทำปฏิบัติการ</a:t>
            </a:r>
          </a:p>
        </p:txBody>
      </p:sp>
    </p:spTree>
    <p:extLst>
      <p:ext uri="{BB962C8B-B14F-4D97-AF65-F5344CB8AC3E}">
        <p14:creationId xmlns:p14="http://schemas.microsoft.com/office/powerpoint/2010/main" val="17256852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430</TotalTime>
  <Words>799</Words>
  <Application>Microsoft Office PowerPoint</Application>
  <PresentationFormat>On-screen Show (4:3)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2005_iannnnnGMO</vt:lpstr>
      <vt:lpstr>Angsana New</vt:lpstr>
      <vt:lpstr>Arial</vt:lpstr>
      <vt:lpstr>Cordia New</vt:lpstr>
      <vt:lpstr>IrisUPC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ANUD</dc:creator>
  <cp:lastModifiedBy>lnwice</cp:lastModifiedBy>
  <cp:revision>43</cp:revision>
  <dcterms:created xsi:type="dcterms:W3CDTF">2021-06-29T09:22:13Z</dcterms:created>
  <dcterms:modified xsi:type="dcterms:W3CDTF">2021-07-04T13:40:07Z</dcterms:modified>
</cp:coreProperties>
</file>