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40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30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61114-2097-4AAD-B629-9F5C8DEA0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204606-A24E-407D-804D-AAF27FB28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D201C9-C0DE-435F-AD2C-28EB76A8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D84E-5145-4C6F-A29E-CEA24D676DA6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4C2DE5-8F42-4208-855E-DACE09B5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AE88CB-4F51-43C1-BFFA-5C5B0E7A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B20A-4B27-459A-8E05-A8FD31DAD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66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2A386-0108-44C2-B95F-4889B71E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623FE9-B237-4A6D-B607-C171D52F9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123DDE-A7CA-4DBB-80E7-81AE3D9A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D84E-5145-4C6F-A29E-CEA24D676DA6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58BDB0-A080-4927-9068-968B60FF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4EC287-EE8A-4AB0-AE15-FC1E1F61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B20A-4B27-459A-8E05-A8FD31DAD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67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02DA74-58C1-472A-BCE6-5B566870F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716CBE-AE6C-4310-A9FB-07C12302F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3C0289-9F1C-4107-A3F2-EFB61D29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D84E-5145-4C6F-A29E-CEA24D676DA6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B37732-A545-4DC1-B1D6-ED9F8D18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AD514-F39C-4124-8D54-BA1F35FC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B20A-4B27-459A-8E05-A8FD31DAD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50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95634-EF20-4AA2-BDA5-E7A6394C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2F6AE4-9411-43AF-99EF-CA56E7A3F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00EF31-0D97-45E4-8B7B-7AE093C2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D84E-5145-4C6F-A29E-CEA24D676DA6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34BB21-4C40-4D39-809E-C94A9C98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28B6AB-AA77-47DD-B019-9F3D785E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B20A-4B27-459A-8E05-A8FD31DAD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51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C8116-CEB5-4ACF-AD79-EA9C9CE5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C1842A-07A0-4B3B-BDE2-5FD07588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8EAF02-2A05-4956-A86D-9A1E376D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D84E-5145-4C6F-A29E-CEA24D676DA6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6FE56D-23FF-4721-B0A1-413A69C8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5842A6-D68F-4539-AB6C-C620640A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B20A-4B27-459A-8E05-A8FD31DAD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8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9769E-0252-4379-9617-C5694DAD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30265-260B-4A6C-857C-5C01826FC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A0D0EA-3D2B-4C32-AA99-8D8819C8C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0F0000-5152-4713-889F-5268B901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D84E-5145-4C6F-A29E-CEA24D676DA6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0DC42F-6A8B-4DEC-85F6-436DA0EF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526C65-A2BA-4A52-845F-CB0905CB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B20A-4B27-459A-8E05-A8FD31DAD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4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37C51-913D-4BAD-98E6-EF6B8B68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504C52-516A-45DB-884B-E9DC960BA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7E7B39-4878-4105-9774-2A2C172E3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D31335-66DA-4934-A74F-E223C5556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17B961-1491-4D4C-8851-1E6D4DD6E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BABB5D-DC78-4F7C-9A6B-2B6A4A4A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D84E-5145-4C6F-A29E-CEA24D676DA6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C80856-07EC-48E7-A974-52139329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30364B-85B5-4A72-A7D4-085E04BF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B20A-4B27-459A-8E05-A8FD31DAD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57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CC59D-DCCB-4E21-BC25-0FC20814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7848F1-E0A4-46CE-BE3E-1B96C722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D84E-5145-4C6F-A29E-CEA24D676DA6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CF3FD5-CC21-4BBC-9DF2-A3617381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49FD56-AE23-49EF-B0EC-0920650E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B20A-4B27-459A-8E05-A8FD31DAD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59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9DE39D-178A-4DC9-9758-2C7E63D0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D84E-5145-4C6F-A29E-CEA24D676DA6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36BBB7-4BC1-4791-B723-E78D36FF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89984C-9435-4C8A-86B2-FBD4DEA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B20A-4B27-459A-8E05-A8FD31DAD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27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7B644-DCA3-4F03-98AD-C4AC6D08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A7B31-DFCB-4A23-A136-7C9B7F659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3F30E9-D429-40BC-9EC4-B7B760D64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EAF445-82C8-4E9B-91A4-DC7951C6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D84E-5145-4C6F-A29E-CEA24D676DA6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500729-3FF7-449B-96B4-11F2E8BA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0C0AD0-5922-441D-B031-085BEBFE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B20A-4B27-459A-8E05-A8FD31DAD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58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15241-8841-4152-A200-49B597B4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9E3EEB-FCA6-4F1E-84CB-53A4B7E1C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79520B-957F-4BEA-9D7C-36076FB0F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EFD06C-2B1F-42E0-8A57-16054998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D84E-5145-4C6F-A29E-CEA24D676DA6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A6D16C-D8B8-44C7-92B9-3454375D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BF7D75-815A-4728-B609-FBD156C5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B20A-4B27-459A-8E05-A8FD31DAD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3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E868E7-0DAD-43A3-BA24-10668916C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E5D385-039D-4E60-9835-D5EAB3EDD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AC7E9D-35ED-4DFD-AF23-A8500F923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BD84E-5145-4C6F-A29E-CEA24D676DA6}" type="datetimeFigureOut">
              <a:rPr lang="pt-BR" smtClean="0"/>
              <a:t>07/03/2022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0D9D7A-8502-43E2-85E5-C9F31BB7D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E32344-83AD-4A4B-BCE7-D2B1698B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B20A-4B27-459A-8E05-A8FD31DAD1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48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71F3429-51F2-4FD9-88F4-1A437643F4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31">
            <a:extLst>
              <a:ext uri="{FF2B5EF4-FFF2-40B4-BE49-F238E27FC236}">
                <a16:creationId xmlns:a16="http://schemas.microsoft.com/office/drawing/2014/main" id="{6BA91377-677F-4AFF-9C8B-F37C01A2CB09}"/>
              </a:ext>
            </a:extLst>
          </p:cNvPr>
          <p:cNvSpPr/>
          <p:nvPr/>
        </p:nvSpPr>
        <p:spPr>
          <a:xfrm>
            <a:off x="1075888" y="235676"/>
            <a:ext cx="10962140" cy="6419648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4">
            <a:extLst>
              <a:ext uri="{FF2B5EF4-FFF2-40B4-BE49-F238E27FC236}">
                <a16:creationId xmlns:a16="http://schemas.microsoft.com/office/drawing/2014/main" id="{17AE09BD-0F6A-4D26-914E-8441535D9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888" y="240389"/>
            <a:ext cx="381000" cy="381000"/>
          </a:xfrm>
          <a:prstGeom prst="rect">
            <a:avLst/>
          </a:prstGeom>
        </p:spPr>
      </p:pic>
      <p:sp>
        <p:nvSpPr>
          <p:cNvPr id="5" name="Rectangle 47">
            <a:extLst>
              <a:ext uri="{FF2B5EF4-FFF2-40B4-BE49-F238E27FC236}">
                <a16:creationId xmlns:a16="http://schemas.microsoft.com/office/drawing/2014/main" id="{C849C3FF-3A45-4AAD-B320-33C5DFE069C6}"/>
              </a:ext>
            </a:extLst>
          </p:cNvPr>
          <p:cNvSpPr/>
          <p:nvPr/>
        </p:nvSpPr>
        <p:spPr>
          <a:xfrm>
            <a:off x="6386914" y="616676"/>
            <a:ext cx="5387164" cy="5793551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2D5B482F-33D8-4340-AA6C-98F87BA49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3823" y="616676"/>
            <a:ext cx="381000" cy="381000"/>
          </a:xfrm>
          <a:prstGeom prst="rect">
            <a:avLst/>
          </a:prstGeom>
        </p:spPr>
      </p:pic>
      <p:sp>
        <p:nvSpPr>
          <p:cNvPr id="9" name="Rectangle 49">
            <a:extLst>
              <a:ext uri="{FF2B5EF4-FFF2-40B4-BE49-F238E27FC236}">
                <a16:creationId xmlns:a16="http://schemas.microsoft.com/office/drawing/2014/main" id="{D554568C-A745-4AE9-BB24-EAC7A4B2C6DC}"/>
              </a:ext>
            </a:extLst>
          </p:cNvPr>
          <p:cNvSpPr/>
          <p:nvPr/>
        </p:nvSpPr>
        <p:spPr>
          <a:xfrm>
            <a:off x="7635975" y="861675"/>
            <a:ext cx="3893270" cy="2371304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A0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0" name="Graphic 30">
            <a:extLst>
              <a:ext uri="{FF2B5EF4-FFF2-40B4-BE49-F238E27FC236}">
                <a16:creationId xmlns:a16="http://schemas.microsoft.com/office/drawing/2014/main" id="{1B14D220-D423-4692-942D-B7EBA976B3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flipH="1">
            <a:off x="270386" y="1019166"/>
            <a:ext cx="469900" cy="469900"/>
          </a:xfrm>
          <a:prstGeom prst="rect">
            <a:avLst/>
          </a:prstGeom>
        </p:spPr>
      </p:pic>
      <p:sp>
        <p:nvSpPr>
          <p:cNvPr id="11" name="TextBox 36">
            <a:extLst>
              <a:ext uri="{FF2B5EF4-FFF2-40B4-BE49-F238E27FC236}">
                <a16:creationId xmlns:a16="http://schemas.microsoft.com/office/drawing/2014/main" id="{46F36030-5A99-40F1-BF5E-931FC728C3E9}"/>
              </a:ext>
            </a:extLst>
          </p:cNvPr>
          <p:cNvSpPr txBox="1"/>
          <p:nvPr/>
        </p:nvSpPr>
        <p:spPr>
          <a:xfrm>
            <a:off x="-240682" y="1542700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2" name="Rectangle 36">
            <a:extLst>
              <a:ext uri="{FF2B5EF4-FFF2-40B4-BE49-F238E27FC236}">
                <a16:creationId xmlns:a16="http://schemas.microsoft.com/office/drawing/2014/main" id="{70D8172E-B1D1-45EA-92B0-979CD3BA32ED}"/>
              </a:ext>
            </a:extLst>
          </p:cNvPr>
          <p:cNvSpPr/>
          <p:nvPr/>
        </p:nvSpPr>
        <p:spPr>
          <a:xfrm>
            <a:off x="3533117" y="377072"/>
            <a:ext cx="8383027" cy="6146276"/>
          </a:xfrm>
          <a:prstGeom prst="rect">
            <a:avLst/>
          </a:prstGeom>
          <a:noFill/>
          <a:ln w="12700">
            <a:solidFill>
              <a:srgbClr val="03A0C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3" name="Graphic 63">
            <a:extLst>
              <a:ext uri="{FF2B5EF4-FFF2-40B4-BE49-F238E27FC236}">
                <a16:creationId xmlns:a16="http://schemas.microsoft.com/office/drawing/2014/main" id="{9EBEE1C6-BD61-4A80-B727-9C6FDD7B2C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533117" y="377072"/>
            <a:ext cx="381000" cy="381000"/>
          </a:xfrm>
          <a:prstGeom prst="rect">
            <a:avLst/>
          </a:prstGeom>
        </p:spPr>
      </p:pic>
      <p:sp>
        <p:nvSpPr>
          <p:cNvPr id="14" name="Rectangle 35">
            <a:extLst>
              <a:ext uri="{FF2B5EF4-FFF2-40B4-BE49-F238E27FC236}">
                <a16:creationId xmlns:a16="http://schemas.microsoft.com/office/drawing/2014/main" id="{EAEDFAFC-C93C-4858-AFA6-52FB2370EB6F}"/>
              </a:ext>
            </a:extLst>
          </p:cNvPr>
          <p:cNvSpPr/>
          <p:nvPr/>
        </p:nvSpPr>
        <p:spPr>
          <a:xfrm>
            <a:off x="9709068" y="1891799"/>
            <a:ext cx="1571329" cy="1160847"/>
          </a:xfrm>
          <a:prstGeom prst="rect">
            <a:avLst/>
          </a:prstGeom>
          <a:solidFill>
            <a:srgbClr val="C1F3FF">
              <a:alpha val="15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61">
            <a:extLst>
              <a:ext uri="{FF2B5EF4-FFF2-40B4-BE49-F238E27FC236}">
                <a16:creationId xmlns:a16="http://schemas.microsoft.com/office/drawing/2014/main" id="{FD25D0D3-B47A-436B-A315-0BDD5EDB98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713831" y="1893387"/>
            <a:ext cx="381000" cy="381000"/>
          </a:xfrm>
          <a:prstGeom prst="rect">
            <a:avLst/>
          </a:prstGeom>
        </p:spPr>
      </p:pic>
      <p:sp>
        <p:nvSpPr>
          <p:cNvPr id="16" name="Rectangle 46">
            <a:extLst>
              <a:ext uri="{FF2B5EF4-FFF2-40B4-BE49-F238E27FC236}">
                <a16:creationId xmlns:a16="http://schemas.microsoft.com/office/drawing/2014/main" id="{4961425A-3C25-47C9-952B-DE8116368511}"/>
              </a:ext>
            </a:extLst>
          </p:cNvPr>
          <p:cNvSpPr/>
          <p:nvPr/>
        </p:nvSpPr>
        <p:spPr>
          <a:xfrm>
            <a:off x="7882601" y="1891799"/>
            <a:ext cx="1346348" cy="1188832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7" name="Graphic 60">
            <a:extLst>
              <a:ext uri="{FF2B5EF4-FFF2-40B4-BE49-F238E27FC236}">
                <a16:creationId xmlns:a16="http://schemas.microsoft.com/office/drawing/2014/main" id="{5E7767B5-0D01-4E1D-8249-1B8A2F7025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883236" y="1893387"/>
            <a:ext cx="381000" cy="381000"/>
          </a:xfrm>
          <a:prstGeom prst="rect">
            <a:avLst/>
          </a:prstGeom>
        </p:spPr>
      </p:pic>
      <p:sp>
        <p:nvSpPr>
          <p:cNvPr id="18" name="TextBox 16">
            <a:extLst>
              <a:ext uri="{FF2B5EF4-FFF2-40B4-BE49-F238E27FC236}">
                <a16:creationId xmlns:a16="http://schemas.microsoft.com/office/drawing/2014/main" id="{26F2A95C-849B-473D-B0B5-93F9AEF05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636" y="2829175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</a:p>
        </p:txBody>
      </p:sp>
      <p:pic>
        <p:nvPicPr>
          <p:cNvPr id="19" name="Graphic 60">
            <a:extLst>
              <a:ext uri="{FF2B5EF4-FFF2-40B4-BE49-F238E27FC236}">
                <a16:creationId xmlns:a16="http://schemas.microsoft.com/office/drawing/2014/main" id="{FA7519FC-4E47-46AD-805A-3311FA31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8342826" y="23742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6">
            <a:extLst>
              <a:ext uri="{FF2B5EF4-FFF2-40B4-BE49-F238E27FC236}">
                <a16:creationId xmlns:a16="http://schemas.microsoft.com/office/drawing/2014/main" id="{08EB524A-A2CB-44B1-9075-5126B5C02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916" y="2725166"/>
            <a:ext cx="16665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Master RDS instance</a:t>
            </a:r>
          </a:p>
        </p:txBody>
      </p:sp>
      <p:pic>
        <p:nvPicPr>
          <p:cNvPr id="21" name="Graphic 37">
            <a:extLst>
              <a:ext uri="{FF2B5EF4-FFF2-40B4-BE49-F238E27FC236}">
                <a16:creationId xmlns:a16="http://schemas.microsoft.com/office/drawing/2014/main" id="{5FED83A6-EDD8-435C-A51B-36DADD68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0334841" y="2291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8270F385-6EAE-4324-B32C-C483D584C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451" y="92021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2">
            <a:extLst>
              <a:ext uri="{FF2B5EF4-FFF2-40B4-BE49-F238E27FC236}">
                <a16:creationId xmlns:a16="http://schemas.microsoft.com/office/drawing/2014/main" id="{0C95B050-2729-4E07-BACC-C295D7FFE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739" y="168380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cxnSp>
        <p:nvCxnSpPr>
          <p:cNvPr id="27" name="Straight Arrow Connector 39">
            <a:extLst>
              <a:ext uri="{FF2B5EF4-FFF2-40B4-BE49-F238E27FC236}">
                <a16:creationId xmlns:a16="http://schemas.microsoft.com/office/drawing/2014/main" id="{EB41F271-7C64-49A1-BFB1-9C457F43020F}"/>
              </a:ext>
            </a:extLst>
          </p:cNvPr>
          <p:cNvCxnSpPr>
            <a:cxnSpLocks/>
          </p:cNvCxnSpPr>
          <p:nvPr/>
        </p:nvCxnSpPr>
        <p:spPr>
          <a:xfrm>
            <a:off x="8800026" y="2590262"/>
            <a:ext cx="146304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60">
            <a:extLst>
              <a:ext uri="{FF2B5EF4-FFF2-40B4-BE49-F238E27FC236}">
                <a16:creationId xmlns:a16="http://schemas.microsoft.com/office/drawing/2014/main" id="{47318ECD-C316-4C0E-AFDB-22F4B536BD36}"/>
              </a:ext>
            </a:extLst>
          </p:cNvPr>
          <p:cNvSpPr txBox="1"/>
          <p:nvPr/>
        </p:nvSpPr>
        <p:spPr>
          <a:xfrm>
            <a:off x="6276099" y="4292865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29" name="Graphic 49">
            <a:extLst>
              <a:ext uri="{FF2B5EF4-FFF2-40B4-BE49-F238E27FC236}">
                <a16:creationId xmlns:a16="http://schemas.microsoft.com/office/drawing/2014/main" id="{6FBB23F8-5822-47CB-84B5-416DD02A446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925684" y="3812839"/>
            <a:ext cx="469900" cy="469900"/>
          </a:xfrm>
          <a:prstGeom prst="rect">
            <a:avLst/>
          </a:prstGeom>
        </p:spPr>
      </p:pic>
      <p:pic>
        <p:nvPicPr>
          <p:cNvPr id="31" name="Graphic 19">
            <a:extLst>
              <a:ext uri="{FF2B5EF4-FFF2-40B4-BE49-F238E27FC236}">
                <a16:creationId xmlns:a16="http://schemas.microsoft.com/office/drawing/2014/main" id="{2E673D30-ABD1-4107-9D30-2096A5AC0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494" y="253436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1">
            <a:extLst>
              <a:ext uri="{FF2B5EF4-FFF2-40B4-BE49-F238E27FC236}">
                <a16:creationId xmlns:a16="http://schemas.microsoft.com/office/drawing/2014/main" id="{E323E06C-2F33-4ADB-8918-B7F85A50E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844" y="329636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CloudFront</a:t>
            </a:r>
          </a:p>
        </p:txBody>
      </p:sp>
      <p:cxnSp>
        <p:nvCxnSpPr>
          <p:cNvPr id="33" name="Straight Arrow Connector 39">
            <a:extLst>
              <a:ext uri="{FF2B5EF4-FFF2-40B4-BE49-F238E27FC236}">
                <a16:creationId xmlns:a16="http://schemas.microsoft.com/office/drawing/2014/main" id="{C390D914-A179-415D-AC9F-EA819275B50F}"/>
              </a:ext>
            </a:extLst>
          </p:cNvPr>
          <p:cNvCxnSpPr>
            <a:cxnSpLocks/>
          </p:cNvCxnSpPr>
          <p:nvPr/>
        </p:nvCxnSpPr>
        <p:spPr>
          <a:xfrm>
            <a:off x="800959" y="1301216"/>
            <a:ext cx="73152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9">
            <a:extLst>
              <a:ext uri="{FF2B5EF4-FFF2-40B4-BE49-F238E27FC236}">
                <a16:creationId xmlns:a16="http://schemas.microsoft.com/office/drawing/2014/main" id="{D94C1320-41DF-4094-A0BB-C587AB876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504" y="4324871"/>
            <a:ext cx="1339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36" name="Graphic 8">
            <a:extLst>
              <a:ext uri="{FF2B5EF4-FFF2-40B4-BE49-F238E27FC236}">
                <a16:creationId xmlns:a16="http://schemas.microsoft.com/office/drawing/2014/main" id="{C8C66639-E951-4590-ADD2-95E11F856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8342826" y="38502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8">
            <a:extLst>
              <a:ext uri="{FF2B5EF4-FFF2-40B4-BE49-F238E27FC236}">
                <a16:creationId xmlns:a16="http://schemas.microsoft.com/office/drawing/2014/main" id="{19881BA2-5CA4-461D-9B0D-88BAAE8A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5" y="43024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9">
            <a:extLst>
              <a:ext uri="{FF2B5EF4-FFF2-40B4-BE49-F238E27FC236}">
                <a16:creationId xmlns:a16="http://schemas.microsoft.com/office/drawing/2014/main" id="{3E521FD2-8C56-4A84-B75E-3A98AA824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6589" y="5066618"/>
            <a:ext cx="16514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100AC42D-6264-4C46-84A9-9598E0BEE7E3}"/>
              </a:ext>
            </a:extLst>
          </p:cNvPr>
          <p:cNvCxnSpPr>
            <a:cxnSpLocks/>
          </p:cNvCxnSpPr>
          <p:nvPr/>
        </p:nvCxnSpPr>
        <p:spPr>
          <a:xfrm>
            <a:off x="2023012" y="1885411"/>
            <a:ext cx="10007" cy="584316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33">
            <a:extLst>
              <a:ext uri="{FF2B5EF4-FFF2-40B4-BE49-F238E27FC236}">
                <a16:creationId xmlns:a16="http://schemas.microsoft.com/office/drawing/2014/main" id="{E5917CE8-03F6-4233-9AC9-CF9026E19652}"/>
              </a:ext>
            </a:extLst>
          </p:cNvPr>
          <p:cNvSpPr/>
          <p:nvPr/>
        </p:nvSpPr>
        <p:spPr>
          <a:xfrm flipH="1" flipV="1">
            <a:off x="2097167" y="3609737"/>
            <a:ext cx="1651470" cy="109278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1" name="Straight Arrow Connector 39">
            <a:extLst>
              <a:ext uri="{FF2B5EF4-FFF2-40B4-BE49-F238E27FC236}">
                <a16:creationId xmlns:a16="http://schemas.microsoft.com/office/drawing/2014/main" id="{06CD36A4-F79E-4828-98B0-6376685BBC16}"/>
              </a:ext>
            </a:extLst>
          </p:cNvPr>
          <p:cNvCxnSpPr>
            <a:cxnSpLocks/>
          </p:cNvCxnSpPr>
          <p:nvPr/>
        </p:nvCxnSpPr>
        <p:spPr>
          <a:xfrm>
            <a:off x="2112319" y="4037012"/>
            <a:ext cx="4757957" cy="10777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C953286-2B42-4855-8123-49041B45283B}"/>
              </a:ext>
            </a:extLst>
          </p:cNvPr>
          <p:cNvSpPr txBox="1"/>
          <p:nvPr/>
        </p:nvSpPr>
        <p:spPr>
          <a:xfrm>
            <a:off x="2403109" y="1195081"/>
            <a:ext cx="784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 DNS</a:t>
            </a:r>
            <a:endParaRPr lang="pt-BR" sz="800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C60162C-61ED-422C-ACBA-ADCA82FE5966}"/>
              </a:ext>
            </a:extLst>
          </p:cNvPr>
          <p:cNvSpPr txBox="1"/>
          <p:nvPr/>
        </p:nvSpPr>
        <p:spPr>
          <a:xfrm>
            <a:off x="2469274" y="2396233"/>
            <a:ext cx="106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uma rede de entrega de conteúdo CDN, que copia o conteúdo do servidor para locais em todo o mundo.</a:t>
            </a:r>
            <a:endParaRPr lang="pt-BR" sz="800" dirty="0"/>
          </a:p>
        </p:txBody>
      </p:sp>
      <p:cxnSp>
        <p:nvCxnSpPr>
          <p:cNvPr id="55" name="Straight Arrow Connector 39">
            <a:extLst>
              <a:ext uri="{FF2B5EF4-FFF2-40B4-BE49-F238E27FC236}">
                <a16:creationId xmlns:a16="http://schemas.microsoft.com/office/drawing/2014/main" id="{350D791C-7E50-47F1-8AC3-0DFF3812465B}"/>
              </a:ext>
            </a:extLst>
          </p:cNvPr>
          <p:cNvCxnSpPr>
            <a:cxnSpLocks/>
          </p:cNvCxnSpPr>
          <p:nvPr/>
        </p:nvCxnSpPr>
        <p:spPr>
          <a:xfrm flipV="1">
            <a:off x="8556761" y="3052646"/>
            <a:ext cx="0" cy="70891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57BFD30-67D3-4C87-B7D6-3D81FAF0DD9E}"/>
              </a:ext>
            </a:extLst>
          </p:cNvPr>
          <p:cNvSpPr txBox="1"/>
          <p:nvPr/>
        </p:nvSpPr>
        <p:spPr>
          <a:xfrm>
            <a:off x="4853524" y="4225013"/>
            <a:ext cx="1413049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 fornece uma interface simples para armazenar arquivos na nuvem em “baldes”. Além de simplesmente armazenar arquivos, pode ser usado para hospedar sites estáticos a um custo muito baixo. Você pode ativar a hospedagem de site para um </a:t>
            </a:r>
            <a:r>
              <a:rPr lang="pt-B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específico e adicionar esse </a:t>
            </a:r>
            <a:r>
              <a:rPr lang="pt-B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uma origem para o </a:t>
            </a:r>
            <a:r>
              <a:rPr lang="pt-B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CloudFront</a:t>
            </a:r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Isso permite que você execute um site estático sem nenhum servidor.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E27F980-F57B-4795-8928-F2CEB41225B4}"/>
              </a:ext>
            </a:extLst>
          </p:cNvPr>
          <p:cNvSpPr txBox="1"/>
          <p:nvPr/>
        </p:nvSpPr>
        <p:spPr>
          <a:xfrm>
            <a:off x="7909255" y="4702527"/>
            <a:ext cx="13123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balanceador de carga</a:t>
            </a:r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aplicativo distribui usuários nas instâncias do EC2. Da mesma forma, com 2 instâncias de banco de dados, as leituras são distribuídas entre as duas, reduzindo a carga em cada uma.</a:t>
            </a:r>
          </a:p>
          <a:p>
            <a:pPr algn="just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C710D45-A3AE-4229-B035-D948CB6D87E2}"/>
              </a:ext>
            </a:extLst>
          </p:cNvPr>
          <p:cNvSpPr txBox="1"/>
          <p:nvPr/>
        </p:nvSpPr>
        <p:spPr>
          <a:xfrm>
            <a:off x="9639395" y="3222452"/>
            <a:ext cx="139988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RDS </a:t>
            </a:r>
            <a:r>
              <a:rPr lang="pt-BR" sz="8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é o banco de dados da AWS que está numa </a:t>
            </a:r>
            <a:r>
              <a:rPr lang="pt-B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fornecer melhor segurança.</a:t>
            </a:r>
          </a:p>
          <a:p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AA0DA7D-93CB-44AB-BFFB-85C8F40E2A25}"/>
              </a:ext>
            </a:extLst>
          </p:cNvPr>
          <p:cNvSpPr txBox="1"/>
          <p:nvPr/>
        </p:nvSpPr>
        <p:spPr>
          <a:xfrm>
            <a:off x="17623" y="6281466"/>
            <a:ext cx="1464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Turma 2  Grupo 8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7734EC1D-9337-4F88-8AA7-5B893D47ECDF}"/>
              </a:ext>
            </a:extLst>
          </p:cNvPr>
          <p:cNvSpPr txBox="1"/>
          <p:nvPr/>
        </p:nvSpPr>
        <p:spPr>
          <a:xfrm>
            <a:off x="6418937" y="1954665"/>
            <a:ext cx="1253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pt-BR" sz="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executar quantos servidores virtuais forem necessários, configurar a segurança e as redes e gerenciar o armazenamento.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FE0A466-0110-4560-8839-CB3E841655C2}"/>
              </a:ext>
            </a:extLst>
          </p:cNvPr>
          <p:cNvSpPr txBox="1"/>
          <p:nvPr/>
        </p:nvSpPr>
        <p:spPr>
          <a:xfrm>
            <a:off x="6582414" y="4752016"/>
            <a:ext cx="111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 componente da VPC que permite a conexão entre a VPC e a Internet.</a:t>
            </a:r>
          </a:p>
        </p:txBody>
      </p:sp>
    </p:spTree>
    <p:extLst>
      <p:ext uri="{BB962C8B-B14F-4D97-AF65-F5344CB8AC3E}">
        <p14:creationId xmlns:p14="http://schemas.microsoft.com/office/powerpoint/2010/main" val="3008236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224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Aline Pollis</dc:creator>
  <cp:lastModifiedBy>Aline Pollis</cp:lastModifiedBy>
  <cp:revision>6</cp:revision>
  <dcterms:created xsi:type="dcterms:W3CDTF">2022-03-07T20:21:51Z</dcterms:created>
  <dcterms:modified xsi:type="dcterms:W3CDTF">2022-03-08T01:01:43Z</dcterms:modified>
</cp:coreProperties>
</file>