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9" r:id="rId9"/>
    <p:sldId id="270" r:id="rId10"/>
    <p:sldId id="268" r:id="rId11"/>
    <p:sldId id="267" r:id="rId12"/>
    <p:sldId id="271" r:id="rId13"/>
    <p:sldId id="266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711" autoAdjust="0"/>
  </p:normalViewPr>
  <p:slideViewPr>
    <p:cSldViewPr snapToGrid="0">
      <p:cViewPr varScale="1">
        <p:scale>
          <a:sx n="67" d="100"/>
          <a:sy n="67" d="100"/>
        </p:scale>
        <p:origin x="5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3125"/>
            <a:ext cx="7772400" cy="1771651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Comunicações Digitais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pt-BR" sz="4000" dirty="0">
                <a:latin typeface="+mn-lt"/>
              </a:rPr>
              <a:t>Laboratórios 1-4</a:t>
            </a:r>
            <a:endParaRPr lang="pt-BR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305300"/>
            <a:ext cx="7772400" cy="866775"/>
          </a:xfrm>
        </p:spPr>
        <p:txBody>
          <a:bodyPr/>
          <a:lstStyle/>
          <a:p>
            <a:r>
              <a:rPr lang="pt-BR" dirty="0"/>
              <a:t>Thais </a:t>
            </a:r>
            <a:r>
              <a:rPr lang="pt-BR" dirty="0" err="1"/>
              <a:t>Yuriko</a:t>
            </a:r>
            <a:r>
              <a:rPr lang="pt-BR" dirty="0"/>
              <a:t> de </a:t>
            </a:r>
            <a:r>
              <a:rPr lang="pt-BR" dirty="0" err="1"/>
              <a:t>Groot</a:t>
            </a:r>
            <a:r>
              <a:rPr lang="pt-BR" dirty="0"/>
              <a:t> Midorikawa</a:t>
            </a:r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59710"/>
            <a:ext cx="7886700" cy="349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Descrição</a:t>
            </a:r>
            <a:endParaRPr lang="pt-BR" sz="5400" b="1" dirty="0"/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Simular o desempenho da modulação binária ortogonal e antipodal no canal AWGN;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Comparar os resultados da BER ortogonal e antipodal;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Verificar o impacto de uma BER de 0.1, 0.01 e 0.001;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Verificar o impacto da BER na transmissão de uma imagem P&amp;B para a modulação ortogonal e antipodal.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9FF677-C156-416E-AA06-A371F705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3</a:t>
            </a:r>
            <a:br>
              <a:rPr lang="pt-BR" b="1" dirty="0"/>
            </a:br>
            <a:r>
              <a:rPr lang="pt-BR" sz="3200" dirty="0"/>
              <a:t>BER: Transmissão Binária</a:t>
            </a:r>
          </a:p>
        </p:txBody>
      </p:sp>
    </p:spTree>
    <p:extLst>
      <p:ext uri="{BB962C8B-B14F-4D97-AF65-F5344CB8AC3E}">
        <p14:creationId xmlns:p14="http://schemas.microsoft.com/office/powerpoint/2010/main" val="269642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59710"/>
            <a:ext cx="3943350" cy="349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Solução</a:t>
            </a:r>
          </a:p>
          <a:p>
            <a:r>
              <a:rPr lang="pt-BR" sz="2200" dirty="0"/>
              <a:t>Analise 1</a:t>
            </a:r>
          </a:p>
          <a:p>
            <a:r>
              <a:rPr lang="pt-BR" sz="2200" dirty="0"/>
              <a:t>Analise 2</a:t>
            </a:r>
          </a:p>
          <a:p>
            <a:r>
              <a:rPr lang="pt-BR" sz="2200" dirty="0"/>
              <a:t>Analise 3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CEF2DD8-7F07-4DDB-9B03-5730C283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3</a:t>
            </a:r>
            <a:br>
              <a:rPr lang="pt-BR" b="1" dirty="0"/>
            </a:br>
            <a:r>
              <a:rPr lang="pt-BR" sz="3200" dirty="0"/>
              <a:t>BER: Transmissão Binária</a:t>
            </a:r>
          </a:p>
        </p:txBody>
      </p:sp>
    </p:spTree>
    <p:extLst>
      <p:ext uri="{BB962C8B-B14F-4D97-AF65-F5344CB8AC3E}">
        <p14:creationId xmlns:p14="http://schemas.microsoft.com/office/powerpoint/2010/main" val="103037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59710"/>
            <a:ext cx="3943350" cy="349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Resultados</a:t>
            </a:r>
          </a:p>
          <a:p>
            <a:r>
              <a:rPr lang="pt-BR" sz="2200" dirty="0"/>
              <a:t>O sinal </a:t>
            </a:r>
            <a:r>
              <a:rPr lang="pt-BR" sz="2200" dirty="0">
                <a:solidFill>
                  <a:srgbClr val="FF0000"/>
                </a:solidFill>
              </a:rPr>
              <a:t>antipodal</a:t>
            </a:r>
            <a:r>
              <a:rPr lang="pt-BR" sz="2200" dirty="0"/>
              <a:t> possuiu uma menor BER;</a:t>
            </a:r>
          </a:p>
          <a:p>
            <a:r>
              <a:rPr lang="pt-BR" sz="2200" dirty="0"/>
              <a:t>O sinal antipodal possui uma BER 3dB maior do que a BER do sinal ortogonal;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CEF2DD8-7F07-4DDB-9B03-5730C283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3</a:t>
            </a:r>
            <a:br>
              <a:rPr lang="pt-BR" b="1" dirty="0"/>
            </a:br>
            <a:r>
              <a:rPr lang="pt-BR" sz="3200" dirty="0"/>
              <a:t>BER: Transmissão Binária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C3CCD-9214-470E-B32A-E0B1A97E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77" y="2087248"/>
            <a:ext cx="4535001" cy="36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59710"/>
            <a:ext cx="3943350" cy="3493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Resultados</a:t>
            </a:r>
          </a:p>
          <a:p>
            <a:r>
              <a:rPr lang="pt-BR" sz="2200" dirty="0"/>
              <a:t>O sinal </a:t>
            </a:r>
            <a:r>
              <a:rPr lang="pt-BR" sz="2200" dirty="0">
                <a:solidFill>
                  <a:srgbClr val="FF0000"/>
                </a:solidFill>
              </a:rPr>
              <a:t>antipodal</a:t>
            </a:r>
            <a:r>
              <a:rPr lang="pt-BR" sz="2200" dirty="0"/>
              <a:t> possuiu uma performance melhor;</a:t>
            </a:r>
          </a:p>
          <a:p>
            <a:r>
              <a:rPr lang="pt-BR" sz="2200" dirty="0"/>
              <a:t>A taxa de erro de bit se estabilizou para potências de ruído mais elevadas;</a:t>
            </a:r>
          </a:p>
          <a:p>
            <a:r>
              <a:rPr lang="pt-BR" sz="2200" dirty="0"/>
              <a:t>A estabilização ocorreu mais rapidamente para o sinal ortogonal do que para o sinal antipodal.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CEF2DD8-7F07-4DDB-9B03-5730C283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4</a:t>
            </a:r>
            <a:br>
              <a:rPr lang="pt-BR" b="1" dirty="0"/>
            </a:br>
            <a:r>
              <a:rPr lang="pt-BR" sz="3200" b="1" dirty="0"/>
              <a:t>Formação de Pulsos</a:t>
            </a:r>
            <a:endParaRPr lang="pt-B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A5C0B-10C3-4D09-98E8-7E597D11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2499686"/>
            <a:ext cx="6777990" cy="34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6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59710"/>
            <a:ext cx="7886700" cy="349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Descrição</a:t>
            </a:r>
            <a:endParaRPr lang="pt-BR" sz="5400" b="1" dirty="0"/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Gerar sinais ortogonal e antipodal generalizados para qualquer número de bits dispostos em ordem aleatória ao longo do sinal;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Adicionar um ruído Gaussiano de média zero aos sinais;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Gerar um script para o receptor que estime os bits dos sinais ruidosos;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Calcular a taxa de erro de bits e definir qual modulação tem um melhor desempenho.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9FF677-C156-416E-AA06-A371F705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1</a:t>
            </a:r>
            <a:br>
              <a:rPr lang="pt-BR" b="1" dirty="0"/>
            </a:br>
            <a:r>
              <a:rPr lang="pt-BR" sz="3200" dirty="0"/>
              <a:t>Ondas Binárias Ortogonal e Antipodal</a:t>
            </a:r>
          </a:p>
        </p:txBody>
      </p:sp>
    </p:spTree>
    <p:extLst>
      <p:ext uri="{BB962C8B-B14F-4D97-AF65-F5344CB8AC3E}">
        <p14:creationId xmlns:p14="http://schemas.microsoft.com/office/powerpoint/2010/main" val="39299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11934"/>
            <a:ext cx="4696927" cy="4017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Solução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Foi feita uma média de todos os valores durante cada período de símbolo;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Calculou-se a média entre o maior e menor valor observado dentre as m</a:t>
            </a:r>
            <a:r>
              <a:rPr lang="en-GB" sz="2200" dirty="0"/>
              <a:t>édias do sinal;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Cada média foi comparada a este valor médio e, caso fosse superior à média do sinal, este período foi definido como bit 1, caso contrário, bit 0.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0BBFA3D-F8E4-4A5B-81CA-736B8163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1</a:t>
            </a:r>
            <a:br>
              <a:rPr lang="pt-BR" b="1" dirty="0"/>
            </a:br>
            <a:r>
              <a:rPr lang="pt-BR" sz="3200" dirty="0"/>
              <a:t>Ondas Binárias Ortogonal e Antipodal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DCAE6B-D7AC-4BF1-BC84-9E0A5AFE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577" y="1911934"/>
            <a:ext cx="3818423" cy="40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8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59710"/>
            <a:ext cx="3943350" cy="3493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Resultados</a:t>
            </a:r>
          </a:p>
          <a:p>
            <a:r>
              <a:rPr lang="pt-BR" sz="2200" dirty="0"/>
              <a:t>O sinal </a:t>
            </a:r>
            <a:r>
              <a:rPr lang="pt-BR" sz="2200" dirty="0">
                <a:solidFill>
                  <a:srgbClr val="FF0000"/>
                </a:solidFill>
              </a:rPr>
              <a:t>antipodal</a:t>
            </a:r>
            <a:r>
              <a:rPr lang="pt-BR" sz="2200" dirty="0"/>
              <a:t> possuiu uma performance melhor;</a:t>
            </a:r>
          </a:p>
          <a:p>
            <a:r>
              <a:rPr lang="pt-BR" sz="2200" dirty="0"/>
              <a:t>A taxa de erro de bit se estabilizou para potências de ruído mais elevadas;</a:t>
            </a:r>
          </a:p>
          <a:p>
            <a:r>
              <a:rPr lang="pt-BR" sz="2200" dirty="0"/>
              <a:t>A estabilização ocorreu mais rapidamente para o sinal ortogonal do que para o sinal antipodal.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99AE7-7B16-45A9-9BAE-F125789C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59710"/>
            <a:ext cx="4184956" cy="384261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CEF2DD8-7F07-4DDB-9B03-5730C283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1</a:t>
            </a:r>
            <a:br>
              <a:rPr lang="pt-BR" b="1" dirty="0"/>
            </a:br>
            <a:r>
              <a:rPr lang="pt-BR" sz="3200" dirty="0"/>
              <a:t>Ondas Binárias Ortogonal e Antipodal</a:t>
            </a:r>
          </a:p>
        </p:txBody>
      </p:sp>
    </p:spTree>
    <p:extLst>
      <p:ext uri="{BB962C8B-B14F-4D97-AF65-F5344CB8AC3E}">
        <p14:creationId xmlns:p14="http://schemas.microsoft.com/office/powerpoint/2010/main" val="77056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41236"/>
            <a:ext cx="3943350" cy="351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Conclusões</a:t>
            </a:r>
          </a:p>
          <a:p>
            <a:pPr marL="0" indent="0">
              <a:buNone/>
            </a:pPr>
            <a:r>
              <a:rPr lang="pt-BR" sz="2200" dirty="0"/>
              <a:t>A melhor performance era esperada devido ao menor intervalo de tempo provido para o bit 0 no sinal ortogonal;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C9134CA-F37E-48F5-8986-92034EB2141F}"/>
              </a:ext>
            </a:extLst>
          </p:cNvPr>
          <p:cNvSpPr txBox="1">
            <a:spLocks/>
          </p:cNvSpPr>
          <p:nvPr/>
        </p:nvSpPr>
        <p:spPr>
          <a:xfrm>
            <a:off x="4572000" y="2041235"/>
            <a:ext cx="3943350" cy="3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Nota sugerida</a:t>
            </a:r>
          </a:p>
          <a:p>
            <a:pPr marL="0" indent="0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5000" dirty="0"/>
              <a:t>10,0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4368609-F227-46F0-AA98-E2BD5E3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1</a:t>
            </a:r>
            <a:br>
              <a:rPr lang="pt-BR" b="1" dirty="0"/>
            </a:br>
            <a:r>
              <a:rPr lang="pt-BR" sz="3200" dirty="0"/>
              <a:t>Ondas Binárias Ortogonal e Antipodal</a:t>
            </a:r>
          </a:p>
        </p:txBody>
      </p:sp>
    </p:spTree>
    <p:extLst>
      <p:ext uri="{BB962C8B-B14F-4D97-AF65-F5344CB8AC3E}">
        <p14:creationId xmlns:p14="http://schemas.microsoft.com/office/powerpoint/2010/main" val="168496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059710"/>
            <a:ext cx="7886700" cy="34933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b="1" dirty="0"/>
              <a:t>Descrição</a:t>
            </a:r>
            <a:endParaRPr lang="pt-BR" sz="5400" b="1" dirty="0"/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Gerar sinais ortogonal e antipodal generalizados para qualquer número de bits dispostos em ordem aleatória;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Adicionar um ruído Gaussiano de média zero aos sinais;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Gerar um script para o receptor que estime os bits dos sinais ruidosos </a:t>
            </a:r>
            <a:r>
              <a:rPr lang="pt-BR" sz="2200" b="1" dirty="0"/>
              <a:t>utilizando a filtragem casada</a:t>
            </a:r>
            <a:r>
              <a:rPr lang="pt-BR" sz="2200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Calcular a taxa de erro de bits e definir qual modulação tem um melhor desempenho;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 dirty="0"/>
              <a:t>Verificar o desempenho para outra onda do tipo ortogonal.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99FF677-C156-416E-AA06-A371F705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2</a:t>
            </a:r>
            <a:br>
              <a:rPr lang="pt-BR" b="1" dirty="0"/>
            </a:br>
            <a:r>
              <a:rPr lang="pt-BR" sz="3200" dirty="0"/>
              <a:t>Filtragem Casada</a:t>
            </a:r>
          </a:p>
        </p:txBody>
      </p:sp>
    </p:spTree>
    <p:extLst>
      <p:ext uri="{BB962C8B-B14F-4D97-AF65-F5344CB8AC3E}">
        <p14:creationId xmlns:p14="http://schemas.microsoft.com/office/powerpoint/2010/main" val="173175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11934"/>
            <a:ext cx="4696927" cy="40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Solução</a:t>
            </a:r>
          </a:p>
          <a:p>
            <a:pPr marL="514350" indent="-514350">
              <a:buFont typeface="+mj-lt"/>
              <a:buAutoNum type="arabicPeriod"/>
            </a:pPr>
            <a:endParaRPr lang="pt-BR" sz="22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3B21F0D-3FE1-4520-9E46-8485C95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2</a:t>
            </a:r>
            <a:br>
              <a:rPr lang="pt-BR" b="1" dirty="0"/>
            </a:br>
            <a:r>
              <a:rPr lang="pt-BR" sz="3200" dirty="0"/>
              <a:t>Filtragem Casada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80B47-5951-472D-8B96-FD69A752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460" y="1032774"/>
            <a:ext cx="3177540" cy="489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1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911934"/>
            <a:ext cx="4696927" cy="40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Resultados</a:t>
            </a:r>
          </a:p>
          <a:p>
            <a:r>
              <a:rPr lang="en-GB" sz="2200" dirty="0"/>
              <a:t>Analise 1</a:t>
            </a:r>
          </a:p>
          <a:p>
            <a:r>
              <a:rPr lang="en-GB" sz="2200" dirty="0"/>
              <a:t>Analise 2</a:t>
            </a:r>
          </a:p>
          <a:p>
            <a:r>
              <a:rPr lang="en-GB" sz="2200" dirty="0"/>
              <a:t>Analise 3</a:t>
            </a:r>
            <a:endParaRPr lang="pt-BR" sz="22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3B21F0D-3FE1-4520-9E46-8485C951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2</a:t>
            </a:r>
            <a:br>
              <a:rPr lang="pt-BR" b="1" dirty="0"/>
            </a:br>
            <a:r>
              <a:rPr lang="pt-BR" sz="3200" dirty="0"/>
              <a:t>Filtragem Casada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CF6BD-936C-43F3-BCEB-DBC3A549A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70" y="1727224"/>
            <a:ext cx="4362711" cy="42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1" y="2041236"/>
            <a:ext cx="3943350" cy="3511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/>
              <a:t>Conclusões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C9134CA-F37E-48F5-8986-92034EB2141F}"/>
              </a:ext>
            </a:extLst>
          </p:cNvPr>
          <p:cNvSpPr txBox="1">
            <a:spLocks/>
          </p:cNvSpPr>
          <p:nvPr/>
        </p:nvSpPr>
        <p:spPr>
          <a:xfrm>
            <a:off x="4572000" y="2041235"/>
            <a:ext cx="3943350" cy="3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/>
              <a:t>Nota sugerida</a:t>
            </a:r>
          </a:p>
          <a:p>
            <a:pPr marL="0" indent="0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5000" dirty="0"/>
              <a:t>10,0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24368609-F227-46F0-AA98-E2BD5E3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9389"/>
            <a:ext cx="7886700" cy="1662545"/>
          </a:xfrm>
        </p:spPr>
        <p:txBody>
          <a:bodyPr anchor="t">
            <a:normAutofit/>
          </a:bodyPr>
          <a:lstStyle/>
          <a:p>
            <a:pPr algn="ctr"/>
            <a:r>
              <a:rPr lang="pt-B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Laboratório 2</a:t>
            </a:r>
            <a:br>
              <a:rPr lang="pt-BR" b="1" dirty="0"/>
            </a:br>
            <a:r>
              <a:rPr lang="pt-BR" sz="3200" dirty="0"/>
              <a:t>Filtragem Casada</a:t>
            </a:r>
          </a:p>
        </p:txBody>
      </p:sp>
    </p:spTree>
    <p:extLst>
      <p:ext uri="{BB962C8B-B14F-4D97-AF65-F5344CB8AC3E}">
        <p14:creationId xmlns:p14="http://schemas.microsoft.com/office/powerpoint/2010/main" val="3813114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14551</TotalTime>
  <Words>431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Comunicações Digitais Laboratórios 1-4</vt:lpstr>
      <vt:lpstr>Laboratório 1 Ondas Binárias Ortogonal e Antipodal</vt:lpstr>
      <vt:lpstr>Laboratório 1 Ondas Binárias Ortogonal e Antipodal</vt:lpstr>
      <vt:lpstr>Laboratório 1 Ondas Binárias Ortogonal e Antipodal</vt:lpstr>
      <vt:lpstr>Laboratório 1 Ondas Binárias Ortogonal e Antipodal</vt:lpstr>
      <vt:lpstr>Laboratório 2 Filtragem Casada</vt:lpstr>
      <vt:lpstr>Laboratório 2 Filtragem Casada</vt:lpstr>
      <vt:lpstr>Laboratório 2 Filtragem Casada</vt:lpstr>
      <vt:lpstr>Laboratório 2 Filtragem Casada</vt:lpstr>
      <vt:lpstr>Laboratório 3 BER: Transmissão Binária</vt:lpstr>
      <vt:lpstr>Laboratório 3 BER: Transmissão Binária</vt:lpstr>
      <vt:lpstr>Laboratório 3 BER: Transmissão Binária</vt:lpstr>
      <vt:lpstr>Laboratório 4 Formação de Pulsos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Thais Midorikawa</cp:lastModifiedBy>
  <cp:revision>35</cp:revision>
  <dcterms:created xsi:type="dcterms:W3CDTF">2016-02-05T12:36:21Z</dcterms:created>
  <dcterms:modified xsi:type="dcterms:W3CDTF">2018-04-06T21:41:27Z</dcterms:modified>
</cp:coreProperties>
</file>