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75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2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-240" y="-72"/>
      </p:cViewPr>
      <p:guideLst>
        <p:guide orient="horz" pos="2920"/>
        <p:guide orient="horz" pos="397"/>
        <p:guide orient="horz" pos="815"/>
        <p:guide pos="420"/>
        <p:guide pos="5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04933-2342-4CA2-920D-6CFAE4AF42F0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8C508-9378-416B-A78D-286D55287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8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16x9_Title im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80000" cy="5168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68172" y="1253056"/>
            <a:ext cx="5578628" cy="938718"/>
          </a:xfrm>
        </p:spPr>
        <p:txBody>
          <a:bodyPr/>
          <a:lstStyle>
            <a:lvl1pPr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A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8894 FEIT branded materials_Campus Screen PPT16x9_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80000" cy="51683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745" y="355217"/>
            <a:ext cx="8130122" cy="36591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smtClean="0"/>
              <a:t>Click to edit Master title style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45" y="1251477"/>
            <a:ext cx="8130122" cy="29649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600" b="1" i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0"/>
        </a:spcBef>
        <a:spcAft>
          <a:spcPts val="800"/>
        </a:spcAft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400"/>
        </a:spcAft>
        <a:buFontTx/>
        <a:buNone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000"/>
        </a:lnSpc>
        <a:spcBef>
          <a:spcPts val="0"/>
        </a:spcBef>
        <a:spcAft>
          <a:spcPts val="800"/>
        </a:spcAft>
        <a:buFont typeface="Arial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5900" algn="l" defTabSz="914400" rtl="0" eaLnBrk="1" latinLnBrk="0" hangingPunct="1">
        <a:lnSpc>
          <a:spcPts val="2000"/>
        </a:lnSpc>
        <a:spcBef>
          <a:spcPts val="0"/>
        </a:spcBef>
        <a:spcAft>
          <a:spcPts val="800"/>
        </a:spcAft>
        <a:buFont typeface="Arial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ts val="2000"/>
        </a:lnSpc>
        <a:spcBef>
          <a:spcPts val="0"/>
        </a:spcBef>
        <a:spcAft>
          <a:spcPts val="800"/>
        </a:spcAft>
        <a:buFont typeface="Arial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adschool.uts.edu.au/policies-rules/policies-assess-procedur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172" y="1253056"/>
            <a:ext cx="5578628" cy="2308324"/>
          </a:xfrm>
        </p:spPr>
        <p:txBody>
          <a:bodyPr/>
          <a:lstStyle/>
          <a:p>
            <a:r>
              <a:rPr lang="en-US" dirty="0" smtClean="0"/>
              <a:t>Confirmation of </a:t>
            </a:r>
            <a:r>
              <a:rPr lang="en-US" dirty="0"/>
              <a:t>Candidature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</a:t>
            </a:r>
            <a:r>
              <a:rPr lang="en-US" dirty="0" smtClean="0"/>
              <a:t>tage </a:t>
            </a:r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procedure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5" y="355217"/>
            <a:ext cx="8130122" cy="359073"/>
          </a:xfrm>
        </p:spPr>
        <p:txBody>
          <a:bodyPr/>
          <a:lstStyle/>
          <a:p>
            <a:r>
              <a:rPr lang="en-AU" sz="2800" dirty="0"/>
              <a:t>Time-Line for </a:t>
            </a:r>
            <a:r>
              <a:rPr lang="en-AU" sz="2800" dirty="0" smtClean="0"/>
              <a:t>Candidature </a:t>
            </a:r>
            <a:r>
              <a:rPr lang="en-AU" sz="2800" dirty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5" y="831851"/>
            <a:ext cx="8130122" cy="3384548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AU" sz="1400" b="1" dirty="0">
                <a:solidFill>
                  <a:srgbClr val="0070C0"/>
                </a:solidFill>
              </a:rPr>
              <a:t>One month in advance</a:t>
            </a:r>
          </a:p>
          <a:p>
            <a:pPr>
              <a:lnSpc>
                <a:spcPct val="80000"/>
              </a:lnSpc>
              <a:defRPr/>
            </a:pPr>
            <a:r>
              <a:rPr lang="en-AU" sz="1400" dirty="0" smtClean="0"/>
              <a:t>School HDR Coordinator </a:t>
            </a:r>
            <a:r>
              <a:rPr lang="en-AU" sz="1400" dirty="0"/>
              <a:t>and supervisor decide on Panel members</a:t>
            </a:r>
          </a:p>
          <a:p>
            <a:pPr>
              <a:lnSpc>
                <a:spcPct val="80000"/>
              </a:lnSpc>
              <a:defRPr/>
            </a:pPr>
            <a:r>
              <a:rPr lang="en-AU" sz="1400" dirty="0"/>
              <a:t>Assessor is appointed by the supervisor</a:t>
            </a:r>
          </a:p>
          <a:p>
            <a:pPr>
              <a:lnSpc>
                <a:spcPct val="80000"/>
              </a:lnSpc>
              <a:defRPr/>
            </a:pPr>
            <a:r>
              <a:rPr lang="en-AU" sz="1400" dirty="0"/>
              <a:t>Student gives draft assessment report to supervisors.</a:t>
            </a:r>
          </a:p>
          <a:p>
            <a:pPr>
              <a:lnSpc>
                <a:spcPct val="80000"/>
              </a:lnSpc>
              <a:defRPr/>
            </a:pPr>
            <a:r>
              <a:rPr lang="en-AU" sz="1400" dirty="0"/>
              <a:t>Student/supervisor send details of time/date/abstract to </a:t>
            </a:r>
            <a:r>
              <a:rPr lang="en-AU" sz="1400" dirty="0" smtClean="0"/>
              <a:t>School Professional Staff</a:t>
            </a:r>
            <a:endParaRPr lang="en-AU" sz="1400" dirty="0"/>
          </a:p>
          <a:p>
            <a:pPr>
              <a:lnSpc>
                <a:spcPct val="80000"/>
              </a:lnSpc>
              <a:defRPr/>
            </a:pPr>
            <a:r>
              <a:rPr lang="en-AU" sz="1400" dirty="0" smtClean="0"/>
              <a:t>Who Contact </a:t>
            </a:r>
            <a:r>
              <a:rPr lang="en-AU" sz="1400" dirty="0"/>
              <a:t>Room Bookings &lt;Room.Bookings@uts.edu.au&gt;</a:t>
            </a:r>
            <a:r>
              <a:rPr lang="en-AU" sz="1400" dirty="0">
                <a:solidFill>
                  <a:srgbClr val="9933FF"/>
                </a:solidFill>
              </a:rPr>
              <a:t/>
            </a:r>
            <a:br>
              <a:rPr lang="en-AU" sz="1400" dirty="0">
                <a:solidFill>
                  <a:srgbClr val="9933FF"/>
                </a:solidFill>
              </a:rPr>
            </a:br>
            <a:endParaRPr lang="en-AU" sz="1400" dirty="0">
              <a:solidFill>
                <a:srgbClr val="9933FF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AU" sz="1400" b="1" dirty="0" smtClean="0">
                <a:solidFill>
                  <a:srgbClr val="0070C0"/>
                </a:solidFill>
              </a:rPr>
              <a:t>Two </a:t>
            </a:r>
            <a:r>
              <a:rPr lang="en-AU" sz="1400" b="1" dirty="0">
                <a:solidFill>
                  <a:srgbClr val="0070C0"/>
                </a:solidFill>
              </a:rPr>
              <a:t>weeks before </a:t>
            </a:r>
            <a:r>
              <a:rPr lang="en-AU" sz="1400" b="1" dirty="0" smtClean="0">
                <a:solidFill>
                  <a:srgbClr val="0070C0"/>
                </a:solidFill>
              </a:rPr>
              <a:t>assessment</a:t>
            </a:r>
            <a:endParaRPr lang="en-AU" sz="1400" b="1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AU" sz="1400" dirty="0"/>
              <a:t>Student submits </a:t>
            </a:r>
            <a:r>
              <a:rPr lang="en-AU" sz="1400" dirty="0" smtClean="0"/>
              <a:t>final assessment report </a:t>
            </a:r>
            <a:r>
              <a:rPr lang="en-AU" sz="1400" dirty="0"/>
              <a:t>to all </a:t>
            </a:r>
            <a:r>
              <a:rPr lang="en-AU" sz="1400" dirty="0" smtClean="0"/>
              <a:t>panel </a:t>
            </a:r>
            <a:r>
              <a:rPr lang="en-AU" sz="1400" dirty="0"/>
              <a:t>members</a:t>
            </a:r>
          </a:p>
          <a:p>
            <a:pPr>
              <a:lnSpc>
                <a:spcPct val="80000"/>
              </a:lnSpc>
              <a:defRPr/>
            </a:pPr>
            <a:r>
              <a:rPr lang="en-AU" sz="1400" dirty="0" smtClean="0"/>
              <a:t>School </a:t>
            </a:r>
            <a:r>
              <a:rPr lang="en-AU" sz="1400" dirty="0"/>
              <a:t>announces seminar details to broad audience</a:t>
            </a:r>
          </a:p>
          <a:p>
            <a:pPr>
              <a:lnSpc>
                <a:spcPct val="80000"/>
              </a:lnSpc>
              <a:defRPr/>
            </a:pPr>
            <a:r>
              <a:rPr lang="en-AU" sz="1400" dirty="0" smtClean="0"/>
              <a:t>Formal assessment seminar </a:t>
            </a:r>
            <a:r>
              <a:rPr lang="en-AU" sz="1400" dirty="0"/>
              <a:t>may be held in VC week or a time that suits all panel members.</a:t>
            </a:r>
          </a:p>
          <a:p>
            <a:pPr>
              <a:lnSpc>
                <a:spcPct val="80000"/>
              </a:lnSpc>
              <a:defRPr/>
            </a:pPr>
            <a:r>
              <a:rPr lang="en-AU" sz="1400" b="1" dirty="0" smtClean="0">
                <a:solidFill>
                  <a:srgbClr val="0070C0"/>
                </a:solidFill>
              </a:rPr>
              <a:t>The </a:t>
            </a:r>
            <a:r>
              <a:rPr lang="en-AU" sz="1400" b="1" dirty="0">
                <a:solidFill>
                  <a:srgbClr val="0070C0"/>
                </a:solidFill>
              </a:rPr>
              <a:t>day before the seminar</a:t>
            </a:r>
          </a:p>
          <a:p>
            <a:pPr>
              <a:lnSpc>
                <a:spcPct val="80000"/>
              </a:lnSpc>
              <a:defRPr/>
            </a:pPr>
            <a:r>
              <a:rPr lang="en-AU" sz="1400" dirty="0"/>
              <a:t>The student rehearses and tests equipment</a:t>
            </a:r>
          </a:p>
        </p:txBody>
      </p:sp>
    </p:spTree>
    <p:extLst>
      <p:ext uri="{BB962C8B-B14F-4D97-AF65-F5344CB8AC3E}">
        <p14:creationId xmlns:p14="http://schemas.microsoft.com/office/powerpoint/2010/main" val="8613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Report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5" y="927101"/>
            <a:ext cx="8130122" cy="3289298"/>
          </a:xfrm>
        </p:spPr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en-US" sz="1400" dirty="0" smtClean="0"/>
              <a:t>The report, nominally </a:t>
            </a:r>
            <a:r>
              <a:rPr lang="en-US" sz="1400" dirty="0"/>
              <a:t>10,000 </a:t>
            </a:r>
            <a:r>
              <a:rPr lang="en-US" sz="1400" dirty="0" smtClean="0"/>
              <a:t>words, should </a:t>
            </a:r>
            <a:r>
              <a:rPr lang="en-US" sz="1400" dirty="0"/>
              <a:t>contain:</a:t>
            </a:r>
          </a:p>
          <a:p>
            <a:pPr marL="381000" indent="-381000">
              <a:lnSpc>
                <a:spcPct val="80000"/>
              </a:lnSpc>
            </a:pPr>
            <a:r>
              <a:rPr lang="en-US" sz="1400" dirty="0"/>
              <a:t>       - Introduction</a:t>
            </a:r>
          </a:p>
          <a:p>
            <a:pPr marL="381000" indent="-381000">
              <a:lnSpc>
                <a:spcPct val="80000"/>
              </a:lnSpc>
            </a:pPr>
            <a:r>
              <a:rPr lang="en-US" sz="1400" dirty="0"/>
              <a:t>       - Background</a:t>
            </a:r>
          </a:p>
          <a:p>
            <a:pPr marL="381000" indent="-381000">
              <a:lnSpc>
                <a:spcPct val="80000"/>
              </a:lnSpc>
            </a:pPr>
            <a:r>
              <a:rPr lang="en-US" sz="1400" dirty="0"/>
              <a:t>       - Comprehensive literature </a:t>
            </a:r>
            <a:r>
              <a:rPr lang="en-US" sz="1400" dirty="0" smtClean="0"/>
              <a:t>review</a:t>
            </a:r>
          </a:p>
          <a:p>
            <a:pPr marL="381000" indent="-381000">
              <a:lnSpc>
                <a:spcPct val="80000"/>
              </a:lnSpc>
            </a:pPr>
            <a:r>
              <a:rPr lang="en-US" sz="1400" b="0" dirty="0"/>
              <a:t>	</a:t>
            </a:r>
            <a:r>
              <a:rPr lang="en-US" sz="1400" b="0" dirty="0" smtClean="0"/>
              <a:t>- Research </a:t>
            </a:r>
            <a:r>
              <a:rPr lang="en-US" sz="1400" b="0" dirty="0"/>
              <a:t>question and its contribution to knowledge</a:t>
            </a:r>
          </a:p>
          <a:p>
            <a:pPr marL="381000" indent="-381000">
              <a:lnSpc>
                <a:spcPct val="80000"/>
              </a:lnSpc>
            </a:pPr>
            <a:r>
              <a:rPr lang="en-US" sz="1400" dirty="0"/>
              <a:t>       - Research </a:t>
            </a:r>
            <a:r>
              <a:rPr lang="en-US" sz="1400" dirty="0" smtClean="0"/>
              <a:t>objectives and </a:t>
            </a:r>
            <a:r>
              <a:rPr lang="en-US" sz="1400" dirty="0"/>
              <a:t>scope</a:t>
            </a:r>
          </a:p>
          <a:p>
            <a:pPr marL="381000" indent="-381000">
              <a:lnSpc>
                <a:spcPct val="80000"/>
              </a:lnSpc>
            </a:pPr>
            <a:r>
              <a:rPr lang="en-US" sz="1400" dirty="0"/>
              <a:t>       - Research methodology</a:t>
            </a:r>
          </a:p>
          <a:p>
            <a:pPr marL="381000" indent="-381000">
              <a:lnSpc>
                <a:spcPct val="80000"/>
              </a:lnSpc>
            </a:pPr>
            <a:r>
              <a:rPr lang="en-US" sz="1400" dirty="0"/>
              <a:t>       - Justification of methodology</a:t>
            </a:r>
          </a:p>
          <a:p>
            <a:pPr marL="381000" indent="-381000">
              <a:lnSpc>
                <a:spcPct val="80000"/>
              </a:lnSpc>
            </a:pPr>
            <a:r>
              <a:rPr lang="en-US" sz="1400" dirty="0"/>
              <a:t>	</a:t>
            </a:r>
            <a:r>
              <a:rPr lang="en-US" sz="1400" dirty="0" smtClean="0"/>
              <a:t>- </a:t>
            </a:r>
            <a:r>
              <a:rPr lang="en-US" sz="1400" dirty="0"/>
              <a:t>Consideration of ethics and risks</a:t>
            </a:r>
          </a:p>
          <a:p>
            <a:pPr marL="381000" indent="-381000">
              <a:lnSpc>
                <a:spcPct val="80000"/>
              </a:lnSpc>
            </a:pPr>
            <a:r>
              <a:rPr lang="en-US" sz="1400" dirty="0"/>
              <a:t>       - Future research plan (timetable)</a:t>
            </a:r>
          </a:p>
          <a:p>
            <a:pPr marL="381000" indent="-381000">
              <a:lnSpc>
                <a:spcPct val="80000"/>
              </a:lnSpc>
            </a:pPr>
            <a:r>
              <a:rPr lang="en-US" sz="1400" dirty="0"/>
              <a:t>       - Results to date</a:t>
            </a:r>
          </a:p>
          <a:p>
            <a:pPr marL="381000" indent="-381000">
              <a:lnSpc>
                <a:spcPct val="80000"/>
              </a:lnSpc>
            </a:pPr>
            <a:r>
              <a:rPr lang="en-US" sz="1400" dirty="0"/>
              <a:t>       - </a:t>
            </a:r>
            <a:r>
              <a:rPr lang="en-US" sz="1400" dirty="0" smtClean="0"/>
              <a:t>Conclusions</a:t>
            </a:r>
          </a:p>
          <a:p>
            <a:pPr marL="381000" indent="-381000">
              <a:lnSpc>
                <a:spcPct val="80000"/>
              </a:lnSpc>
            </a:pPr>
            <a:r>
              <a:rPr lang="en-US" sz="1400" b="0" dirty="0"/>
              <a:t>	</a:t>
            </a:r>
            <a:r>
              <a:rPr lang="en-US" sz="1400" b="0" dirty="0" smtClean="0"/>
              <a:t>- References</a:t>
            </a:r>
            <a:r>
              <a:rPr lang="en-US" sz="1400" dirty="0" smtClean="0"/>
              <a:t> 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2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5" y="355217"/>
            <a:ext cx="8130122" cy="686791"/>
          </a:xfrm>
        </p:spPr>
        <p:txBody>
          <a:bodyPr/>
          <a:lstStyle/>
          <a:p>
            <a:r>
              <a:rPr lang="en-US" sz="2000" dirty="0" smtClean="0"/>
              <a:t>Seminar invitation 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5" y="838201"/>
            <a:ext cx="8130122" cy="3378198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Student to email </a:t>
            </a:r>
            <a:r>
              <a:rPr lang="en-US" sz="1400" dirty="0"/>
              <a:t>the following details to the </a:t>
            </a:r>
            <a:r>
              <a:rPr lang="en-US" sz="1400" dirty="0" smtClean="0"/>
              <a:t>School Professional staff who will invite an audience to your seminar.</a:t>
            </a:r>
          </a:p>
          <a:p>
            <a:pPr>
              <a:defRPr/>
            </a:pPr>
            <a:r>
              <a:rPr lang="en-AU" sz="1400" b="1" dirty="0" smtClean="0"/>
              <a:t>Student name, Student number,  Course </a:t>
            </a:r>
            <a:r>
              <a:rPr lang="en-AU" sz="1400" b="1" dirty="0"/>
              <a:t>details</a:t>
            </a:r>
          </a:p>
          <a:p>
            <a:pPr>
              <a:defRPr/>
            </a:pPr>
            <a:r>
              <a:rPr lang="en-AU" sz="1400" dirty="0"/>
              <a:t>Principal Supervisor’s name</a:t>
            </a:r>
          </a:p>
          <a:p>
            <a:pPr>
              <a:defRPr/>
            </a:pPr>
            <a:r>
              <a:rPr lang="en-AU" sz="1400" dirty="0"/>
              <a:t>Co-supervisor’s name</a:t>
            </a:r>
          </a:p>
          <a:p>
            <a:pPr>
              <a:defRPr/>
            </a:pPr>
            <a:r>
              <a:rPr lang="en-AU" sz="1400" dirty="0"/>
              <a:t>Alternate supervisor’s </a:t>
            </a:r>
            <a:r>
              <a:rPr lang="en-AU" sz="1400" dirty="0" smtClean="0"/>
              <a:t>name, External </a:t>
            </a:r>
            <a:r>
              <a:rPr lang="en-AU" sz="1400" dirty="0"/>
              <a:t>supervisor’s name</a:t>
            </a:r>
          </a:p>
          <a:p>
            <a:pPr>
              <a:defRPr/>
            </a:pPr>
            <a:r>
              <a:rPr lang="en-AU" sz="1400" dirty="0"/>
              <a:t>Assessor’s name</a:t>
            </a:r>
          </a:p>
          <a:p>
            <a:pPr>
              <a:defRPr/>
            </a:pPr>
            <a:r>
              <a:rPr lang="en-AU" sz="1400" dirty="0"/>
              <a:t>Chairperson’s name</a:t>
            </a:r>
          </a:p>
          <a:p>
            <a:pPr>
              <a:defRPr/>
            </a:pPr>
            <a:r>
              <a:rPr lang="en-AU" sz="1400" dirty="0" smtClean="0"/>
              <a:t>Date, Time, Venue</a:t>
            </a:r>
            <a:endParaRPr lang="en-AU" sz="1400" dirty="0"/>
          </a:p>
          <a:p>
            <a:pPr>
              <a:defRPr/>
            </a:pPr>
            <a:r>
              <a:rPr lang="en-AU" sz="1400" dirty="0"/>
              <a:t>Title of </a:t>
            </a:r>
            <a:r>
              <a:rPr lang="en-AU" sz="1400" dirty="0" smtClean="0"/>
              <a:t>thesis and Abstract</a:t>
            </a:r>
            <a:endParaRPr lang="en-AU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Candidate Assessment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4" y="857250"/>
            <a:ext cx="8375655" cy="3575049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The </a:t>
            </a:r>
            <a:r>
              <a:rPr lang="en-US" dirty="0" smtClean="0"/>
              <a:t>assessment seminar is </a:t>
            </a:r>
            <a:r>
              <a:rPr lang="en-US" dirty="0"/>
              <a:t>presided over by </a:t>
            </a:r>
            <a:r>
              <a:rPr lang="en-US" dirty="0" smtClean="0"/>
              <a:t>a panel chairperson (RDC member)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Total </a:t>
            </a:r>
            <a:r>
              <a:rPr lang="en-US" dirty="0"/>
              <a:t>time is 1 hour and 15 minutes</a:t>
            </a:r>
            <a:r>
              <a:rPr lang="en-US" dirty="0" smtClean="0"/>
              <a:t>: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</a:pPr>
            <a:endParaRPr lang="en-US" dirty="0"/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AutoNum type="arabicParenBoth"/>
            </a:pPr>
            <a:r>
              <a:rPr lang="en-US" dirty="0"/>
              <a:t>30 minute presentation by candidate</a:t>
            </a:r>
            <a:r>
              <a:rPr lang="en-US" dirty="0" smtClean="0"/>
              <a:t>,</a:t>
            </a:r>
            <a:endParaRPr lang="en-US" dirty="0"/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AutoNum type="arabicParenBoth"/>
            </a:pPr>
            <a:r>
              <a:rPr lang="en-US" dirty="0"/>
              <a:t>15 minutes of questions from panel and audience members</a:t>
            </a:r>
            <a:r>
              <a:rPr lang="en-US" dirty="0" smtClean="0"/>
              <a:t>,</a:t>
            </a:r>
            <a:endParaRPr lang="en-US" dirty="0"/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AutoNum type="arabicParenBoth"/>
            </a:pPr>
            <a:r>
              <a:rPr lang="en-US" dirty="0"/>
              <a:t>15 minutes of panel deliberation and discussion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without candidate and audience </a:t>
            </a:r>
            <a:r>
              <a:rPr lang="en-US" dirty="0" smtClean="0"/>
              <a:t>in attendance)</a:t>
            </a:r>
            <a:endParaRPr lang="en-US" dirty="0"/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AutoNum type="arabicParenBoth"/>
            </a:pPr>
            <a:r>
              <a:rPr lang="en-US" dirty="0"/>
              <a:t>Candidate invited back for result and feedback by panel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AU" sz="1400" dirty="0" smtClean="0"/>
              <a:t>(</a:t>
            </a:r>
            <a:r>
              <a:rPr lang="en-AU" sz="1400" dirty="0"/>
              <a:t>Panel members to complete </a:t>
            </a:r>
            <a:r>
              <a:rPr lang="en-AU" sz="1400" dirty="0" smtClean="0"/>
              <a:t>an assessment form </a:t>
            </a:r>
            <a:r>
              <a:rPr lang="en-AU" sz="1400" dirty="0"/>
              <a:t>which will </a:t>
            </a:r>
            <a:r>
              <a:rPr lang="en-AU" sz="1400" dirty="0" smtClean="0"/>
              <a:t>be later copied by the R&amp;D staff and </a:t>
            </a:r>
            <a:r>
              <a:rPr lang="en-AU" sz="1400" dirty="0"/>
              <a:t>given to the candidate for </a:t>
            </a:r>
            <a:r>
              <a:rPr lang="en-AU" sz="1400" dirty="0" smtClean="0"/>
              <a:t>records)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5" y="355217"/>
            <a:ext cx="8130122" cy="359073"/>
          </a:xfrm>
        </p:spPr>
        <p:txBody>
          <a:bodyPr/>
          <a:lstStyle/>
          <a:p>
            <a:r>
              <a:rPr lang="en-US" sz="2800" dirty="0"/>
              <a:t>What should be presented?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5" y="882651"/>
            <a:ext cx="8130122" cy="3333748"/>
          </a:xfrm>
        </p:spPr>
        <p:txBody>
          <a:bodyPr/>
          <a:lstStyle/>
          <a:p>
            <a:endParaRPr lang="en-AU" dirty="0" smtClean="0">
              <a:latin typeface="Arial" charset="0"/>
            </a:endParaRPr>
          </a:p>
          <a:p>
            <a:r>
              <a:rPr lang="en-AU" dirty="0" smtClean="0">
                <a:latin typeface="Arial" charset="0"/>
              </a:rPr>
              <a:t>A </a:t>
            </a:r>
            <a:r>
              <a:rPr lang="en-AU" dirty="0">
                <a:latin typeface="Arial" charset="0"/>
              </a:rPr>
              <a:t>concise summary of the Assessment Report presented in a professional and structured </a:t>
            </a:r>
            <a:r>
              <a:rPr lang="en-AU" dirty="0" smtClean="0">
                <a:latin typeface="Arial" charset="0"/>
              </a:rPr>
              <a:t>manner</a:t>
            </a:r>
            <a:br>
              <a:rPr lang="en-AU" dirty="0" smtClean="0">
                <a:latin typeface="Arial" charset="0"/>
              </a:rPr>
            </a:br>
            <a:r>
              <a:rPr lang="en-AU" b="1" dirty="0"/>
              <a:t/>
            </a:r>
            <a:br>
              <a:rPr lang="en-AU" b="1" dirty="0"/>
            </a:br>
            <a:r>
              <a:rPr lang="en-US" dirty="0" smtClean="0">
                <a:latin typeface="Arial" charset="0"/>
              </a:rPr>
              <a:t>If </a:t>
            </a:r>
            <a:r>
              <a:rPr lang="en-US" dirty="0">
                <a:latin typeface="Arial" charset="0"/>
              </a:rPr>
              <a:t>your research involves animals or people (</a:t>
            </a:r>
            <a:r>
              <a:rPr lang="en-US" dirty="0" err="1">
                <a:latin typeface="Arial" charset="0"/>
              </a:rPr>
              <a:t>eg</a:t>
            </a:r>
            <a:r>
              <a:rPr lang="en-US" dirty="0">
                <a:latin typeface="Arial" charset="0"/>
              </a:rPr>
              <a:t> surveys) – you are required to obtain ethics approval or </a:t>
            </a:r>
            <a:r>
              <a:rPr lang="en-US" dirty="0" smtClean="0">
                <a:latin typeface="Arial" charset="0"/>
              </a:rPr>
              <a:t>negligible/nil </a:t>
            </a:r>
            <a:r>
              <a:rPr lang="en-US" dirty="0">
                <a:latin typeface="Arial" charset="0"/>
              </a:rPr>
              <a:t>risk assessment. See RIO website</a:t>
            </a:r>
            <a:r>
              <a:rPr lang="en-US" dirty="0" smtClean="0">
                <a:latin typeface="Arial" charset="0"/>
              </a:rPr>
              <a:t>.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If you are conducting laboratory or field work – you need to know about risk management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If </a:t>
            </a:r>
            <a:r>
              <a:rPr lang="en-US" dirty="0">
                <a:latin typeface="Arial" charset="0"/>
              </a:rPr>
              <a:t>travel is involved </a:t>
            </a:r>
            <a:r>
              <a:rPr lang="en-US" dirty="0" smtClean="0">
                <a:latin typeface="Arial" charset="0"/>
              </a:rPr>
              <a:t>– seek travel </a:t>
            </a:r>
            <a:r>
              <a:rPr lang="en-US" dirty="0">
                <a:latin typeface="Arial" charset="0"/>
              </a:rPr>
              <a:t>approval &amp; insurance</a:t>
            </a:r>
          </a:p>
          <a:p>
            <a:pPr algn="ctr"/>
            <a:endParaRPr lang="en-US" dirty="0">
              <a:solidFill>
                <a:srgbClr val="FF3300"/>
              </a:solidFill>
              <a:latin typeface="Arial" charset="0"/>
            </a:endParaRPr>
          </a:p>
          <a:p>
            <a:pPr algn="ctr"/>
            <a:endParaRPr lang="en-US" dirty="0" smtClean="0">
              <a:latin typeface="Arial" charset="0"/>
            </a:endParaRPr>
          </a:p>
          <a:p>
            <a:pPr algn="ctr"/>
            <a:endParaRPr lang="en-AU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0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Who is on the Assessment Panel?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5" y="952501"/>
            <a:ext cx="8130122" cy="3263898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A minimum of three people is advised</a:t>
            </a:r>
            <a:r>
              <a:rPr lang="en-US" dirty="0" smtClean="0">
                <a:latin typeface="Arial" charset="0"/>
              </a:rPr>
              <a:t>.</a:t>
            </a:r>
            <a:endParaRPr lang="en-US" dirty="0">
              <a:latin typeface="Arial" charset="0"/>
            </a:endParaRPr>
          </a:p>
          <a:p>
            <a:pPr>
              <a:buFontTx/>
              <a:buChar char="•"/>
            </a:pPr>
            <a:r>
              <a:rPr lang="en-US" b="1" dirty="0"/>
              <a:t>Panel Chair </a:t>
            </a:r>
            <a:r>
              <a:rPr lang="en-US" dirty="0"/>
              <a:t>(usually </a:t>
            </a:r>
            <a:r>
              <a:rPr lang="en-US" dirty="0" smtClean="0"/>
              <a:t>a </a:t>
            </a:r>
            <a:r>
              <a:rPr lang="en-US" dirty="0"/>
              <a:t>School </a:t>
            </a:r>
            <a:r>
              <a:rPr lang="en-US" dirty="0" smtClean="0"/>
              <a:t>RDC Member)</a:t>
            </a:r>
            <a:endParaRPr lang="en-US" dirty="0"/>
          </a:p>
          <a:p>
            <a:pPr>
              <a:buFontTx/>
              <a:buChar char="•"/>
            </a:pPr>
            <a:r>
              <a:rPr lang="en-US" b="1" dirty="0" smtClean="0"/>
              <a:t>Principal </a:t>
            </a:r>
            <a:r>
              <a:rPr lang="en-US" b="1" dirty="0" smtClean="0"/>
              <a:t>Supervisor</a:t>
            </a:r>
            <a:endParaRPr lang="en-US" dirty="0"/>
          </a:p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b="1" dirty="0" smtClean="0"/>
              <a:t>Assessor</a:t>
            </a:r>
            <a:r>
              <a:rPr lang="en-US" dirty="0" smtClean="0"/>
              <a:t>- senior researcher who </a:t>
            </a:r>
            <a:r>
              <a:rPr lang="en-US" dirty="0"/>
              <a:t>is an expert in the </a:t>
            </a:r>
            <a:r>
              <a:rPr lang="en-US" dirty="0" smtClean="0"/>
              <a:t>field</a:t>
            </a:r>
            <a:endParaRPr lang="en-US" dirty="0"/>
          </a:p>
          <a:p>
            <a:pPr>
              <a:buFontTx/>
              <a:buChar char="•"/>
            </a:pPr>
            <a:r>
              <a:rPr lang="en-US" sz="2200" dirty="0"/>
              <a:t> </a:t>
            </a:r>
            <a:r>
              <a:rPr lang="en-US" b="1" dirty="0"/>
              <a:t>Optional- </a:t>
            </a:r>
            <a:r>
              <a:rPr lang="en-US" dirty="0"/>
              <a:t>additional panel </a:t>
            </a:r>
            <a:r>
              <a:rPr lang="en-US" dirty="0" smtClean="0"/>
              <a:t>member (maximum </a:t>
            </a:r>
            <a:r>
              <a:rPr lang="en-US" dirty="0"/>
              <a:t>one) capable of assessing  </a:t>
            </a:r>
            <a:br>
              <a:rPr lang="en-US" dirty="0"/>
            </a:br>
            <a:r>
              <a:rPr lang="en-US" dirty="0"/>
              <a:t>  the progress of your work. </a:t>
            </a:r>
            <a:r>
              <a:rPr lang="en-US" dirty="0" smtClean="0"/>
              <a:t>This </a:t>
            </a:r>
            <a:r>
              <a:rPr lang="en-US" dirty="0"/>
              <a:t>can be: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 </a:t>
            </a:r>
            <a:r>
              <a:rPr lang="en-US" b="1" dirty="0"/>
              <a:t>other supervisor</a:t>
            </a:r>
            <a:r>
              <a:rPr lang="en-US" dirty="0"/>
              <a:t>, external or internal,</a:t>
            </a:r>
          </a:p>
          <a:p>
            <a:r>
              <a:rPr lang="en-US" dirty="0"/>
              <a:t>	 </a:t>
            </a:r>
            <a:r>
              <a:rPr lang="en-US" b="1" dirty="0"/>
              <a:t>industry advisor</a:t>
            </a:r>
            <a:r>
              <a:rPr lang="en-US" dirty="0"/>
              <a:t>, </a:t>
            </a:r>
          </a:p>
          <a:p>
            <a:r>
              <a:rPr lang="en-US" dirty="0"/>
              <a:t>	 </a:t>
            </a:r>
            <a:r>
              <a:rPr lang="en-US" b="1" dirty="0"/>
              <a:t>other academic </a:t>
            </a:r>
            <a:r>
              <a:rPr lang="en-US" dirty="0"/>
              <a:t>who has knowledge of the topic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5" y="355217"/>
            <a:ext cx="8130122" cy="718145"/>
          </a:xfrm>
        </p:spPr>
        <p:txBody>
          <a:bodyPr/>
          <a:lstStyle/>
          <a:p>
            <a:r>
              <a:rPr lang="en-US" sz="2400" dirty="0">
                <a:latin typeface="Arial" charset="0"/>
              </a:rPr>
              <a:t>Research Degree Committee Members</a:t>
            </a:r>
            <a:r>
              <a:rPr lang="en-US" sz="2800" dirty="0">
                <a:latin typeface="Arial" charset="0"/>
              </a:rPr>
              <a:t/>
            </a:r>
            <a:br>
              <a:rPr lang="en-US" sz="2800" dirty="0">
                <a:latin typeface="Arial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825500"/>
            <a:ext cx="8807450" cy="37401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sz="1400" dirty="0">
                <a:solidFill>
                  <a:schemeClr val="accent6"/>
                </a:solidFill>
              </a:rPr>
              <a:t>Chair</a:t>
            </a:r>
            <a:r>
              <a:rPr lang="en-AU" sz="1400" b="1" dirty="0"/>
              <a:t> 		</a:t>
            </a:r>
            <a:r>
              <a:rPr lang="en-AU" sz="1400" b="1" dirty="0" smtClean="0"/>
              <a:t> 	</a:t>
            </a:r>
            <a:r>
              <a:rPr lang="en-AU" sz="1400" dirty="0" smtClean="0"/>
              <a:t>A/Prof </a:t>
            </a:r>
            <a:r>
              <a:rPr lang="en-AU" sz="1400" dirty="0" err="1"/>
              <a:t>Mehran</a:t>
            </a:r>
            <a:r>
              <a:rPr lang="en-AU" sz="1400" dirty="0"/>
              <a:t> </a:t>
            </a:r>
            <a:r>
              <a:rPr lang="en-AU" sz="1400" dirty="0" err="1" smtClean="0"/>
              <a:t>Abolhasan</a:t>
            </a:r>
            <a:r>
              <a:rPr lang="en-AU" sz="1400" dirty="0" smtClean="0"/>
              <a:t>, Director of </a:t>
            </a:r>
            <a:r>
              <a:rPr lang="en-AU" sz="1400" dirty="0"/>
              <a:t>R</a:t>
            </a:r>
            <a:r>
              <a:rPr lang="en-AU" sz="1400" dirty="0" smtClean="0"/>
              <a:t>esearch Programs</a:t>
            </a:r>
            <a:endParaRPr lang="en-AU" sz="14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AU" sz="1400" dirty="0">
                <a:solidFill>
                  <a:schemeClr val="accent6"/>
                </a:solidFill>
              </a:rPr>
              <a:t>Alternate Chair </a:t>
            </a:r>
            <a:r>
              <a:rPr lang="en-AU" sz="1400" b="1" dirty="0" smtClean="0"/>
              <a:t>		</a:t>
            </a:r>
            <a:r>
              <a:rPr lang="en-AU" sz="1400" dirty="0" smtClean="0"/>
              <a:t>Prof </a:t>
            </a:r>
            <a:r>
              <a:rPr lang="en-AU" sz="1400" dirty="0" err="1"/>
              <a:t>Jie</a:t>
            </a:r>
            <a:r>
              <a:rPr lang="en-AU" sz="1400" dirty="0"/>
              <a:t> Lu, </a:t>
            </a:r>
            <a:r>
              <a:rPr lang="en-AU" sz="1400" dirty="0" err="1"/>
              <a:t>Assoc</a:t>
            </a:r>
            <a:r>
              <a:rPr lang="en-AU" sz="1400" dirty="0"/>
              <a:t> </a:t>
            </a:r>
            <a:r>
              <a:rPr lang="en-AU" sz="1400" dirty="0" smtClean="0"/>
              <a:t>Dean (Research)</a:t>
            </a:r>
            <a:r>
              <a:rPr lang="en-AU" sz="2000" u="sng" dirty="0" smtClean="0"/>
              <a:t/>
            </a:r>
            <a:br>
              <a:rPr lang="en-AU" sz="2000" u="sng" dirty="0" smtClean="0"/>
            </a:br>
            <a:r>
              <a:rPr lang="en-AU" sz="1400" u="sng" dirty="0" smtClean="0"/>
              <a:t>Schools</a:t>
            </a:r>
            <a:r>
              <a:rPr lang="en-AU" dirty="0"/>
              <a:t/>
            </a:r>
            <a:br>
              <a:rPr lang="en-AU" dirty="0"/>
            </a:br>
            <a:r>
              <a:rPr lang="en-AU" sz="1400" dirty="0">
                <a:solidFill>
                  <a:schemeClr val="accent6"/>
                </a:solidFill>
              </a:rPr>
              <a:t>Civil &amp; Environmental </a:t>
            </a:r>
            <a:r>
              <a:rPr lang="en-AU" sz="1400" dirty="0" smtClean="0">
                <a:solidFill>
                  <a:schemeClr val="accent6"/>
                </a:solidFill>
              </a:rPr>
              <a:t>Engineering</a:t>
            </a:r>
            <a:r>
              <a:rPr lang="en-AU" sz="1400" dirty="0" smtClean="0"/>
              <a:t>:	</a:t>
            </a:r>
            <a:br>
              <a:rPr lang="en-AU" sz="1400" dirty="0" smtClean="0"/>
            </a:br>
            <a:r>
              <a:rPr lang="en-AU" sz="1400" dirty="0" smtClean="0"/>
              <a:t>Prof </a:t>
            </a:r>
            <a:r>
              <a:rPr lang="en-AU" sz="1400" dirty="0" err="1" smtClean="0"/>
              <a:t>Jianchun</a:t>
            </a:r>
            <a:r>
              <a:rPr lang="en-AU" sz="1400" dirty="0" smtClean="0"/>
              <a:t> </a:t>
            </a:r>
            <a:r>
              <a:rPr lang="en-AU" sz="1400" dirty="0"/>
              <a:t>Li </a:t>
            </a:r>
            <a:r>
              <a:rPr lang="en-AU" sz="1000" dirty="0"/>
              <a:t>(DHOSR</a:t>
            </a:r>
            <a:r>
              <a:rPr lang="en-AU" sz="1000" dirty="0" smtClean="0"/>
              <a:t>), </a:t>
            </a:r>
            <a:r>
              <a:rPr lang="en-AU" sz="1400" dirty="0" smtClean="0"/>
              <a:t>Prof Hao Ngo </a:t>
            </a:r>
            <a:r>
              <a:rPr lang="en-AU" sz="1000" dirty="0" smtClean="0"/>
              <a:t>(acting DHOSR for RDC)</a:t>
            </a:r>
            <a:r>
              <a:rPr lang="en-AU" dirty="0" smtClean="0"/>
              <a:t>, </a:t>
            </a:r>
            <a:r>
              <a:rPr lang="en-AU" sz="1400" dirty="0" smtClean="0"/>
              <a:t>Dr </a:t>
            </a:r>
            <a:r>
              <a:rPr lang="en-AU" sz="1400" dirty="0"/>
              <a:t>B</a:t>
            </a:r>
            <a:r>
              <a:rPr lang="en-AU" sz="1400" dirty="0" smtClean="0"/>
              <a:t>ehzad Fatahi </a:t>
            </a:r>
            <a:r>
              <a:rPr lang="en-AU" sz="1000" dirty="0" smtClean="0"/>
              <a:t>(SHDRC)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AU" sz="1400" dirty="0" smtClean="0">
                <a:solidFill>
                  <a:schemeClr val="accent6"/>
                </a:solidFill>
              </a:rPr>
              <a:t>Computing &amp; Communications</a:t>
            </a:r>
            <a:r>
              <a:rPr lang="en-AU" sz="1400" dirty="0" smtClean="0"/>
              <a:t>:</a:t>
            </a:r>
            <a:br>
              <a:rPr lang="en-AU" sz="1400" dirty="0" smtClean="0"/>
            </a:br>
            <a:r>
              <a:rPr lang="en-AU" sz="1400" dirty="0" smtClean="0"/>
              <a:t>Dr </a:t>
            </a:r>
            <a:r>
              <a:rPr lang="en-AU" sz="1400" dirty="0" err="1" smtClean="0"/>
              <a:t>Mehran</a:t>
            </a:r>
            <a:r>
              <a:rPr lang="en-AU" sz="1400" dirty="0" smtClean="0"/>
              <a:t> </a:t>
            </a:r>
            <a:r>
              <a:rPr lang="en-AU" sz="1400" dirty="0" err="1" smtClean="0"/>
              <a:t>Abolhasan</a:t>
            </a:r>
            <a:r>
              <a:rPr lang="en-AU" sz="1400" dirty="0"/>
              <a:t> </a:t>
            </a:r>
            <a:r>
              <a:rPr lang="en-AU" sz="1000" dirty="0"/>
              <a:t>(DHOSR), </a:t>
            </a:r>
            <a:r>
              <a:rPr lang="en-AU" sz="1400" dirty="0" smtClean="0"/>
              <a:t>A/Prof </a:t>
            </a:r>
            <a:r>
              <a:rPr lang="en-AU" sz="1400" dirty="0" err="1" smtClean="0"/>
              <a:t>Qiang</a:t>
            </a:r>
            <a:r>
              <a:rPr lang="en-AU" sz="1400" dirty="0" smtClean="0"/>
              <a:t> Wu </a:t>
            </a:r>
            <a:r>
              <a:rPr lang="en-AU" sz="1000" dirty="0"/>
              <a:t>(acting DHOSR for RDC),</a:t>
            </a:r>
            <a:r>
              <a:rPr lang="en-AU" sz="1000" dirty="0" smtClean="0"/>
              <a:t> </a:t>
            </a:r>
            <a:r>
              <a:rPr lang="en-AU" sz="1400" dirty="0"/>
              <a:t>Dr Daniel Franklin </a:t>
            </a:r>
            <a:r>
              <a:rPr lang="en-AU" sz="1000" dirty="0"/>
              <a:t>(SHDRC</a:t>
            </a:r>
            <a:r>
              <a:rPr lang="en-AU" sz="1000" dirty="0" smtClean="0"/>
              <a:t>)</a:t>
            </a:r>
            <a:endParaRPr lang="en-AU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AU" sz="1400" dirty="0" smtClean="0">
                <a:solidFill>
                  <a:schemeClr val="accent6"/>
                </a:solidFill>
              </a:rPr>
              <a:t>Electrical</a:t>
            </a:r>
            <a:r>
              <a:rPr lang="en-AU" sz="1400" dirty="0">
                <a:solidFill>
                  <a:schemeClr val="accent6"/>
                </a:solidFill>
              </a:rPr>
              <a:t>, Mechanical &amp; Mechatronic Systems: </a:t>
            </a:r>
            <a:r>
              <a:rPr lang="en-AU" dirty="0"/>
              <a:t/>
            </a:r>
            <a:br>
              <a:rPr lang="en-AU" dirty="0"/>
            </a:br>
            <a:r>
              <a:rPr lang="en-AU" sz="1400" dirty="0"/>
              <a:t>Prof Quang Ha </a:t>
            </a:r>
            <a:r>
              <a:rPr lang="en-AU" sz="1000" dirty="0"/>
              <a:t>(DHOSR), </a:t>
            </a:r>
            <a:r>
              <a:rPr lang="en-AU" sz="1400" dirty="0" smtClean="0"/>
              <a:t>A/Prof </a:t>
            </a:r>
            <a:r>
              <a:rPr lang="en-AU" sz="1400" dirty="0"/>
              <a:t>Shoudong </a:t>
            </a:r>
            <a:r>
              <a:rPr lang="en-AU" sz="1400" dirty="0" smtClean="0"/>
              <a:t>Huang </a:t>
            </a:r>
            <a:r>
              <a:rPr lang="en-AU" sz="1000" dirty="0"/>
              <a:t>(SHDRC</a:t>
            </a:r>
            <a:r>
              <a:rPr lang="en-AU" sz="1000" dirty="0" smtClean="0"/>
              <a:t>)</a:t>
            </a:r>
            <a:endParaRPr lang="en-AU" sz="14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AU" sz="1400" dirty="0">
                <a:solidFill>
                  <a:schemeClr val="accent6"/>
                </a:solidFill>
              </a:rPr>
              <a:t>Software: 			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AU" sz="1400" dirty="0"/>
              <a:t>Dr Yi Yang </a:t>
            </a:r>
            <a:r>
              <a:rPr lang="en-AU" sz="1000" dirty="0"/>
              <a:t>(DHOSR), </a:t>
            </a:r>
            <a:r>
              <a:rPr lang="en-AU" sz="1400" dirty="0"/>
              <a:t>Dr Hai Yan (Helen) Lu </a:t>
            </a:r>
            <a:r>
              <a:rPr lang="en-AU" sz="1000" dirty="0"/>
              <a:t>(SHDRC)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AU" sz="1400" dirty="0" smtClean="0">
                <a:solidFill>
                  <a:schemeClr val="accent6"/>
                </a:solidFill>
              </a:rPr>
              <a:t>Systems</a:t>
            </a:r>
            <a:r>
              <a:rPr lang="en-AU" sz="1400" dirty="0">
                <a:solidFill>
                  <a:schemeClr val="accent6"/>
                </a:solidFill>
              </a:rPr>
              <a:t>, </a:t>
            </a:r>
            <a:r>
              <a:rPr lang="en-AU" sz="1400" dirty="0" smtClean="0">
                <a:solidFill>
                  <a:schemeClr val="accent6"/>
                </a:solidFill>
              </a:rPr>
              <a:t>Management </a:t>
            </a:r>
            <a:r>
              <a:rPr lang="en-AU" sz="1400" dirty="0">
                <a:solidFill>
                  <a:schemeClr val="accent6"/>
                </a:solidFill>
              </a:rPr>
              <a:t>&amp; </a:t>
            </a:r>
            <a:r>
              <a:rPr lang="en-AU" sz="1400" dirty="0" smtClean="0">
                <a:solidFill>
                  <a:schemeClr val="accent6"/>
                </a:solidFill>
              </a:rPr>
              <a:t>Leadership</a:t>
            </a:r>
            <a:endParaRPr lang="en-AU" dirty="0"/>
          </a:p>
          <a:p>
            <a:r>
              <a:rPr lang="en-US" sz="1400" dirty="0"/>
              <a:t>Professor </a:t>
            </a:r>
            <a:r>
              <a:rPr lang="en-US" sz="1400" dirty="0" err="1"/>
              <a:t>Iwona</a:t>
            </a:r>
            <a:r>
              <a:rPr lang="en-US" sz="1400" dirty="0"/>
              <a:t> </a:t>
            </a:r>
            <a:r>
              <a:rPr lang="en-US" sz="1400" dirty="0" err="1" smtClean="0"/>
              <a:t>Miliszewska</a:t>
            </a:r>
            <a:r>
              <a:rPr lang="en-US" sz="1400" dirty="0" smtClean="0"/>
              <a:t> </a:t>
            </a:r>
            <a:r>
              <a:rPr lang="en-US" sz="1000" dirty="0" smtClean="0"/>
              <a:t>(</a:t>
            </a:r>
            <a:r>
              <a:rPr lang="en-US" sz="1000" dirty="0" err="1" smtClean="0"/>
              <a:t>HoS</a:t>
            </a:r>
            <a:r>
              <a:rPr lang="en-US" sz="1000" dirty="0" smtClean="0"/>
              <a:t>), TBA </a:t>
            </a:r>
            <a:r>
              <a:rPr lang="en-AU" sz="1000" dirty="0" smtClean="0"/>
              <a:t>(SHDRC)</a:t>
            </a:r>
            <a:br>
              <a:rPr lang="en-AU" sz="1000" dirty="0" smtClean="0"/>
            </a:br>
            <a:r>
              <a:rPr lang="en-AU" sz="1000" dirty="0"/>
              <a:t>(SHDRC</a:t>
            </a:r>
            <a:r>
              <a:rPr lang="en-AU" sz="1000" dirty="0" smtClean="0"/>
              <a:t>) = School Higher Degree By Research Co-ordinator</a:t>
            </a:r>
            <a:endParaRPr lang="en-AU" sz="1000" dirty="0"/>
          </a:p>
          <a:p>
            <a:endParaRPr lang="en-AU" sz="1000" dirty="0"/>
          </a:p>
          <a:p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0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outcome of the </a:t>
            </a:r>
            <a:r>
              <a:rPr lang="en-AU" dirty="0" smtClean="0"/>
              <a:t>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49" y="1251477"/>
            <a:ext cx="7584017" cy="2964921"/>
          </a:xfrm>
        </p:spPr>
        <p:txBody>
          <a:bodyPr/>
          <a:lstStyle/>
          <a:p>
            <a:r>
              <a:rPr lang="en-AU" dirty="0"/>
              <a:t>The outcome of the </a:t>
            </a:r>
            <a:r>
              <a:rPr lang="en-AU" dirty="0" smtClean="0"/>
              <a:t>CA </a:t>
            </a:r>
            <a:r>
              <a:rPr lang="en-AU" dirty="0"/>
              <a:t>will </a:t>
            </a:r>
            <a:r>
              <a:rPr lang="en-AU" dirty="0" smtClean="0"/>
              <a:t>be either:</a:t>
            </a:r>
            <a:br>
              <a:rPr lang="en-AU" dirty="0" smtClean="0"/>
            </a:br>
            <a:endParaRPr lang="en-AU" dirty="0"/>
          </a:p>
          <a:p>
            <a:r>
              <a:rPr lang="en-AU" sz="2000" dirty="0" smtClean="0">
                <a:solidFill>
                  <a:schemeClr val="accent6">
                    <a:lumMod val="75000"/>
                  </a:schemeClr>
                </a:solidFill>
              </a:rPr>
              <a:t>1) Satisfactory </a:t>
            </a:r>
            <a:r>
              <a:rPr lang="en-AU" sz="2000" dirty="0"/>
              <a:t>(continuation of candidature) </a:t>
            </a:r>
            <a:endParaRPr lang="en-AU" sz="2000" dirty="0" smtClean="0"/>
          </a:p>
          <a:p>
            <a:r>
              <a:rPr lang="en-AU" sz="2000" dirty="0" smtClean="0"/>
              <a:t>	or</a:t>
            </a:r>
            <a:endParaRPr lang="en-AU" sz="2000" dirty="0"/>
          </a:p>
          <a:p>
            <a:r>
              <a:rPr lang="en-AU" sz="2000" dirty="0" smtClean="0">
                <a:solidFill>
                  <a:schemeClr val="accent6">
                    <a:lumMod val="75000"/>
                  </a:schemeClr>
                </a:solidFill>
              </a:rPr>
              <a:t>2) Unsatisfactory</a:t>
            </a:r>
            <a:endParaRPr lang="en-AU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AU" sz="2000" b="0" dirty="0" smtClean="0"/>
              <a:t>	discontinuation </a:t>
            </a:r>
            <a:r>
              <a:rPr lang="en-AU" sz="2000" b="0" dirty="0"/>
              <a:t>of candidature </a:t>
            </a:r>
          </a:p>
          <a:p>
            <a:pPr lvl="1"/>
            <a:r>
              <a:rPr lang="en-AU" sz="2000" b="0" dirty="0" smtClean="0"/>
              <a:t>	or</a:t>
            </a:r>
            <a:endParaRPr lang="en-AU" sz="2000" b="0" dirty="0"/>
          </a:p>
          <a:p>
            <a:pPr lvl="1"/>
            <a:r>
              <a:rPr lang="en-AU" sz="2000" b="0" dirty="0" smtClean="0"/>
              <a:t>	an </a:t>
            </a:r>
            <a:r>
              <a:rPr lang="en-AU" sz="2000" b="0" dirty="0"/>
              <a:t>opportunity for re-assessment </a:t>
            </a:r>
            <a:r>
              <a:rPr lang="en-AU" sz="2000" b="0" dirty="0" smtClean="0"/>
              <a:t>(3 – 6 months)</a:t>
            </a:r>
            <a:endParaRPr lang="en-US" sz="20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9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5" y="355217"/>
            <a:ext cx="8130122" cy="718145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Upgrade from Master to Doctoral Program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Faculty will allow an upgrade only if</a:t>
            </a:r>
          </a:p>
          <a:p>
            <a:r>
              <a:rPr lang="en-US" dirty="0"/>
              <a:t>    </a:t>
            </a:r>
            <a:r>
              <a:rPr lang="en-US" dirty="0">
                <a:latin typeface="Arial" charset="0"/>
                <a:cs typeface="Arial" charset="0"/>
              </a:rPr>
              <a:t>- Candidate has completed 2 semesters (FT) successfully</a:t>
            </a:r>
          </a:p>
          <a:p>
            <a:r>
              <a:rPr lang="en-US" dirty="0">
                <a:latin typeface="Arial" charset="0"/>
                <a:cs typeface="Arial" charset="0"/>
              </a:rPr>
              <a:t>     - </a:t>
            </a:r>
            <a:r>
              <a:rPr lang="en-US" dirty="0" smtClean="0">
                <a:latin typeface="Arial" charset="0"/>
                <a:cs typeface="Arial" charset="0"/>
              </a:rPr>
              <a:t>the proposed </a:t>
            </a:r>
            <a:r>
              <a:rPr lang="en-US" dirty="0">
                <a:latin typeface="Arial" charset="0"/>
                <a:cs typeface="Arial" charset="0"/>
              </a:rPr>
              <a:t>research is in the same </a:t>
            </a:r>
            <a:r>
              <a:rPr lang="en-US" dirty="0" smtClean="0">
                <a:latin typeface="Arial" charset="0"/>
                <a:cs typeface="Arial" charset="0"/>
              </a:rPr>
              <a:t>topic area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     - the student demonstrates topic can be expanded</a:t>
            </a:r>
          </a:p>
          <a:p>
            <a:r>
              <a:rPr lang="en-US" dirty="0">
                <a:latin typeface="Arial" charset="0"/>
                <a:cs typeface="Arial" charset="0"/>
              </a:rPr>
              <a:t>     - the upgrade is formally requested on an upgrade form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GRS does not allow students to use upgrading as a means to increase their time for completion of </a:t>
            </a:r>
            <a:r>
              <a:rPr lang="en-US" dirty="0" smtClean="0">
                <a:latin typeface="Arial" charset="0"/>
                <a:cs typeface="Arial" charset="0"/>
              </a:rPr>
              <a:t>an overdue </a:t>
            </a:r>
            <a:r>
              <a:rPr lang="en-US" dirty="0">
                <a:latin typeface="Arial" charset="0"/>
                <a:cs typeface="Arial" charset="0"/>
              </a:rPr>
              <a:t>Masters degree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Upgrade: What will happen next?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4" y="1251477"/>
            <a:ext cx="8388355" cy="2964921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You must advise </a:t>
            </a:r>
            <a:r>
              <a:rPr lang="en-US" dirty="0">
                <a:latin typeface="Arial" charset="0"/>
              </a:rPr>
              <a:t>the assessment panel of your </a:t>
            </a:r>
            <a:r>
              <a:rPr lang="en-US" dirty="0" smtClean="0">
                <a:latin typeface="Arial" charset="0"/>
              </a:rPr>
              <a:t>application </a:t>
            </a:r>
            <a:r>
              <a:rPr lang="en-US" dirty="0">
                <a:latin typeface="Arial" charset="0"/>
              </a:rPr>
              <a:t>to </a:t>
            </a:r>
            <a:r>
              <a:rPr lang="en-US" dirty="0" smtClean="0">
                <a:latin typeface="Arial" charset="0"/>
              </a:rPr>
              <a:t>upgrade in advance of your assessment seminar</a:t>
            </a:r>
            <a:endParaRPr lang="en-US" dirty="0">
              <a:latin typeface="Arial" charset="0"/>
            </a:endParaRPr>
          </a:p>
          <a:p>
            <a:pPr>
              <a:buFontTx/>
              <a:buChar char="•"/>
            </a:pPr>
            <a:r>
              <a:rPr lang="en-US" dirty="0" smtClean="0">
                <a:latin typeface="Arial" charset="0"/>
              </a:rPr>
              <a:t> Assessment </a:t>
            </a:r>
            <a:r>
              <a:rPr lang="en-US" dirty="0">
                <a:latin typeface="Arial" charset="0"/>
              </a:rPr>
              <a:t>panel will </a:t>
            </a:r>
            <a:r>
              <a:rPr lang="en-US" dirty="0" smtClean="0">
                <a:latin typeface="Arial" charset="0"/>
              </a:rPr>
              <a:t>assess the project at PhD level</a:t>
            </a:r>
          </a:p>
          <a:p>
            <a:pPr>
              <a:buFontTx/>
              <a:buChar char="•"/>
            </a:pPr>
            <a:r>
              <a:rPr lang="en-US" dirty="0" smtClean="0">
                <a:latin typeface="Arial" charset="0"/>
              </a:rPr>
              <a:t>The upgrade </a:t>
            </a:r>
            <a:r>
              <a:rPr lang="en-US" dirty="0">
                <a:latin typeface="Arial" charset="0"/>
              </a:rPr>
              <a:t>form will </a:t>
            </a:r>
            <a:r>
              <a:rPr lang="en-US" dirty="0" smtClean="0">
                <a:latin typeface="Arial" charset="0"/>
              </a:rPr>
              <a:t>be </a:t>
            </a:r>
            <a:r>
              <a:rPr lang="en-US" dirty="0">
                <a:latin typeface="Arial" charset="0"/>
              </a:rPr>
              <a:t>passed to your supervisor </a:t>
            </a:r>
            <a:r>
              <a:rPr lang="en-US" dirty="0" smtClean="0">
                <a:latin typeface="Arial" charset="0"/>
              </a:rPr>
              <a:t>and the panel chair for approval. </a:t>
            </a:r>
          </a:p>
          <a:p>
            <a:pPr>
              <a:buFontTx/>
              <a:buChar char="•"/>
            </a:pPr>
            <a:r>
              <a:rPr lang="en-US" dirty="0">
                <a:latin typeface="Arial" charset="0"/>
              </a:rPr>
              <a:t>The Research Degrees Committee will make a decision based on advice from the panel and information about your candidature</a:t>
            </a:r>
          </a:p>
          <a:p>
            <a:r>
              <a:rPr lang="en-US" dirty="0" smtClean="0">
                <a:latin typeface="Arial" charset="0"/>
              </a:rPr>
              <a:t>The </a:t>
            </a:r>
            <a:r>
              <a:rPr lang="en-US" dirty="0">
                <a:latin typeface="Arial" charset="0"/>
              </a:rPr>
              <a:t>Responsible Academic Officer (</a:t>
            </a:r>
            <a:r>
              <a:rPr lang="en-US" dirty="0" smtClean="0">
                <a:latin typeface="Arial" charset="0"/>
              </a:rPr>
              <a:t>Director of Research Programs) </a:t>
            </a:r>
            <a:r>
              <a:rPr lang="en-US" dirty="0">
                <a:latin typeface="Arial" charset="0"/>
              </a:rPr>
              <a:t>will sign the form &amp; </a:t>
            </a:r>
            <a:r>
              <a:rPr lang="en-US" dirty="0" smtClean="0">
                <a:latin typeface="Arial" charset="0"/>
              </a:rPr>
              <a:t>make a recommend</a:t>
            </a:r>
            <a:r>
              <a:rPr lang="en-US" dirty="0" smtClean="0"/>
              <a:t>ation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to </a:t>
            </a:r>
            <a:r>
              <a:rPr lang="en-US" dirty="0" smtClean="0">
                <a:latin typeface="Arial" charset="0"/>
              </a:rPr>
              <a:t>the Dean, Graduate Research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3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5" y="355217"/>
            <a:ext cx="8130122" cy="327718"/>
          </a:xfrm>
        </p:spPr>
        <p:txBody>
          <a:bodyPr/>
          <a:lstStyle/>
          <a:p>
            <a:r>
              <a:rPr lang="en-US" sz="2000" dirty="0"/>
              <a:t>Who is required to </a:t>
            </a:r>
            <a:r>
              <a:rPr lang="en-US" sz="2000" dirty="0" smtClean="0"/>
              <a:t>do A Candidature Assessment?</a:t>
            </a:r>
            <a:r>
              <a:rPr lang="en-US" sz="2000" dirty="0" smtClean="0">
                <a:solidFill>
                  <a:srgbClr val="0066FF"/>
                </a:solidFill>
              </a:rPr>
              <a:t>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All </a:t>
            </a:r>
            <a:r>
              <a:rPr lang="en-US" dirty="0"/>
              <a:t>Masters by thesis and Doctoral degree </a:t>
            </a:r>
            <a:r>
              <a:rPr lang="en-US" dirty="0" smtClean="0"/>
              <a:t>students.</a:t>
            </a:r>
            <a:br>
              <a:rPr lang="en-US" dirty="0" smtClean="0"/>
            </a:br>
            <a:endParaRPr lang="en-US" dirty="0" smtClean="0"/>
          </a:p>
          <a:p>
            <a:pPr algn="ctr"/>
            <a:r>
              <a:rPr lang="en-US" b="1" dirty="0" smtClean="0"/>
              <a:t>WHEN?</a:t>
            </a:r>
            <a:endParaRPr lang="en-US" b="1" dirty="0"/>
          </a:p>
          <a:p>
            <a:pPr eaLnBrk="0" hangingPunct="0">
              <a:buSzPct val="75000"/>
            </a:pPr>
            <a:r>
              <a:rPr kumimoji="1" lang="en-US" b="1" dirty="0">
                <a:solidFill>
                  <a:srgbClr val="01000A"/>
                </a:solidFill>
                <a:latin typeface="Arial" charset="0"/>
              </a:rPr>
              <a:t>Full time </a:t>
            </a:r>
            <a:r>
              <a:rPr kumimoji="1" lang="en-US" dirty="0" smtClean="0">
                <a:solidFill>
                  <a:srgbClr val="01000A"/>
                </a:solidFill>
                <a:latin typeface="Arial" charset="0"/>
              </a:rPr>
              <a:t>Doctoral Degree Or </a:t>
            </a:r>
            <a:r>
              <a:rPr kumimoji="1" lang="en-US" dirty="0">
                <a:solidFill>
                  <a:srgbClr val="01000A"/>
                </a:solidFill>
                <a:latin typeface="Arial" charset="0"/>
              </a:rPr>
              <a:t>Masters by thesis </a:t>
            </a:r>
            <a:endParaRPr kumimoji="1" lang="en-US" dirty="0" smtClean="0">
              <a:solidFill>
                <a:srgbClr val="01000A"/>
              </a:solidFill>
              <a:latin typeface="Arial" charset="0"/>
            </a:endParaRPr>
          </a:p>
          <a:p>
            <a:pPr marL="285750" indent="-285750" eaLnBrk="0" hangingPunct="0">
              <a:buSzPct val="75000"/>
              <a:buFontTx/>
              <a:buChar char="-"/>
            </a:pPr>
            <a:r>
              <a:rPr kumimoji="1" lang="en-US" dirty="0" smtClean="0">
                <a:latin typeface="Arial" charset="0"/>
              </a:rPr>
              <a:t>just </a:t>
            </a:r>
            <a:r>
              <a:rPr kumimoji="1" lang="en-US" dirty="0">
                <a:latin typeface="Arial" charset="0"/>
              </a:rPr>
              <a:t>after </a:t>
            </a:r>
            <a:r>
              <a:rPr kumimoji="1" lang="en-US" dirty="0" smtClean="0">
                <a:latin typeface="Arial" charset="0"/>
              </a:rPr>
              <a:t>your </a:t>
            </a:r>
            <a:r>
              <a:rPr kumimoji="1" lang="en-US" b="1" dirty="0" smtClean="0">
                <a:solidFill>
                  <a:srgbClr val="FF3300"/>
                </a:solidFill>
                <a:latin typeface="Arial" charset="0"/>
              </a:rPr>
              <a:t>first </a:t>
            </a:r>
            <a:r>
              <a:rPr kumimoji="1" lang="en-US" b="1" dirty="0" smtClean="0">
                <a:solidFill>
                  <a:schemeClr val="tx2"/>
                </a:solidFill>
                <a:latin typeface="Arial" charset="0"/>
              </a:rPr>
              <a:t>two satisfactory reviews of progress </a:t>
            </a:r>
            <a:br>
              <a:rPr kumimoji="1" lang="en-US" b="1" dirty="0" smtClean="0">
                <a:solidFill>
                  <a:schemeClr val="tx2"/>
                </a:solidFill>
                <a:latin typeface="Arial" charset="0"/>
              </a:rPr>
            </a:br>
            <a:r>
              <a:rPr kumimoji="1" lang="en-US" b="1" dirty="0" smtClean="0">
                <a:solidFill>
                  <a:schemeClr val="tx2"/>
                </a:solidFill>
                <a:latin typeface="Arial" charset="0"/>
              </a:rPr>
              <a:t>(after 2 semesters or less)</a:t>
            </a:r>
          </a:p>
          <a:p>
            <a:pPr marL="285750" indent="-285750" eaLnBrk="0" hangingPunct="0">
              <a:buSzPct val="75000"/>
              <a:buFontTx/>
              <a:buChar char="-"/>
            </a:pPr>
            <a:endParaRPr kumimoji="1" lang="en-US" b="1" dirty="0">
              <a:solidFill>
                <a:schemeClr val="tx2"/>
              </a:solidFill>
              <a:latin typeface="Arial" charset="0"/>
            </a:endParaRPr>
          </a:p>
          <a:p>
            <a:pPr eaLnBrk="0" hangingPunct="0">
              <a:buSzPct val="75000"/>
            </a:pPr>
            <a:r>
              <a:rPr kumimoji="1" lang="en-US" b="1" dirty="0" smtClean="0">
                <a:latin typeface="Arial" charset="0"/>
              </a:rPr>
              <a:t>Part </a:t>
            </a:r>
            <a:r>
              <a:rPr kumimoji="1" lang="en-US" b="1" dirty="0">
                <a:latin typeface="Arial" charset="0"/>
              </a:rPr>
              <a:t>Time </a:t>
            </a:r>
            <a:r>
              <a:rPr kumimoji="1" lang="en-US" dirty="0" smtClean="0">
                <a:latin typeface="Arial" charset="0"/>
              </a:rPr>
              <a:t>Masters </a:t>
            </a:r>
            <a:r>
              <a:rPr kumimoji="1" lang="en-US" dirty="0">
                <a:latin typeface="Arial" charset="0"/>
              </a:rPr>
              <a:t>by </a:t>
            </a:r>
            <a:r>
              <a:rPr kumimoji="1" lang="en-US" dirty="0" smtClean="0">
                <a:latin typeface="Arial" charset="0"/>
              </a:rPr>
              <a:t>Research or </a:t>
            </a:r>
            <a:r>
              <a:rPr kumimoji="1" lang="en-US" dirty="0">
                <a:latin typeface="Arial" charset="0"/>
              </a:rPr>
              <a:t>Doctoral </a:t>
            </a:r>
            <a:r>
              <a:rPr kumimoji="1" lang="en-US" dirty="0" smtClean="0">
                <a:latin typeface="Arial" charset="0"/>
              </a:rPr>
              <a:t>Degree</a:t>
            </a:r>
          </a:p>
          <a:p>
            <a:pPr eaLnBrk="0" hangingPunct="0">
              <a:buSzPct val="75000"/>
            </a:pPr>
            <a:r>
              <a:rPr kumimoji="1" lang="en-US" dirty="0" smtClean="0">
                <a:latin typeface="Arial" charset="0"/>
              </a:rPr>
              <a:t>- just </a:t>
            </a:r>
            <a:r>
              <a:rPr kumimoji="1" lang="en-US" dirty="0">
                <a:latin typeface="Arial" charset="0"/>
              </a:rPr>
              <a:t>after </a:t>
            </a:r>
            <a:r>
              <a:rPr kumimoji="1" lang="en-US" dirty="0" smtClean="0">
                <a:latin typeface="Arial" charset="0"/>
              </a:rPr>
              <a:t>your</a:t>
            </a:r>
            <a:r>
              <a:rPr kumimoji="1" lang="en-US" dirty="0" smtClean="0">
                <a:solidFill>
                  <a:srgbClr val="01000A"/>
                </a:solidFill>
                <a:latin typeface="Arial" charset="0"/>
              </a:rPr>
              <a:t> </a:t>
            </a:r>
            <a:r>
              <a:rPr kumimoji="1" lang="en-US" b="1" dirty="0">
                <a:solidFill>
                  <a:srgbClr val="FF0000"/>
                </a:solidFill>
                <a:latin typeface="Arial" charset="0"/>
              </a:rPr>
              <a:t>first</a:t>
            </a:r>
            <a:r>
              <a:rPr kumimoji="1" lang="en-US" b="1" dirty="0">
                <a:solidFill>
                  <a:schemeClr val="tx2"/>
                </a:solidFill>
                <a:latin typeface="Arial" charset="0"/>
              </a:rPr>
              <a:t> three or four reviews of progress</a:t>
            </a:r>
          </a:p>
          <a:p>
            <a:endParaRPr kumimoji="1" lang="en-US" dirty="0"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5" y="355217"/>
            <a:ext cx="8130122" cy="718145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How will you know if your assessment has been successful?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r>
              <a:rPr lang="en-US" dirty="0" smtClean="0"/>
              <a:t>You will be given feedback on the day by the panel </a:t>
            </a:r>
          </a:p>
          <a:p>
            <a:pPr algn="ctr"/>
            <a:r>
              <a:rPr lang="en-US" dirty="0" smtClean="0"/>
              <a:t>and also be informed </a:t>
            </a:r>
          </a:p>
          <a:p>
            <a:pPr algn="ctr"/>
            <a:r>
              <a:rPr lang="en-US" dirty="0" smtClean="0"/>
              <a:t>by email with copies of the feedback sheets.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5" y="355217"/>
            <a:ext cx="8130122" cy="733471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FF3300"/>
                </a:solidFill>
              </a:rPr>
              <a:t/>
            </a:r>
            <a:br>
              <a:rPr lang="en-US" sz="2800" dirty="0">
                <a:solidFill>
                  <a:srgbClr val="FF3300"/>
                </a:solidFill>
              </a:rPr>
            </a:b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Questions ?</a:t>
            </a:r>
            <a:endParaRPr lang="en-US" sz="2800" dirty="0">
              <a:solidFill>
                <a:srgbClr val="FF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3300"/>
                </a:solidFill>
              </a:rPr>
              <a:t/>
            </a:r>
            <a:br>
              <a:rPr lang="en-US" dirty="0" smtClean="0">
                <a:solidFill>
                  <a:srgbClr val="FF3300"/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lease contact your supervisor in the first instance,</a:t>
            </a: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your School Research Co-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ordinators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School 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rofessional Staff</a:t>
            </a: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Or the Graduate Research School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5200" y="3524250"/>
            <a:ext cx="565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Revision history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Original </a:t>
            </a:r>
            <a:r>
              <a:rPr lang="en-US" sz="800" dirty="0" err="1" smtClean="0">
                <a:solidFill>
                  <a:schemeClr val="bg1">
                    <a:lumMod val="65000"/>
                  </a:schemeClr>
                </a:solidFill>
              </a:rPr>
              <a:t>Dr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800" dirty="0" err="1" smtClean="0">
                <a:solidFill>
                  <a:schemeClr val="bg1">
                    <a:lumMod val="65000"/>
                  </a:schemeClr>
                </a:solidFill>
              </a:rPr>
              <a:t>Prasanthi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H</a:t>
            </a:r>
            <a:r>
              <a:rPr lang="en-US" sz="800" dirty="0" err="1" smtClean="0">
                <a:solidFill>
                  <a:schemeClr val="bg1">
                    <a:lumMod val="65000"/>
                  </a:schemeClr>
                </a:solidFill>
              </a:rPr>
              <a:t>agare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RAO 2006 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A/Prof Jaya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sz="800" dirty="0" err="1" smtClean="0">
                <a:solidFill>
                  <a:schemeClr val="bg1">
                    <a:lumMod val="65000"/>
                  </a:schemeClr>
                </a:solidFill>
              </a:rPr>
              <a:t>andasamy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2011</a:t>
            </a:r>
            <a:b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Bi-annual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revisions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to 2012 - 2015 Phyllis Agius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Latest Phyllis </a:t>
            </a:r>
            <a:r>
              <a:rPr lang="en-US" sz="800" smtClean="0">
                <a:solidFill>
                  <a:schemeClr val="bg1">
                    <a:lumMod val="65000"/>
                  </a:schemeClr>
                </a:solidFill>
              </a:rPr>
              <a:t>Agius 7April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2016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3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Assessment?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5" y="958851"/>
            <a:ext cx="8130122" cy="3257548"/>
          </a:xfrm>
        </p:spPr>
        <p:txBody>
          <a:bodyPr/>
          <a:lstStyle/>
          <a:p>
            <a:pPr algn="ctr"/>
            <a:r>
              <a:rPr lang="en-US" dirty="0" smtClean="0"/>
              <a:t>Firstly, it is a UTS rule. </a:t>
            </a:r>
          </a:p>
          <a:p>
            <a:pPr algn="ctr"/>
            <a:r>
              <a:rPr lang="en-US" dirty="0" smtClean="0"/>
              <a:t>Confirmation of Candidature is the way to progress </a:t>
            </a:r>
          </a:p>
          <a:p>
            <a:pPr algn="ctr"/>
            <a:r>
              <a:rPr lang="en-US" dirty="0" smtClean="0"/>
              <a:t>from Stage 1 to Stage 2 of the Doctoral Framework.</a:t>
            </a: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See http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://www.gradschool.uts.edu.au/current-students/candidature/stages.html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000" b="1" dirty="0" smtClean="0"/>
          </a:p>
          <a:p>
            <a:r>
              <a:rPr lang="en-US" sz="2000" b="1" dirty="0" smtClean="0"/>
              <a:t>Stage </a:t>
            </a:r>
            <a:r>
              <a:rPr lang="en-US" sz="2000" b="1" dirty="0"/>
              <a:t>1 Confirmation of candidature</a:t>
            </a:r>
          </a:p>
          <a:p>
            <a:r>
              <a:rPr lang="en-US" sz="2000" dirty="0"/>
              <a:t>The assessment of this stage confirms your candidature. This will involve a formal written and oral component devised by your faculty and will also consider your DSP and review of progress thus far.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99"/>
              </a:solidFill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aims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99"/>
                </a:solidFill>
                <a:latin typeface="Arial" charset="0"/>
              </a:rPr>
              <a:t>-  </a:t>
            </a:r>
            <a:r>
              <a:rPr lang="en-US" dirty="0">
                <a:solidFill>
                  <a:srgbClr val="333399"/>
                </a:solidFill>
                <a:latin typeface="Arial" charset="0"/>
              </a:rPr>
              <a:t>ensure students </a:t>
            </a:r>
            <a:r>
              <a:rPr lang="en-AU" dirty="0">
                <a:solidFill>
                  <a:srgbClr val="333399"/>
                </a:solidFill>
                <a:latin typeface="Arial" charset="0"/>
              </a:rPr>
              <a:t>have the knowledge and skills for successful and timely   </a:t>
            </a:r>
            <a:br>
              <a:rPr lang="en-AU" dirty="0">
                <a:solidFill>
                  <a:srgbClr val="333399"/>
                </a:solidFill>
                <a:latin typeface="Arial" charset="0"/>
              </a:rPr>
            </a:br>
            <a:r>
              <a:rPr lang="en-AU" dirty="0">
                <a:solidFill>
                  <a:srgbClr val="333399"/>
                </a:solidFill>
                <a:latin typeface="Arial" charset="0"/>
              </a:rPr>
              <a:t>    completion of their research</a:t>
            </a:r>
          </a:p>
          <a:p>
            <a:pPr marL="285750" indent="-285750">
              <a:buFontTx/>
              <a:buChar char="-"/>
            </a:pPr>
            <a:r>
              <a:rPr lang="en-AU" dirty="0" smtClean="0">
                <a:solidFill>
                  <a:srgbClr val="333399"/>
                </a:solidFill>
                <a:latin typeface="Arial" charset="0"/>
              </a:rPr>
              <a:t>give</a:t>
            </a:r>
            <a:r>
              <a:rPr lang="en-AU" sz="2000" dirty="0" smtClean="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AU" dirty="0">
                <a:solidFill>
                  <a:srgbClr val="333399"/>
                </a:solidFill>
                <a:latin typeface="Arial" charset="0"/>
              </a:rPr>
              <a:t>candidates a</a:t>
            </a:r>
            <a:r>
              <a:rPr lang="en-AU" sz="2000" dirty="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AU" dirty="0">
                <a:solidFill>
                  <a:srgbClr val="333399"/>
                </a:solidFill>
                <a:latin typeface="Arial" charset="0"/>
              </a:rPr>
              <a:t>check-point to judge their progress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333399"/>
                </a:solidFill>
                <a:latin typeface="Arial" charset="0"/>
              </a:rPr>
              <a:t>helps </a:t>
            </a:r>
            <a:r>
              <a:rPr lang="en-US" dirty="0">
                <a:solidFill>
                  <a:srgbClr val="333399"/>
                </a:solidFill>
                <a:latin typeface="Arial" charset="0"/>
              </a:rPr>
              <a:t>students identify if they are heading in the right direction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333399"/>
                </a:solidFill>
                <a:latin typeface="Arial" charset="0"/>
              </a:rPr>
              <a:t>ensures </a:t>
            </a:r>
            <a:r>
              <a:rPr lang="en-US" dirty="0">
                <a:solidFill>
                  <a:srgbClr val="333399"/>
                </a:solidFill>
                <a:latin typeface="Arial" charset="0"/>
              </a:rPr>
              <a:t>supervisors understand students’ capabilities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333399"/>
                </a:solidFill>
                <a:latin typeface="Arial" charset="0"/>
              </a:rPr>
              <a:t>enables </a:t>
            </a:r>
            <a:r>
              <a:rPr lang="en-US" dirty="0">
                <a:solidFill>
                  <a:srgbClr val="333399"/>
                </a:solidFill>
                <a:latin typeface="Arial" charset="0"/>
              </a:rPr>
              <a:t>Faculty to identify continued commitment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5" y="355217"/>
            <a:ext cx="8130122" cy="327718"/>
          </a:xfrm>
        </p:spPr>
        <p:txBody>
          <a:bodyPr/>
          <a:lstStyle/>
          <a:p>
            <a:r>
              <a:rPr lang="en-US" sz="2000" dirty="0"/>
              <a:t>What is being assessed?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www.gradschool.uts.edu.au/policies-rules/policies-assess-procedure.html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Student’s ability </a:t>
            </a:r>
            <a:r>
              <a:rPr lang="en-US" dirty="0" smtClean="0"/>
              <a:t>to: </a:t>
            </a:r>
            <a:br>
              <a:rPr lang="en-US" dirty="0" smtClean="0"/>
            </a:br>
            <a:r>
              <a:rPr lang="en-US" dirty="0" smtClean="0"/>
              <a:t>	Plan </a:t>
            </a:r>
            <a:r>
              <a:rPr lang="en-US" dirty="0"/>
              <a:t>research</a:t>
            </a:r>
          </a:p>
          <a:p>
            <a:r>
              <a:rPr lang="en-US" dirty="0" smtClean="0"/>
              <a:t>	Conduct </a:t>
            </a:r>
            <a:r>
              <a:rPr lang="en-US" dirty="0"/>
              <a:t>independent research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Analyse</a:t>
            </a:r>
            <a:r>
              <a:rPr lang="en-US" dirty="0" smtClean="0"/>
              <a:t>, critically evaluate </a:t>
            </a:r>
            <a:r>
              <a:rPr lang="en-US" dirty="0"/>
              <a:t>and interpret information from literature</a:t>
            </a:r>
          </a:p>
          <a:p>
            <a:r>
              <a:rPr lang="en-US" dirty="0" smtClean="0"/>
              <a:t>	Design </a:t>
            </a:r>
            <a:r>
              <a:rPr lang="en-US" dirty="0"/>
              <a:t>research methodology</a:t>
            </a:r>
          </a:p>
          <a:p>
            <a:r>
              <a:rPr lang="en-US" dirty="0" smtClean="0"/>
              <a:t>	Complete </a:t>
            </a:r>
            <a:r>
              <a:rPr lang="en-US" dirty="0"/>
              <a:t>on time 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5" y="355217"/>
            <a:ext cx="8130122" cy="359073"/>
          </a:xfrm>
        </p:spPr>
        <p:txBody>
          <a:bodyPr/>
          <a:lstStyle/>
          <a:p>
            <a:r>
              <a:rPr lang="en-AU" sz="2800" dirty="0"/>
              <a:t>Assessment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5" y="1066800"/>
            <a:ext cx="8130122" cy="329564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dirty="0"/>
              <a:t/>
            </a:r>
            <a:br>
              <a:rPr lang="en-AU" dirty="0"/>
            </a:br>
            <a:endParaRPr lang="en-AU" dirty="0"/>
          </a:p>
          <a:p>
            <a:pPr>
              <a:lnSpc>
                <a:spcPct val="80000"/>
              </a:lnSpc>
            </a:pP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Substantiation </a:t>
            </a:r>
            <a:r>
              <a:rPr lang="en-AU" dirty="0"/>
              <a:t>of the choice of research topic/questions, and its significance as an original contribution to the advancement of knowledge in the field of </a:t>
            </a:r>
            <a:r>
              <a:rPr lang="en-AU" dirty="0" smtClean="0"/>
              <a:t>study</a:t>
            </a:r>
            <a:br>
              <a:rPr lang="en-AU" dirty="0" smtClean="0"/>
            </a:br>
            <a:endParaRPr lang="en-AU" dirty="0" smtClean="0"/>
          </a:p>
          <a:p>
            <a:pPr>
              <a:lnSpc>
                <a:spcPct val="80000"/>
              </a:lnSpc>
            </a:pP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“The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core component of doctoral training is the advancement of knowledge through original research. At the same time, it is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recognised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that doctoral training must increasingly meet the needs of an employment market that is wider than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academia”.</a:t>
            </a:r>
            <a:r>
              <a:rPr lang="en-AU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U" sz="900" dirty="0" smtClean="0"/>
              <a:t>ACADEMIC BOARD: </a:t>
            </a:r>
            <a:r>
              <a:rPr lang="en-US" sz="900" dirty="0" smtClean="0"/>
              <a:t>RESEARCH </a:t>
            </a:r>
            <a:r>
              <a:rPr lang="en-US" sz="900" dirty="0"/>
              <a:t>AND RESEARCH TRAINING COMMITTEE </a:t>
            </a:r>
            <a:r>
              <a:rPr lang="en-US" sz="900" dirty="0" smtClean="0"/>
              <a:t>REPORT 22 September 2010</a:t>
            </a:r>
            <a:endParaRPr lang="en-AU" sz="900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2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5" y="355217"/>
            <a:ext cx="8130122" cy="359073"/>
          </a:xfrm>
        </p:spPr>
        <p:txBody>
          <a:bodyPr/>
          <a:lstStyle/>
          <a:p>
            <a:r>
              <a:rPr lang="en-AU" sz="2800" dirty="0"/>
              <a:t>Assessment </a:t>
            </a:r>
            <a:r>
              <a:rPr lang="en-AU" sz="2800" dirty="0" smtClean="0"/>
              <a:t>Criteria continued…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dirty="0"/>
              <a:t>J</a:t>
            </a:r>
            <a:r>
              <a:rPr lang="en-AU" dirty="0" smtClean="0"/>
              <a:t>ustification </a:t>
            </a:r>
            <a:r>
              <a:rPr lang="en-AU" dirty="0"/>
              <a:t>of proposed research methods </a:t>
            </a:r>
          </a:p>
          <a:p>
            <a:pPr>
              <a:lnSpc>
                <a:spcPct val="90000"/>
              </a:lnSpc>
            </a:pPr>
            <a:r>
              <a:rPr lang="en-AU" dirty="0"/>
              <a:t>U</a:t>
            </a:r>
            <a:r>
              <a:rPr lang="en-AU" dirty="0" smtClean="0"/>
              <a:t>nderstanding </a:t>
            </a:r>
            <a:r>
              <a:rPr lang="en-AU" dirty="0"/>
              <a:t>of resource implications </a:t>
            </a:r>
          </a:p>
          <a:p>
            <a:pPr>
              <a:lnSpc>
                <a:spcPct val="90000"/>
              </a:lnSpc>
            </a:pPr>
            <a:r>
              <a:rPr lang="en-AU" dirty="0"/>
              <a:t>U</a:t>
            </a:r>
            <a:r>
              <a:rPr lang="en-AU" dirty="0" smtClean="0"/>
              <a:t>nderstanding </a:t>
            </a:r>
            <a:r>
              <a:rPr lang="en-AU" dirty="0"/>
              <a:t>of ethical and environmental implications </a:t>
            </a:r>
          </a:p>
          <a:p>
            <a:pPr>
              <a:lnSpc>
                <a:spcPct val="90000"/>
              </a:lnSpc>
            </a:pPr>
            <a:r>
              <a:rPr lang="en-AU" dirty="0"/>
              <a:t>A</a:t>
            </a:r>
            <a:r>
              <a:rPr lang="en-AU" dirty="0" smtClean="0"/>
              <a:t>doption </a:t>
            </a:r>
            <a:r>
              <a:rPr lang="en-AU" dirty="0"/>
              <a:t>of a suitable theoretical or conceptual framework for the proposed study </a:t>
            </a:r>
          </a:p>
          <a:p>
            <a:pPr>
              <a:lnSpc>
                <a:spcPct val="90000"/>
              </a:lnSpc>
            </a:pPr>
            <a:r>
              <a:rPr lang="en-AU" dirty="0"/>
              <a:t>A</a:t>
            </a:r>
            <a:r>
              <a:rPr lang="en-AU" dirty="0" smtClean="0"/>
              <a:t> </a:t>
            </a:r>
            <a:r>
              <a:rPr lang="en-AU" dirty="0"/>
              <a:t>realistic plan to complete the proposed research project within the prescribed time for the degree.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5" y="355217"/>
            <a:ext cx="8130122" cy="1077218"/>
          </a:xfrm>
        </p:spPr>
        <p:txBody>
          <a:bodyPr/>
          <a:lstStyle/>
          <a:p>
            <a:r>
              <a:rPr lang="en-US" dirty="0" smtClean="0"/>
              <a:t>Assessment of Research skill development (reflect on your DSP)</a:t>
            </a:r>
            <a:br>
              <a:rPr lang="en-US" dirty="0" smtClean="0"/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Are you…..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056193"/>
              </p:ext>
            </p:extLst>
          </p:nvPr>
        </p:nvGraphicFramePr>
        <p:xfrm>
          <a:off x="539750" y="1543048"/>
          <a:ext cx="8129588" cy="280181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8129588"/>
              </a:tblGrid>
              <a:tr h="497650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AU" sz="1800" dirty="0">
                          <a:effectLst/>
                        </a:rPr>
                        <a:t>Contributing to a research community and to advancing disciplinary </a:t>
                      </a:r>
                      <a:r>
                        <a:rPr lang="en-AU" sz="1800" dirty="0" smtClean="0">
                          <a:effectLst/>
                        </a:rPr>
                        <a:t>knowledge ?</a:t>
                      </a:r>
                      <a:br>
                        <a:rPr lang="en-AU" sz="1800" dirty="0" smtClean="0">
                          <a:effectLst/>
                        </a:rPr>
                      </a:b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940" marR="61940" marT="0" marB="0"/>
                </a:tc>
              </a:tr>
              <a:tr h="494713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AU" sz="1800" dirty="0">
                          <a:effectLst/>
                        </a:rPr>
                        <a:t>Becoming a responsible and ethical </a:t>
                      </a:r>
                      <a:r>
                        <a:rPr lang="en-AU" sz="1800" dirty="0" smtClean="0">
                          <a:effectLst/>
                        </a:rPr>
                        <a:t>researcher ?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940" marR="61940" marT="0" marB="0"/>
                </a:tc>
              </a:tr>
              <a:tr h="494713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AU" sz="1800" dirty="0">
                          <a:effectLst/>
                        </a:rPr>
                        <a:t>Developing research skills and </a:t>
                      </a:r>
                      <a:r>
                        <a:rPr lang="en-AU" sz="1800" dirty="0" smtClean="0">
                          <a:effectLst/>
                        </a:rPr>
                        <a:t>knowledge ?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940" marR="61940" marT="0" marB="0"/>
                </a:tc>
              </a:tr>
              <a:tr h="494713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AU" sz="1800" dirty="0">
                          <a:effectLst/>
                        </a:rPr>
                        <a:t>Planning and organising </a:t>
                      </a:r>
                      <a:r>
                        <a:rPr lang="en-AU" sz="1800" dirty="0" smtClean="0">
                          <a:effectLst/>
                        </a:rPr>
                        <a:t>?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940" marR="61940" marT="0" marB="0"/>
                </a:tc>
              </a:tr>
              <a:tr h="494713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AU" sz="1800" dirty="0">
                          <a:effectLst/>
                        </a:rPr>
                        <a:t>Communicating research outputs </a:t>
                      </a:r>
                      <a:r>
                        <a:rPr lang="en-AU" sz="1800" dirty="0" smtClean="0">
                          <a:effectLst/>
                        </a:rPr>
                        <a:t>?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940" marR="6194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36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5" y="355217"/>
            <a:ext cx="8130122" cy="718145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What is</a:t>
            </a:r>
            <a:r>
              <a:rPr lang="en-US" sz="3200" dirty="0">
                <a:latin typeface="Arial" charset="0"/>
              </a:rPr>
              <a:t> </a:t>
            </a:r>
            <a:r>
              <a:rPr lang="en-US" sz="2800" dirty="0">
                <a:latin typeface="Arial" charset="0"/>
              </a:rPr>
              <a:t>involved in the assessment</a:t>
            </a:r>
            <a:r>
              <a:rPr lang="en-US" sz="3200" dirty="0">
                <a:latin typeface="Arial" charset="0"/>
              </a:rPr>
              <a:t>?</a:t>
            </a:r>
            <a:br>
              <a:rPr lang="en-US" sz="3200" dirty="0">
                <a:latin typeface="Arial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eaLnBrk="0" hangingPunct="0">
              <a:buFontTx/>
              <a:buAutoNum type="arabicPeriod"/>
              <a:defRPr/>
            </a:pPr>
            <a:r>
              <a:rPr lang="en-US" b="1" dirty="0"/>
              <a:t>Student must prepare a </a:t>
            </a:r>
            <a:r>
              <a:rPr lang="en-US" b="1" dirty="0" smtClean="0"/>
              <a:t>written report </a:t>
            </a:r>
            <a:r>
              <a:rPr lang="en-US" b="1" dirty="0"/>
              <a:t>for the </a:t>
            </a:r>
            <a:r>
              <a:rPr lang="en-US" b="1" dirty="0" smtClean="0"/>
              <a:t>candidature assessment This </a:t>
            </a:r>
            <a:r>
              <a:rPr lang="en-US" b="1" dirty="0"/>
              <a:t>is done in close consultation with the supervisor/s.</a:t>
            </a:r>
            <a:br>
              <a:rPr lang="en-US" b="1" dirty="0"/>
            </a:br>
            <a:endParaRPr lang="en-US" b="1" dirty="0"/>
          </a:p>
          <a:p>
            <a:pPr marL="342900" indent="-342900" eaLnBrk="0" hangingPunct="0">
              <a:buFontTx/>
              <a:buAutoNum type="arabicPeriod"/>
              <a:defRPr/>
            </a:pPr>
            <a:r>
              <a:rPr lang="en-US" b="1" dirty="0"/>
              <a:t>The student’s Doctoral Study Plan review – self </a:t>
            </a:r>
            <a:r>
              <a:rPr lang="en-US" b="1" dirty="0" smtClean="0"/>
              <a:t>assessment</a:t>
            </a:r>
            <a:br>
              <a:rPr lang="en-US" b="1" dirty="0" smtClean="0"/>
            </a:br>
            <a:endParaRPr lang="en-US" b="1" dirty="0"/>
          </a:p>
          <a:p>
            <a:pPr eaLnBrk="0" hangingPunct="0"/>
            <a:r>
              <a:rPr lang="en-US" b="1" dirty="0" smtClean="0"/>
              <a:t>3.   Selection </a:t>
            </a:r>
            <a:r>
              <a:rPr lang="en-US" b="1" dirty="0"/>
              <a:t>of panel </a:t>
            </a:r>
            <a:r>
              <a:rPr lang="en-US" b="1" dirty="0" smtClean="0"/>
              <a:t>members.</a:t>
            </a:r>
            <a:endParaRPr lang="en-US" b="1" dirty="0"/>
          </a:p>
          <a:p>
            <a:pPr eaLnBrk="0" hangingPunct="0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4.  Formal CA </a:t>
            </a:r>
            <a:r>
              <a:rPr lang="en-US" b="1" dirty="0" smtClean="0"/>
              <a:t>seminar </a:t>
            </a:r>
            <a:r>
              <a:rPr lang="en-US" b="1" dirty="0"/>
              <a:t>where the student </a:t>
            </a:r>
            <a:r>
              <a:rPr lang="en-US" b="1" dirty="0" smtClean="0"/>
              <a:t>undertakes </a:t>
            </a:r>
            <a:r>
              <a:rPr lang="en-US" b="1" dirty="0"/>
              <a:t>an oral </a:t>
            </a:r>
            <a:r>
              <a:rPr lang="en-US" b="1" dirty="0" smtClean="0"/>
              <a:t>presentation    </a:t>
            </a:r>
            <a:br>
              <a:rPr lang="en-US" b="1" dirty="0" smtClean="0"/>
            </a:br>
            <a:r>
              <a:rPr lang="en-US" b="1" dirty="0" smtClean="0"/>
              <a:t>      in </a:t>
            </a:r>
            <a:r>
              <a:rPr lang="en-US" b="1" dirty="0"/>
              <a:t>front of an </a:t>
            </a:r>
            <a:r>
              <a:rPr lang="en-US" b="1" dirty="0" smtClean="0"/>
              <a:t>assessment panel and audience.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0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894 FEIT branded materials_Campus Screen PPT16x9">
  <a:themeElements>
    <a:clrScheme name="Custom 3">
      <a:dk1>
        <a:sysClr val="windowText" lastClr="000000"/>
      </a:dk1>
      <a:lt1>
        <a:sysClr val="window" lastClr="FFFFFF"/>
      </a:lt1>
      <a:dk2>
        <a:srgbClr val="00AAD2"/>
      </a:dk2>
      <a:lt2>
        <a:srgbClr val="8CB7C7"/>
      </a:lt2>
      <a:accent1>
        <a:srgbClr val="00AAD2"/>
      </a:accent1>
      <a:accent2>
        <a:srgbClr val="EA7125"/>
      </a:accent2>
      <a:accent3>
        <a:srgbClr val="BED600"/>
      </a:accent3>
      <a:accent4>
        <a:srgbClr val="00AA86"/>
      </a:accent4>
      <a:accent5>
        <a:srgbClr val="DC291E"/>
      </a:accent5>
      <a:accent6>
        <a:srgbClr val="0078C9"/>
      </a:accent6>
      <a:hlink>
        <a:srgbClr val="00AEEF"/>
      </a:hlink>
      <a:folHlink>
        <a:srgbClr val="9325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18894 FEIT branded materials_Campus Screen PPT16x9</Template>
  <TotalTime>482</TotalTime>
  <Words>689</Words>
  <Application>Microsoft Office PowerPoint</Application>
  <PresentationFormat>On-screen Show (16:9)</PresentationFormat>
  <Paragraphs>157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18894 FEIT branded materials_Campus Screen PPT16x9</vt:lpstr>
      <vt:lpstr>Confirmation of Candidature  stage 1 procedure </vt:lpstr>
      <vt:lpstr>Who is required to do A Candidature Assessment? </vt:lpstr>
      <vt:lpstr>Why Assessment?</vt:lpstr>
      <vt:lpstr>Assessment aims to:</vt:lpstr>
      <vt:lpstr>What is being assessed?</vt:lpstr>
      <vt:lpstr>Assessment Criteria</vt:lpstr>
      <vt:lpstr>Assessment Criteria continued… </vt:lpstr>
      <vt:lpstr>Assessment of Research skill development (reflect on your DSP) Are you…..</vt:lpstr>
      <vt:lpstr>What is involved in the assessment? </vt:lpstr>
      <vt:lpstr>Time-Line for Candidature Assessment</vt:lpstr>
      <vt:lpstr>Assessment Report format</vt:lpstr>
      <vt:lpstr>Seminar invitation  </vt:lpstr>
      <vt:lpstr>Candidate Assessment Presentation</vt:lpstr>
      <vt:lpstr>What should be presented?</vt:lpstr>
      <vt:lpstr>Who is on the Assessment Panel?</vt:lpstr>
      <vt:lpstr>Research Degree Committee Members </vt:lpstr>
      <vt:lpstr>The outcome of the CA</vt:lpstr>
      <vt:lpstr>Upgrade from Master to Doctoral Program</vt:lpstr>
      <vt:lpstr>Upgrade: What will happen next?</vt:lpstr>
      <vt:lpstr>How will you know if your assessment has been successful?</vt:lpstr>
      <vt:lpstr> Questions ?</vt:lpstr>
    </vt:vector>
  </TitlesOfParts>
  <Company>Faculty of Engineering &amp; 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Jiang</dc:creator>
  <cp:lastModifiedBy>Janet Sowman</cp:lastModifiedBy>
  <cp:revision>51</cp:revision>
  <dcterms:created xsi:type="dcterms:W3CDTF">2015-07-29T00:41:24Z</dcterms:created>
  <dcterms:modified xsi:type="dcterms:W3CDTF">2016-04-07T05:20:15Z</dcterms:modified>
</cp:coreProperties>
</file>