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45" d="100"/>
          <a:sy n="45" d="100"/>
        </p:scale>
        <p:origin x="63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9ED0F44-27C4-4F27-83CA-B28D1C70968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EAA4FC-CB5E-4BA9-A656-F821CA225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8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0F44-27C4-4F27-83CA-B28D1C70968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A4FC-CB5E-4BA9-A656-F821CA225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6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0F44-27C4-4F27-83CA-B28D1C70968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A4FC-CB5E-4BA9-A656-F821CA225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36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0F44-27C4-4F27-83CA-B28D1C70968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A4FC-CB5E-4BA9-A656-F821CA225E7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8011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0F44-27C4-4F27-83CA-B28D1C70968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A4FC-CB5E-4BA9-A656-F821CA225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67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0F44-27C4-4F27-83CA-B28D1C70968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A4FC-CB5E-4BA9-A656-F821CA225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70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0F44-27C4-4F27-83CA-B28D1C70968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A4FC-CB5E-4BA9-A656-F821CA225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19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0F44-27C4-4F27-83CA-B28D1C70968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A4FC-CB5E-4BA9-A656-F821CA225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11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0F44-27C4-4F27-83CA-B28D1C70968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A4FC-CB5E-4BA9-A656-F821CA225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8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0F44-27C4-4F27-83CA-B28D1C70968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A4FC-CB5E-4BA9-A656-F821CA225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7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0F44-27C4-4F27-83CA-B28D1C70968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A4FC-CB5E-4BA9-A656-F821CA225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3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0F44-27C4-4F27-83CA-B28D1C70968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A4FC-CB5E-4BA9-A656-F821CA225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5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0F44-27C4-4F27-83CA-B28D1C70968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A4FC-CB5E-4BA9-A656-F821CA225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8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0F44-27C4-4F27-83CA-B28D1C70968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A4FC-CB5E-4BA9-A656-F821CA225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9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0F44-27C4-4F27-83CA-B28D1C70968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A4FC-CB5E-4BA9-A656-F821CA225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5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0F44-27C4-4F27-83CA-B28D1C70968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A4FC-CB5E-4BA9-A656-F821CA225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0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0F44-27C4-4F27-83CA-B28D1C70968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A4FC-CB5E-4BA9-A656-F821CA225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6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D0F44-27C4-4F27-83CA-B28D1C70968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AA4FC-CB5E-4BA9-A656-F821CA225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85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9476-9120-439C-8812-DB81BEFE3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Reducing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0F37B-006C-4D3D-925D-878C2EBAE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Thazmeel Ahmed</a:t>
            </a:r>
          </a:p>
        </p:txBody>
      </p:sp>
    </p:spTree>
    <p:extLst>
      <p:ext uri="{BB962C8B-B14F-4D97-AF65-F5344CB8AC3E}">
        <p14:creationId xmlns:p14="http://schemas.microsoft.com/office/powerpoint/2010/main" val="477454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A081-FFED-4E40-AEA6-51F4FB0B2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8076"/>
            <a:ext cx="9905998" cy="1478570"/>
          </a:xfrm>
        </p:spPr>
        <p:txBody>
          <a:bodyPr/>
          <a:lstStyle/>
          <a:p>
            <a:r>
              <a:rPr lang="en-GB" dirty="0"/>
              <a:t>Comparison of Results, ROC Plots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E2D7D-8CB8-4566-946A-F0617A38A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036" y="1323072"/>
            <a:ext cx="9905999" cy="3541714"/>
          </a:xfrm>
        </p:spPr>
        <p:txBody>
          <a:bodyPr/>
          <a:lstStyle/>
          <a:p>
            <a:r>
              <a:rPr lang="en-GB" dirty="0"/>
              <a:t>Which one to choose: I would choose Logistic Regression because, </a:t>
            </a:r>
          </a:p>
          <a:p>
            <a:pPr marL="0" indent="0">
              <a:buNone/>
            </a:pPr>
            <a:r>
              <a:rPr lang="en-GB" dirty="0"/>
              <a:t>    ○ It is faster and less complex </a:t>
            </a:r>
          </a:p>
          <a:p>
            <a:pPr marL="0" indent="0">
              <a:buNone/>
            </a:pPr>
            <a:r>
              <a:rPr lang="en-GB" dirty="0"/>
              <a:t>    ○ More interpretable for this problem, gives coefficients with signs </a:t>
            </a:r>
          </a:p>
          <a:p>
            <a:pPr marL="0" indent="0">
              <a:buNone/>
            </a:pPr>
            <a:r>
              <a:rPr lang="en-GB" dirty="0"/>
              <a:t>    ○ It gives better overall accuracy than Random Forest, and almost same recall on Churn class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05C0DB-6A2D-403C-BD0A-E0975995F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95" y="4072270"/>
            <a:ext cx="10281683" cy="252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32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A430D4-17AA-48D6-8574-8D0F0D07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GB" sz="3200" dirty="0"/>
              <a:t>Feature Importance Based on Logistic Regression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3B922-5EC8-46B1-82BB-C882A4377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GB" sz="2000" dirty="0"/>
              <a:t>Top 10 Features with their influence shown </a:t>
            </a:r>
          </a:p>
          <a:p>
            <a:r>
              <a:rPr lang="en-GB" sz="2000" dirty="0"/>
              <a:t>● Interpretation: </a:t>
            </a:r>
          </a:p>
          <a:p>
            <a:pPr marL="0" indent="0">
              <a:buNone/>
            </a:pPr>
            <a:r>
              <a:rPr lang="en-GB" sz="2000" dirty="0"/>
              <a:t>       ○ Features with negative coefficients are </a:t>
            </a:r>
            <a:r>
              <a:rPr lang="en-GB" sz="2000" dirty="0" err="1"/>
              <a:t>favorable</a:t>
            </a:r>
            <a:r>
              <a:rPr lang="en-GB" sz="2000" dirty="0"/>
              <a:t>, and positive not </a:t>
            </a:r>
            <a:r>
              <a:rPr lang="en-GB" sz="2000" dirty="0" err="1"/>
              <a:t>favorable</a:t>
            </a:r>
            <a:endParaRPr lang="en-US" sz="2000" dirty="0"/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FBC0B4DF-8968-4017-B3A2-38DDB0D3E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53" y="618518"/>
            <a:ext cx="5092373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01204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58F8-D697-4349-9665-266A4C5B8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Proposed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EDD95-966C-4D73-8635-0E7D97502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00169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A predictive model is given that ranks customers based on their probability of churn and the revenue that they bring - (not just the probability) </a:t>
            </a:r>
          </a:p>
          <a:p>
            <a:r>
              <a:rPr lang="en-GB" dirty="0"/>
              <a:t>Use this model to prioritize whose concerns to be addressed first. Sometimes it might be case by case basis. ● </a:t>
            </a:r>
          </a:p>
          <a:p>
            <a:r>
              <a:rPr lang="en-GB" dirty="0"/>
              <a:t>Take the following actions immediately: </a:t>
            </a:r>
          </a:p>
          <a:p>
            <a:pPr marL="0" indent="0">
              <a:buNone/>
            </a:pPr>
            <a:r>
              <a:rPr lang="en-GB" dirty="0"/>
              <a:t>     ○ Try striking a longer contract with new customers: two year or one year in that order of preference. </a:t>
            </a:r>
          </a:p>
          <a:p>
            <a:pPr marL="0" indent="0">
              <a:buNone/>
            </a:pPr>
            <a:r>
              <a:rPr lang="en-GB" dirty="0"/>
              <a:t>     ○ Leverage the time to improve the quality of services, of the high cost ones like </a:t>
            </a:r>
            <a:r>
              <a:rPr lang="en-GB" dirty="0" err="1"/>
              <a:t>Fiber</a:t>
            </a:r>
            <a:r>
              <a:rPr lang="en-GB" dirty="0"/>
              <a:t> optic. </a:t>
            </a:r>
          </a:p>
          <a:p>
            <a:pPr marL="0" indent="0">
              <a:buNone/>
            </a:pPr>
            <a:r>
              <a:rPr lang="en-GB" dirty="0"/>
              <a:t>     ○ Improve on the Technical support on all services like streaming, phone connection and internet. </a:t>
            </a:r>
          </a:p>
          <a:p>
            <a:pPr marL="0" indent="0">
              <a:buNone/>
            </a:pPr>
            <a:r>
              <a:rPr lang="en-GB" dirty="0"/>
              <a:t>     ○ Be up-to-date with current technology. </a:t>
            </a:r>
          </a:p>
          <a:p>
            <a:r>
              <a:rPr lang="en-GB" dirty="0"/>
              <a:t>Next: It will be helpful to understand why churn started 5.5 years ago. Give more historical data to the data scientist for analysis.  </a:t>
            </a:r>
          </a:p>
          <a:p>
            <a:r>
              <a:rPr lang="en-GB" dirty="0"/>
              <a:t>The income loss prevented using the given dataset: $114,422 / month or 1.38M per year if all of them change their mind.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9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DDB5-94AE-4425-A616-854FB834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References/Links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6958-602A-4738-96FC-38E5BC04A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IBM page has many, out of that this Telecom dataset </a:t>
            </a:r>
          </a:p>
          <a:p>
            <a:r>
              <a:rPr lang="en-GB" dirty="0"/>
              <a:t>Introduction to Statistical Learning by Gareth James et. al </a:t>
            </a:r>
          </a:p>
          <a:p>
            <a:r>
              <a:rPr lang="en-GB" dirty="0"/>
              <a:t>Predicting Customer Churn using R by Susan Li </a:t>
            </a:r>
          </a:p>
          <a:p>
            <a:r>
              <a:rPr lang="en-GB" dirty="0"/>
              <a:t>Techniques to Handle Imbalance by Jason Brownlee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95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C5FC4-BFDC-4833-BCD9-B39E8633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96444-F699-48E8-A0E9-0DFDE561F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Business Problem </a:t>
            </a:r>
          </a:p>
          <a:p>
            <a:r>
              <a:rPr lang="en-GB" dirty="0"/>
              <a:t> Data / Data Wrangling </a:t>
            </a:r>
          </a:p>
          <a:p>
            <a:r>
              <a:rPr lang="en-GB" dirty="0"/>
              <a:t> Data Stories </a:t>
            </a:r>
          </a:p>
          <a:p>
            <a:r>
              <a:rPr lang="en-GB" dirty="0"/>
              <a:t>Predictive Models  </a:t>
            </a:r>
          </a:p>
          <a:p>
            <a:r>
              <a:rPr lang="en-GB" dirty="0"/>
              <a:t>Solutions Proposed </a:t>
            </a:r>
          </a:p>
          <a:p>
            <a:r>
              <a:rPr lang="en-GB" dirty="0"/>
              <a:t>Scope for Further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8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68F9-CC60-4773-9EE2-DBA9BB2EC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7011"/>
            <a:ext cx="9905998" cy="870040"/>
          </a:xfrm>
        </p:spPr>
        <p:txBody>
          <a:bodyPr/>
          <a:lstStyle/>
          <a:p>
            <a:r>
              <a:rPr lang="en-US" dirty="0"/>
              <a:t>The 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FE2C4-8EB3-4ADB-A398-8A66DA87B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026" y="1573081"/>
            <a:ext cx="8895890" cy="4583169"/>
          </a:xfrm>
        </p:spPr>
        <p:txBody>
          <a:bodyPr>
            <a:normAutofit/>
          </a:bodyPr>
          <a:lstStyle/>
          <a:p>
            <a:r>
              <a:rPr lang="en-GB" dirty="0"/>
              <a:t> A Telecom company observes customer “Churn” </a:t>
            </a:r>
          </a:p>
          <a:p>
            <a:r>
              <a:rPr lang="en-GB" dirty="0"/>
              <a:t> Estimated loss of income: $140k per month </a:t>
            </a:r>
          </a:p>
          <a:p>
            <a:r>
              <a:rPr lang="en-GB" dirty="0"/>
              <a:t> Attraction of new ones is more expensive than retention of current ones </a:t>
            </a:r>
          </a:p>
          <a:p>
            <a:r>
              <a:rPr lang="en-GB" dirty="0"/>
              <a:t> Expectations from this project: Given historical data on loyal and churn customers, 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sz="1700" dirty="0"/>
              <a:t>Understand relation between churn and certain factors </a:t>
            </a:r>
          </a:p>
          <a:p>
            <a:pPr marL="0" indent="0">
              <a:buNone/>
            </a:pPr>
            <a:r>
              <a:rPr lang="en-GB" sz="1700" dirty="0"/>
              <a:t>           Provide a predictive model that ranks the customers </a:t>
            </a:r>
          </a:p>
          <a:p>
            <a:pPr marL="0" indent="0">
              <a:buNone/>
            </a:pPr>
            <a:r>
              <a:rPr lang="en-GB" sz="1700" dirty="0"/>
              <a:t>           Make recommendations to the business to minimize the revenue loss</a:t>
            </a:r>
            <a:endParaRPr lang="en-US" sz="1700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47006F1F-351B-4D49-B44C-BB047C485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3" y="2533622"/>
            <a:ext cx="3296110" cy="302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2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ECB1-AFE2-4E6F-BAB9-1D68995D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327" y="-137394"/>
            <a:ext cx="9905998" cy="1122675"/>
          </a:xfrm>
        </p:spPr>
        <p:txBody>
          <a:bodyPr/>
          <a:lstStyle/>
          <a:p>
            <a:r>
              <a:rPr lang="en-US" dirty="0"/>
              <a:t>Data / 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05AE7-6F9E-48E8-B05F-15D88AB5C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213" y="876063"/>
            <a:ext cx="10899101" cy="3541714"/>
          </a:xfrm>
        </p:spPr>
        <p:txBody>
          <a:bodyPr>
            <a:noAutofit/>
          </a:bodyPr>
          <a:lstStyle/>
          <a:p>
            <a:r>
              <a:rPr lang="en-GB" sz="2000" dirty="0"/>
              <a:t>7043 records, 21 columns </a:t>
            </a:r>
          </a:p>
          <a:p>
            <a:r>
              <a:rPr lang="en-GB" sz="2000" dirty="0"/>
              <a:t>The target variable: Churn : { “Yes”, “No”} entries. </a:t>
            </a:r>
          </a:p>
          <a:p>
            <a:r>
              <a:rPr lang="en-GB" sz="2000" dirty="0"/>
              <a:t>19 Predictor Variables, Service specific, Person specific, Money specific </a:t>
            </a:r>
          </a:p>
          <a:p>
            <a:r>
              <a:rPr lang="en-GB" sz="2000" dirty="0"/>
              <a:t>Cleaning of Total Charges: </a:t>
            </a:r>
          </a:p>
          <a:p>
            <a:r>
              <a:rPr lang="en-GB" sz="2000" dirty="0"/>
              <a:t>    ○ 11 missing entries, all of them are in rows with Churn “No” </a:t>
            </a:r>
          </a:p>
          <a:p>
            <a:r>
              <a:rPr lang="en-GB" sz="2000" dirty="0"/>
              <a:t>    ○ tenure values are 0 for them </a:t>
            </a:r>
          </a:p>
          <a:p>
            <a:r>
              <a:rPr lang="en-GB" sz="2000" dirty="0"/>
              <a:t>    ○ No other information is given =&gt; just registered</a:t>
            </a:r>
          </a:p>
          <a:p>
            <a:r>
              <a:rPr lang="en-GB" sz="2000" dirty="0"/>
              <a:t>    ○ Set Total Charges to 0 </a:t>
            </a:r>
          </a:p>
          <a:p>
            <a:r>
              <a:rPr lang="en-GB" sz="2000" dirty="0"/>
              <a:t>    ○ Converted all other entries from string to float </a:t>
            </a:r>
          </a:p>
          <a:p>
            <a:r>
              <a:rPr lang="en-GB" sz="2000" dirty="0"/>
              <a:t>Observed : Total Charges is almost = tenure * Monthly Charges, </a:t>
            </a:r>
          </a:p>
          <a:p>
            <a:r>
              <a:rPr lang="en-GB" sz="2000" dirty="0"/>
              <a:t>     ○ Total Charges is redundant </a:t>
            </a:r>
          </a:p>
          <a:p>
            <a:r>
              <a:rPr lang="en-GB" sz="2000" dirty="0"/>
              <a:t> Monthly Charges is linear combination of services =&gt; Correlated with all others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658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BC73-253D-4AEE-B5FB-6E9DB96A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685529" cy="1478570"/>
          </a:xfrm>
        </p:spPr>
        <p:txBody>
          <a:bodyPr>
            <a:normAutofit/>
          </a:bodyPr>
          <a:lstStyle/>
          <a:p>
            <a:r>
              <a:rPr lang="en-US" dirty="0"/>
              <a:t>Business Problem visualization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D36EC-C336-43C9-99F5-ACD29C3F4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685530" cy="3541714"/>
          </a:xfrm>
        </p:spPr>
        <p:txBody>
          <a:bodyPr>
            <a:normAutofit/>
          </a:bodyPr>
          <a:lstStyle/>
          <a:p>
            <a:r>
              <a:rPr lang="en-GB" sz="2100" dirty="0"/>
              <a:t>26.54% Churn rate overall  </a:t>
            </a:r>
          </a:p>
          <a:p>
            <a:r>
              <a:rPr lang="en-GB" sz="2100" dirty="0"/>
              <a:t>$139K loss per month / 1.67M loss per year, about 30% of the total income</a:t>
            </a:r>
          </a:p>
          <a:p>
            <a:r>
              <a:rPr lang="en-GB" sz="2100" dirty="0"/>
              <a:t>Less than a year tenure category has highest churn and result in highest revenue loss</a:t>
            </a:r>
          </a:p>
          <a:p>
            <a:r>
              <a:rPr lang="en-GB" sz="2100" dirty="0"/>
              <a:t> 2-to-5-year tenure category results in highest revenue loss</a:t>
            </a:r>
            <a:endParaRPr lang="en-US" sz="2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42C426-FCE7-4673-BC1D-7E7D3A5FD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bar chart, histogram&#10;&#10;Description automatically generated">
            <a:extLst>
              <a:ext uri="{FF2B5EF4-FFF2-40B4-BE49-F238E27FC236}">
                <a16:creationId xmlns:a16="http://schemas.microsoft.com/office/drawing/2014/main" id="{38FC2C63-BA34-44B1-92FE-AACCFA4A4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908" y="366397"/>
            <a:ext cx="2364317" cy="2650488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C239E5-48CB-4DB3-A778-3A01C488E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8280" y="0"/>
            <a:ext cx="91440" cy="3474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0FADCB85-6C9A-48DB-9E0C-3A1B3FA82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775" y="420906"/>
            <a:ext cx="2364317" cy="2541470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D450192-3830-4F04-A1C0-F684D80AB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3383280"/>
            <a:ext cx="6096002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5570A3E-45BA-45F0-80FD-BEFB6CB32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204" y="3796452"/>
            <a:ext cx="3664610" cy="273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1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D3C883-B133-4845-9BC0-2F642F82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GB" sz="3200"/>
              <a:t>Data Stories: Monthly Charges Split by Services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69D0-4399-4D30-8E38-8EF98D17F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000"/>
              <a:t>The height of the bar = count of people subscribed * Charge as per rate table of previous slide </a:t>
            </a:r>
          </a:p>
          <a:p>
            <a:pPr>
              <a:lnSpc>
                <a:spcPct val="110000"/>
              </a:lnSpc>
            </a:pPr>
            <a:r>
              <a:rPr lang="en-GB" sz="2000"/>
              <a:t>Blue bars are from the entire 7043 rows </a:t>
            </a:r>
          </a:p>
          <a:p>
            <a:pPr>
              <a:lnSpc>
                <a:spcPct val="110000"/>
              </a:lnSpc>
            </a:pPr>
            <a:r>
              <a:rPr lang="en-GB" sz="2000"/>
              <a:t>Orange bars are from the Churn group </a:t>
            </a:r>
          </a:p>
          <a:p>
            <a:pPr>
              <a:lnSpc>
                <a:spcPct val="110000"/>
              </a:lnSpc>
            </a:pPr>
            <a:r>
              <a:rPr lang="en-GB" sz="2000"/>
              <a:t>The importance of Fiber Optic Service on the Monthly Income is very clear! </a:t>
            </a:r>
          </a:p>
          <a:p>
            <a:pPr>
              <a:lnSpc>
                <a:spcPct val="110000"/>
              </a:lnSpc>
            </a:pPr>
            <a:r>
              <a:rPr lang="en-GB" sz="2000"/>
              <a:t> MulipleLines_No essentially means Phone Line Single</a:t>
            </a:r>
            <a:endParaRPr lang="en-US" sz="200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9DBE800-A49A-4038-88A5-37BA0C7F8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65810"/>
            <a:ext cx="5456279" cy="450143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122742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39656-8320-446A-8BAE-01D44D565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 dirty="0"/>
              <a:t>Data Stories : Tenure in Months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D14D0-B972-43A5-8FD9-DA13BDA3B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en-GB" dirty="0"/>
              <a:t>Fig 1: Drop from bin 70 to bin 60 =&gt; Huge churn happened about 5.5 years ago. </a:t>
            </a:r>
          </a:p>
          <a:p>
            <a:r>
              <a:rPr lang="en-GB" dirty="0"/>
              <a:t> Fig 1: Between 10 to 60 months, not much variation =&gt; Once they cross a year, they remain loyal </a:t>
            </a:r>
          </a:p>
          <a:p>
            <a:r>
              <a:rPr lang="en-GB" dirty="0"/>
              <a:t> Fig 2: High count in first bin, drastic drop=&gt; Most in churn group &lt; 5 months tenure</a:t>
            </a:r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BEEB007-9459-4D03-A392-3A6D14C73E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1" b="6401"/>
          <a:stretch/>
        </p:blipFill>
        <p:spPr>
          <a:xfrm>
            <a:off x="7707872" y="458136"/>
            <a:ext cx="4299100" cy="2934351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166465" y="0"/>
                </a:moveTo>
                <a:lnTo>
                  <a:pt x="3425199" y="0"/>
                </a:lnTo>
                <a:lnTo>
                  <a:pt x="3425199" y="2337870"/>
                </a:lnTo>
                <a:lnTo>
                  <a:pt x="0" y="2337870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7523C4D4-97CA-423F-8F6B-6B661BE102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47"/>
          <a:stretch/>
        </p:blipFill>
        <p:spPr>
          <a:xfrm>
            <a:off x="7619998" y="3619938"/>
            <a:ext cx="4474848" cy="3054308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4578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54F-1AB2-469F-8D95-94C38885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45169-44DB-43A9-94E9-504770ACD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Acceptance Criteria: </a:t>
            </a:r>
          </a:p>
          <a:p>
            <a:pPr marL="0" indent="0">
              <a:buNone/>
            </a:pPr>
            <a:r>
              <a:rPr lang="en-GB" dirty="0"/>
              <a:t>    ○ Train and Test Accuracy </a:t>
            </a:r>
            <a:r>
              <a:rPr lang="en-GB" dirty="0" err="1"/>
              <a:t>approx</a:t>
            </a:r>
            <a:r>
              <a:rPr lang="en-GB" dirty="0"/>
              <a:t> equal or not. </a:t>
            </a:r>
          </a:p>
          <a:p>
            <a:pPr marL="0" indent="0">
              <a:buNone/>
            </a:pPr>
            <a:r>
              <a:rPr lang="en-GB" dirty="0"/>
              <a:t>    ○ “Recall” on the Churn class to be higher priority than overall accuracy </a:t>
            </a:r>
          </a:p>
          <a:p>
            <a:r>
              <a:rPr lang="en-GB" dirty="0"/>
              <a:t>Data Prep/Feature Selection : </a:t>
            </a:r>
          </a:p>
          <a:p>
            <a:r>
              <a:rPr lang="en-GB" dirty="0"/>
              <a:t>    ○ Drop numerical variable Total Charges, and Monthly Charges </a:t>
            </a:r>
          </a:p>
          <a:p>
            <a:r>
              <a:rPr lang="en-GB" dirty="0"/>
              <a:t>    ○ Drop the column Phone Service, as it is a subset of Multiple Lines </a:t>
            </a:r>
          </a:p>
          <a:p>
            <a:r>
              <a:rPr lang="en-GB" dirty="0"/>
              <a:t>Data split to Train : Test ratio 60:40 , stratified with target </a:t>
            </a:r>
          </a:p>
          <a:p>
            <a:r>
              <a:rPr lang="en-GB" dirty="0"/>
              <a:t> Hyperparameter tuning done using 5-fold cross validation(CV) method on Training data </a:t>
            </a:r>
          </a:p>
          <a:p>
            <a:r>
              <a:rPr lang="en-GB" dirty="0"/>
              <a:t>Score function used in CV is “Recall”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69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5D07-098E-4F84-9DA6-2DACE56A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Models Tried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8500F0-3F55-437E-95B4-16FD6EB5B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01" y="1742581"/>
            <a:ext cx="11344941" cy="4700749"/>
          </a:xfrm>
        </p:spPr>
      </p:pic>
    </p:spTree>
    <p:extLst>
      <p:ext uri="{BB962C8B-B14F-4D97-AF65-F5344CB8AC3E}">
        <p14:creationId xmlns:p14="http://schemas.microsoft.com/office/powerpoint/2010/main" val="4284693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818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Reducing CHURN</vt:lpstr>
      <vt:lpstr>Overview</vt:lpstr>
      <vt:lpstr>The Business problem</vt:lpstr>
      <vt:lpstr>Data / Data Wrangling</vt:lpstr>
      <vt:lpstr>Business Problem visualization </vt:lpstr>
      <vt:lpstr>Data Stories: Monthly Charges Split by Services</vt:lpstr>
      <vt:lpstr>Data Stories : Tenure in Months</vt:lpstr>
      <vt:lpstr>Predictive Modeling </vt:lpstr>
      <vt:lpstr>Comparison of Models Tried </vt:lpstr>
      <vt:lpstr>Comparison of Results, ROC Plots </vt:lpstr>
      <vt:lpstr>Feature Importance Based on Logistic Regression </vt:lpstr>
      <vt:lpstr>Solutions Proposed </vt:lpstr>
      <vt:lpstr>References/Links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Reducing CHURN</dc:title>
  <dc:creator>thazmeel ahmed</dc:creator>
  <cp:lastModifiedBy>thazmeel ahmed</cp:lastModifiedBy>
  <cp:revision>4</cp:revision>
  <dcterms:created xsi:type="dcterms:W3CDTF">2020-12-18T05:27:38Z</dcterms:created>
  <dcterms:modified xsi:type="dcterms:W3CDTF">2020-12-18T05:56:32Z</dcterms:modified>
</cp:coreProperties>
</file>