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41"/>
  </p:notesMasterIdLst>
  <p:sldIdLst>
    <p:sldId id="256" r:id="rId2"/>
    <p:sldId id="257" r:id="rId3"/>
    <p:sldId id="337" r:id="rId4"/>
    <p:sldId id="293" r:id="rId5"/>
    <p:sldId id="259" r:id="rId6"/>
    <p:sldId id="336" r:id="rId7"/>
    <p:sldId id="265" r:id="rId8"/>
    <p:sldId id="338" r:id="rId9"/>
    <p:sldId id="339" r:id="rId10"/>
    <p:sldId id="340" r:id="rId11"/>
    <p:sldId id="316" r:id="rId12"/>
    <p:sldId id="341" r:id="rId13"/>
    <p:sldId id="342" r:id="rId14"/>
    <p:sldId id="343" r:id="rId15"/>
    <p:sldId id="292" r:id="rId16"/>
    <p:sldId id="351" r:id="rId17"/>
    <p:sldId id="319" r:id="rId18"/>
    <p:sldId id="352" r:id="rId19"/>
    <p:sldId id="349" r:id="rId20"/>
    <p:sldId id="353" r:id="rId21"/>
    <p:sldId id="285" r:id="rId22"/>
    <p:sldId id="354" r:id="rId23"/>
    <p:sldId id="348" r:id="rId24"/>
    <p:sldId id="270" r:id="rId25"/>
    <p:sldId id="306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267" r:id="rId37"/>
    <p:sldId id="331" r:id="rId38"/>
    <p:sldId id="332" r:id="rId39"/>
    <p:sldId id="33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986EB5-7626-4540-8121-EBB4892A3DA3}">
          <p14:sldIdLst>
            <p14:sldId id="256"/>
            <p14:sldId id="257"/>
            <p14:sldId id="337"/>
            <p14:sldId id="293"/>
            <p14:sldId id="259"/>
            <p14:sldId id="336"/>
            <p14:sldId id="265"/>
            <p14:sldId id="338"/>
            <p14:sldId id="339"/>
            <p14:sldId id="340"/>
            <p14:sldId id="316"/>
            <p14:sldId id="341"/>
            <p14:sldId id="342"/>
            <p14:sldId id="343"/>
            <p14:sldId id="292"/>
            <p14:sldId id="351"/>
            <p14:sldId id="319"/>
            <p14:sldId id="352"/>
            <p14:sldId id="349"/>
            <p14:sldId id="353"/>
            <p14:sldId id="285"/>
            <p14:sldId id="354"/>
            <p14:sldId id="348"/>
            <p14:sldId id="270"/>
            <p14:sldId id="3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267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64CA"/>
    <a:srgbClr val="C66A9A"/>
    <a:srgbClr val="DC54C9"/>
    <a:srgbClr val="DA3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25F47-A520-400C-AA51-3C70A52359F6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5A478-24A2-42A1-9ED7-63CDDDB661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08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5A478-24A2-42A1-9ED7-63CDDDB661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4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0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5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17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48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34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67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3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5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2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3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1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5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B870C7E-399A-4B22-A6AE-1D37F066EE8A}" type="datetimeFigureOut">
              <a:rPr lang="en-US" smtClean="0"/>
              <a:pPr/>
              <a:t>7/23/2022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43B4AD1-5881-418D-AA2F-40CC57804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  <p:sldLayoutId id="2147483838" r:id="rId15"/>
    <p:sldLayoutId id="2147483839" r:id="rId16"/>
    <p:sldLayoutId id="21474838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-commerce" TargetMode="External"/><Relationship Id="rId2" Type="http://schemas.openxmlformats.org/officeDocument/2006/relationships/hyperlink" Target="https://www.geeksforgeeks.org/e-commerce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2462" y="470582"/>
            <a:ext cx="7990347" cy="1455532"/>
          </a:xfrm>
        </p:spPr>
        <p:txBody>
          <a:bodyPr>
            <a:noAutofit/>
          </a:bodyPr>
          <a:lstStyle/>
          <a:p>
            <a:pPr algn="ctr"/>
            <a:r>
              <a:rPr lang="en-US" sz="3000" b="1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Presentation on </a:t>
            </a:r>
            <a:br>
              <a:rPr lang="en-US" sz="3000" b="1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b="1" u="sng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CLUB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671" y="3461413"/>
            <a:ext cx="4856536" cy="2514843"/>
          </a:xfrm>
        </p:spPr>
        <p:txBody>
          <a:bodyPr>
            <a:noAutofit/>
          </a:bodyPr>
          <a:lstStyle/>
          <a:p>
            <a:r>
              <a:rPr lang="en-US" sz="2400" u="sng" cap="none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Presented By</a:t>
            </a:r>
          </a:p>
          <a:p>
            <a:r>
              <a:rPr lang="en-US" cap="none" dirty="0" err="1">
                <a:solidFill>
                  <a:schemeClr val="bg1"/>
                </a:solidFill>
              </a:rPr>
              <a:t>Khandaker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Tasfia</a:t>
            </a:r>
            <a:r>
              <a:rPr lang="en-US" cap="none" dirty="0">
                <a:solidFill>
                  <a:schemeClr val="bg1"/>
                </a:solidFill>
              </a:rPr>
              <a:t> Reza   (19202103286)</a:t>
            </a:r>
            <a:endParaRPr lang="en-US" u="sng" cap="none" dirty="0">
              <a:solidFill>
                <a:schemeClr val="bg1"/>
              </a:solidFill>
            </a:endParaRPr>
          </a:p>
          <a:p>
            <a:r>
              <a:rPr lang="en-US" cap="none" dirty="0">
                <a:solidFill>
                  <a:schemeClr val="bg1"/>
                </a:solidFill>
              </a:rPr>
              <a:t>Tanbir Hasan Bhuiyan     (19202103294)</a:t>
            </a:r>
          </a:p>
          <a:p>
            <a:r>
              <a:rPr lang="en-US" cap="none" dirty="0">
                <a:solidFill>
                  <a:schemeClr val="bg1"/>
                </a:solidFill>
              </a:rPr>
              <a:t>Md </a:t>
            </a:r>
            <a:r>
              <a:rPr lang="en-US" cap="none" dirty="0" err="1">
                <a:solidFill>
                  <a:schemeClr val="bg1"/>
                </a:solidFill>
              </a:rPr>
              <a:t>Mahabub</a:t>
            </a:r>
            <a:r>
              <a:rPr lang="en-US" cap="none" dirty="0">
                <a:solidFill>
                  <a:schemeClr val="bg1"/>
                </a:solidFill>
              </a:rPr>
              <a:t> Morshed  (19202103298)</a:t>
            </a:r>
          </a:p>
          <a:p>
            <a:r>
              <a:rPr lang="en-US" cap="none" dirty="0" err="1">
                <a:solidFill>
                  <a:schemeClr val="bg1"/>
                </a:solidFill>
              </a:rPr>
              <a:t>Munzirul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Alom</a:t>
            </a:r>
            <a:r>
              <a:rPr lang="en-US" cap="none" dirty="0">
                <a:solidFill>
                  <a:schemeClr val="bg1"/>
                </a:solidFill>
              </a:rPr>
              <a:t>                  (19202103303)</a:t>
            </a:r>
          </a:p>
          <a:p>
            <a:r>
              <a:rPr lang="en-US" cap="none" dirty="0">
                <a:solidFill>
                  <a:schemeClr val="bg1"/>
                </a:solidFill>
              </a:rPr>
              <a:t>D.M </a:t>
            </a:r>
            <a:r>
              <a:rPr lang="en-US" cap="none" dirty="0" err="1">
                <a:solidFill>
                  <a:schemeClr val="bg1"/>
                </a:solidFill>
              </a:rPr>
              <a:t>Ajmain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cap="none" dirty="0" err="1">
                <a:solidFill>
                  <a:schemeClr val="bg1"/>
                </a:solidFill>
              </a:rPr>
              <a:t>Shaharir</a:t>
            </a:r>
            <a:r>
              <a:rPr lang="en-US" cap="none" dirty="0">
                <a:solidFill>
                  <a:schemeClr val="bg1"/>
                </a:solidFill>
              </a:rPr>
              <a:t>       (19202103308)</a:t>
            </a:r>
          </a:p>
          <a:p>
            <a:endParaRPr lang="en-US" sz="2400" cap="none" dirty="0">
              <a:solidFill>
                <a:schemeClr val="bg1"/>
              </a:solidFill>
            </a:endParaRPr>
          </a:p>
          <a:p>
            <a:endParaRPr lang="en-US" sz="2400" cap="none" dirty="0">
              <a:solidFill>
                <a:schemeClr val="bg1"/>
              </a:solidFill>
            </a:endParaRPr>
          </a:p>
          <a:p>
            <a:endParaRPr lang="en-US" sz="2400" cap="none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509269" y="3461415"/>
            <a:ext cx="3710865" cy="17811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u="sng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Supervised by</a:t>
            </a:r>
          </a:p>
          <a:p>
            <a:pPr algn="l"/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Sadah</a:t>
            </a:r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Anjum </a:t>
            </a:r>
            <a:r>
              <a:rPr lang="en-US" sz="24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Shanto</a:t>
            </a:r>
            <a:endParaRPr lang="en-US" sz="2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Lecturer of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Dept. of CSE (BUBT)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7" t="5797" r="30532" b="7246"/>
          <a:stretch/>
        </p:blipFill>
        <p:spPr>
          <a:xfrm>
            <a:off x="824594" y="702128"/>
            <a:ext cx="1387928" cy="159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3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5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46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6225" y="2327116"/>
            <a:ext cx="2189408" cy="1101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Admin</a:t>
            </a:r>
          </a:p>
        </p:txBody>
      </p:sp>
      <p:sp>
        <p:nvSpPr>
          <p:cNvPr id="20" name="Oval 19"/>
          <p:cNvSpPr/>
          <p:nvPr/>
        </p:nvSpPr>
        <p:spPr>
          <a:xfrm>
            <a:off x="2902822" y="2306600"/>
            <a:ext cx="2060619" cy="112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Own Profile</a:t>
            </a:r>
          </a:p>
        </p:txBody>
      </p:sp>
      <p:sp>
        <p:nvSpPr>
          <p:cNvPr id="21" name="Oval 20"/>
          <p:cNvSpPr/>
          <p:nvPr/>
        </p:nvSpPr>
        <p:spPr>
          <a:xfrm>
            <a:off x="2875716" y="3679530"/>
            <a:ext cx="2189408" cy="1205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Recovery</a:t>
            </a:r>
          </a:p>
        </p:txBody>
      </p:sp>
      <p:sp>
        <p:nvSpPr>
          <p:cNvPr id="22" name="Oval 21"/>
          <p:cNvSpPr/>
          <p:nvPr/>
        </p:nvSpPr>
        <p:spPr>
          <a:xfrm>
            <a:off x="366225" y="5161637"/>
            <a:ext cx="2189408" cy="124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Club Creations </a:t>
            </a:r>
          </a:p>
        </p:txBody>
      </p:sp>
      <p:sp>
        <p:nvSpPr>
          <p:cNvPr id="23" name="Oval 22"/>
          <p:cNvSpPr/>
          <p:nvPr/>
        </p:nvSpPr>
        <p:spPr>
          <a:xfrm>
            <a:off x="5310630" y="2315392"/>
            <a:ext cx="2373309" cy="1132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creation</a:t>
            </a:r>
          </a:p>
        </p:txBody>
      </p:sp>
      <p:sp>
        <p:nvSpPr>
          <p:cNvPr id="24" name="Oval 23"/>
          <p:cNvSpPr/>
          <p:nvPr/>
        </p:nvSpPr>
        <p:spPr>
          <a:xfrm>
            <a:off x="366225" y="3679531"/>
            <a:ext cx="2189408" cy="1231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Club-wise Accessibility</a:t>
            </a:r>
          </a:p>
        </p:txBody>
      </p:sp>
      <p:sp>
        <p:nvSpPr>
          <p:cNvPr id="25" name="Oval 24"/>
          <p:cNvSpPr/>
          <p:nvPr/>
        </p:nvSpPr>
        <p:spPr>
          <a:xfrm>
            <a:off x="2838427" y="5135411"/>
            <a:ext cx="2189408" cy="12053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Wise Accessibility</a:t>
            </a:r>
          </a:p>
        </p:txBody>
      </p:sp>
      <p:sp>
        <p:nvSpPr>
          <p:cNvPr id="26" name="Oval 25"/>
          <p:cNvSpPr/>
          <p:nvPr/>
        </p:nvSpPr>
        <p:spPr>
          <a:xfrm>
            <a:off x="9042508" y="3679532"/>
            <a:ext cx="2373308" cy="136328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Member Chatting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4F865E-ED8A-4DEE-B271-592AB5C42FA7}"/>
              </a:ext>
            </a:extLst>
          </p:cNvPr>
          <p:cNvSpPr/>
          <p:nvPr/>
        </p:nvSpPr>
        <p:spPr>
          <a:xfrm>
            <a:off x="8979670" y="2309532"/>
            <a:ext cx="2373308" cy="113244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Notifications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906C7D9-8AD8-4417-8B96-8067508CDC03}"/>
              </a:ext>
            </a:extLst>
          </p:cNvPr>
          <p:cNvSpPr txBox="1"/>
          <p:nvPr/>
        </p:nvSpPr>
        <p:spPr>
          <a:xfrm>
            <a:off x="954316" y="1001126"/>
            <a:ext cx="67515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System Features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7675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Audiences</a:t>
            </a:r>
            <a:endParaRPr lang="en-US" sz="5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en-US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73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202" y="883920"/>
            <a:ext cx="8761413" cy="706964"/>
          </a:xfrm>
        </p:spPr>
        <p:txBody>
          <a:bodyPr/>
          <a:lstStyle/>
          <a:p>
            <a:r>
              <a:rPr lang="e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Audiences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44232" y="2640905"/>
            <a:ext cx="9579928" cy="34163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+mj-lt"/>
              </a:rPr>
              <a:t>Separate admin </a:t>
            </a:r>
            <a:r>
              <a:rPr lang="en-US" sz="2000" dirty="0">
                <a:latin typeface="+mj-lt"/>
              </a:rPr>
              <a:t>for every club</a:t>
            </a:r>
          </a:p>
          <a:p>
            <a:r>
              <a:rPr lang="en-US" sz="2000" b="1" dirty="0">
                <a:latin typeface="+mj-lt"/>
              </a:rPr>
              <a:t>Single</a:t>
            </a:r>
            <a:r>
              <a:rPr lang="en-US" sz="2000" dirty="0">
                <a:latin typeface="+mj-lt"/>
              </a:rPr>
              <a:t> president and vice-president</a:t>
            </a:r>
          </a:p>
          <a:p>
            <a:r>
              <a:rPr lang="en-US" sz="2000" dirty="0">
                <a:latin typeface="+mj-lt"/>
              </a:rPr>
              <a:t>Executive member </a:t>
            </a:r>
            <a:r>
              <a:rPr lang="en-US" sz="2000" b="1" dirty="0">
                <a:latin typeface="+mj-lt"/>
              </a:rPr>
              <a:t>controls event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General members are </a:t>
            </a:r>
            <a:r>
              <a:rPr lang="en-US" sz="2000" b="1" dirty="0">
                <a:latin typeface="+mj-lt"/>
              </a:rPr>
              <a:t>volunteer</a:t>
            </a:r>
          </a:p>
        </p:txBody>
      </p:sp>
    </p:spTree>
    <p:extLst>
      <p:ext uri="{BB962C8B-B14F-4D97-AF65-F5344CB8AC3E}">
        <p14:creationId xmlns:p14="http://schemas.microsoft.com/office/powerpoint/2010/main" val="3302848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947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23783"/>
            <a:ext cx="1956047" cy="175777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INFRASTRUCTURE OF OUR MANAGEMENT SYSTEM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791" y="22194"/>
            <a:ext cx="7973104" cy="683580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956047" y="1259486"/>
            <a:ext cx="463597" cy="286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50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581" y="651696"/>
            <a:ext cx="8761413" cy="70696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335" y="2266683"/>
            <a:ext cx="8825659" cy="448184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HARDWARE ( Minimum Requirements 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Minimum RAM: - 2GB or more</a:t>
            </a:r>
          </a:p>
          <a:p>
            <a:r>
              <a:rPr lang="en-US" dirty="0">
                <a:solidFill>
                  <a:schemeClr val="tx1"/>
                </a:solidFill>
              </a:rPr>
              <a:t>Hard Disk: - 32 GB or more</a:t>
            </a:r>
          </a:p>
          <a:p>
            <a:r>
              <a:rPr lang="en-US" dirty="0">
                <a:solidFill>
                  <a:schemeClr val="tx1"/>
                </a:solidFill>
              </a:rPr>
              <a:t>Processor: - Intel Pentium 3 or above</a:t>
            </a:r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SOFTWARE ( Minimum Requirements )</a:t>
            </a:r>
          </a:p>
          <a:p>
            <a:r>
              <a:rPr lang="en-US" dirty="0">
                <a:solidFill>
                  <a:schemeClr val="tx1"/>
                </a:solidFill>
              </a:rPr>
              <a:t>Operating system: Windows XP,7 or any latest OS.</a:t>
            </a:r>
          </a:p>
          <a:p>
            <a:r>
              <a:rPr lang="en-US" dirty="0">
                <a:solidFill>
                  <a:schemeClr val="tx1"/>
                </a:solidFill>
              </a:rPr>
              <a:t>Wamp server</a:t>
            </a:r>
          </a:p>
          <a:p>
            <a:r>
              <a:rPr lang="en-US" dirty="0">
                <a:solidFill>
                  <a:schemeClr val="tx1"/>
                </a:solidFill>
              </a:rPr>
              <a:t>MySQL, PHP</a:t>
            </a:r>
          </a:p>
          <a:p>
            <a:r>
              <a:rPr lang="en-US" dirty="0">
                <a:solidFill>
                  <a:schemeClr val="tx1"/>
                </a:solidFill>
              </a:rPr>
              <a:t>GitHub and Latex (ONLINE tools).</a:t>
            </a:r>
          </a:p>
          <a:p>
            <a:r>
              <a:rPr lang="en-US" dirty="0">
                <a:solidFill>
                  <a:schemeClr val="tx1"/>
                </a:solidFill>
              </a:rPr>
              <a:t>Analyzing Software: Sublime Text</a:t>
            </a:r>
          </a:p>
        </p:txBody>
      </p:sp>
    </p:spTree>
    <p:extLst>
      <p:ext uri="{BB962C8B-B14F-4D97-AF65-F5344CB8AC3E}">
        <p14:creationId xmlns:p14="http://schemas.microsoft.com/office/powerpoint/2010/main" val="424123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520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581" y="651696"/>
            <a:ext cx="8761413" cy="70696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4052" y="2920894"/>
            <a:ext cx="5757425" cy="2866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2060"/>
                </a:solidFill>
              </a:rPr>
              <a:t>Unusual but little limitations</a:t>
            </a:r>
            <a:endParaRPr lang="en-US" sz="2600" dirty="0"/>
          </a:p>
          <a:p>
            <a:r>
              <a:rPr lang="en-US" sz="2600" dirty="0">
                <a:solidFill>
                  <a:schemeClr val="tx1"/>
                </a:solidFill>
              </a:rPr>
              <a:t>No paid event participation</a:t>
            </a:r>
          </a:p>
          <a:p>
            <a:r>
              <a:rPr lang="en-US" sz="2600" dirty="0">
                <a:solidFill>
                  <a:schemeClr val="tx1"/>
                </a:solidFill>
              </a:rPr>
              <a:t>Notifications</a:t>
            </a:r>
          </a:p>
          <a:p>
            <a:r>
              <a:rPr lang="en-US" sz="2600" dirty="0">
                <a:solidFill>
                  <a:schemeClr val="tx1"/>
                </a:solidFill>
              </a:rPr>
              <a:t>Notifications via Email</a:t>
            </a:r>
          </a:p>
          <a:p>
            <a:r>
              <a:rPr lang="en-US" sz="2600" dirty="0">
                <a:solidFill>
                  <a:schemeClr val="tx1"/>
                </a:solidFill>
              </a:rPr>
              <a:t>Chatting with other members</a:t>
            </a:r>
          </a:p>
          <a:p>
            <a:endParaRPr lang="en-US" dirty="0"/>
          </a:p>
        </p:txBody>
      </p:sp>
      <p:pic>
        <p:nvPicPr>
          <p:cNvPr id="1034" name="Picture 10" descr="Zoho CRM">
            <a:extLst>
              <a:ext uri="{FF2B5EF4-FFF2-40B4-BE49-F238E27FC236}">
                <a16:creationId xmlns:a16="http://schemas.microsoft.com/office/drawing/2014/main" id="{75BBA5A5-10BD-DAFB-77E2-BCC4592F1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070" y="2479431"/>
            <a:ext cx="5094261" cy="303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48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412" y="629507"/>
            <a:ext cx="10150143" cy="1013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Outline of This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842" y="2616752"/>
            <a:ext cx="9632316" cy="3312844"/>
          </a:xfrm>
        </p:spPr>
        <p:txBody>
          <a:bodyPr numCol="2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Introduction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Objectives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Motivation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Features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Audience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UML Diagrams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Implementation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Limitations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Future Works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cs typeface="Times New Roman" pitchFamily="18" charset="0"/>
              </a:rPr>
              <a:t>Conclusion</a:t>
            </a:r>
          </a:p>
        </p:txBody>
      </p:sp>
      <p:grpSp>
        <p:nvGrpSpPr>
          <p:cNvPr id="4" name="Shape 194"/>
          <p:cNvGrpSpPr/>
          <p:nvPr/>
        </p:nvGrpSpPr>
        <p:grpSpPr>
          <a:xfrm>
            <a:off x="581193" y="849234"/>
            <a:ext cx="641966" cy="708461"/>
            <a:chOff x="590250" y="244200"/>
            <a:chExt cx="407975" cy="532175"/>
          </a:xfrm>
        </p:grpSpPr>
        <p:sp>
          <p:nvSpPr>
            <p:cNvPr id="5" name="Shape 195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6" name="Shape 196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7" name="Shape 19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8" name="Shape 198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9" name="Shape 19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0" name="Shape 200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1" name="Shape 201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2" name="Shape 20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3" name="Shape 203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4" name="Shape 204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5" name="Shape 205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6" name="Shape 206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7" name="Shape 20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  <p:sp>
          <p:nvSpPr>
            <p:cNvPr id="18" name="Shape 208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085886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8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323" y="452774"/>
            <a:ext cx="9678327" cy="1013800"/>
          </a:xfrm>
        </p:spPr>
        <p:txBody>
          <a:bodyPr/>
          <a:lstStyle/>
          <a:p>
            <a:r>
              <a:rPr lang="en-US" dirty="0"/>
              <a:t>Related work and their infrastructure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7086" y="31762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7323" y="2578213"/>
            <a:ext cx="6783884" cy="316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Email and Web notification System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Payment gateway integration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Club-wise task management system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Communication System</a:t>
            </a:r>
          </a:p>
        </p:txBody>
      </p:sp>
    </p:spTree>
    <p:extLst>
      <p:ext uri="{BB962C8B-B14F-4D97-AF65-F5344CB8AC3E}">
        <p14:creationId xmlns:p14="http://schemas.microsoft.com/office/powerpoint/2010/main" val="172076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000" b="1" dirty="0">
              <a:solidFill>
                <a:schemeClr val="accent4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201700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8800" b="1" dirty="0">
              <a:solidFill>
                <a:schemeClr val="accent4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4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5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0" y="834992"/>
            <a:ext cx="288153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endParaRPr lang="en-US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89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057" y="836660"/>
            <a:ext cx="11313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en-US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5057" y="3927152"/>
            <a:ext cx="11029615" cy="861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and interface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03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548" y="740005"/>
            <a:ext cx="8761413" cy="70696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Login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46"/>
          <a:stretch/>
        </p:blipFill>
        <p:spPr>
          <a:xfrm>
            <a:off x="1070548" y="2126580"/>
            <a:ext cx="10058400" cy="39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0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412" y="565704"/>
            <a:ext cx="8761413" cy="995809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Admin Login Successful &amp; 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Developer Category Section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" r="7624"/>
          <a:stretch/>
        </p:blipFill>
        <p:spPr>
          <a:xfrm>
            <a:off x="769399" y="1713392"/>
            <a:ext cx="10505060" cy="49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55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556" y="650110"/>
            <a:ext cx="8761413" cy="1103275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&amp; Delete Products by Admin from Any Category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04" b="64398"/>
          <a:stretch/>
        </p:blipFill>
        <p:spPr>
          <a:xfrm>
            <a:off x="639296" y="2105608"/>
            <a:ext cx="10927393" cy="385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6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39" y="636043"/>
            <a:ext cx="8761413" cy="706964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Successful User Login &amp; Product Categories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96"/>
          <a:stretch/>
        </p:blipFill>
        <p:spPr>
          <a:xfrm>
            <a:off x="1066800" y="1873338"/>
            <a:ext cx="10058400" cy="48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75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15" y="720450"/>
            <a:ext cx="8761413" cy="706964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Baby Food and Clothes Selected to Order in the Cart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29" b="7900"/>
          <a:stretch/>
        </p:blipFill>
        <p:spPr>
          <a:xfrm>
            <a:off x="1057639" y="1805395"/>
            <a:ext cx="10076722" cy="489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5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695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752" y="650111"/>
            <a:ext cx="8705952" cy="706964"/>
          </a:xfrm>
        </p:spPr>
        <p:txBody>
          <a:bodyPr/>
          <a:lstStyle/>
          <a:p>
            <a:r>
              <a:rPr lang="en-US" sz="2800" dirty="0"/>
              <a:t>Payment Section to Select Payment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93"/>
          <a:stretch/>
        </p:blipFill>
        <p:spPr>
          <a:xfrm>
            <a:off x="635630" y="1749783"/>
            <a:ext cx="10920739" cy="48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06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5527" y="737998"/>
            <a:ext cx="8761413" cy="807998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Mobile Payment Option and Payment Gateway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9" b="12060"/>
          <a:stretch/>
        </p:blipFill>
        <p:spPr>
          <a:xfrm>
            <a:off x="575036" y="1873208"/>
            <a:ext cx="7015372" cy="46252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AF150B-81EA-4781-9F31-5A63E90427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38" t="-5550" r="30849" b="63665"/>
          <a:stretch/>
        </p:blipFill>
        <p:spPr>
          <a:xfrm>
            <a:off x="7758260" y="1932496"/>
            <a:ext cx="3995775" cy="300348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5AE75-20CE-4C11-A570-E16790ABF88A}"/>
              </a:ext>
            </a:extLst>
          </p:cNvPr>
          <p:cNvCxnSpPr>
            <a:cxnSpLocks/>
          </p:cNvCxnSpPr>
          <p:nvPr/>
        </p:nvCxnSpPr>
        <p:spPr>
          <a:xfrm>
            <a:off x="7590408" y="3523520"/>
            <a:ext cx="445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228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209" y="720450"/>
            <a:ext cx="8761413" cy="706964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Order Placement Successful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1" t="1" r="10910" b="40671"/>
          <a:stretch/>
        </p:blipFill>
        <p:spPr>
          <a:xfrm>
            <a:off x="684414" y="2048196"/>
            <a:ext cx="10823171" cy="43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06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391" y="697368"/>
            <a:ext cx="8761413" cy="706964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Developer Contacts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" t="-1038" r="2533" b="25607"/>
          <a:stretch/>
        </p:blipFill>
        <p:spPr>
          <a:xfrm>
            <a:off x="883648" y="1669003"/>
            <a:ext cx="10424704" cy="449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55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5057" y="836660"/>
            <a:ext cx="113135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en-US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5057" y="3927152"/>
            <a:ext cx="11029615" cy="8611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 &amp; Future works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79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370" y="683580"/>
            <a:ext cx="3986573" cy="825623"/>
          </a:xfrm>
        </p:spPr>
        <p:txBody>
          <a:bodyPr/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70" y="2280213"/>
            <a:ext cx="8625686" cy="3729306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Roboto"/>
                <a:cs typeface="Arial" panose="020B0604020202020204" pitchFamily="34" charset="0"/>
              </a:rPr>
              <a:t>Designing an actual e-commerce site is definitely more expensive and entailed more than I had planned on doing initially. Yet I have managed to do couple of features such as,</a:t>
            </a:r>
          </a:p>
          <a:p>
            <a:pPr algn="just"/>
            <a:r>
              <a:rPr lang="en-US" dirty="0">
                <a:latin typeface="Roboto"/>
                <a:cs typeface="Arial" panose="020B0604020202020204" pitchFamily="34" charset="0"/>
              </a:rPr>
              <a:t>User/Admin Login and Registration</a:t>
            </a:r>
          </a:p>
          <a:p>
            <a:pPr algn="just"/>
            <a:r>
              <a:rPr lang="en-US" dirty="0">
                <a:latin typeface="Roboto"/>
                <a:cs typeface="Arial" panose="020B0604020202020204" pitchFamily="34" charset="0"/>
              </a:rPr>
              <a:t>User/Admin Product Category </a:t>
            </a:r>
          </a:p>
          <a:p>
            <a:pPr algn="just"/>
            <a:r>
              <a:rPr lang="en-US" dirty="0">
                <a:latin typeface="Roboto"/>
                <a:cs typeface="Arial" panose="020B0604020202020204" pitchFamily="34" charset="0"/>
              </a:rPr>
              <a:t>Product/Order/Modify/Update</a:t>
            </a:r>
          </a:p>
          <a:p>
            <a:pPr algn="just"/>
            <a:r>
              <a:rPr lang="en-US" dirty="0">
                <a:latin typeface="Roboto"/>
                <a:cs typeface="Arial" panose="020B0604020202020204" pitchFamily="34" charset="0"/>
              </a:rPr>
              <a:t>Cart</a:t>
            </a:r>
          </a:p>
          <a:p>
            <a:pPr algn="just"/>
            <a:r>
              <a:rPr lang="en-US" dirty="0">
                <a:latin typeface="Roboto"/>
                <a:cs typeface="Arial" panose="020B0604020202020204" pitchFamily="34" charset="0"/>
              </a:rPr>
              <a:t>Payment</a:t>
            </a:r>
          </a:p>
          <a:p>
            <a:pPr algn="just"/>
            <a:r>
              <a:rPr lang="en-US" dirty="0">
                <a:latin typeface="Roboto"/>
                <a:cs typeface="Arial" panose="020B0604020202020204" pitchFamily="34" charset="0"/>
              </a:rPr>
              <a:t>Developer info/Reports</a:t>
            </a:r>
          </a:p>
          <a:p>
            <a:pPr algn="just"/>
            <a:endParaRPr lang="en-US" dirty="0">
              <a:latin typeface="Roboto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787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582" y="838200"/>
            <a:ext cx="6791581" cy="10138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3832" y="2414726"/>
            <a:ext cx="8825659" cy="3222594"/>
          </a:xfrm>
        </p:spPr>
        <p:txBody>
          <a:bodyPr>
            <a:noAutofit/>
          </a:bodyPr>
          <a:lstStyle/>
          <a:p>
            <a:r>
              <a:rPr lang="en-US" sz="2800" dirty="0">
                <a:latin typeface="Roboto"/>
              </a:rPr>
              <a:t>Efficient useful payment system</a:t>
            </a:r>
          </a:p>
          <a:p>
            <a:r>
              <a:rPr lang="en-US" sz="2800" dirty="0">
                <a:latin typeface="Roboto"/>
              </a:rPr>
              <a:t>Increase product categories</a:t>
            </a:r>
          </a:p>
          <a:p>
            <a:r>
              <a:rPr lang="en-US" sz="2800" dirty="0">
                <a:latin typeface="Roboto"/>
              </a:rPr>
              <a:t>Improve products data and visuality</a:t>
            </a:r>
          </a:p>
          <a:p>
            <a:r>
              <a:rPr lang="en-US" sz="2800" dirty="0">
                <a:latin typeface="Roboto"/>
              </a:rPr>
              <a:t>Improve design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60088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666" y="732917"/>
            <a:ext cx="11029616" cy="1013800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38297"/>
            <a:ext cx="11029615" cy="418219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E-commerce –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E-commerce - Wikipedia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saurab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Mondal. “how does ecommerce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work?”.https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://www.linkedin.com/pulse/how-does-ecommerce-work-saurabh-manda/, 2015</a:t>
            </a:r>
            <a:endParaRPr lang="it-IT" dirty="0">
              <a:solidFill>
                <a:schemeClr val="tx1">
                  <a:lumMod val="95000"/>
                  <a:lumOff val="5000"/>
                </a:schemeClr>
              </a:solidFill>
              <a:latin typeface="Roboto"/>
            </a:endParaRPr>
          </a:p>
          <a:p>
            <a:pPr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Bartleby. “e-commerce in china”.https://www.ipl.org/essay/China-Travel-Case-Study-FCDJ2PZAK5U, 2018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Laduram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vishnoi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.“the problem with the e-commerce system ”.https://acquire.io/blog/problems-solutions-ecommerce-faces/, November 9, 2016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sahi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hui, Lian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hua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wang,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wei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qi.“analyzing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 the development of e-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commerce”.https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Roboto"/>
              </a:rPr>
              <a:t>://www.researchgate.net/publication/316068939AnalyzingCollaborative,2017.</a:t>
            </a:r>
          </a:p>
        </p:txBody>
      </p:sp>
    </p:spTree>
    <p:extLst>
      <p:ext uri="{BB962C8B-B14F-4D97-AF65-F5344CB8AC3E}">
        <p14:creationId xmlns:p14="http://schemas.microsoft.com/office/powerpoint/2010/main" val="15953928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528" y="2603500"/>
            <a:ext cx="9510944" cy="34163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" sz="1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 all </a:t>
            </a:r>
          </a:p>
          <a:p>
            <a:pPr marL="0" indent="0" algn="ctr">
              <a:buNone/>
            </a:pPr>
            <a:r>
              <a:rPr lang="en" sz="1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your patience.</a:t>
            </a:r>
            <a:endParaRPr lang="en-US" sz="10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47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0528" y="2603500"/>
            <a:ext cx="9510944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" sz="1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Questions </a:t>
            </a:r>
          </a:p>
          <a:p>
            <a:pPr marL="0" indent="0" algn="ctr">
              <a:buNone/>
            </a:pPr>
            <a:r>
              <a:rPr lang="en" sz="10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0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21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437910"/>
            <a:ext cx="5266592" cy="2831123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Club Management System (CMS)</a:t>
            </a:r>
            <a:r>
              <a:rPr lang="en-US" sz="2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?</a:t>
            </a:r>
            <a:endParaRPr lang="en-US" sz="2600" b="0" i="0" dirty="0">
              <a:solidFill>
                <a:srgbClr val="202124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CMS important? </a:t>
            </a:r>
          </a:p>
          <a:p>
            <a:pPr marL="457200" indent="-457200">
              <a:buAutoNum type="arabicPeriod"/>
            </a:pPr>
            <a:r>
              <a:rPr lang="en-US" sz="26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(Who are the) Users of CMS? </a:t>
            </a:r>
          </a:p>
          <a:p>
            <a:pPr marL="457200" indent="-457200">
              <a:buAutoNum type="arabicPeriod"/>
            </a:pPr>
            <a:r>
              <a:rPr lang="en-US" sz="26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(What are the) Benefits of using this CMS?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EF961-559B-8F68-47CB-855D2D2B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405" y="2387599"/>
            <a:ext cx="4860388" cy="29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3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3850" y="673548"/>
            <a:ext cx="7642817" cy="1032685"/>
          </a:xfrm>
        </p:spPr>
        <p:txBody>
          <a:bodyPr/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problems with the manual club management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CA759-8560-40CA-8532-6C4852675BA2}"/>
              </a:ext>
            </a:extLst>
          </p:cNvPr>
          <p:cNvSpPr/>
          <p:nvPr/>
        </p:nvSpPr>
        <p:spPr>
          <a:xfrm>
            <a:off x="964113" y="2491210"/>
            <a:ext cx="1911927" cy="152954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Roboto"/>
              </a:rPr>
              <a:t>1. </a:t>
            </a:r>
            <a:r>
              <a:rPr lang="en-US" sz="1800" b="1" dirty="0">
                <a:solidFill>
                  <a:schemeClr val="tx1"/>
                </a:solidFill>
                <a:latin typeface="Roboto"/>
              </a:rPr>
              <a:t>Manual</a:t>
            </a:r>
            <a:r>
              <a:rPr lang="en-US" sz="1800" dirty="0">
                <a:solidFill>
                  <a:schemeClr val="tx1"/>
                </a:solidFill>
                <a:latin typeface="Roboto"/>
              </a:rPr>
              <a:t> Data record-keeping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A36216-890F-4564-AC88-BB27B31D8F39}"/>
              </a:ext>
            </a:extLst>
          </p:cNvPr>
          <p:cNvSpPr/>
          <p:nvPr/>
        </p:nvSpPr>
        <p:spPr>
          <a:xfrm>
            <a:off x="964113" y="4366790"/>
            <a:ext cx="1911929" cy="152954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Security</a:t>
            </a:r>
            <a:endParaRPr lang="en-US" sz="18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929951-3046-406B-844E-6B355DF565A4}"/>
              </a:ext>
            </a:extLst>
          </p:cNvPr>
          <p:cNvSpPr/>
          <p:nvPr/>
        </p:nvSpPr>
        <p:spPr>
          <a:xfrm>
            <a:off x="3143285" y="2499360"/>
            <a:ext cx="1911927" cy="152954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Roboto"/>
              </a:rPr>
              <a:t>2. Users can’t see the events </a:t>
            </a:r>
            <a:r>
              <a:rPr lang="en-US" sz="1800" b="1" dirty="0">
                <a:solidFill>
                  <a:schemeClr val="tx1"/>
                </a:solidFill>
                <a:latin typeface="Roboto"/>
              </a:rPr>
              <a:t>visually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A0573-F999-4363-AF58-E82F32300110}"/>
              </a:ext>
            </a:extLst>
          </p:cNvPr>
          <p:cNvSpPr/>
          <p:nvPr/>
        </p:nvSpPr>
        <p:spPr>
          <a:xfrm>
            <a:off x="3143285" y="4366791"/>
            <a:ext cx="1911927" cy="152954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latin typeface="Roboto"/>
              </a:rPr>
              <a:t>4. </a:t>
            </a:r>
            <a:endParaRPr lang="en-US" sz="1800" dirty="0">
              <a:solidFill>
                <a:schemeClr val="tx1"/>
              </a:solidFill>
              <a:latin typeface="Robo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D8986-CF40-2BBC-31F3-31A2993A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417885"/>
            <a:ext cx="5890955" cy="34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98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5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8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202" y="883920"/>
            <a:ext cx="8761413" cy="70696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Objectives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491" y="2713990"/>
            <a:ext cx="4470216" cy="3260090"/>
          </a:xfrm>
        </p:spPr>
      </p:pic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44232" y="2640905"/>
            <a:ext cx="5820728" cy="34163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+mj-lt"/>
              </a:rPr>
              <a:t>Well developed system</a:t>
            </a:r>
            <a:endParaRPr lang="en-US" sz="2000" dirty="0">
              <a:latin typeface="+mj-lt"/>
            </a:endParaRPr>
          </a:p>
          <a:p>
            <a:pPr algn="just"/>
            <a:r>
              <a:rPr lang="en-US" sz="2000" dirty="0">
                <a:latin typeface="+mj-lt"/>
              </a:rPr>
              <a:t>Framework less </a:t>
            </a:r>
            <a:r>
              <a:rPr lang="en-US" sz="2000" b="1" dirty="0">
                <a:latin typeface="+mj-lt"/>
              </a:rPr>
              <a:t>raw coded </a:t>
            </a:r>
            <a:r>
              <a:rPr lang="en-US" sz="2000" dirty="0">
                <a:latin typeface="+mj-lt"/>
              </a:rPr>
              <a:t>application</a:t>
            </a:r>
          </a:p>
          <a:p>
            <a:pPr algn="just"/>
            <a:r>
              <a:rPr lang="en-US" sz="2000" b="1" dirty="0">
                <a:latin typeface="+mj-lt"/>
              </a:rPr>
              <a:t>Interactive dashboard </a:t>
            </a:r>
          </a:p>
          <a:p>
            <a:pPr algn="just"/>
            <a:r>
              <a:rPr lang="en-US" sz="2000" b="1" dirty="0">
                <a:latin typeface="+mj-lt"/>
              </a:rPr>
              <a:t>Efficient</a:t>
            </a:r>
            <a:r>
              <a:rPr lang="en-US" sz="2000" dirty="0">
                <a:latin typeface="+mj-lt"/>
              </a:rPr>
              <a:t> web application</a:t>
            </a:r>
          </a:p>
          <a:p>
            <a:pPr algn="just"/>
            <a:r>
              <a:rPr lang="en-US" sz="2000" dirty="0">
                <a:latin typeface="+mj-lt"/>
              </a:rPr>
              <a:t>Passing control</a:t>
            </a:r>
          </a:p>
          <a:p>
            <a:pPr algn="just"/>
            <a:r>
              <a:rPr lang="en-US" sz="2000" dirty="0">
                <a:latin typeface="+mj-lt"/>
              </a:rPr>
              <a:t>work and events </a:t>
            </a:r>
            <a:r>
              <a:rPr lang="en-US" sz="2000" b="1" dirty="0">
                <a:latin typeface="+mj-lt"/>
              </a:rPr>
              <a:t>easy management</a:t>
            </a:r>
          </a:p>
          <a:p>
            <a:pPr algn="just"/>
            <a:r>
              <a:rPr lang="en-US" sz="2000" b="1" dirty="0">
                <a:latin typeface="+mj-lt"/>
              </a:rPr>
              <a:t>Open source</a:t>
            </a:r>
            <a:r>
              <a:rPr lang="en-US" sz="2000" dirty="0">
                <a:latin typeface="+mj-lt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161502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025451" y="3429000"/>
            <a:ext cx="8074207" cy="10138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5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3086" y="4820817"/>
            <a:ext cx="1847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sz="4000" dirty="0">
              <a:solidFill>
                <a:schemeClr val="bg1"/>
              </a:solidFill>
            </a:endParaRPr>
          </a:p>
          <a:p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1025451" y="834992"/>
            <a:ext cx="1339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8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5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581" y="651696"/>
            <a:ext cx="8761413" cy="706964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81" y="2751994"/>
            <a:ext cx="8002719" cy="3191606"/>
          </a:xfrm>
        </p:spPr>
        <p:txBody>
          <a:bodyPr>
            <a:noAutofit/>
          </a:bodyPr>
          <a:lstStyle/>
          <a:p>
            <a:pPr algn="just"/>
            <a:r>
              <a:rPr lang="en-US" sz="2600" b="1" dirty="0">
                <a:solidFill>
                  <a:srgbClr val="002060"/>
                </a:solidFill>
              </a:rPr>
              <a:t>Reasons behind choosing this system</a:t>
            </a:r>
            <a:endParaRPr lang="en-US" sz="2600" dirty="0"/>
          </a:p>
          <a:p>
            <a:pPr algn="just"/>
            <a:r>
              <a:rPr lang="en-US" sz="2600" dirty="0"/>
              <a:t>Lack of available management system</a:t>
            </a:r>
          </a:p>
          <a:p>
            <a:pPr algn="just"/>
            <a:r>
              <a:rPr lang="en-US" sz="2600" dirty="0"/>
              <a:t>No well-organized club</a:t>
            </a:r>
          </a:p>
          <a:p>
            <a:pPr algn="just"/>
            <a:r>
              <a:rPr lang="en-US" sz="2600" dirty="0"/>
              <a:t>No free club management services</a:t>
            </a:r>
          </a:p>
          <a:p>
            <a:pPr algn="just"/>
            <a:r>
              <a:rPr lang="en-US" sz="2600" dirty="0"/>
              <a:t>Processor: - Intel Pentium 3 or above</a:t>
            </a:r>
          </a:p>
          <a:p>
            <a:pPr marL="0" indent="0" algn="just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195514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4627</TotalTime>
  <Words>598</Words>
  <Application>Microsoft Office PowerPoint</Application>
  <PresentationFormat>Widescreen</PresentationFormat>
  <Paragraphs>150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Arial</vt:lpstr>
      <vt:lpstr>Calibri</vt:lpstr>
      <vt:lpstr>Calibri Light</vt:lpstr>
      <vt:lpstr>Century Gothic</vt:lpstr>
      <vt:lpstr>Roboto</vt:lpstr>
      <vt:lpstr>Times New Roman</vt:lpstr>
      <vt:lpstr>Wingdings</vt:lpstr>
      <vt:lpstr>Wingdings 2</vt:lpstr>
      <vt:lpstr>Wingdings 3</vt:lpstr>
      <vt:lpstr>Ion Boardroom</vt:lpstr>
      <vt:lpstr>A Presentation on  CLUB MANAGEMENT SYSTEM</vt:lpstr>
      <vt:lpstr>Outline of This Presentation</vt:lpstr>
      <vt:lpstr>PowerPoint Presentation</vt:lpstr>
      <vt:lpstr>Introduction</vt:lpstr>
      <vt:lpstr>The problems with the manual club management system</vt:lpstr>
      <vt:lpstr>PowerPoint Presentation</vt:lpstr>
      <vt:lpstr>Objectives</vt:lpstr>
      <vt:lpstr>PowerPoint Presentation</vt:lpstr>
      <vt:lpstr>Motivation</vt:lpstr>
      <vt:lpstr>PowerPoint Presentation</vt:lpstr>
      <vt:lpstr>PowerPoint Presentation</vt:lpstr>
      <vt:lpstr>PowerPoint Presentation</vt:lpstr>
      <vt:lpstr>Audiences</vt:lpstr>
      <vt:lpstr>PowerPoint Presentation</vt:lpstr>
      <vt:lpstr>INFRASTRUCTURE OF OUR MANAGEMENT SYSTEM</vt:lpstr>
      <vt:lpstr>PowerPoint Presentation</vt:lpstr>
      <vt:lpstr>System Requirements</vt:lpstr>
      <vt:lpstr>PowerPoint Presentation</vt:lpstr>
      <vt:lpstr>Limitations</vt:lpstr>
      <vt:lpstr>PowerPoint Presentation</vt:lpstr>
      <vt:lpstr>Related work and their infrastructure</vt:lpstr>
      <vt:lpstr>PowerPoint Presentation</vt:lpstr>
      <vt:lpstr>PowerPoint Presentation</vt:lpstr>
      <vt:lpstr>PowerPoint Presentation</vt:lpstr>
      <vt:lpstr>Login Page</vt:lpstr>
      <vt:lpstr>Admin Login Successful &amp; Developer Category Section</vt:lpstr>
      <vt:lpstr>Add &amp; Delete Products by Admin from Any Category</vt:lpstr>
      <vt:lpstr> Successful User Login &amp; Product Categories</vt:lpstr>
      <vt:lpstr>Baby Food and Clothes Selected to Order in the Cart</vt:lpstr>
      <vt:lpstr>Payment Section to Select Payment Methods</vt:lpstr>
      <vt:lpstr>Mobile Payment Option and Payment Gateway</vt:lpstr>
      <vt:lpstr>Order Placement Successful</vt:lpstr>
      <vt:lpstr>Developer Contacts</vt:lpstr>
      <vt:lpstr>PowerPoint Presentation</vt:lpstr>
      <vt:lpstr>Conclusion</vt:lpstr>
      <vt:lpstr>Future works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MANAGEMENT SYSTEM</dc:title>
  <dc:creator>USER</dc:creator>
  <cp:lastModifiedBy>Tanbir Bhuiyan</cp:lastModifiedBy>
  <cp:revision>331</cp:revision>
  <dcterms:created xsi:type="dcterms:W3CDTF">2019-04-02T17:42:10Z</dcterms:created>
  <dcterms:modified xsi:type="dcterms:W3CDTF">2022-07-23T07:17:34Z</dcterms:modified>
</cp:coreProperties>
</file>