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327" r:id="rId2"/>
    <p:sldId id="32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6XIdSTe52mmMsHzMq9pjdq3I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8BEC35-920E-40A8-B694-A0EBCEF15AFA}">
  <a:tblStyle styleId="{138BEC35-920E-40A8-B694-A0EBCEF15AF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1A5725-E37D-4E2F-93AC-EA8E0323A0A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EC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CF4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92" autoAdjust="0"/>
  </p:normalViewPr>
  <p:slideViewPr>
    <p:cSldViewPr snapToGrid="0">
      <p:cViewPr varScale="1">
        <p:scale>
          <a:sx n="85" d="100"/>
          <a:sy n="85" d="100"/>
        </p:scale>
        <p:origin x="1378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32" Type="http://schemas.openxmlformats.org/officeDocument/2006/relationships/theme" Target="theme/theme1.xml"/><Relationship Id="rId31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72B4D"/>
                </a:solidFill>
                <a:effectLst/>
                <a:latin typeface="-apple-system"/>
              </a:rPr>
              <a:t>According to the O-RAN-OAM-interface specification (O1) each </a:t>
            </a:r>
            <a:r>
              <a:rPr lang="en-US" altLang="zh-TW" b="0" i="0" dirty="0" err="1">
                <a:solidFill>
                  <a:srgbClr val="172B4D"/>
                </a:solidFill>
                <a:effectLst/>
                <a:latin typeface="-apple-system"/>
              </a:rPr>
              <a:t>MnS</a:t>
            </a:r>
            <a:r>
              <a:rPr lang="en-US" altLang="zh-TW" b="0" i="0" dirty="0">
                <a:solidFill>
                  <a:srgbClr val="172B4D"/>
                </a:solidFill>
                <a:effectLst/>
                <a:latin typeface="-apple-system"/>
              </a:rPr>
              <a:t> Provider (ME) implements a (TLS/)</a:t>
            </a:r>
            <a:r>
              <a:rPr lang="en-US" altLang="zh-TW" b="0" i="0" dirty="0" err="1">
                <a:solidFill>
                  <a:srgbClr val="172B4D"/>
                </a:solidFill>
                <a:effectLst/>
                <a:latin typeface="-apple-system"/>
              </a:rPr>
              <a:t>NetConf</a:t>
            </a:r>
            <a:r>
              <a:rPr lang="en-US" altLang="zh-TW" b="0" i="0" dirty="0">
                <a:solidFill>
                  <a:srgbClr val="172B4D"/>
                </a:solidFill>
                <a:effectLst/>
                <a:latin typeface="-apple-system"/>
              </a:rPr>
              <a:t> interface for Configuration Management and consumes TLS/HTTP-POST messages with a </a:t>
            </a:r>
            <a:r>
              <a:rPr lang="en-US" altLang="zh-TW" b="0" i="0" dirty="0" err="1">
                <a:solidFill>
                  <a:srgbClr val="172B4D"/>
                </a:solidFill>
                <a:effectLst/>
                <a:latin typeface="-apple-system"/>
              </a:rPr>
              <a:t>json</a:t>
            </a:r>
            <a:r>
              <a:rPr lang="en-US" altLang="zh-TW" b="0" i="0" dirty="0">
                <a:solidFill>
                  <a:srgbClr val="172B4D"/>
                </a:solidFill>
                <a:effectLst/>
                <a:latin typeface="-apple-system"/>
              </a:rPr>
              <a:t> body in VES message format. 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8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87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/>
          <p:nvPr/>
        </p:nvSpPr>
        <p:spPr>
          <a:xfrm rot="10800000" flipH="1">
            <a:off x="0" y="0"/>
            <a:ext cx="9144000" cy="650172"/>
          </a:xfrm>
          <a:prstGeom prst="snipRoundRect">
            <a:avLst>
              <a:gd name="adj1" fmla="val 33544"/>
              <a:gd name="adj2" fmla="val 50000"/>
            </a:avLst>
          </a:prstGeom>
          <a:gradFill>
            <a:gsLst>
              <a:gs pos="0">
                <a:schemeClr val="dk2"/>
              </a:gs>
              <a:gs pos="54000">
                <a:srgbClr val="538CD5"/>
              </a:gs>
              <a:gs pos="100000">
                <a:srgbClr val="8CB3E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-179" y="0"/>
            <a:ext cx="9022499" cy="65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>
            <a:off x="-179" y="650173"/>
            <a:ext cx="9022499" cy="421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2400" y="4869600"/>
            <a:ext cx="53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dt" idx="10"/>
          </p:nvPr>
        </p:nvSpPr>
        <p:spPr>
          <a:xfrm>
            <a:off x="0" y="5006188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/>
          <p:nvPr/>
        </p:nvSpPr>
        <p:spPr>
          <a:xfrm>
            <a:off x="3097061" y="4881890"/>
            <a:ext cx="282801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National Yang Ming Chiao Tung University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A43C5-7A8A-3A10-A9CA-FDBB7BC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latin typeface="Product Sans" panose="020B0403030502040203" pitchFamily="34" charset="0"/>
              </a:rPr>
              <a:t>OAM Architecture</a:t>
            </a:r>
            <a:endParaRPr lang="zh-TW" altLang="en-US" sz="3200" b="1" dirty="0">
              <a:latin typeface="Product Sans" panose="020B040303050204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2BB767-1EAF-04F7-8D7B-93A09BE72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  <p:sp>
        <p:nvSpPr>
          <p:cNvPr id="5" name="Google Shape;83;p7">
            <a:extLst>
              <a:ext uri="{FF2B5EF4-FFF2-40B4-BE49-F238E27FC236}">
                <a16:creationId xmlns:a16="http://schemas.microsoft.com/office/drawing/2014/main" id="{659C6F56-1BC1-4A5D-D4BE-45DE013CD2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650172"/>
            <a:ext cx="4258733" cy="421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" indent="0">
              <a:lnSpc>
                <a:spcPts val="2400"/>
              </a:lnSpc>
              <a:buNone/>
            </a:pPr>
            <a:r>
              <a:rPr lang="zh-TW" altLang="en-US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Ｏ</a:t>
            </a:r>
            <a:r>
              <a:rPr lang="en-US" altLang="zh-TW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元件架構 </a:t>
            </a:r>
            <a:br>
              <a:rPr lang="en-US" altLang="zh-TW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(O1 Component Architecture)</a:t>
            </a:r>
            <a:r>
              <a:rPr lang="zh-TW" altLang="en-US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</a:p>
          <a:p>
            <a:pPr marL="800100" lvl="1">
              <a:lnSpc>
                <a:spcPts val="2400"/>
              </a:lnSpc>
              <a:buFont typeface="Wingdings" panose="05000000000000000000" pitchFamily="2" charset="2"/>
              <a:buChar char=""/>
            </a:pP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根據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O-RAN-OAM 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介面規範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(O1)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，每個 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MnS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提供者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(ME) 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都實現了用於設定管理的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(TLS/)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NetConf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介面，並使用帶有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VES 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格式 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json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body 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TLS/HTTP-POST 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訊息。</a:t>
            </a:r>
            <a:endParaRPr lang="en-US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>
              <a:lnSpc>
                <a:spcPts val="2400"/>
              </a:lnSpc>
              <a:buFont typeface="Wingdings" panose="05000000000000000000" pitchFamily="2" charset="2"/>
              <a:buChar char=""/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VES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訂閱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取消訂閱的方法必須通過 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NetConf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進行，因為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VES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本身不提供該功能。</a:t>
            </a:r>
            <a:b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MnS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消費者將使用 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NetConf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介面進行這類操作。</a:t>
            </a:r>
            <a:endParaRPr lang="en-US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>
              <a:lnSpc>
                <a:spcPts val="2400"/>
              </a:lnSpc>
              <a:buFont typeface="Wingdings" panose="05000000000000000000" pitchFamily="2" charset="2"/>
              <a:buChar char=""/>
            </a:pPr>
            <a:endParaRPr lang="zh-TW" altLang="en-US" sz="1600" kern="1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98A691-72E1-7632-03B8-D6594670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659" y="858584"/>
            <a:ext cx="4533655" cy="3802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70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A43C5-7A8A-3A10-A9CA-FDBB7BC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latin typeface="Product Sans" panose="020B0403030502040203" pitchFamily="34" charset="0"/>
              </a:rPr>
              <a:t>OAM Architecture</a:t>
            </a:r>
            <a:endParaRPr lang="zh-TW" altLang="en-US" sz="3200" b="1" dirty="0">
              <a:latin typeface="Product Sans" panose="020B040303050204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2BB767-1EAF-04F7-8D7B-93A09BE72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5" name="Google Shape;83;p7">
            <a:extLst>
              <a:ext uri="{FF2B5EF4-FFF2-40B4-BE49-F238E27FC236}">
                <a16:creationId xmlns:a16="http://schemas.microsoft.com/office/drawing/2014/main" id="{659C6F56-1BC1-4A5D-D4BE-45DE013CD2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650172"/>
            <a:ext cx="9144000" cy="421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" indent="0">
              <a:lnSpc>
                <a:spcPts val="2400"/>
              </a:lnSpc>
              <a:buNone/>
            </a:pPr>
            <a:r>
              <a:rPr lang="zh-TW" altLang="en-US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整合到 </a:t>
            </a:r>
            <a:r>
              <a:rPr lang="en-US" altLang="zh-TW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SMO</a:t>
            </a:r>
            <a:r>
              <a:rPr lang="zh-TW" altLang="en-US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中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(Integration into SMO)</a:t>
            </a:r>
            <a:r>
              <a:rPr lang="zh-TW" altLang="en-US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b="1" kern="1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14300" indent="0">
              <a:lnSpc>
                <a:spcPts val="2400"/>
              </a:lnSpc>
              <a:buNone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2019 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 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月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26 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日的會議上，闡明了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OAM 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架構與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SMO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的預期整合。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>
              <a:lnSpc>
                <a:spcPts val="2400"/>
              </a:lnSpc>
              <a:buFont typeface="Wingdings" panose="05000000000000000000" pitchFamily="2" charset="2"/>
              <a:buChar char=""/>
            </a:pP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VES collectors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將收到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O1 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介面的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VES 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訊息。 對於即時事件流，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SMP 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項目提供 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HV-VES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>
              <a:lnSpc>
                <a:spcPts val="2400"/>
              </a:lnSpc>
              <a:buFont typeface="Wingdings" panose="05000000000000000000" pitchFamily="2" charset="2"/>
              <a:buChar char=""/>
            </a:pPr>
            <a:endParaRPr lang="zh-TW" altLang="en-US" sz="1600" kern="1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9A78505-6675-7C9F-3F21-65C031722E26}"/>
              </a:ext>
            </a:extLst>
          </p:cNvPr>
          <p:cNvGrpSpPr/>
          <p:nvPr/>
        </p:nvGrpSpPr>
        <p:grpSpPr>
          <a:xfrm>
            <a:off x="220980" y="1722145"/>
            <a:ext cx="8702040" cy="3002255"/>
            <a:chOff x="220980" y="1722145"/>
            <a:chExt cx="8702040" cy="3002255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8D9EDE3-F731-0E29-2558-4119D6A5B2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17"/>
            <a:stretch/>
          </p:blipFill>
          <p:spPr bwMode="auto">
            <a:xfrm>
              <a:off x="220980" y="1722145"/>
              <a:ext cx="8702040" cy="30022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D7C4A00-1ADE-C2D8-742A-255EC3A31AFD}"/>
                </a:ext>
              </a:extLst>
            </p:cNvPr>
            <p:cNvSpPr/>
            <p:nvPr/>
          </p:nvSpPr>
          <p:spPr>
            <a:xfrm>
              <a:off x="4267200" y="2263140"/>
              <a:ext cx="1577340" cy="5005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F978FA8-FA32-7D4A-E183-2F9698B525B8}"/>
                </a:ext>
              </a:extLst>
            </p:cNvPr>
            <p:cNvSpPr/>
            <p:nvPr/>
          </p:nvSpPr>
          <p:spPr>
            <a:xfrm>
              <a:off x="2407920" y="2571750"/>
              <a:ext cx="1104900" cy="1919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404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181</Words>
  <Application>Microsoft Office PowerPoint</Application>
  <PresentationFormat>如螢幕大小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-apple-system</vt:lpstr>
      <vt:lpstr>Helvetica Neue</vt:lpstr>
      <vt:lpstr>Arial</vt:lpstr>
      <vt:lpstr>Product Sans</vt:lpstr>
      <vt:lpstr>Wingdings</vt:lpstr>
      <vt:lpstr>微軟正黑體</vt:lpstr>
      <vt:lpstr>Office 主题</vt:lpstr>
      <vt:lpstr>OAM Architecture</vt:lpstr>
      <vt:lpstr>OAM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科技部資安專案計畫-進度討論會議</dc:title>
  <dc:creator>yslin</dc:creator>
  <cp:lastModifiedBy>蔡廷羿</cp:lastModifiedBy>
  <cp:revision>40</cp:revision>
  <dcterms:modified xsi:type="dcterms:W3CDTF">2022-10-30T23:05:35Z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0x0101004F632DA887F662489FF1E352FBD03710</vt:lpwstr>
  </property>
</Properties>
</file>