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322" r:id="rId2"/>
    <p:sldId id="265" r:id="rId3"/>
    <p:sldId id="302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6XIdSTe52mmMsHzMq9pjdq3IQ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8BEC35-920E-40A8-B694-A0EBCEF15AFA}">
  <a:tblStyle styleId="{138BEC35-920E-40A8-B694-A0EBCEF15AF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81A5725-E37D-4E2F-93AC-EA8E0323A0A1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8ECF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ECF4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92" autoAdjust="0"/>
  </p:normalViewPr>
  <p:slideViewPr>
    <p:cSldViewPr snapToGrid="0">
      <p:cViewPr varScale="1">
        <p:scale>
          <a:sx n="85" d="100"/>
          <a:sy n="85" d="100"/>
        </p:scale>
        <p:origin x="137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32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CCSDK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zh-TW" altLang="en-US" dirty="0"/>
              <a:t>通用控制器軟體開發套件 </a:t>
            </a:r>
            <a:endParaRPr lang="en-US" altLang="zh-TW" dirty="0"/>
          </a:p>
          <a:p>
            <a:r>
              <a:rPr lang="zh-TW" altLang="en-US" dirty="0"/>
              <a:t>軟件定義的網絡控制器 的 通用控制器軟體開發套件</a:t>
            </a:r>
          </a:p>
        </p:txBody>
      </p:sp>
    </p:spTree>
    <p:extLst>
      <p:ext uri="{BB962C8B-B14F-4D97-AF65-F5344CB8AC3E}">
        <p14:creationId xmlns:p14="http://schemas.microsoft.com/office/powerpoint/2010/main" val="460237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https://wiki.o-ran-sc.org/display/OAM/OAM+Architecture#</a:t>
            </a:r>
            <a:endParaRPr dirty="0"/>
          </a:p>
        </p:txBody>
      </p:sp>
      <p:sp>
        <p:nvSpPr>
          <p:cNvPr id="80" name="Google Shape;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078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5"/>
          <p:cNvSpPr/>
          <p:nvPr/>
        </p:nvSpPr>
        <p:spPr>
          <a:xfrm rot="10800000" flipH="1">
            <a:off x="0" y="0"/>
            <a:ext cx="9144000" cy="650172"/>
          </a:xfrm>
          <a:prstGeom prst="snipRoundRect">
            <a:avLst>
              <a:gd name="adj1" fmla="val 33544"/>
              <a:gd name="adj2" fmla="val 50000"/>
            </a:avLst>
          </a:prstGeom>
          <a:gradFill>
            <a:gsLst>
              <a:gs pos="0">
                <a:schemeClr val="dk2"/>
              </a:gs>
              <a:gs pos="54000">
                <a:srgbClr val="538CD5"/>
              </a:gs>
              <a:gs pos="100000">
                <a:srgbClr val="8CB3E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5"/>
          <p:cNvSpPr txBox="1">
            <a:spLocks noGrp="1"/>
          </p:cNvSpPr>
          <p:nvPr>
            <p:ph type="title"/>
          </p:nvPr>
        </p:nvSpPr>
        <p:spPr>
          <a:xfrm>
            <a:off x="-179" y="0"/>
            <a:ext cx="9022499" cy="650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body" idx="1"/>
          </p:nvPr>
        </p:nvSpPr>
        <p:spPr>
          <a:xfrm>
            <a:off x="-179" y="650173"/>
            <a:ext cx="9022499" cy="421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sldNum" idx="12"/>
          </p:nvPr>
        </p:nvSpPr>
        <p:spPr>
          <a:xfrm>
            <a:off x="8612400" y="4869600"/>
            <a:ext cx="531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dt" idx="10"/>
          </p:nvPr>
        </p:nvSpPr>
        <p:spPr>
          <a:xfrm>
            <a:off x="0" y="5006188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5"/>
          <p:cNvSpPr/>
          <p:nvPr/>
        </p:nvSpPr>
        <p:spPr>
          <a:xfrm>
            <a:off x="3097061" y="4881890"/>
            <a:ext cx="282801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National Yang Ming Chiao Tung University</a:t>
            </a:r>
            <a:endParaRPr sz="11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4590000" y="999000"/>
            <a:ext cx="4050000" cy="3510000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/>
              <a:buChar char="§"/>
              <a:defRPr/>
            </a:lvl1pPr>
            <a:lvl2pPr marL="514350" indent="-171450">
              <a:buFont typeface="Wingdings"/>
              <a:buChar char="§"/>
              <a:defRPr/>
            </a:lvl2pPr>
            <a:lvl3pPr marL="857250" indent="-171450">
              <a:buFont typeface="Wingdings"/>
              <a:buChar char="§"/>
              <a:defRPr/>
            </a:lvl3pPr>
            <a:lvl4pPr marL="1200150" indent="-171450">
              <a:buFont typeface="Wingdings"/>
              <a:buChar char="§"/>
              <a:defRPr/>
            </a:lvl4pPr>
            <a:lvl5pPr marL="1543050" indent="-171450">
              <a:buFont typeface="Wingdings"/>
              <a:buChar char="§"/>
              <a:defRPr/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5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540000" y="999000"/>
            <a:ext cx="4050000" cy="3510000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/>
              <a:buChar char="§"/>
              <a:defRPr/>
            </a:lvl1pPr>
            <a:lvl2pPr marL="514350" indent="-171450">
              <a:buFont typeface="Wingdings"/>
              <a:buChar char="§"/>
              <a:defRPr/>
            </a:lvl2pPr>
            <a:lvl3pPr marL="857250" indent="-171450">
              <a:buFont typeface="Wingdings"/>
              <a:buChar char="§"/>
              <a:defRPr/>
            </a:lvl3pPr>
            <a:lvl4pPr marL="1200150" indent="-171450">
              <a:buFont typeface="Wingdings"/>
              <a:buChar char="§"/>
              <a:defRPr/>
            </a:lvl4pPr>
            <a:lvl5pPr marL="1543050" indent="-171450">
              <a:buFont typeface="Wingdings"/>
              <a:buChar char="§"/>
              <a:defRPr/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 bwMode="auto">
          <a:xfrm>
            <a:off x="540000" y="162000"/>
            <a:ext cx="6645992" cy="540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 bwMode="auto">
          <a:xfrm>
            <a:off x="540000" y="4860000"/>
            <a:ext cx="810000" cy="216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F4A2F8A-FBA7-4B49-90F4-9847E41EB7DE}" type="datetime1">
              <a:rPr lang="en-US"/>
              <a:t>10/31/2022</a:t>
            </a:fld>
            <a:endParaRPr lang="en-US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1350000" y="4860000"/>
            <a:ext cx="6750000" cy="216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8100000" y="4860000"/>
            <a:ext cx="540000" cy="216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C348FFA-2627-4A5F-895F-F989BC954082}" type="slidenum">
              <a:rPr lang="en-US"/>
              <a:t>‹#›</a:t>
            </a:fld>
            <a:endParaRPr lang="en-US"/>
          </a:p>
        </p:txBody>
      </p:sp>
      <p:sp>
        <p:nvSpPr>
          <p:cNvPr id="10" name="Foliennummernplatzhalter 5"/>
          <p:cNvSpPr>
            <a:spLocks noAdjustHandles="1"/>
          </p:cNvSpPr>
          <p:nvPr userDrawn="1"/>
        </p:nvSpPr>
        <p:spPr bwMode="auto">
          <a:xfrm>
            <a:off x="140853" y="4866266"/>
            <a:ext cx="540000" cy="216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C348FFA-2627-4A5F-895F-F989BC954082}" type="slidenum">
              <a:rPr lang="en-US" sz="1200"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16403608"/>
      </p:ext>
    </p:extLst>
  </p:cSld>
  <p:clrMapOvr>
    <a:masterClrMapping/>
  </p:clrMapOvr>
  <p:hf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ransition spd="slow"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onap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FA43C5-7A8A-3A10-A9CA-FDBB7BC54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Product Sans" panose="020B0403030502040203" pitchFamily="34" charset="0"/>
              </a:rPr>
              <a:t>ONAP as an O-RAN SMO</a:t>
            </a:r>
            <a:endParaRPr lang="zh-TW" altLang="en-US" b="1" dirty="0">
              <a:latin typeface="Product Sans" panose="020B040303050204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2BB767-1EAF-04F7-8D7B-93A09BE720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</a:t>
            </a:fld>
            <a:endParaRPr lang="zh-TW" altLang="en-US"/>
          </a:p>
        </p:txBody>
      </p:sp>
      <p:sp>
        <p:nvSpPr>
          <p:cNvPr id="7" name="Google Shape;111;p24">
            <a:extLst>
              <a:ext uri="{FF2B5EF4-FFF2-40B4-BE49-F238E27FC236}">
                <a16:creationId xmlns:a16="http://schemas.microsoft.com/office/drawing/2014/main" id="{C60E4840-B698-FE9C-D9CD-EF4898D627AD}"/>
              </a:ext>
            </a:extLst>
          </p:cNvPr>
          <p:cNvSpPr txBox="1">
            <a:spLocks/>
          </p:cNvSpPr>
          <p:nvPr/>
        </p:nvSpPr>
        <p:spPr>
          <a:xfrm>
            <a:off x="-179" y="4186927"/>
            <a:ext cx="9144179" cy="88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61950">
              <a:lnSpc>
                <a:spcPct val="100000"/>
              </a:lnSpc>
              <a:spcBef>
                <a:spcPts val="800"/>
              </a:spcBef>
              <a:buSzPts val="2100"/>
            </a:pPr>
            <a:r>
              <a:rPr lang="en-US" sz="1800" dirty="0"/>
              <a:t>ONAP</a:t>
            </a:r>
            <a:r>
              <a:rPr lang="zh-TW" altLang="en-US" sz="1800" dirty="0"/>
              <a:t> 可全面滿足 </a:t>
            </a:r>
            <a:r>
              <a:rPr lang="en-US" sz="1800" dirty="0"/>
              <a:t>O-RAN SMO</a:t>
            </a:r>
            <a:r>
              <a:rPr lang="zh-TW" altLang="en-US" sz="1800" dirty="0"/>
              <a:t> 要求</a:t>
            </a:r>
          </a:p>
          <a:p>
            <a:pPr indent="-361950">
              <a:lnSpc>
                <a:spcPct val="100000"/>
              </a:lnSpc>
              <a:spcBef>
                <a:spcPts val="800"/>
              </a:spcBef>
              <a:buSzPts val="2100"/>
            </a:pPr>
            <a:r>
              <a:rPr lang="en-US" sz="1800" dirty="0"/>
              <a:t>ONAP </a:t>
            </a:r>
            <a:r>
              <a:rPr lang="zh-TW" altLang="en-US" sz="1800" dirty="0"/>
              <a:t>的許多元件已經在 </a:t>
            </a:r>
            <a:r>
              <a:rPr lang="en-US" sz="1800" dirty="0"/>
              <a:t>O-RAN-SC </a:t>
            </a:r>
            <a:r>
              <a:rPr lang="zh-TW" altLang="en-US" sz="1800" dirty="0"/>
              <a:t>社群中用於 </a:t>
            </a:r>
            <a:r>
              <a:rPr lang="en-US" sz="1800" dirty="0"/>
              <a:t>O-RAN。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010AAF9-6A09-B54E-9CBA-91E19C8F2F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31"/>
          <a:stretch/>
        </p:blipFill>
        <p:spPr bwMode="auto">
          <a:xfrm>
            <a:off x="1539062" y="698572"/>
            <a:ext cx="5944015" cy="3471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39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64B4864-25A5-412D-B020-B91175B4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O-RAN OAM integration in ONAP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22FF3E-0520-4DF8-9D8C-694A5E14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2F8A-FBA7-4B49-90F4-9847E41EB7DE}" type="datetime1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0E0BB4-1BB1-468C-BE54-D320F2251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3314" y="4424576"/>
            <a:ext cx="8432801" cy="553576"/>
          </a:xfrm>
        </p:spPr>
        <p:txBody>
          <a:bodyPr/>
          <a:lstStyle/>
          <a:p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對於 </a:t>
            </a:r>
            <a:r>
              <a:rPr lang="en-US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NetConf</a:t>
            </a:r>
            <a:r>
              <a:rPr 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與不同元件的交流介面，將使用 </a:t>
            </a:r>
            <a:r>
              <a:rPr 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ONAP SDN-R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的功能</a:t>
            </a:r>
            <a:b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基於 軟體定義的網絡控制器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(SDNC)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中通用控制器軟體開發套件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(CCSDK)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</p:txBody>
      </p: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1AA4FDBF-06C9-4D4A-A0C7-51D302185300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1097667" y="19474988"/>
            <a:ext cx="144198" cy="57410"/>
          </a:xfrm>
          <a:prstGeom prst="straightConnector1">
            <a:avLst/>
          </a:prstGeom>
          <a:ln w="25400" cmpd="sng">
            <a:solidFill>
              <a:srgbClr val="ED7D3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826D52A4-9618-4F10-957C-4C2E0DDD99CF}"/>
              </a:ext>
            </a:extLst>
          </p:cNvPr>
          <p:cNvCxnSpPr>
            <a:cxnSpLocks/>
            <a:endCxn id="96" idx="2"/>
          </p:cNvCxnSpPr>
          <p:nvPr/>
        </p:nvCxnSpPr>
        <p:spPr>
          <a:xfrm flipH="1" flipV="1">
            <a:off x="1565748" y="19748397"/>
            <a:ext cx="3063" cy="273543"/>
          </a:xfrm>
          <a:prstGeom prst="straightConnector1">
            <a:avLst/>
          </a:prstGeom>
          <a:ln w="25400" cmpd="sng">
            <a:solidFill>
              <a:srgbClr val="0073C5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id="{15EB746A-1C25-754D-B065-28C9D7856B8F}"/>
              </a:ext>
            </a:extLst>
          </p:cNvPr>
          <p:cNvGrpSpPr/>
          <p:nvPr/>
        </p:nvGrpSpPr>
        <p:grpSpPr>
          <a:xfrm>
            <a:off x="418269" y="702000"/>
            <a:ext cx="8544526" cy="3603954"/>
            <a:chOff x="526406" y="915140"/>
            <a:chExt cx="8544526" cy="3603954"/>
          </a:xfrm>
        </p:grpSpPr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B4427849-D7CC-4E63-B8A6-A36D1A8E206A}"/>
                </a:ext>
              </a:extLst>
            </p:cNvPr>
            <p:cNvSpPr txBox="1"/>
            <p:nvPr/>
          </p:nvSpPr>
          <p:spPr>
            <a:xfrm>
              <a:off x="1150666" y="1728001"/>
              <a:ext cx="623778" cy="193027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spAutoFit/>
            </a:bodyPr>
            <a:lstStyle/>
            <a:p>
              <a:r>
                <a:rPr lang="en-US" sz="900" dirty="0"/>
                <a:t>A1:REST</a:t>
              </a:r>
            </a:p>
          </p:txBody>
        </p:sp>
        <p:sp>
          <p:nvSpPr>
            <p:cNvPr id="2" name="Rechteck: abgerundete Ecken 1">
              <a:extLst>
                <a:ext uri="{FF2B5EF4-FFF2-40B4-BE49-F238E27FC236}">
                  <a16:creationId xmlns:a16="http://schemas.microsoft.com/office/drawing/2014/main" id="{F94F0B02-4EB2-4648-940F-1ED05D2E7553}"/>
                </a:ext>
              </a:extLst>
            </p:cNvPr>
            <p:cNvSpPr/>
            <p:nvPr/>
          </p:nvSpPr>
          <p:spPr>
            <a:xfrm>
              <a:off x="539998" y="915140"/>
              <a:ext cx="6192242" cy="776250"/>
            </a:xfrm>
            <a:prstGeom prst="roundRect">
              <a:avLst>
                <a:gd name="adj" fmla="val 5389"/>
              </a:avLst>
            </a:prstGeom>
            <a:solidFill>
              <a:schemeClr val="bg1"/>
            </a:solidFill>
            <a:ln w="38100">
              <a:solidFill>
                <a:srgbClr val="0E79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rtlCol="0" anchor="t"/>
            <a:lstStyle/>
            <a:p>
              <a:pPr algn="ctr"/>
              <a:endParaRPr lang="en-US" sz="900" dirty="0"/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652665CD-D69B-4431-B64C-1091E91561B0}"/>
                </a:ext>
              </a:extLst>
            </p:cNvPr>
            <p:cNvSpPr/>
            <p:nvPr/>
          </p:nvSpPr>
          <p:spPr>
            <a:xfrm>
              <a:off x="1058517" y="1421389"/>
              <a:ext cx="1623273" cy="216000"/>
            </a:xfrm>
            <a:prstGeom prst="roundRect">
              <a:avLst/>
            </a:prstGeom>
            <a:solidFill>
              <a:srgbClr val="0E799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rtlCol="0" anchor="t"/>
            <a:lstStyle/>
            <a:p>
              <a:pPr algn="ctr"/>
              <a:r>
                <a:rPr lang="en-US" sz="700" dirty="0">
                  <a:solidFill>
                    <a:schemeClr val="bg1"/>
                  </a:solidFill>
                </a:rPr>
                <a:t>CCSDK/SDNC/Non-Real-Time-RIC</a:t>
              </a:r>
            </a:p>
          </p:txBody>
        </p: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0A84025A-70AE-419E-8BF7-8BA45C4E5561}"/>
                </a:ext>
              </a:extLst>
            </p:cNvPr>
            <p:cNvGrpSpPr/>
            <p:nvPr/>
          </p:nvGrpSpPr>
          <p:grpSpPr>
            <a:xfrm>
              <a:off x="526406" y="2011811"/>
              <a:ext cx="387914" cy="1938991"/>
              <a:chOff x="701875" y="2453817"/>
              <a:chExt cx="517218" cy="2585321"/>
            </a:xfrm>
          </p:grpSpPr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1EEA6881-D28F-4548-B28D-087EDD0ADBF0}"/>
                  </a:ext>
                </a:extLst>
              </p:cNvPr>
              <p:cNvSpPr/>
              <p:nvPr/>
            </p:nvSpPr>
            <p:spPr>
              <a:xfrm rot="16200000">
                <a:off x="-332177" y="3487869"/>
                <a:ext cx="2585321" cy="517218"/>
              </a:xfrm>
              <a:prstGeom prst="roundRect">
                <a:avLst/>
              </a:prstGeom>
              <a:solidFill>
                <a:srgbClr val="A9D18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" tIns="27000" rIns="27000" bIns="27000" rtlCol="0" anchor="t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Infrastructure Management Framework</a:t>
                </a:r>
              </a:p>
            </p:txBody>
          </p:sp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84FE5484-CCB1-45E7-839B-7EA1803DE7B7}"/>
                  </a:ext>
                </a:extLst>
              </p:cNvPr>
              <p:cNvSpPr/>
              <p:nvPr/>
            </p:nvSpPr>
            <p:spPr>
              <a:xfrm>
                <a:off x="775268" y="4674646"/>
                <a:ext cx="370430" cy="288904"/>
              </a:xfrm>
              <a:prstGeom prst="roundRect">
                <a:avLst/>
              </a:prstGeom>
              <a:solidFill>
                <a:srgbClr val="C5E0B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" tIns="27000" rIns="27000" bIns="27000" rtlCol="0" anchor="t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VIM</a:t>
                </a:r>
              </a:p>
            </p:txBody>
          </p:sp>
        </p:grpSp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00F85592-7B18-4949-B9A3-0E52ADADBCFF}"/>
                </a:ext>
              </a:extLst>
            </p:cNvPr>
            <p:cNvSpPr/>
            <p:nvPr/>
          </p:nvSpPr>
          <p:spPr>
            <a:xfrm>
              <a:off x="1058517" y="2013044"/>
              <a:ext cx="2355575" cy="216000"/>
            </a:xfrm>
            <a:prstGeom prst="roundRect">
              <a:avLst/>
            </a:prstGeom>
            <a:solidFill>
              <a:srgbClr val="ED7D3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Near-Real-Time RAN Intelligent Controller (RIC)</a:t>
              </a:r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D6E71ECF-EF14-41F7-9DDE-FDEEE3D77D9D}"/>
                </a:ext>
              </a:extLst>
            </p:cNvPr>
            <p:cNvSpPr/>
            <p:nvPr/>
          </p:nvSpPr>
          <p:spPr>
            <a:xfrm>
              <a:off x="1058517" y="4114138"/>
              <a:ext cx="5673723" cy="387914"/>
            </a:xfrm>
            <a:prstGeom prst="roundRect">
              <a:avLst/>
            </a:prstGeom>
            <a:solidFill>
              <a:srgbClr val="A9D18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Infrastructure</a:t>
              </a:r>
              <a:br>
                <a:rPr lang="en-US" sz="900" dirty="0">
                  <a:solidFill>
                    <a:schemeClr val="tx1"/>
                  </a:solidFill>
                </a:rPr>
              </a:br>
              <a:r>
                <a:rPr lang="en-US" sz="900" dirty="0">
                  <a:solidFill>
                    <a:schemeClr val="tx1"/>
                  </a:solidFill>
                </a:rPr>
                <a:t>COTS / White Box / Peripheral Hardware &amp; Virtualization layer</a:t>
              </a:r>
            </a:p>
          </p:txBody>
        </p: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23E43514-125E-462A-9FE6-9E3478900143}"/>
                </a:ext>
              </a:extLst>
            </p:cNvPr>
            <p:cNvCxnSpPr>
              <a:stCxn id="15" idx="3"/>
            </p:cNvCxnSpPr>
            <p:nvPr/>
          </p:nvCxnSpPr>
          <p:spPr>
            <a:xfrm flipH="1" flipV="1">
              <a:off x="715618" y="1691389"/>
              <a:ext cx="4745" cy="320423"/>
            </a:xfrm>
            <a:prstGeom prst="straightConnector1">
              <a:avLst/>
            </a:prstGeom>
            <a:ln w="25400" cmpd="sng">
              <a:solidFill>
                <a:schemeClr val="bg1">
                  <a:lumMod val="50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C40A5359-F999-4DC5-ACBD-8BE5C5CEA12B}"/>
                </a:ext>
              </a:extLst>
            </p:cNvPr>
            <p:cNvCxnSpPr>
              <a:cxnSpLocks/>
              <a:stCxn id="24" idx="1"/>
              <a:endCxn id="15" idx="1"/>
            </p:cNvCxnSpPr>
            <p:nvPr/>
          </p:nvCxnSpPr>
          <p:spPr>
            <a:xfrm rot="10800000">
              <a:off x="720363" y="3950802"/>
              <a:ext cx="338154" cy="357293"/>
            </a:xfrm>
            <a:prstGeom prst="bentConnector2">
              <a:avLst/>
            </a:prstGeom>
            <a:ln w="25400" cmpd="sng">
              <a:solidFill>
                <a:srgbClr val="A9D18E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32D6B8D8-2F48-4E64-B597-217C4B016D77}"/>
                </a:ext>
              </a:extLst>
            </p:cNvPr>
            <p:cNvSpPr txBox="1"/>
            <p:nvPr/>
          </p:nvSpPr>
          <p:spPr>
            <a:xfrm>
              <a:off x="611268" y="4326067"/>
              <a:ext cx="424898" cy="193027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spAutoFit/>
            </a:bodyPr>
            <a:lstStyle/>
            <a:p>
              <a:pPr algn="ctr"/>
              <a:r>
                <a:rPr lang="en-US" sz="900" dirty="0"/>
                <a:t>~</a:t>
              </a:r>
              <a:r>
                <a:rPr lang="en-US" sz="900" dirty="0" err="1"/>
                <a:t>NfVi</a:t>
              </a:r>
              <a:endParaRPr lang="en-US" sz="900" dirty="0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995BC823-32FA-415F-B1AD-50155E14BA55}"/>
                </a:ext>
              </a:extLst>
            </p:cNvPr>
            <p:cNvSpPr txBox="1"/>
            <p:nvPr/>
          </p:nvSpPr>
          <p:spPr>
            <a:xfrm>
              <a:off x="801354" y="1765330"/>
              <a:ext cx="424898" cy="193027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spAutoFit/>
            </a:bodyPr>
            <a:lstStyle/>
            <a:p>
              <a:r>
                <a:rPr lang="en-US" sz="900" dirty="0"/>
                <a:t>O1*</a:t>
              </a:r>
            </a:p>
          </p:txBody>
        </p: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16E5C45A-BEFB-4B0D-8792-2E315DC885B8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1849773" y="1637389"/>
              <a:ext cx="0" cy="368534"/>
            </a:xfrm>
            <a:prstGeom prst="straightConnector1">
              <a:avLst/>
            </a:prstGeom>
            <a:ln w="25400" cmpd="sng">
              <a:solidFill>
                <a:srgbClr val="ED7D3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70047D01-68DE-43FA-B499-8DA4E3224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86320" y="2241001"/>
              <a:ext cx="19484" cy="1007882"/>
            </a:xfrm>
            <a:prstGeom prst="straightConnector1">
              <a:avLst/>
            </a:prstGeom>
            <a:ln w="25400" cmpd="sng">
              <a:solidFill>
                <a:srgbClr val="ED7D3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B30DAA22-17AA-4C54-9749-1C3B9B7D220C}"/>
                </a:ext>
              </a:extLst>
            </p:cNvPr>
            <p:cNvSpPr txBox="1"/>
            <p:nvPr/>
          </p:nvSpPr>
          <p:spPr>
            <a:xfrm>
              <a:off x="1007605" y="2323375"/>
              <a:ext cx="424898" cy="193027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spAutoFit/>
            </a:bodyPr>
            <a:lstStyle/>
            <a:p>
              <a:r>
                <a:rPr lang="en-US" sz="900" dirty="0"/>
                <a:t>E2</a:t>
              </a: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C27C7BD2-548E-440C-8CDB-BCB139EBE82F}"/>
                </a:ext>
              </a:extLst>
            </p:cNvPr>
            <p:cNvSpPr txBox="1"/>
            <p:nvPr/>
          </p:nvSpPr>
          <p:spPr>
            <a:xfrm>
              <a:off x="2421070" y="1728001"/>
              <a:ext cx="1302575" cy="193027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spAutoFit/>
            </a:bodyPr>
            <a:lstStyle/>
            <a:p>
              <a:pPr algn="r"/>
              <a:r>
                <a:rPr lang="en-US" sz="900" dirty="0"/>
                <a:t>O1:NetConf/YANG/CM</a:t>
              </a:r>
            </a:p>
          </p:txBody>
        </p:sp>
        <p:cxnSp>
          <p:nvCxnSpPr>
            <p:cNvPr id="67" name="Verbinder: gewinkelt 66">
              <a:extLst>
                <a:ext uri="{FF2B5EF4-FFF2-40B4-BE49-F238E27FC236}">
                  <a16:creationId xmlns:a16="http://schemas.microsoft.com/office/drawing/2014/main" id="{381A8581-3F16-4384-BCC6-AAC13B786D56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 flipV="1">
              <a:off x="3414092" y="1647000"/>
              <a:ext cx="347149" cy="2106000"/>
            </a:xfrm>
            <a:prstGeom prst="bentConnector2">
              <a:avLst/>
            </a:prstGeom>
            <a:ln w="25400">
              <a:solidFill>
                <a:srgbClr val="00B050"/>
              </a:solidFill>
              <a:prstDash val="sysDash"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8AFABE7C-AD69-410A-AE64-DADF4E3F7E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4092" y="2052000"/>
              <a:ext cx="336686" cy="0"/>
            </a:xfrm>
            <a:prstGeom prst="straightConnector1">
              <a:avLst/>
            </a:prstGeom>
            <a:ln w="25400" cmpd="sng">
              <a:solidFill>
                <a:srgbClr val="00B050"/>
              </a:solidFill>
              <a:prstDash val="sysDash"/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889F5599-E4D8-48B9-B88E-6CA6FD025C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67" y="2409733"/>
              <a:ext cx="1756752" cy="15869"/>
            </a:xfrm>
            <a:prstGeom prst="straightConnector1">
              <a:avLst/>
            </a:prstGeom>
            <a:ln w="25400" cmpd="sng">
              <a:solidFill>
                <a:srgbClr val="00B050"/>
              </a:solidFill>
              <a:prstDash val="sysDash"/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170612E0-7968-4FA8-85D3-9E04352D3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09004" y="3267000"/>
              <a:ext cx="341774" cy="0"/>
            </a:xfrm>
            <a:prstGeom prst="straightConnector1">
              <a:avLst/>
            </a:prstGeom>
            <a:ln w="25400" cmpd="sng">
              <a:solidFill>
                <a:srgbClr val="00B050"/>
              </a:solidFill>
              <a:prstDash val="sysDash"/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530CC6CE-ED67-4DB1-9424-3CE9FA9CFEAC}"/>
                </a:ext>
              </a:extLst>
            </p:cNvPr>
            <p:cNvSpPr txBox="1"/>
            <p:nvPr/>
          </p:nvSpPr>
          <p:spPr>
            <a:xfrm>
              <a:off x="2034752" y="2694797"/>
              <a:ext cx="424898" cy="193027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73C5"/>
                  </a:solidFill>
                </a:rPr>
                <a:t>E1</a:t>
              </a:r>
            </a:p>
          </p:txBody>
        </p:sp>
        <p:sp>
          <p:nvSpPr>
            <p:cNvPr id="96" name="Rechteck: abgerundete Ecken 95">
              <a:extLst>
                <a:ext uri="{FF2B5EF4-FFF2-40B4-BE49-F238E27FC236}">
                  <a16:creationId xmlns:a16="http://schemas.microsoft.com/office/drawing/2014/main" id="{8F559695-01E3-4DF2-94A7-FFB11E911FA7}"/>
                </a:ext>
              </a:extLst>
            </p:cNvPr>
            <p:cNvSpPr/>
            <p:nvPr/>
          </p:nvSpPr>
          <p:spPr>
            <a:xfrm>
              <a:off x="1350002" y="2349000"/>
              <a:ext cx="647765" cy="432000"/>
            </a:xfrm>
            <a:prstGeom prst="roundRect">
              <a:avLst/>
            </a:prstGeom>
            <a:solidFill>
              <a:srgbClr val="ED7D3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O-CU-CP</a:t>
              </a:r>
            </a:p>
          </p:txBody>
        </p:sp>
        <p:sp>
          <p:nvSpPr>
            <p:cNvPr id="97" name="Rechteck: abgerundete Ecken 96">
              <a:extLst>
                <a:ext uri="{FF2B5EF4-FFF2-40B4-BE49-F238E27FC236}">
                  <a16:creationId xmlns:a16="http://schemas.microsoft.com/office/drawing/2014/main" id="{E46494B6-DF48-4F08-9BE0-281AFD28FBC8}"/>
                </a:ext>
              </a:extLst>
            </p:cNvPr>
            <p:cNvSpPr/>
            <p:nvPr/>
          </p:nvSpPr>
          <p:spPr>
            <a:xfrm>
              <a:off x="2474843" y="2631023"/>
              <a:ext cx="647765" cy="301482"/>
            </a:xfrm>
            <a:prstGeom prst="roundRect">
              <a:avLst/>
            </a:prstGeom>
            <a:solidFill>
              <a:srgbClr val="ED7D3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O-CU-UP</a:t>
              </a:r>
            </a:p>
          </p:txBody>
        </p:sp>
        <p:sp>
          <p:nvSpPr>
            <p:cNvPr id="99" name="Rechteck: abgerundete Ecken 98">
              <a:extLst>
                <a:ext uri="{FF2B5EF4-FFF2-40B4-BE49-F238E27FC236}">
                  <a16:creationId xmlns:a16="http://schemas.microsoft.com/office/drawing/2014/main" id="{922E0D43-0B2B-4B6B-9756-6A60F4376D03}"/>
                </a:ext>
              </a:extLst>
            </p:cNvPr>
            <p:cNvSpPr/>
            <p:nvPr/>
          </p:nvSpPr>
          <p:spPr>
            <a:xfrm>
              <a:off x="1058518" y="3726119"/>
              <a:ext cx="2355574" cy="216000"/>
            </a:xfrm>
            <a:prstGeom prst="roundRect">
              <a:avLst/>
            </a:prstGeom>
            <a:solidFill>
              <a:srgbClr val="ED7D3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O-RU</a:t>
              </a:r>
            </a:p>
          </p:txBody>
        </p:sp>
        <p:cxnSp>
          <p:nvCxnSpPr>
            <p:cNvPr id="108" name="Gerade Verbindung mit Pfeil 107">
              <a:extLst>
                <a:ext uri="{FF2B5EF4-FFF2-40B4-BE49-F238E27FC236}">
                  <a16:creationId xmlns:a16="http://schemas.microsoft.com/office/drawing/2014/main" id="{8A1A2D03-A670-4D48-B78E-878D0A5994A5}"/>
                </a:ext>
              </a:extLst>
            </p:cNvPr>
            <p:cNvCxnSpPr>
              <a:cxnSpLocks/>
              <a:stCxn id="99" idx="0"/>
            </p:cNvCxnSpPr>
            <p:nvPr/>
          </p:nvCxnSpPr>
          <p:spPr>
            <a:xfrm flipV="1">
              <a:off x="2236305" y="3448534"/>
              <a:ext cx="0" cy="277585"/>
            </a:xfrm>
            <a:prstGeom prst="straightConnector1">
              <a:avLst/>
            </a:prstGeom>
            <a:ln w="25400" cmpd="sng">
              <a:solidFill>
                <a:srgbClr val="ED7D3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CC7C0389-31C5-4918-B4A4-A95FD49910D8}"/>
                </a:ext>
              </a:extLst>
            </p:cNvPr>
            <p:cNvSpPr txBox="1"/>
            <p:nvPr/>
          </p:nvSpPr>
          <p:spPr>
            <a:xfrm>
              <a:off x="2286431" y="3496346"/>
              <a:ext cx="958266" cy="193027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spAutoFit/>
            </a:bodyPr>
            <a:lstStyle/>
            <a:p>
              <a:r>
                <a:rPr lang="en-US" sz="900" dirty="0"/>
                <a:t>Open Fronthaul</a:t>
              </a:r>
            </a:p>
          </p:txBody>
        </p: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7DE066CF-0CC7-4E14-B94C-BEC12CA962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6319" y="2866993"/>
              <a:ext cx="1288524" cy="12365"/>
            </a:xfrm>
            <a:prstGeom prst="straightConnector1">
              <a:avLst/>
            </a:prstGeom>
            <a:ln w="25400" cmpd="sng">
              <a:solidFill>
                <a:srgbClr val="ED7D3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>
              <a:extLst>
                <a:ext uri="{FF2B5EF4-FFF2-40B4-BE49-F238E27FC236}">
                  <a16:creationId xmlns:a16="http://schemas.microsoft.com/office/drawing/2014/main" id="{D44C0CA3-ED16-42D3-9F04-4B58716716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97767" y="2707550"/>
              <a:ext cx="477077" cy="0"/>
            </a:xfrm>
            <a:prstGeom prst="straightConnector1">
              <a:avLst/>
            </a:prstGeom>
            <a:ln w="25400" cmpd="sng">
              <a:solidFill>
                <a:srgbClr val="0073C5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 Verbindung mit Pfeil 119">
              <a:extLst>
                <a:ext uri="{FF2B5EF4-FFF2-40B4-BE49-F238E27FC236}">
                  <a16:creationId xmlns:a16="http://schemas.microsoft.com/office/drawing/2014/main" id="{5D7885E6-845D-4644-B670-23338CF86045}"/>
                </a:ext>
              </a:extLst>
            </p:cNvPr>
            <p:cNvCxnSpPr>
              <a:cxnSpLocks/>
              <a:endCxn id="97" idx="2"/>
            </p:cNvCxnSpPr>
            <p:nvPr/>
          </p:nvCxnSpPr>
          <p:spPr>
            <a:xfrm flipH="1" flipV="1">
              <a:off x="2798726" y="2932505"/>
              <a:ext cx="5816" cy="305050"/>
            </a:xfrm>
            <a:prstGeom prst="straightConnector1">
              <a:avLst/>
            </a:prstGeom>
            <a:ln w="25400" cmpd="sng">
              <a:solidFill>
                <a:srgbClr val="0073C5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E3EB0F5D-404B-4384-A53D-A0FD907F9D4E}"/>
                </a:ext>
              </a:extLst>
            </p:cNvPr>
            <p:cNvSpPr txBox="1"/>
            <p:nvPr/>
          </p:nvSpPr>
          <p:spPr>
            <a:xfrm>
              <a:off x="1717705" y="2930103"/>
              <a:ext cx="424898" cy="193027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spAutoFit/>
            </a:bodyPr>
            <a:lstStyle/>
            <a:p>
              <a:r>
                <a:rPr lang="en-US" sz="900" dirty="0">
                  <a:solidFill>
                    <a:srgbClr val="0073C5"/>
                  </a:solidFill>
                </a:rPr>
                <a:t>F1-c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F7F8BD02-DA99-4C8C-A232-EA6D7B151339}"/>
                </a:ext>
              </a:extLst>
            </p:cNvPr>
            <p:cNvSpPr txBox="1"/>
            <p:nvPr/>
          </p:nvSpPr>
          <p:spPr>
            <a:xfrm>
              <a:off x="2854733" y="2978659"/>
              <a:ext cx="424898" cy="193027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spAutoFit/>
            </a:bodyPr>
            <a:lstStyle/>
            <a:p>
              <a:r>
                <a:rPr lang="en-US" sz="900" dirty="0">
                  <a:solidFill>
                    <a:srgbClr val="0073C5"/>
                  </a:solidFill>
                </a:rPr>
                <a:t>F1-u</a:t>
              </a:r>
            </a:p>
          </p:txBody>
        </p:sp>
        <p:sp>
          <p:nvSpPr>
            <p:cNvPr id="53" name="Rechteck: abgerundete Ecken 52">
              <a:extLst>
                <a:ext uri="{FF2B5EF4-FFF2-40B4-BE49-F238E27FC236}">
                  <a16:creationId xmlns:a16="http://schemas.microsoft.com/office/drawing/2014/main" id="{BF2AF17B-C345-40BC-B9E0-1FCFFE44FF24}"/>
                </a:ext>
              </a:extLst>
            </p:cNvPr>
            <p:cNvSpPr/>
            <p:nvPr/>
          </p:nvSpPr>
          <p:spPr>
            <a:xfrm>
              <a:off x="1058519" y="3232534"/>
              <a:ext cx="2355573" cy="216000"/>
            </a:xfrm>
            <a:prstGeom prst="roundRect">
              <a:avLst/>
            </a:prstGeom>
            <a:solidFill>
              <a:srgbClr val="ED7D3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O-DU</a:t>
              </a:r>
            </a:p>
          </p:txBody>
        </p:sp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AA503C9A-A1A4-43C0-8522-56AF831FF060}"/>
                </a:ext>
              </a:extLst>
            </p:cNvPr>
            <p:cNvSpPr/>
            <p:nvPr/>
          </p:nvSpPr>
          <p:spPr>
            <a:xfrm>
              <a:off x="5531247" y="1415423"/>
              <a:ext cx="1149943" cy="216000"/>
            </a:xfrm>
            <a:prstGeom prst="roundRect">
              <a:avLst/>
            </a:prstGeom>
            <a:solidFill>
              <a:srgbClr val="0E799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rtlCol="0" anchor="t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VES Collector (FC</a:t>
              </a:r>
              <a:r>
                <a:rPr lang="en-US" sz="8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P</a:t>
              </a:r>
              <a:r>
                <a:rPr lang="en-US" sz="800" dirty="0">
                  <a:solidFill>
                    <a:schemeClr val="bg1"/>
                  </a:solidFill>
                </a:rPr>
                <a:t>AS)</a:t>
              </a:r>
            </a:p>
          </p:txBody>
        </p:sp>
        <p:sp>
          <p:nvSpPr>
            <p:cNvPr id="65" name="Rechteck: abgerundete Ecken 64">
              <a:extLst>
                <a:ext uri="{FF2B5EF4-FFF2-40B4-BE49-F238E27FC236}">
                  <a16:creationId xmlns:a16="http://schemas.microsoft.com/office/drawing/2014/main" id="{3DC2ADB7-E458-48D9-8B24-7B43DEE98CCC}"/>
                </a:ext>
              </a:extLst>
            </p:cNvPr>
            <p:cNvSpPr/>
            <p:nvPr/>
          </p:nvSpPr>
          <p:spPr>
            <a:xfrm>
              <a:off x="1328400" y="1255500"/>
              <a:ext cx="5078700" cy="135000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750" dirty="0" err="1">
                  <a:solidFill>
                    <a:srgbClr val="0E799D"/>
                  </a:solidFill>
                </a:rPr>
                <a:t>DMaaP</a:t>
              </a:r>
              <a:endParaRPr lang="en-US" sz="750" dirty="0">
                <a:solidFill>
                  <a:srgbClr val="0E799D"/>
                </a:solidFill>
              </a:endParaRPr>
            </a:p>
          </p:txBody>
        </p: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AA874D8E-916C-4BA5-A2EF-0F80C310DA45}"/>
                </a:ext>
              </a:extLst>
            </p:cNvPr>
            <p:cNvSpPr/>
            <p:nvPr/>
          </p:nvSpPr>
          <p:spPr>
            <a:xfrm>
              <a:off x="2738663" y="1421093"/>
              <a:ext cx="1442418" cy="216000"/>
            </a:xfrm>
            <a:prstGeom prst="roundRect">
              <a:avLst/>
            </a:prstGeom>
            <a:solidFill>
              <a:srgbClr val="0E799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rtlCol="0" anchor="t"/>
            <a:lstStyle/>
            <a:p>
              <a:pPr algn="ctr"/>
              <a:r>
                <a:rPr lang="en-US" sz="700" dirty="0">
                  <a:solidFill>
                    <a:schemeClr val="bg1"/>
                  </a:solidFill>
                </a:rPr>
                <a:t>CCSDK/SDNC/SDN-R (</a:t>
              </a:r>
              <a:r>
                <a:rPr lang="en-US" sz="7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F</a:t>
              </a:r>
              <a:r>
                <a:rPr lang="en-US" sz="700" dirty="0">
                  <a:solidFill>
                    <a:schemeClr val="bg1"/>
                  </a:solidFill>
                </a:rPr>
                <a:t>C</a:t>
              </a:r>
              <a:r>
                <a:rPr lang="en-US" sz="7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AP</a:t>
              </a:r>
              <a:r>
                <a:rPr lang="en-US" sz="700" dirty="0">
                  <a:solidFill>
                    <a:schemeClr val="bg1"/>
                  </a:solidFill>
                </a:rPr>
                <a:t>S)</a:t>
              </a:r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974A4BCC-A736-4816-8154-BAD534166234}"/>
                </a:ext>
              </a:extLst>
            </p:cNvPr>
            <p:cNvSpPr/>
            <p:nvPr/>
          </p:nvSpPr>
          <p:spPr>
            <a:xfrm>
              <a:off x="4247760" y="999000"/>
              <a:ext cx="432000" cy="216000"/>
            </a:xfrm>
            <a:prstGeom prst="roundRect">
              <a:avLst/>
            </a:prstGeom>
            <a:solidFill>
              <a:srgbClr val="0E799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rtlCol="0" anchor="t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DCAE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8F783E3C-D271-4C55-97F5-3D301B0AE0E7}"/>
                </a:ext>
              </a:extLst>
            </p:cNvPr>
            <p:cNvSpPr/>
            <p:nvPr/>
          </p:nvSpPr>
          <p:spPr>
            <a:xfrm>
              <a:off x="4706760" y="999000"/>
              <a:ext cx="432000" cy="216000"/>
            </a:xfrm>
            <a:prstGeom prst="roundRect">
              <a:avLst/>
            </a:prstGeom>
            <a:solidFill>
              <a:srgbClr val="0E799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rtlCol="0" anchor="t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Portal</a:t>
              </a: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B1C4D2BF-CABD-41F6-9A0B-8D5EA36017F7}"/>
                </a:ext>
              </a:extLst>
            </p:cNvPr>
            <p:cNvSpPr/>
            <p:nvPr/>
          </p:nvSpPr>
          <p:spPr>
            <a:xfrm>
              <a:off x="3788760" y="999000"/>
              <a:ext cx="432000" cy="216000"/>
            </a:xfrm>
            <a:prstGeom prst="roundRect">
              <a:avLst/>
            </a:prstGeom>
            <a:solidFill>
              <a:srgbClr val="0E799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rtlCol="0" anchor="t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A&amp;AI</a:t>
              </a:r>
            </a:p>
          </p:txBody>
        </p:sp>
        <p:sp>
          <p:nvSpPr>
            <p:cNvPr id="46" name="Rechteck: abgerundete Ecken 45">
              <a:extLst>
                <a:ext uri="{FF2B5EF4-FFF2-40B4-BE49-F238E27FC236}">
                  <a16:creationId xmlns:a16="http://schemas.microsoft.com/office/drawing/2014/main" id="{C4CCC3D1-FF3D-4026-A9BF-B0A440079C30}"/>
                </a:ext>
              </a:extLst>
            </p:cNvPr>
            <p:cNvSpPr/>
            <p:nvPr/>
          </p:nvSpPr>
          <p:spPr>
            <a:xfrm>
              <a:off x="3329760" y="999000"/>
              <a:ext cx="432000" cy="216000"/>
            </a:xfrm>
            <a:prstGeom prst="roundRect">
              <a:avLst/>
            </a:prstGeom>
            <a:solidFill>
              <a:srgbClr val="0E799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rtlCol="0" anchor="t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SO</a:t>
              </a:r>
            </a:p>
          </p:txBody>
        </p:sp>
        <p:sp>
          <p:nvSpPr>
            <p:cNvPr id="47" name="Rechteck: abgerundete Ecken 46">
              <a:extLst>
                <a:ext uri="{FF2B5EF4-FFF2-40B4-BE49-F238E27FC236}">
                  <a16:creationId xmlns:a16="http://schemas.microsoft.com/office/drawing/2014/main" id="{2C5B7897-7D55-4EBD-AD22-7D6F543990E6}"/>
                </a:ext>
              </a:extLst>
            </p:cNvPr>
            <p:cNvSpPr/>
            <p:nvPr/>
          </p:nvSpPr>
          <p:spPr>
            <a:xfrm>
              <a:off x="2870760" y="999000"/>
              <a:ext cx="432000" cy="216000"/>
            </a:xfrm>
            <a:prstGeom prst="roundRect">
              <a:avLst>
                <a:gd name="adj" fmla="val 16667"/>
              </a:avLst>
            </a:prstGeom>
            <a:solidFill>
              <a:srgbClr val="0E799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rtlCol="0" anchor="t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Policy</a:t>
              </a:r>
            </a:p>
          </p:txBody>
        </p:sp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D6D8E851-4ABF-42BD-925F-33914B7A1852}"/>
                </a:ext>
              </a:extLst>
            </p:cNvPr>
            <p:cNvSpPr/>
            <p:nvPr/>
          </p:nvSpPr>
          <p:spPr>
            <a:xfrm>
              <a:off x="2411760" y="999000"/>
              <a:ext cx="432000" cy="216000"/>
            </a:xfrm>
            <a:prstGeom prst="roundRect">
              <a:avLst>
                <a:gd name="adj" fmla="val 16667"/>
              </a:avLst>
            </a:prstGeom>
            <a:solidFill>
              <a:srgbClr val="0E799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rtlCol="0" anchor="t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OOF</a:t>
              </a:r>
            </a:p>
          </p:txBody>
        </p:sp>
        <p:sp>
          <p:nvSpPr>
            <p:cNvPr id="49" name="Rechteck: abgerundete Ecken 48">
              <a:extLst>
                <a:ext uri="{FF2B5EF4-FFF2-40B4-BE49-F238E27FC236}">
                  <a16:creationId xmlns:a16="http://schemas.microsoft.com/office/drawing/2014/main" id="{AE674EFB-378F-4620-82BB-425E0DF10D75}"/>
                </a:ext>
              </a:extLst>
            </p:cNvPr>
            <p:cNvSpPr/>
            <p:nvPr/>
          </p:nvSpPr>
          <p:spPr>
            <a:xfrm>
              <a:off x="5165760" y="999000"/>
              <a:ext cx="432000" cy="216000"/>
            </a:xfrm>
            <a:prstGeom prst="roundRect">
              <a:avLst/>
            </a:prstGeom>
            <a:solidFill>
              <a:srgbClr val="0E799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rtlCol="0" anchor="t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AAF</a:t>
              </a:r>
            </a:p>
          </p:txBody>
        </p:sp>
        <p:sp>
          <p:nvSpPr>
            <p:cNvPr id="50" name="Rechteck: abgerundete Ecken 49">
              <a:extLst>
                <a:ext uri="{FF2B5EF4-FFF2-40B4-BE49-F238E27FC236}">
                  <a16:creationId xmlns:a16="http://schemas.microsoft.com/office/drawing/2014/main" id="{DC5EE2D7-417A-4E93-AF65-B2ED12138DEC}"/>
                </a:ext>
              </a:extLst>
            </p:cNvPr>
            <p:cNvSpPr/>
            <p:nvPr/>
          </p:nvSpPr>
          <p:spPr>
            <a:xfrm>
              <a:off x="5624760" y="999000"/>
              <a:ext cx="432000" cy="216000"/>
            </a:xfrm>
            <a:prstGeom prst="roundRect">
              <a:avLst/>
            </a:prstGeom>
            <a:solidFill>
              <a:srgbClr val="0E799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rtlCol="0" anchor="t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LOG</a:t>
              </a:r>
            </a:p>
          </p:txBody>
        </p:sp>
        <p:pic>
          <p:nvPicPr>
            <p:cNvPr id="1026" name="Picture 2" descr="ONAP">
              <a:extLst>
                <a:ext uri="{FF2B5EF4-FFF2-40B4-BE49-F238E27FC236}">
                  <a16:creationId xmlns:a16="http://schemas.microsoft.com/office/drawing/2014/main" id="{5A7CC47C-8D1D-4D39-A397-DD8821579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57" y="996705"/>
              <a:ext cx="821270" cy="175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5" name="Verbinder: gewinkelt 54">
              <a:extLst>
                <a:ext uri="{FF2B5EF4-FFF2-40B4-BE49-F238E27FC236}">
                  <a16:creationId xmlns:a16="http://schemas.microsoft.com/office/drawing/2014/main" id="{CDE8AAC6-47A2-4EEE-9852-E84FDA97899D}"/>
                </a:ext>
              </a:extLst>
            </p:cNvPr>
            <p:cNvCxnSpPr>
              <a:cxnSpLocks/>
              <a:stCxn id="99" idx="3"/>
              <a:endCxn id="66" idx="2"/>
            </p:cNvCxnSpPr>
            <p:nvPr/>
          </p:nvCxnSpPr>
          <p:spPr>
            <a:xfrm flipV="1">
              <a:off x="3414092" y="1629710"/>
              <a:ext cx="1944000" cy="2204409"/>
            </a:xfrm>
            <a:prstGeom prst="bentConnector2">
              <a:avLst/>
            </a:prstGeom>
            <a:ln w="25400">
              <a:solidFill>
                <a:srgbClr val="0E799D"/>
              </a:solidFill>
              <a:prstDash val="sysDash"/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47BFA82B-9D81-4D97-B7E7-26D1D0361203}"/>
                </a:ext>
              </a:extLst>
            </p:cNvPr>
            <p:cNvCxnSpPr>
              <a:cxnSpLocks/>
              <a:endCxn id="18" idx="3"/>
            </p:cNvCxnSpPr>
            <p:nvPr/>
          </p:nvCxnSpPr>
          <p:spPr>
            <a:xfrm flipH="1" flipV="1">
              <a:off x="3414091" y="2121044"/>
              <a:ext cx="1944000" cy="11104"/>
            </a:xfrm>
            <a:prstGeom prst="straightConnector1">
              <a:avLst/>
            </a:prstGeom>
            <a:ln w="25400" cmpd="sng">
              <a:solidFill>
                <a:srgbClr val="0E799D"/>
              </a:solidFill>
              <a:prstDash val="sysDash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39B227B1-A9A5-49A8-AEF1-AAF91083EB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8000" y="2484000"/>
              <a:ext cx="3348000" cy="0"/>
            </a:xfrm>
            <a:prstGeom prst="straightConnector1">
              <a:avLst/>
            </a:prstGeom>
            <a:ln w="25400" cmpd="sng">
              <a:solidFill>
                <a:srgbClr val="0E799D"/>
              </a:solidFill>
              <a:prstDash val="sysDash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E8935D71-C5DE-4603-ABE0-AB6D7AE9860C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flipH="1">
              <a:off x="3414092" y="3340534"/>
              <a:ext cx="1944000" cy="0"/>
            </a:xfrm>
            <a:prstGeom prst="straightConnector1">
              <a:avLst/>
            </a:prstGeom>
            <a:ln w="25400" cmpd="sng">
              <a:solidFill>
                <a:srgbClr val="0E799D"/>
              </a:solidFill>
              <a:prstDash val="sysDash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1D443BDD-E6DF-4473-88AB-BEAD4848A5DD}"/>
                </a:ext>
              </a:extLst>
            </p:cNvPr>
            <p:cNvSpPr txBox="1"/>
            <p:nvPr/>
          </p:nvSpPr>
          <p:spPr>
            <a:xfrm>
              <a:off x="5759976" y="1728001"/>
              <a:ext cx="1763503" cy="193027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spAutoFit/>
            </a:bodyPr>
            <a:lstStyle/>
            <a:p>
              <a:r>
                <a:rPr lang="en-US" sz="900" dirty="0"/>
                <a:t>O1:REST/VES/CM, FM, others</a:t>
              </a:r>
            </a:p>
          </p:txBody>
        </p:sp>
        <p:sp>
          <p:nvSpPr>
            <p:cNvPr id="66" name="Rechteck: abgerundete Ecken 65">
              <a:extLst>
                <a:ext uri="{FF2B5EF4-FFF2-40B4-BE49-F238E27FC236}">
                  <a16:creationId xmlns:a16="http://schemas.microsoft.com/office/drawing/2014/main" id="{F7737B05-6C9F-4C1B-BBE0-D76191067D70}"/>
                </a:ext>
              </a:extLst>
            </p:cNvPr>
            <p:cNvSpPr/>
            <p:nvPr/>
          </p:nvSpPr>
          <p:spPr>
            <a:xfrm>
              <a:off x="4213635" y="1413710"/>
              <a:ext cx="1285839" cy="216000"/>
            </a:xfrm>
            <a:prstGeom prst="roundRect">
              <a:avLst/>
            </a:prstGeom>
            <a:solidFill>
              <a:srgbClr val="0E799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rtlCol="0" anchor="t"/>
            <a:lstStyle/>
            <a:p>
              <a:pPr algn="ctr"/>
              <a:r>
                <a:rPr lang="en-US" sz="700" dirty="0">
                  <a:solidFill>
                    <a:schemeClr val="bg1"/>
                  </a:solidFill>
                </a:rPr>
                <a:t>HV-VES Collector (</a:t>
              </a:r>
              <a:r>
                <a:rPr lang="en-US" sz="7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FC</a:t>
              </a:r>
              <a:r>
                <a:rPr lang="en-US" sz="700" dirty="0">
                  <a:solidFill>
                    <a:schemeClr val="bg1"/>
                  </a:solidFill>
                </a:rPr>
                <a:t>P</a:t>
              </a:r>
              <a:r>
                <a:rPr lang="en-US" sz="7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AS</a:t>
              </a:r>
              <a:r>
                <a:rPr lang="en-US" sz="700" dirty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69" name="Rechteck: abgerundete Ecken 68">
              <a:extLst>
                <a:ext uri="{FF2B5EF4-FFF2-40B4-BE49-F238E27FC236}">
                  <a16:creationId xmlns:a16="http://schemas.microsoft.com/office/drawing/2014/main" id="{F6D74C97-ADB4-47C1-9A78-011F16BFC339}"/>
                </a:ext>
              </a:extLst>
            </p:cNvPr>
            <p:cNvSpPr/>
            <p:nvPr/>
          </p:nvSpPr>
          <p:spPr>
            <a:xfrm>
              <a:off x="6080330" y="999000"/>
              <a:ext cx="594000" cy="216000"/>
            </a:xfrm>
            <a:prstGeom prst="roundRect">
              <a:avLst/>
            </a:prstGeom>
            <a:solidFill>
              <a:srgbClr val="0E799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rtlCol="0" anchor="t"/>
            <a:lstStyle/>
            <a:p>
              <a:pPr algn="ctr"/>
              <a:r>
                <a:rPr lang="en-US" sz="900" dirty="0" err="1">
                  <a:solidFill>
                    <a:schemeClr val="bg1"/>
                  </a:solidFill>
                </a:rPr>
                <a:t>ConfigDB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0ECA83A4-6551-4576-8406-3DEE5A8ECA5B}"/>
                </a:ext>
              </a:extLst>
            </p:cNvPr>
            <p:cNvCxnSpPr>
              <a:cxnSpLocks/>
              <a:endCxn id="96" idx="1"/>
            </p:cNvCxnSpPr>
            <p:nvPr/>
          </p:nvCxnSpPr>
          <p:spPr>
            <a:xfrm>
              <a:off x="1205804" y="2565000"/>
              <a:ext cx="144198" cy="0"/>
            </a:xfrm>
            <a:prstGeom prst="straightConnector1">
              <a:avLst/>
            </a:prstGeom>
            <a:ln w="25400" cmpd="sng">
              <a:solidFill>
                <a:srgbClr val="ED7D3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Verbinder: gewinkelt 78">
              <a:extLst>
                <a:ext uri="{FF2B5EF4-FFF2-40B4-BE49-F238E27FC236}">
                  <a16:creationId xmlns:a16="http://schemas.microsoft.com/office/drawing/2014/main" id="{788B0717-2C75-4F07-9089-8A3B0EDEFB50}"/>
                </a:ext>
              </a:extLst>
            </p:cNvPr>
            <p:cNvCxnSpPr>
              <a:cxnSpLocks/>
              <a:stCxn id="99" idx="3"/>
              <a:endCxn id="63" idx="2"/>
            </p:cNvCxnSpPr>
            <p:nvPr/>
          </p:nvCxnSpPr>
          <p:spPr>
            <a:xfrm flipV="1">
              <a:off x="3414092" y="1631423"/>
              <a:ext cx="2295000" cy="2268000"/>
            </a:xfrm>
            <a:prstGeom prst="bentConnector2">
              <a:avLst/>
            </a:prstGeom>
            <a:ln w="25400">
              <a:solidFill>
                <a:schemeClr val="accent2"/>
              </a:solidFill>
              <a:prstDash val="sysDash"/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mit Pfeil 79">
              <a:extLst>
                <a:ext uri="{FF2B5EF4-FFF2-40B4-BE49-F238E27FC236}">
                  <a16:creationId xmlns:a16="http://schemas.microsoft.com/office/drawing/2014/main" id="{7E12BF37-22EE-47B0-A5AD-81D79A1C43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14092" y="2198989"/>
              <a:ext cx="2295000" cy="13616"/>
            </a:xfrm>
            <a:prstGeom prst="straightConnector1">
              <a:avLst/>
            </a:prstGeom>
            <a:ln w="25400" cmpd="sng">
              <a:solidFill>
                <a:schemeClr val="accent2"/>
              </a:solidFill>
              <a:prstDash val="sysDash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F8B7EB5B-DBC3-452E-8F84-B8385D79B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98000" y="2561944"/>
              <a:ext cx="3699000" cy="9806"/>
            </a:xfrm>
            <a:prstGeom prst="straightConnector1">
              <a:avLst/>
            </a:prstGeom>
            <a:ln w="25400" cmpd="sng">
              <a:solidFill>
                <a:schemeClr val="accent2"/>
              </a:solidFill>
              <a:prstDash val="sysDash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89E5FBB1-D98A-4E13-B37D-803C065908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4092" y="3418478"/>
              <a:ext cx="2295000" cy="0"/>
            </a:xfrm>
            <a:prstGeom prst="straightConnector1">
              <a:avLst/>
            </a:prstGeom>
            <a:ln w="25400" cmpd="sng">
              <a:solidFill>
                <a:schemeClr val="accent2"/>
              </a:solidFill>
              <a:prstDash val="sysDash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6CFAE435-640C-4B4D-9D50-4B36CCD082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3839" y="2731914"/>
              <a:ext cx="647402" cy="1854"/>
            </a:xfrm>
            <a:prstGeom prst="straightConnector1">
              <a:avLst/>
            </a:prstGeom>
            <a:ln w="25400" cmpd="sng">
              <a:solidFill>
                <a:srgbClr val="00B050"/>
              </a:solidFill>
              <a:prstDash val="sysDash"/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>
              <a:extLst>
                <a:ext uri="{FF2B5EF4-FFF2-40B4-BE49-F238E27FC236}">
                  <a16:creationId xmlns:a16="http://schemas.microsoft.com/office/drawing/2014/main" id="{0FE240BB-5B6A-4CDA-9157-257353C986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8925" y="2807302"/>
              <a:ext cx="2241000" cy="0"/>
            </a:xfrm>
            <a:prstGeom prst="straightConnector1">
              <a:avLst/>
            </a:prstGeom>
            <a:ln w="25400" cmpd="sng">
              <a:solidFill>
                <a:srgbClr val="0E799D"/>
              </a:solidFill>
              <a:prstDash val="sysDash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mit Pfeil 92">
              <a:extLst>
                <a:ext uri="{FF2B5EF4-FFF2-40B4-BE49-F238E27FC236}">
                  <a16:creationId xmlns:a16="http://schemas.microsoft.com/office/drawing/2014/main" id="{28912B20-B9BD-471E-80BD-010CFA01B0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8925" y="2879357"/>
              <a:ext cx="2592000" cy="5889"/>
            </a:xfrm>
            <a:prstGeom prst="straightConnector1">
              <a:avLst/>
            </a:prstGeom>
            <a:ln w="25400" cmpd="sng">
              <a:solidFill>
                <a:schemeClr val="accent2"/>
              </a:solidFill>
              <a:prstDash val="sysDash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8CA3955C-EE7E-4B47-AEC2-1C8F8D738FF4}"/>
                </a:ext>
              </a:extLst>
            </p:cNvPr>
            <p:cNvSpPr txBox="1"/>
            <p:nvPr/>
          </p:nvSpPr>
          <p:spPr>
            <a:xfrm>
              <a:off x="4303715" y="1728001"/>
              <a:ext cx="1024370" cy="193027"/>
            </a:xfrm>
            <a:prstGeom prst="rect">
              <a:avLst/>
            </a:prstGeom>
            <a:noFill/>
          </p:spPr>
          <p:txBody>
            <a:bodyPr wrap="square" lIns="27000" tIns="27000" rIns="27000" bIns="27000" rtlCol="0">
              <a:spAutoFit/>
            </a:bodyPr>
            <a:lstStyle/>
            <a:p>
              <a:pPr algn="r"/>
              <a:r>
                <a:rPr lang="en-US" sz="900" dirty="0"/>
                <a:t>O1:REST/VES/PM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3C0EE0D7-540B-41C5-A1F5-5F09485EAC88}"/>
                </a:ext>
              </a:extLst>
            </p:cNvPr>
            <p:cNvSpPr txBox="1"/>
            <p:nvPr/>
          </p:nvSpPr>
          <p:spPr>
            <a:xfrm flipH="1">
              <a:off x="5788395" y="2805533"/>
              <a:ext cx="32825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ONAP VES Collectors </a:t>
              </a:r>
              <a:r>
                <a:rPr lang="zh-TW" altLang="en-US" sz="1200" b="1" dirty="0"/>
                <a:t>將收到 </a:t>
              </a:r>
              <a:r>
                <a:rPr lang="en-US" sz="1200" b="1" dirty="0"/>
                <a:t>O1 </a:t>
              </a:r>
              <a:r>
                <a:rPr lang="zh-TW" altLang="en-US" sz="1200" b="1" dirty="0"/>
                <a:t>介面的 </a:t>
              </a:r>
              <a:r>
                <a:rPr lang="en-US" sz="1200" b="1" dirty="0"/>
                <a:t>VES </a:t>
              </a:r>
              <a:r>
                <a:rPr lang="zh-TW" altLang="en-US" sz="1200" b="1" dirty="0"/>
                <a:t>消息。 </a:t>
              </a:r>
              <a:br>
                <a:rPr lang="en-US" altLang="zh-TW" sz="1200" b="1" dirty="0"/>
              </a:br>
              <a:r>
                <a:rPr lang="zh-TW" altLang="en-US" sz="1200" b="1" dirty="0"/>
                <a:t>對於即時事件流，</a:t>
              </a:r>
              <a:r>
                <a:rPr lang="en-US" sz="1200" b="1" dirty="0"/>
                <a:t>ONAP </a:t>
              </a:r>
              <a:r>
                <a:rPr lang="zh-TW" altLang="en-US" sz="1200" b="1" dirty="0"/>
                <a:t>項目提供 </a:t>
              </a:r>
              <a:r>
                <a:rPr lang="en-US" sz="1200" b="1" dirty="0"/>
                <a:t>HV-VES。</a:t>
              </a:r>
            </a:p>
          </p:txBody>
        </p: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028065C0-386C-4C1B-A7B5-7BBEB05FE626}"/>
                </a:ext>
              </a:extLst>
            </p:cNvPr>
            <p:cNvCxnSpPr/>
            <p:nvPr/>
          </p:nvCxnSpPr>
          <p:spPr>
            <a:xfrm>
              <a:off x="4734018" y="1598333"/>
              <a:ext cx="1396474" cy="12686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972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-179" y="0"/>
            <a:ext cx="9022499" cy="650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</a:pPr>
            <a:r>
              <a:rPr lang="en-US" altLang="zh-TW" sz="3200" b="1" dirty="0">
                <a:latin typeface="Product Sans" panose="020B0403030502040203" pitchFamily="34" charset="0"/>
              </a:rPr>
              <a:t>ONAP A1 Adapter</a:t>
            </a:r>
            <a:endParaRPr lang="en-US" sz="3200" b="1" dirty="0"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5474787" y="1298267"/>
            <a:ext cx="3547533" cy="3716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14300" indent="0" algn="l">
              <a:lnSpc>
                <a:spcPts val="2400"/>
              </a:lnSpc>
              <a:buNone/>
            </a:pPr>
            <a:r>
              <a:rPr lang="en-US" altLang="zh-TW" sz="1600" b="1" i="0" dirty="0">
                <a:solidFill>
                  <a:srgbClr val="172B4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ONAP A1 </a:t>
            </a:r>
            <a:r>
              <a:rPr lang="zh-TW" altLang="en-US" sz="1600" b="1" i="0" dirty="0">
                <a:solidFill>
                  <a:srgbClr val="172B4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控制器功能整合</a:t>
            </a:r>
          </a:p>
          <a:p>
            <a:pPr>
              <a:lnSpc>
                <a:spcPts val="2400"/>
              </a:lnSpc>
            </a:pPr>
            <a:r>
              <a:rPr lang="en-US" altLang="zh-TW" sz="1600" i="0" dirty="0">
                <a:solidFill>
                  <a:srgbClr val="172B4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A1 Policy </a:t>
            </a:r>
            <a:r>
              <a:rPr lang="zh-TW" altLang="en-US" sz="1600" i="0" dirty="0">
                <a:solidFill>
                  <a:srgbClr val="172B4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管理服務</a:t>
            </a:r>
            <a:br>
              <a:rPr lang="zh-TW" altLang="en-US" sz="1600" i="0" dirty="0">
                <a:solidFill>
                  <a:srgbClr val="172B4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i="0" dirty="0">
                <a:solidFill>
                  <a:srgbClr val="172B4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sz="1600" i="0" dirty="0">
                <a:solidFill>
                  <a:srgbClr val="172B4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託管在 </a:t>
            </a:r>
            <a:r>
              <a:rPr lang="en-US" altLang="zh-TW" sz="1600" i="0" dirty="0">
                <a:solidFill>
                  <a:srgbClr val="172B4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ONAP CCSDK)</a:t>
            </a:r>
          </a:p>
          <a:p>
            <a:pPr>
              <a:lnSpc>
                <a:spcPts val="2400"/>
              </a:lnSpc>
            </a:pPr>
            <a:r>
              <a:rPr lang="en-US" altLang="zh-TW" sz="1600" i="0" dirty="0">
                <a:solidFill>
                  <a:srgbClr val="172B4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A1 Policy Controller Adapter </a:t>
            </a:r>
            <a:br>
              <a:rPr lang="en-US" altLang="zh-TW" sz="1600" i="0" dirty="0">
                <a:solidFill>
                  <a:srgbClr val="172B4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i="0" dirty="0">
                <a:solidFill>
                  <a:srgbClr val="172B4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sz="1600" i="0" dirty="0">
                <a:solidFill>
                  <a:srgbClr val="172B4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託管在 </a:t>
            </a:r>
            <a:r>
              <a:rPr lang="en-US" altLang="zh-TW" sz="1600" i="0" dirty="0">
                <a:solidFill>
                  <a:srgbClr val="172B4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ONAP CCSDK)</a:t>
            </a:r>
          </a:p>
          <a:p>
            <a:pPr marL="114300" indent="0">
              <a:lnSpc>
                <a:spcPts val="2400"/>
              </a:lnSpc>
              <a:buNone/>
            </a:pPr>
            <a:endParaRPr lang="en-US" altLang="zh-TW" sz="1600" i="0" dirty="0">
              <a:solidFill>
                <a:srgbClr val="172B4D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" indent="0">
              <a:lnSpc>
                <a:spcPts val="2400"/>
              </a:lnSpc>
              <a:buNone/>
            </a:pPr>
            <a:r>
              <a:rPr lang="en-US" altLang="zh-TW" sz="1600" b="1" i="0" dirty="0">
                <a:solidFill>
                  <a:srgbClr val="172B4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ONAP A1 </a:t>
            </a:r>
            <a:r>
              <a:rPr lang="zh-TW" altLang="en-US" sz="1600" b="1" i="0" dirty="0">
                <a:solidFill>
                  <a:srgbClr val="172B4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適配器</a:t>
            </a:r>
            <a:endParaRPr lang="en-US" altLang="zh-TW" sz="1600" b="1" i="0" dirty="0">
              <a:solidFill>
                <a:srgbClr val="172B4D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400"/>
              </a:lnSpc>
            </a:pPr>
            <a:r>
              <a:rPr lang="en-US" altLang="zh-TW" sz="1600" i="0" dirty="0">
                <a:solidFill>
                  <a:srgbClr val="172B4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SMO/Non-RT RIC </a:t>
            </a:r>
            <a:r>
              <a:rPr lang="zh-TW" altLang="en-US" sz="1600" i="0" dirty="0">
                <a:solidFill>
                  <a:srgbClr val="172B4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 </a:t>
            </a:r>
            <a:r>
              <a:rPr lang="en-US" altLang="zh-TW" sz="1600" i="0" dirty="0">
                <a:solidFill>
                  <a:srgbClr val="172B4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A1 </a:t>
            </a:r>
            <a:r>
              <a:rPr lang="zh-TW" altLang="en-US" sz="1600" i="0" dirty="0">
                <a:solidFill>
                  <a:srgbClr val="172B4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介面終止的中介點</a:t>
            </a:r>
          </a:p>
          <a:p>
            <a:pPr algn="l">
              <a:lnSpc>
                <a:spcPts val="2400"/>
              </a:lnSpc>
            </a:pPr>
            <a:r>
              <a:rPr lang="en-US" altLang="zh-TW" sz="1600" i="0" dirty="0">
                <a:solidFill>
                  <a:srgbClr val="172B4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A1 </a:t>
            </a:r>
            <a:r>
              <a:rPr lang="en-US" altLang="zh-TW" sz="1600" dirty="0">
                <a:solidFill>
                  <a:srgbClr val="172B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 </a:t>
            </a:r>
            <a:r>
              <a:rPr lang="zh-TW" altLang="en-US" sz="1600" i="0" dirty="0">
                <a:solidFill>
                  <a:srgbClr val="172B4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南</a:t>
            </a:r>
            <a:r>
              <a:rPr lang="zh-TW" altLang="en-US" sz="1600" dirty="0">
                <a:solidFill>
                  <a:srgbClr val="172B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向</a:t>
            </a:r>
            <a:endParaRPr lang="zh-TW" altLang="en-US" sz="1600" i="0" dirty="0">
              <a:solidFill>
                <a:srgbClr val="172B4D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ts val="2400"/>
              </a:lnSpc>
            </a:pPr>
            <a:r>
              <a:rPr lang="en-US" altLang="zh-TW" sz="1600" i="0" dirty="0">
                <a:solidFill>
                  <a:srgbClr val="172B4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NETCONF YANG </a:t>
            </a:r>
            <a:r>
              <a:rPr lang="zh-TW" altLang="en-US" sz="1600" i="0" dirty="0">
                <a:solidFill>
                  <a:srgbClr val="172B4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北</a:t>
            </a:r>
            <a:r>
              <a:rPr lang="zh-TW" altLang="en-US" sz="1600" dirty="0">
                <a:solidFill>
                  <a:srgbClr val="172B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向</a:t>
            </a:r>
            <a:endParaRPr lang="zh-TW" altLang="en-US" sz="1600" i="0" dirty="0">
              <a:solidFill>
                <a:srgbClr val="172B4D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Google Shape;84;p7"/>
          <p:cNvSpPr txBox="1">
            <a:spLocks noGrp="1"/>
          </p:cNvSpPr>
          <p:nvPr>
            <p:ph type="sldNum" idx="12"/>
          </p:nvPr>
        </p:nvSpPr>
        <p:spPr>
          <a:xfrm>
            <a:off x="8612400" y="4869600"/>
            <a:ext cx="531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8A1B24-B782-1560-27AD-C46DD2205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2" y="1298267"/>
            <a:ext cx="5234798" cy="348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98650A4-57F7-A667-A476-4B6059C8BFD8}"/>
              </a:ext>
            </a:extLst>
          </p:cNvPr>
          <p:cNvSpPr txBox="1"/>
          <p:nvPr/>
        </p:nvSpPr>
        <p:spPr>
          <a:xfrm>
            <a:off x="333613" y="650172"/>
            <a:ext cx="8810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i="0" dirty="0">
                <a:solidFill>
                  <a:srgbClr val="172B4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如下面的元件架構圖所示，</a:t>
            </a:r>
            <a:r>
              <a:rPr lang="en-US" altLang="zh-TW" sz="1600" b="1" i="0" dirty="0">
                <a:solidFill>
                  <a:srgbClr val="172B4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A1 Policy </a:t>
            </a:r>
            <a:r>
              <a:rPr lang="zh-TW" altLang="en-US" sz="1600" b="1" i="0" dirty="0">
                <a:solidFill>
                  <a:srgbClr val="172B4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功能存在於 </a:t>
            </a:r>
            <a:r>
              <a:rPr lang="en-US" altLang="zh-TW" sz="1600" b="1" i="0" dirty="0">
                <a:solidFill>
                  <a:srgbClr val="0052C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ONAP</a:t>
            </a:r>
            <a:r>
              <a:rPr lang="zh-TW" altLang="en-US" sz="1600" b="1" i="0" dirty="0">
                <a:solidFill>
                  <a:srgbClr val="0052C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i="0" dirty="0">
                <a:solidFill>
                  <a:srgbClr val="172B4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生態系統中，</a:t>
            </a:r>
            <a:endParaRPr lang="en-US" altLang="zh-TW" sz="1600" b="1" i="0" dirty="0">
              <a:solidFill>
                <a:srgbClr val="172B4D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i="0" dirty="0">
                <a:solidFill>
                  <a:srgbClr val="172B4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利用現有基礎設備來支援對 </a:t>
            </a:r>
            <a:r>
              <a:rPr lang="en-US" altLang="zh-TW" sz="1600" b="1" i="0" dirty="0">
                <a:solidFill>
                  <a:srgbClr val="172B4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RAN</a:t>
            </a:r>
            <a:r>
              <a:rPr lang="zh-TW" altLang="en-US" sz="1600" b="1" i="0" dirty="0">
                <a:solidFill>
                  <a:srgbClr val="172B4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（無線電接入網絡）的 </a:t>
            </a:r>
            <a:r>
              <a:rPr lang="en-US" altLang="zh-TW" sz="1600" b="1" dirty="0">
                <a:solidFill>
                  <a:srgbClr val="172B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1600" b="1" i="0" dirty="0">
                <a:solidFill>
                  <a:srgbClr val="172B4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on RT control</a:t>
            </a:r>
            <a:r>
              <a:rPr lang="zh-TW" altLang="en-US" sz="1600" b="1" i="0" dirty="0">
                <a:solidFill>
                  <a:srgbClr val="172B4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421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313</Words>
  <Application>Microsoft Office PowerPoint</Application>
  <PresentationFormat>如螢幕大小 (16:9)</PresentationFormat>
  <Paragraphs>56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Helvetica Neue</vt:lpstr>
      <vt:lpstr>Arial</vt:lpstr>
      <vt:lpstr>Product Sans</vt:lpstr>
      <vt:lpstr>Wingdings</vt:lpstr>
      <vt:lpstr>微軟正黑體</vt:lpstr>
      <vt:lpstr>Office 主题</vt:lpstr>
      <vt:lpstr>ONAP as an O-RAN SMO</vt:lpstr>
      <vt:lpstr>O-RAN OAM integration in ONAP</vt:lpstr>
      <vt:lpstr>ONAP A1 Adapter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科技部資安專案計畫-進度討論會議</dc:title>
  <dc:creator>yslin</dc:creator>
  <cp:lastModifiedBy>蔡廷羿</cp:lastModifiedBy>
  <cp:revision>40</cp:revision>
  <dcterms:modified xsi:type="dcterms:W3CDTF">2022-10-30T23:06:41Z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0x0101004F632DA887F662489FF1E352FBD03710</vt:lpwstr>
  </property>
</Properties>
</file>