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6" r:id="rId1"/>
  </p:sldMasterIdLst>
  <p:notesMasterIdLst>
    <p:notesMasterId r:id="rId37"/>
  </p:notesMasterIdLst>
  <p:sldIdLst>
    <p:sldId id="256" r:id="rId2"/>
    <p:sldId id="257" r:id="rId3"/>
    <p:sldId id="326" r:id="rId4"/>
    <p:sldId id="327" r:id="rId5"/>
    <p:sldId id="329" r:id="rId6"/>
    <p:sldId id="328" r:id="rId7"/>
    <p:sldId id="263" r:id="rId8"/>
    <p:sldId id="335" r:id="rId9"/>
    <p:sldId id="321" r:id="rId10"/>
    <p:sldId id="345" r:id="rId11"/>
    <p:sldId id="267" r:id="rId12"/>
    <p:sldId id="324" r:id="rId13"/>
    <p:sldId id="322" r:id="rId14"/>
    <p:sldId id="313" r:id="rId15"/>
    <p:sldId id="320" r:id="rId16"/>
    <p:sldId id="333" r:id="rId17"/>
    <p:sldId id="323" r:id="rId18"/>
    <p:sldId id="319" r:id="rId19"/>
    <p:sldId id="280" r:id="rId20"/>
    <p:sldId id="334" r:id="rId21"/>
    <p:sldId id="330" r:id="rId22"/>
    <p:sldId id="331" r:id="rId23"/>
    <p:sldId id="340" r:id="rId24"/>
    <p:sldId id="346" r:id="rId25"/>
    <p:sldId id="332" r:id="rId26"/>
    <p:sldId id="306" r:id="rId27"/>
    <p:sldId id="336" r:id="rId28"/>
    <p:sldId id="337" r:id="rId29"/>
    <p:sldId id="338" r:id="rId30"/>
    <p:sldId id="339" r:id="rId31"/>
    <p:sldId id="344" r:id="rId32"/>
    <p:sldId id="342" r:id="rId33"/>
    <p:sldId id="343" r:id="rId34"/>
    <p:sldId id="300" r:id="rId35"/>
    <p:sldId id="312" r:id="rId36"/>
  </p:sldIdLst>
  <p:sldSz cx="9144000" cy="6858000" type="screen4x3"/>
  <p:notesSz cx="10018713" cy="68881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AB63735-4435-4EC3-8E66-58C9004E58BC}" v="24" dt="2019-04-23T02:01:49.8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70" autoAdjust="0"/>
    <p:restoredTop sz="93890" autoAdjust="0"/>
  </p:normalViewPr>
  <p:slideViewPr>
    <p:cSldViewPr snapToGrid="0">
      <p:cViewPr varScale="1">
        <p:scale>
          <a:sx n="107" d="100"/>
          <a:sy n="107" d="100"/>
        </p:scale>
        <p:origin x="207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EUNG, Tsun Hin [Student]" userId="b669f19a-4060-4b3c-a4f7-388c33acbee4" providerId="ADAL" clId="{DAB63735-4435-4EC3-8E66-58C9004E58BC}"/>
    <pc:docChg chg="undo custSel modSld">
      <pc:chgData name="CHEUNG, Tsun Hin [Student]" userId="b669f19a-4060-4b3c-a4f7-388c33acbee4" providerId="ADAL" clId="{DAB63735-4435-4EC3-8E66-58C9004E58BC}" dt="2019-04-23T02:01:58.202" v="59" actId="1076"/>
      <pc:docMkLst>
        <pc:docMk/>
      </pc:docMkLst>
      <pc:sldChg chg="addSp delSp modSp">
        <pc:chgData name="CHEUNG, Tsun Hin [Student]" userId="b669f19a-4060-4b3c-a4f7-388c33acbee4" providerId="ADAL" clId="{DAB63735-4435-4EC3-8E66-58C9004E58BC}" dt="2019-04-23T02:01:58.202" v="59" actId="1076"/>
        <pc:sldMkLst>
          <pc:docMk/>
          <pc:sldMk cId="1178619944" sldId="267"/>
        </pc:sldMkLst>
        <pc:spChg chg="mod">
          <ac:chgData name="CHEUNG, Tsun Hin [Student]" userId="b669f19a-4060-4b3c-a4f7-388c33acbee4" providerId="ADAL" clId="{DAB63735-4435-4EC3-8E66-58C9004E58BC}" dt="2019-04-23T02:01:40.880" v="56" actId="20577"/>
          <ac:spMkLst>
            <pc:docMk/>
            <pc:sldMk cId="1178619944" sldId="267"/>
            <ac:spMk id="10" creationId="{D33B8A05-E4AD-4CAD-918A-F8D8A075CB6A}"/>
          </ac:spMkLst>
        </pc:spChg>
        <pc:spChg chg="add mod">
          <ac:chgData name="CHEUNG, Tsun Hin [Student]" userId="b669f19a-4060-4b3c-a4f7-388c33acbee4" providerId="ADAL" clId="{DAB63735-4435-4EC3-8E66-58C9004E58BC}" dt="2019-04-23T02:01:58.202" v="59" actId="1076"/>
          <ac:spMkLst>
            <pc:docMk/>
            <pc:sldMk cId="1178619944" sldId="267"/>
            <ac:spMk id="17" creationId="{024E720C-65A3-4083-9AC7-5F1C2C9CD985}"/>
          </ac:spMkLst>
        </pc:spChg>
        <pc:spChg chg="del">
          <ac:chgData name="CHEUNG, Tsun Hin [Student]" userId="b669f19a-4060-4b3c-a4f7-388c33acbee4" providerId="ADAL" clId="{DAB63735-4435-4EC3-8E66-58C9004E58BC}" dt="2019-04-23T02:01:43.911" v="57" actId="478"/>
          <ac:spMkLst>
            <pc:docMk/>
            <pc:sldMk cId="1178619944" sldId="267"/>
            <ac:spMk id="23" creationId="{D933AD00-610F-4469-9162-6375B7817EDD}"/>
          </ac:spMkLst>
        </pc:spChg>
      </pc:sldChg>
      <pc:sldChg chg="addSp delSp modSp">
        <pc:chgData name="CHEUNG, Tsun Hin [Student]" userId="b669f19a-4060-4b3c-a4f7-388c33acbee4" providerId="ADAL" clId="{DAB63735-4435-4EC3-8E66-58C9004E58BC}" dt="2019-04-23T02:01:26.248" v="53"/>
        <pc:sldMkLst>
          <pc:docMk/>
          <pc:sldMk cId="1051942601" sldId="324"/>
        </pc:sldMkLst>
        <pc:spChg chg="mod">
          <ac:chgData name="CHEUNG, Tsun Hin [Student]" userId="b669f19a-4060-4b3c-a4f7-388c33acbee4" providerId="ADAL" clId="{DAB63735-4435-4EC3-8E66-58C9004E58BC}" dt="2019-04-23T01:58:33.529" v="31" actId="20577"/>
          <ac:spMkLst>
            <pc:docMk/>
            <pc:sldMk cId="1051942601" sldId="324"/>
            <ac:spMk id="33" creationId="{064BBEB4-8870-443A-A290-C3F309A0C3A2}"/>
          </ac:spMkLst>
        </pc:spChg>
        <pc:spChg chg="mod">
          <ac:chgData name="CHEUNG, Tsun Hin [Student]" userId="b669f19a-4060-4b3c-a4f7-388c33acbee4" providerId="ADAL" clId="{DAB63735-4435-4EC3-8E66-58C9004E58BC}" dt="2019-04-23T02:01:26.248" v="53"/>
          <ac:spMkLst>
            <pc:docMk/>
            <pc:sldMk cId="1051942601" sldId="324"/>
            <ac:spMk id="58" creationId="{972E1408-4508-4DF2-BB4D-E851591439A7}"/>
          </ac:spMkLst>
        </pc:spChg>
        <pc:spChg chg="mod">
          <ac:chgData name="CHEUNG, Tsun Hin [Student]" userId="b669f19a-4060-4b3c-a4f7-388c33acbee4" providerId="ADAL" clId="{DAB63735-4435-4EC3-8E66-58C9004E58BC}" dt="2019-04-23T01:56:25.549" v="12" actId="20577"/>
          <ac:spMkLst>
            <pc:docMk/>
            <pc:sldMk cId="1051942601" sldId="324"/>
            <ac:spMk id="75" creationId="{9C39C024-5B75-447E-BD81-AF77B4F80AB8}"/>
          </ac:spMkLst>
        </pc:spChg>
        <pc:spChg chg="mod">
          <ac:chgData name="CHEUNG, Tsun Hin [Student]" userId="b669f19a-4060-4b3c-a4f7-388c33acbee4" providerId="ADAL" clId="{DAB63735-4435-4EC3-8E66-58C9004E58BC}" dt="2019-04-23T01:58:35.092" v="35" actId="20577"/>
          <ac:spMkLst>
            <pc:docMk/>
            <pc:sldMk cId="1051942601" sldId="324"/>
            <ac:spMk id="81" creationId="{3FFA83F9-D401-423F-8F97-AD540485F40E}"/>
          </ac:spMkLst>
        </pc:spChg>
        <pc:grpChg chg="mod">
          <ac:chgData name="CHEUNG, Tsun Hin [Student]" userId="b669f19a-4060-4b3c-a4f7-388c33acbee4" providerId="ADAL" clId="{DAB63735-4435-4EC3-8E66-58C9004E58BC}" dt="2019-04-23T01:58:32.967" v="30"/>
          <ac:grpSpMkLst>
            <pc:docMk/>
            <pc:sldMk cId="1051942601" sldId="324"/>
            <ac:grpSpMk id="3" creationId="{B4F2BF6E-B612-4E90-8AE0-15AABC7793EB}"/>
          </ac:grpSpMkLst>
        </pc:grpChg>
        <pc:graphicFrameChg chg="add del">
          <ac:chgData name="CHEUNG, Tsun Hin [Student]" userId="b669f19a-4060-4b3c-a4f7-388c33acbee4" providerId="ADAL" clId="{DAB63735-4435-4EC3-8E66-58C9004E58BC}" dt="2019-04-23T02:00:42.027" v="39"/>
          <ac:graphicFrameMkLst>
            <pc:docMk/>
            <pc:sldMk cId="1051942601" sldId="324"/>
            <ac:graphicFrameMk id="87" creationId="{BAC30764-99D3-49E6-A182-ED86D18ECA5E}"/>
          </ac:graphicFrameMkLst>
        </pc:graphicFrameChg>
        <pc:picChg chg="add del">
          <ac:chgData name="CHEUNG, Tsun Hin [Student]" userId="b669f19a-4060-4b3c-a4f7-388c33acbee4" providerId="ADAL" clId="{DAB63735-4435-4EC3-8E66-58C9004E58BC}" dt="2019-04-23T02:00:38.792" v="37" actId="478"/>
          <ac:picMkLst>
            <pc:docMk/>
            <pc:sldMk cId="1051942601" sldId="324"/>
            <ac:picMk id="5" creationId="{0C586773-BB47-4AA7-BE8F-F8CC20D216FF}"/>
          </ac:picMkLst>
        </pc:picChg>
        <pc:picChg chg="add mod">
          <ac:chgData name="CHEUNG, Tsun Hin [Student]" userId="b669f19a-4060-4b3c-a4f7-388c33acbee4" providerId="ADAL" clId="{DAB63735-4435-4EC3-8E66-58C9004E58BC}" dt="2019-04-23T02:00:59.391" v="49" actId="1076"/>
          <ac:picMkLst>
            <pc:docMk/>
            <pc:sldMk cId="1051942601" sldId="324"/>
            <ac:picMk id="88" creationId="{912B4602-2B4A-4296-BAF2-D7E9AE1AC027}"/>
          </ac:picMkLst>
        </pc:picChg>
        <pc:picChg chg="add del">
          <ac:chgData name="CHEUNG, Tsun Hin [Student]" userId="b669f19a-4060-4b3c-a4f7-388c33acbee4" providerId="ADAL" clId="{DAB63735-4435-4EC3-8E66-58C9004E58BC}" dt="2019-04-23T01:57:30.732" v="29" actId="478"/>
          <ac:picMkLst>
            <pc:docMk/>
            <pc:sldMk cId="1051942601" sldId="324"/>
            <ac:picMk id="1119" creationId="{B6D279D5-CF67-41E2-A247-E55191F8510B}"/>
          </ac:picMkLst>
        </pc:picChg>
        <pc:picChg chg="add del">
          <ac:chgData name="CHEUNG, Tsun Hin [Student]" userId="b669f19a-4060-4b3c-a4f7-388c33acbee4" providerId="ADAL" clId="{DAB63735-4435-4EC3-8E66-58C9004E58BC}" dt="2019-04-23T02:00:42.027" v="39"/>
          <ac:picMkLst>
            <pc:docMk/>
            <pc:sldMk cId="1051942601" sldId="324"/>
            <ac:picMk id="1132" creationId="{5AFB6014-BDC6-4838-A994-13C4E2567CCC}"/>
          </ac:picMkLst>
        </pc:picChg>
        <pc:picChg chg="add del">
          <ac:chgData name="CHEUNG, Tsun Hin [Student]" userId="b669f19a-4060-4b3c-a4f7-388c33acbee4" providerId="ADAL" clId="{DAB63735-4435-4EC3-8E66-58C9004E58BC}" dt="2019-04-23T02:00:42.027" v="39"/>
          <ac:picMkLst>
            <pc:docMk/>
            <pc:sldMk cId="1051942601" sldId="324"/>
            <ac:picMk id="1133" creationId="{1AE947B1-E845-4781-B0A7-1B14452717D4}"/>
          </ac:picMkLst>
        </pc:picChg>
        <pc:picChg chg="add del">
          <ac:chgData name="CHEUNG, Tsun Hin [Student]" userId="b669f19a-4060-4b3c-a4f7-388c33acbee4" providerId="ADAL" clId="{DAB63735-4435-4EC3-8E66-58C9004E58BC}" dt="2019-04-23T02:00:42.027" v="39"/>
          <ac:picMkLst>
            <pc:docMk/>
            <pc:sldMk cId="1051942601" sldId="324"/>
            <ac:picMk id="1134" creationId="{AD22127E-174A-4AD4-B4BD-D5E2F7E5CFD8}"/>
          </ac:picMkLst>
        </pc:picChg>
        <pc:picChg chg="add del">
          <ac:chgData name="CHEUNG, Tsun Hin [Student]" userId="b669f19a-4060-4b3c-a4f7-388c33acbee4" providerId="ADAL" clId="{DAB63735-4435-4EC3-8E66-58C9004E58BC}" dt="2019-04-23T02:00:42.027" v="39"/>
          <ac:picMkLst>
            <pc:docMk/>
            <pc:sldMk cId="1051942601" sldId="324"/>
            <ac:picMk id="1135" creationId="{30D25D95-B3EA-4E3E-851A-7D57AE3B3CA4}"/>
          </ac:picMkLst>
        </pc:picChg>
        <pc:picChg chg="add del">
          <ac:chgData name="CHEUNG, Tsun Hin [Student]" userId="b669f19a-4060-4b3c-a4f7-388c33acbee4" providerId="ADAL" clId="{DAB63735-4435-4EC3-8E66-58C9004E58BC}" dt="2019-04-23T02:00:42.027" v="39"/>
          <ac:picMkLst>
            <pc:docMk/>
            <pc:sldMk cId="1051942601" sldId="324"/>
            <ac:picMk id="1136" creationId="{0999818B-2B8D-49BC-9997-18467284E61A}"/>
          </ac:picMkLst>
        </pc:picChg>
        <pc:picChg chg="add del">
          <ac:chgData name="CHEUNG, Tsun Hin [Student]" userId="b669f19a-4060-4b3c-a4f7-388c33acbee4" providerId="ADAL" clId="{DAB63735-4435-4EC3-8E66-58C9004E58BC}" dt="2019-04-23T02:00:42.027" v="39"/>
          <ac:picMkLst>
            <pc:docMk/>
            <pc:sldMk cId="1051942601" sldId="324"/>
            <ac:picMk id="1137" creationId="{3840AB4D-744C-47F9-B27D-F2DD86A6697A}"/>
          </ac:picMkLst>
        </pc:picChg>
        <pc:picChg chg="add del">
          <ac:chgData name="CHEUNG, Tsun Hin [Student]" userId="b669f19a-4060-4b3c-a4f7-388c33acbee4" providerId="ADAL" clId="{DAB63735-4435-4EC3-8E66-58C9004E58BC}" dt="2019-04-23T02:00:42.027" v="39"/>
          <ac:picMkLst>
            <pc:docMk/>
            <pc:sldMk cId="1051942601" sldId="324"/>
            <ac:picMk id="1138" creationId="{47CD4BB7-ACE0-4EC1-B6D4-F9387F3FF60C}"/>
          </ac:picMkLst>
        </pc:picChg>
        <pc:picChg chg="add del">
          <ac:chgData name="CHEUNG, Tsun Hin [Student]" userId="b669f19a-4060-4b3c-a4f7-388c33acbee4" providerId="ADAL" clId="{DAB63735-4435-4EC3-8E66-58C9004E58BC}" dt="2019-04-23T02:00:42.027" v="39"/>
          <ac:picMkLst>
            <pc:docMk/>
            <pc:sldMk cId="1051942601" sldId="324"/>
            <ac:picMk id="1139" creationId="{D71F9E4E-43D9-426E-A154-3CCBF1B690C2}"/>
          </ac:picMkLst>
        </pc:picChg>
        <pc:picChg chg="add del">
          <ac:chgData name="CHEUNG, Tsun Hin [Student]" userId="b669f19a-4060-4b3c-a4f7-388c33acbee4" providerId="ADAL" clId="{DAB63735-4435-4EC3-8E66-58C9004E58BC}" dt="2019-04-23T02:00:42.027" v="39"/>
          <ac:picMkLst>
            <pc:docMk/>
            <pc:sldMk cId="1051942601" sldId="324"/>
            <ac:picMk id="1140" creationId="{931A5F33-ADF3-42FF-A7D1-25C27DF287E7}"/>
          </ac:picMkLst>
        </pc:picChg>
        <pc:picChg chg="add del">
          <ac:chgData name="CHEUNG, Tsun Hin [Student]" userId="b669f19a-4060-4b3c-a4f7-388c33acbee4" providerId="ADAL" clId="{DAB63735-4435-4EC3-8E66-58C9004E58BC}" dt="2019-04-23T02:00:42.027" v="39"/>
          <ac:picMkLst>
            <pc:docMk/>
            <pc:sldMk cId="1051942601" sldId="324"/>
            <ac:picMk id="1141" creationId="{D6D106B6-0A60-4E96-A171-38C7FB23139B}"/>
          </ac:picMkLst>
        </pc:picChg>
        <pc:picChg chg="add del">
          <ac:chgData name="CHEUNG, Tsun Hin [Student]" userId="b669f19a-4060-4b3c-a4f7-388c33acbee4" providerId="ADAL" clId="{DAB63735-4435-4EC3-8E66-58C9004E58BC}" dt="2019-04-23T02:00:42.027" v="39"/>
          <ac:picMkLst>
            <pc:docMk/>
            <pc:sldMk cId="1051942601" sldId="324"/>
            <ac:picMk id="1142" creationId="{E65FE3D1-1EB8-4526-8B34-A1DE43D36CF6}"/>
          </ac:picMkLst>
        </pc:picChg>
        <pc:picChg chg="add del">
          <ac:chgData name="CHEUNG, Tsun Hin [Student]" userId="b669f19a-4060-4b3c-a4f7-388c33acbee4" providerId="ADAL" clId="{DAB63735-4435-4EC3-8E66-58C9004E58BC}" dt="2019-04-23T02:00:42.027" v="39"/>
          <ac:picMkLst>
            <pc:docMk/>
            <pc:sldMk cId="1051942601" sldId="324"/>
            <ac:picMk id="1143" creationId="{3CE143C5-BA90-4D82-8EFB-0AC49F74A7F6}"/>
          </ac:picMkLst>
        </pc:picChg>
        <pc:picChg chg="add del">
          <ac:chgData name="CHEUNG, Tsun Hin [Student]" userId="b669f19a-4060-4b3c-a4f7-388c33acbee4" providerId="ADAL" clId="{DAB63735-4435-4EC3-8E66-58C9004E58BC}" dt="2019-04-23T02:00:42.027" v="39"/>
          <ac:picMkLst>
            <pc:docMk/>
            <pc:sldMk cId="1051942601" sldId="324"/>
            <ac:picMk id="1144" creationId="{5538569B-89B3-49A6-BB06-B56A98202DEF}"/>
          </ac:picMkLst>
        </pc:picChg>
        <pc:picChg chg="add del">
          <ac:chgData name="CHEUNG, Tsun Hin [Student]" userId="b669f19a-4060-4b3c-a4f7-388c33acbee4" providerId="ADAL" clId="{DAB63735-4435-4EC3-8E66-58C9004E58BC}" dt="2019-04-23T02:00:42.027" v="39"/>
          <ac:picMkLst>
            <pc:docMk/>
            <pc:sldMk cId="1051942601" sldId="324"/>
            <ac:picMk id="1145" creationId="{9006BEEC-75C7-444F-908A-EDFEDB4AEE4A}"/>
          </ac:picMkLst>
        </pc:picChg>
        <pc:picChg chg="add del">
          <ac:chgData name="CHEUNG, Tsun Hin [Student]" userId="b669f19a-4060-4b3c-a4f7-388c33acbee4" providerId="ADAL" clId="{DAB63735-4435-4EC3-8E66-58C9004E58BC}" dt="2019-04-23T02:00:42.027" v="39"/>
          <ac:picMkLst>
            <pc:docMk/>
            <pc:sldMk cId="1051942601" sldId="324"/>
            <ac:picMk id="1146" creationId="{C8C2F39B-1D35-460C-9115-11C7D5F91DF3}"/>
          </ac:picMkLst>
        </pc:picChg>
        <pc:picChg chg="add del">
          <ac:chgData name="CHEUNG, Tsun Hin [Student]" userId="b669f19a-4060-4b3c-a4f7-388c33acbee4" providerId="ADAL" clId="{DAB63735-4435-4EC3-8E66-58C9004E58BC}" dt="2019-04-23T02:00:42.027" v="39"/>
          <ac:picMkLst>
            <pc:docMk/>
            <pc:sldMk cId="1051942601" sldId="324"/>
            <ac:picMk id="1147" creationId="{97E4B757-72F6-46CF-A604-48185EA122C7}"/>
          </ac:picMkLst>
        </pc:picChg>
        <pc:picChg chg="add del">
          <ac:chgData name="CHEUNG, Tsun Hin [Student]" userId="b669f19a-4060-4b3c-a4f7-388c33acbee4" providerId="ADAL" clId="{DAB63735-4435-4EC3-8E66-58C9004E58BC}" dt="2019-04-23T02:00:42.027" v="39"/>
          <ac:picMkLst>
            <pc:docMk/>
            <pc:sldMk cId="1051942601" sldId="324"/>
            <ac:picMk id="1148" creationId="{4022D311-8B7A-41DE-8B1B-48EAFD130C39}"/>
          </ac:picMkLst>
        </pc:picChg>
        <pc:picChg chg="add del">
          <ac:chgData name="CHEUNG, Tsun Hin [Student]" userId="b669f19a-4060-4b3c-a4f7-388c33acbee4" providerId="ADAL" clId="{DAB63735-4435-4EC3-8E66-58C9004E58BC}" dt="2019-04-23T02:00:42.027" v="39"/>
          <ac:picMkLst>
            <pc:docMk/>
            <pc:sldMk cId="1051942601" sldId="324"/>
            <ac:picMk id="1149" creationId="{FF78B958-0AE6-4383-B292-C8D171DB6AD1}"/>
          </ac:picMkLst>
        </pc:picChg>
        <pc:picChg chg="add del">
          <ac:chgData name="CHEUNG, Tsun Hin [Student]" userId="b669f19a-4060-4b3c-a4f7-388c33acbee4" providerId="ADAL" clId="{DAB63735-4435-4EC3-8E66-58C9004E58BC}" dt="2019-04-23T02:00:42.027" v="39"/>
          <ac:picMkLst>
            <pc:docMk/>
            <pc:sldMk cId="1051942601" sldId="324"/>
            <ac:picMk id="1150" creationId="{FE2318AB-E139-438E-8C7A-CC9993999EEE}"/>
          </ac:picMkLst>
        </pc:picChg>
        <pc:picChg chg="add del">
          <ac:chgData name="CHEUNG, Tsun Hin [Student]" userId="b669f19a-4060-4b3c-a4f7-388c33acbee4" providerId="ADAL" clId="{DAB63735-4435-4EC3-8E66-58C9004E58BC}" dt="2019-04-23T02:00:42.027" v="39"/>
          <ac:picMkLst>
            <pc:docMk/>
            <pc:sldMk cId="1051942601" sldId="324"/>
            <ac:picMk id="1151" creationId="{ED25CF58-51BC-44AD-B38A-1E85872D69C6}"/>
          </ac:picMkLst>
        </pc:picChg>
        <pc:picChg chg="add del">
          <ac:chgData name="CHEUNG, Tsun Hin [Student]" userId="b669f19a-4060-4b3c-a4f7-388c33acbee4" providerId="ADAL" clId="{DAB63735-4435-4EC3-8E66-58C9004E58BC}" dt="2019-04-23T02:00:42.027" v="39"/>
          <ac:picMkLst>
            <pc:docMk/>
            <pc:sldMk cId="1051942601" sldId="324"/>
            <ac:picMk id="1152" creationId="{43820825-A70F-4002-9266-BF746EE4EE5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41442" cy="345604"/>
          </a:xfrm>
          <a:prstGeom prst="rect">
            <a:avLst/>
          </a:prstGeom>
        </p:spPr>
        <p:txBody>
          <a:bodyPr vert="horz" lIns="96606" tIns="48303" rIns="96606" bIns="48303" rtlCol="0"/>
          <a:lstStyle>
            <a:lvl1pPr algn="l">
              <a:defRPr sz="1300"/>
            </a:lvl1pPr>
          </a:lstStyle>
          <a:p>
            <a:endParaRPr lang="en-H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74952" y="1"/>
            <a:ext cx="4341442" cy="345604"/>
          </a:xfrm>
          <a:prstGeom prst="rect">
            <a:avLst/>
          </a:prstGeom>
        </p:spPr>
        <p:txBody>
          <a:bodyPr vert="horz" lIns="96606" tIns="48303" rIns="96606" bIns="48303" rtlCol="0"/>
          <a:lstStyle>
            <a:lvl1pPr algn="r">
              <a:defRPr sz="1300"/>
            </a:lvl1pPr>
          </a:lstStyle>
          <a:p>
            <a:fld id="{EE9412B3-86DC-4192-AA30-63BAA255DE23}" type="datetimeFigureOut">
              <a:rPr lang="en-HK" smtClean="0"/>
              <a:t>23/4/2019</a:t>
            </a:fld>
            <a:endParaRPr lang="en-H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459163" y="860425"/>
            <a:ext cx="3100387" cy="23256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06" tIns="48303" rIns="96606" bIns="48303" rtlCol="0" anchor="ctr"/>
          <a:lstStyle/>
          <a:p>
            <a:endParaRPr lang="en-H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01872" y="3314928"/>
            <a:ext cx="8014970" cy="2712215"/>
          </a:xfrm>
          <a:prstGeom prst="rect">
            <a:avLst/>
          </a:prstGeom>
        </p:spPr>
        <p:txBody>
          <a:bodyPr vert="horz" lIns="96606" tIns="48303" rIns="96606" bIns="48303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42560"/>
            <a:ext cx="4341442" cy="345603"/>
          </a:xfrm>
          <a:prstGeom prst="rect">
            <a:avLst/>
          </a:prstGeom>
        </p:spPr>
        <p:txBody>
          <a:bodyPr vert="horz" lIns="96606" tIns="48303" rIns="96606" bIns="48303" rtlCol="0" anchor="b"/>
          <a:lstStyle>
            <a:lvl1pPr algn="l">
              <a:defRPr sz="1300"/>
            </a:lvl1pPr>
          </a:lstStyle>
          <a:p>
            <a:endParaRPr lang="en-H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74952" y="6542560"/>
            <a:ext cx="4341442" cy="345603"/>
          </a:xfrm>
          <a:prstGeom prst="rect">
            <a:avLst/>
          </a:prstGeom>
        </p:spPr>
        <p:txBody>
          <a:bodyPr vert="horz" lIns="96606" tIns="48303" rIns="96606" bIns="48303" rtlCol="0" anchor="b"/>
          <a:lstStyle>
            <a:lvl1pPr algn="r">
              <a:defRPr sz="1300"/>
            </a:lvl1pPr>
          </a:lstStyle>
          <a:p>
            <a:fld id="{EF2B9BA6-5DC0-4C5E-BBFB-EF121B75D343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859371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2B9BA6-5DC0-4C5E-BBFB-EF121B75D343}" type="slidenum">
              <a:rPr lang="en-HK" smtClean="0"/>
              <a:t>11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260045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2B9BA6-5DC0-4C5E-BBFB-EF121B75D343}" type="slidenum">
              <a:rPr lang="en-HK" smtClean="0"/>
              <a:t>18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6172195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2B9BA6-5DC0-4C5E-BBFB-EF121B75D343}" type="slidenum">
              <a:rPr lang="en-HK" smtClean="0"/>
              <a:t>25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03240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2B9BA6-5DC0-4C5E-BBFB-EF121B75D343}" type="slidenum">
              <a:rPr lang="en-HK" smtClean="0"/>
              <a:t>30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584702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3C009-A262-4C75-9EFA-8AE3C472A6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000"/>
            </a:lvl1pPr>
          </a:lstStyle>
          <a:p>
            <a:r>
              <a:rPr lang="en-US" dirty="0"/>
              <a:t>Click to edit Master title style</a:t>
            </a:r>
            <a:endParaRPr lang="en-H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E61453-25ED-4A5B-A878-BC58B0A272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  <a:endParaRPr lang="en-H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CDCFE-437E-409E-B9FC-579148149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37713-8066-4E36-8E96-C90791C1B61A}" type="datetime1">
              <a:rPr lang="en-HK" smtClean="0"/>
              <a:t>23/4/2019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87D4D0-2C46-4794-992B-A70F90114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2F898E-94CC-488C-B691-A397C33F1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895D-4DF9-4380-8028-207DE96E9D8E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119331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1DD66-9A20-48CB-9EBA-A066E9969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D4CFFC-F90C-47AB-A9FB-47F6AE3A14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ACAFDA-7350-4F93-9D99-568AB0EA3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4484C-7F36-41A3-974B-FA3CFA58FDEB}" type="datetime1">
              <a:rPr lang="en-HK" smtClean="0"/>
              <a:t>23/4/2019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0471E-D787-4A4A-8C8F-3DC706877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354D6D-F77F-4FC9-9736-1BB32EC2C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895D-4DF9-4380-8028-207DE96E9D8E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764284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298996-C88A-4566-8C6A-61FBD26F8C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2F7B10-E4E4-4BF3-BE17-8382F30F8E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DF5DC-27AD-4ECE-8797-BBB1FD811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617EE-EB4E-44BB-A074-4E08F6FEE52A}" type="datetime1">
              <a:rPr lang="en-HK" smtClean="0"/>
              <a:t>23/4/2019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1546CB-B03B-423E-A0D5-D569B4423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C73A1B-D17F-45F8-8F70-5D57EA0E0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895D-4DF9-4380-8028-207DE96E9D8E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391794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CBDFF-9CB4-477A-919E-56CFC534C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/>
            </a:lvl1pPr>
          </a:lstStyle>
          <a:p>
            <a:r>
              <a:rPr lang="en-US" dirty="0"/>
              <a:t>Click to edit Master title style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4235F-3D88-4534-A6A8-BCF36F770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AF1257-79CB-4BFE-9D2C-DCC6995C5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D56F2-96E9-469A-84E1-4535FB059596}" type="datetime1">
              <a:rPr lang="en-HK" smtClean="0"/>
              <a:t>23/4/2019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60FE76-8D0A-4ED9-8334-6F4BE6D75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7EF63B-8427-4848-83D7-C8B528B4B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895D-4DF9-4380-8028-207DE96E9D8E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486133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FD05F-3CE1-40C9-9C48-17DD84717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64FE56-5314-4812-982A-69E36EF210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44349D-F0A1-4DE2-92EB-B95C8D05B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7E38B-CE81-410C-91E1-202DD1965772}" type="datetime1">
              <a:rPr lang="en-HK" smtClean="0"/>
              <a:t>23/4/2019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7ED6E8-0AF9-4204-A03F-A7611D9DD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B670E4-21D0-4D19-B9BE-08C8F2267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895D-4DF9-4380-8028-207DE96E9D8E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813974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811B6-E62C-4478-BB38-43BB3555C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F65580-2884-4B7C-A09C-C0FAFAA30C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894E9E-E250-48FB-BACD-A6992295FB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2A0036-BF2C-4E29-82ED-CD48DFEAE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9BE5D-7D3D-4162-8670-8E6E4D1EBEF8}" type="datetime1">
              <a:rPr lang="en-HK" smtClean="0"/>
              <a:t>23/4/2019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675862-2A34-4DF6-95E5-9AF3FC080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48C541-97A8-44F7-9252-8BE82A504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895D-4DF9-4380-8028-207DE96E9D8E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748893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2C217-B710-45FB-9E46-6E93F03B5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EAFDD3-4172-4679-90A6-BA9C4B51BE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D6FE30-6206-4BE2-B9FE-7C4FF44F9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5A1980-8B25-4BEE-9E4D-2E6113E5C6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E6C786-0594-49FC-A729-ACCAAB213E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F71B90-B425-4CE5-9B7D-F2CA4FC5B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51635-9C15-4B9C-BFC9-2C46EB8B3739}" type="datetime1">
              <a:rPr lang="en-HK" smtClean="0"/>
              <a:t>23/4/2019</a:t>
            </a:fld>
            <a:endParaRPr lang="en-H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0DD57E-ED31-47AC-9003-D4357AF6F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495465-04D4-4B3D-8E9F-1E1E8927C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895D-4DF9-4380-8028-207DE96E9D8E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969389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C4CFB-C65F-49D9-8714-4AAAE0867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1FC77A-3776-48D3-8C73-A7346689F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4B316-9633-46DB-BE36-70900FB0E5AB}" type="datetime1">
              <a:rPr lang="en-HK" smtClean="0"/>
              <a:t>23/4/2019</a:t>
            </a:fld>
            <a:endParaRPr lang="en-H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D9EFEF-E928-4754-B012-93E941A78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D21BDC-372B-40AC-946D-2F42E854C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895D-4DF9-4380-8028-207DE96E9D8E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215785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CE7F04-68C8-4AC0-AA11-C4E7CF0D8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EE812-A09E-4707-B422-8F2D9458D776}" type="datetime1">
              <a:rPr lang="en-HK" smtClean="0"/>
              <a:t>23/4/2019</a:t>
            </a:fld>
            <a:endParaRPr lang="en-H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733AFC-AEAB-493D-8CC6-5C6C6FFAC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39ACEF-F4FF-4BB7-9161-412A57374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895D-4DF9-4380-8028-207DE96E9D8E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472593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42ADF-7A14-4F04-9109-E5160FA35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9A79B-F9F4-453A-B79D-A2316EDDB6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9AADAC-CCE4-4E0B-A976-520C02EA12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E87B2-B802-46FD-9B5E-0D2624062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F1627-02E2-4F5C-8440-B417FDD16119}" type="datetime1">
              <a:rPr lang="en-HK" smtClean="0"/>
              <a:t>23/4/2019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D2C718-7DE4-473D-A30B-7FE82B49D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62E356-A402-43E6-AC57-3481817E5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895D-4DF9-4380-8028-207DE96E9D8E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743255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FF33E-B866-4A9A-A452-3C20CCBA7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A182A2-206B-4B3E-928C-706FA228B3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H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54612A-76C6-4FFC-ACD8-8E2E22BC3C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F39DD6-25AD-4DC7-A0AC-9BFA487B8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DBD51-C1DE-47F5-8566-E29D217761D2}" type="datetime1">
              <a:rPr lang="en-HK" smtClean="0"/>
              <a:t>23/4/2019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5B09B3-2EE9-46CF-B23D-918E2968C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556C2A-F9AA-49CB-91D8-4E758FD7D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895D-4DF9-4380-8028-207DE96E9D8E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563281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761A50-936A-41B0-B5AD-0B3114531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6162A8-4B5C-4286-9C24-851E532D73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H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754C4F-59F4-438D-B681-C7587B4682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D4FDFB-A741-484B-A5EA-BE2A10B47CAB}" type="datetime1">
              <a:rPr lang="en-HK" smtClean="0"/>
              <a:t>23/4/2019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801D36-5AFB-44D0-9F7A-BC77BDD72C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DCB22-EFB1-44F1-A5F1-43B843609A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58895D-4DF9-4380-8028-207DE96E9D8E}" type="slidenum">
              <a:rPr lang="en-HK" smtClean="0"/>
              <a:pPr/>
              <a:t>‹#›</a:t>
            </a:fld>
            <a:endParaRPr lang="en-HK" dirty="0"/>
          </a:p>
        </p:txBody>
      </p:sp>
      <p:pic>
        <p:nvPicPr>
          <p:cNvPr id="7" name="Picture 2" descr="hong kong polytechnic university logoçåçæå°çµæ">
            <a:extLst>
              <a:ext uri="{FF2B5EF4-FFF2-40B4-BE49-F238E27FC236}">
                <a16:creationId xmlns:a16="http://schemas.microsoft.com/office/drawing/2014/main" id="{5B13E1FC-64F9-48CD-B9D8-3E906BC6868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050" y="6391801"/>
            <a:ext cx="1899821" cy="364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1601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8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8.png"/><Relationship Id="rId4" Type="http://schemas.openxmlformats.org/officeDocument/2006/relationships/image" Target="../media/image4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emf"/><Relationship Id="rId4" Type="http://schemas.openxmlformats.org/officeDocument/2006/relationships/image" Target="../media/image4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0.png"/><Relationship Id="rId2" Type="http://schemas.openxmlformats.org/officeDocument/2006/relationships/image" Target="../media/image5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1.png"/><Relationship Id="rId4" Type="http://schemas.openxmlformats.org/officeDocument/2006/relationships/image" Target="../media/image57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58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CC4FF-E118-4260-B689-709BDBD681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HK" dirty="0"/>
              <a:t>Machine Learning for Facial Image Super-resolution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A6CBE9-7896-4B2F-B3EF-558DB8322D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73755"/>
            <a:ext cx="6858000" cy="1655762"/>
          </a:xfrm>
        </p:spPr>
        <p:txBody>
          <a:bodyPr>
            <a:normAutofit lnSpcReduction="10000"/>
          </a:bodyPr>
          <a:lstStyle/>
          <a:p>
            <a:r>
              <a:rPr lang="en-HK" dirty="0"/>
              <a:t>CHEUNG Tsun Hin (15083269D)</a:t>
            </a:r>
          </a:p>
          <a:p>
            <a:endParaRPr lang="en-HK" dirty="0"/>
          </a:p>
          <a:p>
            <a:r>
              <a:rPr lang="en-HK" dirty="0"/>
              <a:t>Supervisor: Prof. Kenneth LAM</a:t>
            </a:r>
          </a:p>
          <a:p>
            <a:r>
              <a:rPr lang="en-HK" dirty="0"/>
              <a:t>Date: 23 A</a:t>
            </a:r>
            <a:r>
              <a:rPr lang="en-GB" altLang="zh-TW" dirty="0"/>
              <a:t>pril</a:t>
            </a:r>
            <a:r>
              <a:rPr lang="en-HK" dirty="0"/>
              <a:t> 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20450D-EF94-4B0F-9F30-941AEAA9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895D-4DF9-4380-8028-207DE96E9D8E}" type="slidenum">
              <a:rPr lang="en-HK" smtClean="0"/>
              <a:t>1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170839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C92C8E6-FA55-4502-9774-B23676288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Algorithm 1 – Eigentransformation [1]</a:t>
            </a:r>
            <a:endParaRPr lang="en-HK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18A43D-9274-4BC6-8938-424E4E92C0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69681"/>
            <a:ext cx="7886700" cy="4351338"/>
          </a:xfrm>
        </p:spPr>
        <p:txBody>
          <a:bodyPr>
            <a:normAutofit/>
          </a:bodyPr>
          <a:lstStyle/>
          <a:p>
            <a:pPr>
              <a:lnSpc>
                <a:spcPct val="114000"/>
              </a:lnSpc>
            </a:pPr>
            <a:r>
              <a:rPr lang="en-GB" sz="2200" dirty="0"/>
              <a:t>This method is a transformation based on mapping between LR and HR groups of training samples</a:t>
            </a:r>
          </a:p>
          <a:p>
            <a:pPr>
              <a:lnSpc>
                <a:spcPct val="114000"/>
              </a:lnSpc>
            </a:pPr>
            <a:r>
              <a:rPr lang="en-GB" sz="2200" dirty="0"/>
              <a:t>The input LR image could be represented by a linear combination of LR training samples</a:t>
            </a:r>
          </a:p>
          <a:p>
            <a:pPr>
              <a:lnSpc>
                <a:spcPct val="114000"/>
              </a:lnSpc>
            </a:pPr>
            <a:r>
              <a:rPr lang="en-GB" sz="2200" dirty="0"/>
              <a:t>Keeping all the coefficients, the LR training samples are replaced by the corresponding HR ones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EE1B9D-AD6C-4626-BC6E-52D0E010C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895D-4DF9-4380-8028-207DE96E9D8E}" type="slidenum">
              <a:rPr lang="en-HK" smtClean="0"/>
              <a:t>10</a:t>
            </a:fld>
            <a:endParaRPr lang="en-HK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0ED8BA2-9933-4EDA-AD0C-B2269E791EE8}"/>
              </a:ext>
            </a:extLst>
          </p:cNvPr>
          <p:cNvSpPr/>
          <p:nvPr/>
        </p:nvSpPr>
        <p:spPr>
          <a:xfrm>
            <a:off x="628650" y="6342921"/>
            <a:ext cx="54606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HK" sz="1200" dirty="0"/>
              <a:t>[1] X. Wang, etc., "Hallucinating face by eigentransformation, " </a:t>
            </a:r>
            <a:r>
              <a:rPr lang="en-HK" sz="1200" i="1" dirty="0"/>
              <a:t>IEEE Transactions on Systems, Man, and Cybernetics</a:t>
            </a:r>
            <a:r>
              <a:rPr lang="en-HK" sz="1200" dirty="0"/>
              <a:t>, 2005.</a:t>
            </a:r>
          </a:p>
        </p:txBody>
      </p:sp>
      <p:pic>
        <p:nvPicPr>
          <p:cNvPr id="1026" name="Picture 2" descr="Image result for eigentransformation face haullcination diagram">
            <a:extLst>
              <a:ext uri="{FF2B5EF4-FFF2-40B4-BE49-F238E27FC236}">
                <a16:creationId xmlns:a16="http://schemas.microsoft.com/office/drawing/2014/main" id="{38E787D8-CED3-44FC-9816-F5276606FE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9797" y="4025581"/>
            <a:ext cx="6564406" cy="2185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3827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EF37E-A1B9-4479-86ED-36570C652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Algorithm 1 – Eigentransformation</a:t>
            </a:r>
            <a:endParaRPr lang="en-H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D33B8A05-E4AD-4CAD-918A-F8D8A075CB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9003" y="1538644"/>
                <a:ext cx="8309162" cy="4351338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14000"/>
                  </a:lnSpc>
                </a:pPr>
                <a:r>
                  <a:rPr lang="en-GB" sz="1800" dirty="0"/>
                  <a:t>By principle component analysis (PCA), the training samples could be projected onto a subspace that the set of basis vectors is linearly uncorrelated </a:t>
                </a:r>
              </a:p>
              <a:p>
                <a:pPr>
                  <a:lnSpc>
                    <a:spcPct val="114000"/>
                  </a:lnSpc>
                </a:pPr>
                <a:r>
                  <a:rPr lang="en-GB" sz="1800" dirty="0"/>
                  <a:t>The input LR image is projected onto that subspace</a:t>
                </a:r>
                <a:endParaRPr lang="en-HK" sz="1800" dirty="0"/>
              </a:p>
              <a:p>
                <a:pPr marL="0" indent="0">
                  <a:lnSpc>
                    <a:spcPct val="114000"/>
                  </a:lnSpc>
                  <a:buNone/>
                </a:pPr>
                <a:endParaRPr lang="en-HK" sz="1800" dirty="0"/>
              </a:p>
              <a:p>
                <a:pPr marL="0" indent="0">
                  <a:lnSpc>
                    <a:spcPct val="114000"/>
                  </a:lnSpc>
                  <a:buNone/>
                </a:pPr>
                <a:endParaRPr lang="en-HK" sz="1800" dirty="0"/>
              </a:p>
              <a:p>
                <a:pPr marL="0" indent="0">
                  <a:lnSpc>
                    <a:spcPct val="114000"/>
                  </a:lnSpc>
                  <a:buNone/>
                </a:pPr>
                <a:endParaRPr lang="en-HK" sz="1800" dirty="0"/>
              </a:p>
              <a:p>
                <a:pPr marL="0" indent="0">
                  <a:lnSpc>
                    <a:spcPct val="114000"/>
                  </a:lnSpc>
                  <a:buNone/>
                </a:pPr>
                <a:endParaRPr lang="en-HK" sz="1800" dirty="0"/>
              </a:p>
              <a:p>
                <a:pPr>
                  <a:lnSpc>
                    <a:spcPct val="114000"/>
                  </a:lnSpc>
                </a:pPr>
                <a:r>
                  <a:rPr lang="en-HK" sz="1800" dirty="0"/>
                  <a:t>Add the constraints to the weights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HK" sz="1800" dirty="0"/>
              </a:p>
              <a:p>
                <a:pPr>
                  <a:lnSpc>
                    <a:spcPct val="114000"/>
                  </a:lnSpc>
                </a:pPr>
                <a:endParaRPr lang="en-HK" sz="1800" dirty="0"/>
              </a:p>
              <a:p>
                <a:pPr marL="0" indent="0">
                  <a:lnSpc>
                    <a:spcPct val="114000"/>
                  </a:lnSpc>
                  <a:buNone/>
                </a:pPr>
                <a:endParaRPr lang="en-HK" sz="1800" dirty="0"/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HK" sz="1800" dirty="0"/>
                  <a:t>   where </a:t>
                </a:r>
                <a14:m>
                  <m:oMath xmlns:m="http://schemas.openxmlformats.org/officeDocument/2006/math">
                    <m:r>
                      <a:rPr lang="el-GR" sz="1800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HK" sz="1800" dirty="0"/>
                  <a:t> is a positive parameter</a:t>
                </a:r>
              </a:p>
              <a:p>
                <a:pPr>
                  <a:lnSpc>
                    <a:spcPct val="114000"/>
                  </a:lnSpc>
                </a:pPr>
                <a:r>
                  <a:rPr lang="en-HK" sz="1800" dirty="0"/>
                  <a:t>Compute the set of coefficients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HK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acc>
                      </m:e>
                      <m:sub>
                        <m:r>
                          <a:rPr lang="en-HK" sz="1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HK" sz="1800" dirty="0"/>
                  <a:t>from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HK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HK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⃑"/>
                                <m:ctrlPr>
                                  <a:rPr lang="en-HK" sz="1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HK" sz="18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acc>
                          </m:e>
                          <m:sub>
                            <m:r>
                              <a:rPr lang="en-HK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HK" sz="1800" dirty="0"/>
                  <a:t> and eigenfaces</a:t>
                </a:r>
              </a:p>
              <a:p>
                <a:pPr marL="0" indent="0">
                  <a:lnSpc>
                    <a:spcPct val="114000"/>
                  </a:lnSpc>
                  <a:buNone/>
                </a:pPr>
                <a:endParaRPr lang="en-HK" sz="1800" dirty="0"/>
              </a:p>
              <a:p>
                <a:pPr marL="0" indent="0">
                  <a:lnSpc>
                    <a:spcPct val="114000"/>
                  </a:lnSpc>
                  <a:buNone/>
                </a:pPr>
                <a:endParaRPr lang="en-HK" sz="1800" dirty="0"/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HK" sz="1800" dirty="0"/>
                  <a:t>   </a:t>
                </a:r>
              </a:p>
            </p:txBody>
          </p:sp>
        </mc:Choice>
        <mc:Fallback xmlns="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D33B8A05-E4AD-4CAD-918A-F8D8A075CB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9003" y="1538644"/>
                <a:ext cx="8309162" cy="4351338"/>
              </a:xfrm>
              <a:blipFill>
                <a:blip r:embed="rId3"/>
                <a:stretch>
                  <a:fillRect l="-440" t="-420" r="-440" b="-14006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B1EC4F-BBE0-4F78-BA8A-C4A337D76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895D-4DF9-4380-8028-207DE96E9D8E}" type="slidenum">
              <a:rPr lang="en-HK" smtClean="0"/>
              <a:t>11</a:t>
            </a:fld>
            <a:endParaRPr lang="en-HK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3CBA53F-6D19-467F-96D9-BDE3BF0781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104" y="2804981"/>
            <a:ext cx="810000" cy="1080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22E0DA1-2916-4EF3-B39B-4A39CA131D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825" y="2804981"/>
            <a:ext cx="810000" cy="1080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0F24C43-F65B-447B-BCD5-FDFDF1F905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8593" y="2804981"/>
            <a:ext cx="810000" cy="1080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82D509F-7094-44E7-90C2-C0A11D98C45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804" y="2804981"/>
            <a:ext cx="810000" cy="1080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C8B5FF2-88BB-42F1-8DE6-FACF2B2BA1B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8355" y="2804981"/>
            <a:ext cx="810000" cy="10800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58B57A8-DB5D-4B94-A54F-BE2FC9380BED}"/>
              </a:ext>
            </a:extLst>
          </p:cNvPr>
          <p:cNvSpPr txBox="1"/>
          <p:nvPr/>
        </p:nvSpPr>
        <p:spPr>
          <a:xfrm>
            <a:off x="867383" y="3805495"/>
            <a:ext cx="9605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Input LR</a:t>
            </a:r>
            <a:endParaRPr lang="en-HK" sz="16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AFE5500-BC3C-49CA-8CAA-3ED48F84FA14}"/>
              </a:ext>
            </a:extLst>
          </p:cNvPr>
          <p:cNvSpPr/>
          <p:nvPr/>
        </p:nvSpPr>
        <p:spPr>
          <a:xfrm>
            <a:off x="1890149" y="3836643"/>
            <a:ext cx="163968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HK" sz="1600" dirty="0"/>
              <a:t>mean LR face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5386ECF-23E5-4987-B3B1-86B9F96A19DC}"/>
                  </a:ext>
                </a:extLst>
              </p:cNvPr>
              <p:cNvSpPr/>
              <p:nvPr/>
            </p:nvSpPr>
            <p:spPr>
              <a:xfrm>
                <a:off x="3086358" y="3836766"/>
                <a:ext cx="2265685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HK" sz="1600" dirty="0"/>
                  <a:t>eigenface1</a:t>
                </a:r>
              </a:p>
              <a:p>
                <a:r>
                  <a:rPr lang="en-HK" sz="1600" dirty="0"/>
                  <a:t>(largest eigenvalue </a:t>
                </a:r>
                <a14:m>
                  <m:oMath xmlns:m="http://schemas.openxmlformats.org/officeDocument/2006/math">
                    <m:r>
                      <a:rPr lang="en-HK" sz="1600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HK" sz="900" dirty="0"/>
                  <a:t>1</a:t>
                </a:r>
                <a:r>
                  <a:rPr lang="en-HK" sz="1600" dirty="0"/>
                  <a:t>)</a:t>
                </a: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5386ECF-23E5-4987-B3B1-86B9F96A19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6358" y="3836766"/>
                <a:ext cx="2265685" cy="584775"/>
              </a:xfrm>
              <a:prstGeom prst="rect">
                <a:avLst/>
              </a:prstGeom>
              <a:blipFill>
                <a:blip r:embed="rId9"/>
                <a:stretch>
                  <a:fillRect l="-1344" t="-3125" b="-12500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2F6347CF-5CCD-4A50-ADF9-97F75FC358DF}"/>
              </a:ext>
            </a:extLst>
          </p:cNvPr>
          <p:cNvSpPr txBox="1"/>
          <p:nvPr/>
        </p:nvSpPr>
        <p:spPr>
          <a:xfrm>
            <a:off x="5325964" y="3835382"/>
            <a:ext cx="11865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eigenface2</a:t>
            </a:r>
            <a:endParaRPr lang="en-HK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C71A3B67-F74F-4124-9BD6-CEC88FAE6FA5}"/>
                  </a:ext>
                </a:extLst>
              </p:cNvPr>
              <p:cNvSpPr/>
              <p:nvPr/>
            </p:nvSpPr>
            <p:spPr>
              <a:xfrm>
                <a:off x="6662964" y="3805495"/>
                <a:ext cx="2562240" cy="6155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HK" dirty="0"/>
                  <a:t> </a:t>
                </a:r>
                <a:r>
                  <a:rPr lang="en-HK" sz="1600" dirty="0" err="1"/>
                  <a:t>eigenfaceM</a:t>
                </a:r>
                <a:endParaRPr lang="en-HK" sz="1600" dirty="0"/>
              </a:p>
              <a:p>
                <a:pPr algn="ctr"/>
                <a:r>
                  <a:rPr lang="en-HK" sz="1600" dirty="0"/>
                  <a:t>(smallest eigenvalues </a:t>
                </a:r>
                <a14:m>
                  <m:oMath xmlns:m="http://schemas.openxmlformats.org/officeDocument/2006/math">
                    <m:r>
                      <a:rPr lang="en-HK" sz="1600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HK" sz="900" dirty="0"/>
                  <a:t>M</a:t>
                </a:r>
                <a:r>
                  <a:rPr lang="en-HK" sz="1600" dirty="0"/>
                  <a:t>)</a:t>
                </a:r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C71A3B67-F74F-4124-9BD6-CEC88FAE6F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2964" y="3805495"/>
                <a:ext cx="2562240" cy="615553"/>
              </a:xfrm>
              <a:prstGeom prst="rect">
                <a:avLst/>
              </a:prstGeom>
              <a:blipFill>
                <a:blip r:embed="rId10"/>
                <a:stretch>
                  <a:fillRect b="-11881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8F57531E-09DE-400A-B759-0975943B555A}"/>
                  </a:ext>
                </a:extLst>
              </p:cNvPr>
              <p:cNvSpPr/>
              <p:nvPr/>
            </p:nvSpPr>
            <p:spPr>
              <a:xfrm>
                <a:off x="778009" y="2975649"/>
                <a:ext cx="8159803" cy="7386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028700" lvl="3" indent="0">
                  <a:buNone/>
                </a:pPr>
                <a:r>
                  <a:rPr lang="en-HK" sz="2400" dirty="0"/>
                  <a:t>=            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HK" sz="2400" dirty="0"/>
                  <a:t>            +</a:t>
                </a:r>
                <a:r>
                  <a:rPr lang="en-GB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HK" dirty="0"/>
                  <a:t>               +…  </a:t>
                </a:r>
                <a:r>
                  <a:rPr lang="en-GB" sz="2400" dirty="0"/>
                  <a:t> 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HK" sz="2400" dirty="0"/>
              </a:p>
              <a:p>
                <a:endParaRPr lang="en-HK" dirty="0"/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8F57531E-09DE-400A-B759-0975943B55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009" y="2975649"/>
                <a:ext cx="8159803" cy="738664"/>
              </a:xfrm>
              <a:prstGeom prst="rect">
                <a:avLst/>
              </a:prstGeom>
              <a:blipFill>
                <a:blip r:embed="rId12"/>
                <a:stretch>
                  <a:fillRect t="-5785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024E720C-65A3-4083-9AC7-5F1C2C9CD985}"/>
                  </a:ext>
                </a:extLst>
              </p:cNvPr>
              <p:cNvSpPr/>
              <p:nvPr/>
            </p:nvSpPr>
            <p:spPr>
              <a:xfrm>
                <a:off x="2095574" y="4751473"/>
                <a:ext cx="4247252" cy="7801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HK" sz="1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HK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⃑"/>
                                  <m:ctrlPr>
                                    <a:rPr lang="en-HK" sz="1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HK" sz="1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HK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HK" sz="14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HK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HK" sz="1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HK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⃑"/>
                                      <m:ctrlPr>
                                        <a:rPr lang="en-HK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HK" sz="14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HK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HK" sz="1400" i="0">
                                  <a:latin typeface="Cambria Math" panose="02040503050406030204" pitchFamily="18" charset="0"/>
                                </a:rPr>
                                <m:t>,  &amp;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HK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HK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⃑"/>
                                          <m:ctrlPr>
                                            <a:rPr lang="en-HK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HK" sz="1400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HK" sz="1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HK" sz="1400" i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l-GR" sz="1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ad>
                                <m:radPr>
                                  <m:degHide m:val="on"/>
                                  <m:ctrlPr>
                                    <a:rPr lang="en-HK" sz="14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n-HK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HK" sz="1400" i="1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HK" sz="1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rad>
                            </m:e>
                            <m:e>
                              <m:r>
                                <a:rPr lang="en-HK" sz="1400" i="1">
                                  <a:latin typeface="Cambria Math" panose="02040503050406030204" pitchFamily="18" charset="0"/>
                                </a:rPr>
                                <m:t>𝑠𝑖𝑔𝑛</m:t>
                              </m:r>
                              <m:d>
                                <m:dPr>
                                  <m:ctrlPr>
                                    <a:rPr lang="en-HK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HK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⃑"/>
                                          <m:ctrlPr>
                                            <a:rPr lang="en-HK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HK" sz="1400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HK" sz="1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HK" sz="1400" i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l-GR" sz="1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ad>
                                <m:radPr>
                                  <m:degHide m:val="on"/>
                                  <m:ctrlPr>
                                    <a:rPr lang="en-HK" sz="14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n-HK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HK" sz="1400" i="1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HK" sz="1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rad>
                              <m:r>
                                <a:rPr lang="en-HK" sz="1400" i="0">
                                  <a:latin typeface="Cambria Math" panose="02040503050406030204" pitchFamily="18" charset="0"/>
                                </a:rPr>
                                <m:t>,  &amp;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HK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HK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⃑"/>
                                          <m:ctrlPr>
                                            <a:rPr lang="en-HK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HK" sz="1400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HK" sz="1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HK" sz="1400" i="0"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l-GR" sz="1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ad>
                                <m:radPr>
                                  <m:degHide m:val="on"/>
                                  <m:ctrlPr>
                                    <a:rPr lang="en-HK" sz="14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n-HK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HK" sz="1400" i="1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HK" sz="1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rad>
                            </m:e>
                          </m:eqArr>
                        </m:e>
                      </m:d>
                    </m:oMath>
                  </m:oMathPara>
                </a14:m>
                <a:endParaRPr lang="en-HK" sz="1400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024E720C-65A3-4083-9AC7-5F1C2C9CD9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5574" y="4751473"/>
                <a:ext cx="4247252" cy="78015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86199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86FE3-6E4E-4F9C-8145-475B3D2B2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 1 – Eigentransformation</a:t>
            </a:r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684416-383C-4945-B19A-94CA77AE3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895D-4DF9-4380-8028-207DE96E9D8E}" type="slidenum">
              <a:rPr lang="en-HK" smtClean="0"/>
              <a:t>12</a:t>
            </a:fld>
            <a:endParaRPr lang="en-H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972E1408-4508-4DF2-BB4D-E851591439A7}"/>
                  </a:ext>
                </a:extLst>
              </p:cNvPr>
              <p:cNvSpPr/>
              <p:nvPr/>
            </p:nvSpPr>
            <p:spPr>
              <a:xfrm>
                <a:off x="437151" y="5941326"/>
                <a:ext cx="4247252" cy="7801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HK" sz="1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HK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⃑"/>
                                  <m:ctrlPr>
                                    <a:rPr lang="en-HK" sz="1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HK" sz="1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HK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HK" sz="14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HK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HK" sz="1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HK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⃑"/>
                                      <m:ctrlPr>
                                        <a:rPr lang="en-HK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HK" sz="14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HK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HK" sz="1400" i="0">
                                  <a:latin typeface="Cambria Math" panose="02040503050406030204" pitchFamily="18" charset="0"/>
                                </a:rPr>
                                <m:t>,  &amp;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HK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HK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⃑"/>
                                          <m:ctrlPr>
                                            <a:rPr lang="en-HK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HK" sz="1400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HK" sz="1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HK" sz="1400" i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l-GR" sz="1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ad>
                                <m:radPr>
                                  <m:degHide m:val="on"/>
                                  <m:ctrlPr>
                                    <a:rPr lang="en-HK" sz="14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n-HK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HK" sz="1400" i="1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HK" sz="1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rad>
                            </m:e>
                            <m:e>
                              <m:r>
                                <a:rPr lang="en-HK" sz="1400" i="1">
                                  <a:latin typeface="Cambria Math" panose="02040503050406030204" pitchFamily="18" charset="0"/>
                                </a:rPr>
                                <m:t>𝑠𝑖𝑔𝑛</m:t>
                              </m:r>
                              <m:d>
                                <m:dPr>
                                  <m:ctrlPr>
                                    <a:rPr lang="en-HK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HK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⃑"/>
                                          <m:ctrlPr>
                                            <a:rPr lang="en-HK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HK" sz="1400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HK" sz="1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HK" sz="1400" i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l-GR" sz="1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ad>
                                <m:radPr>
                                  <m:degHide m:val="on"/>
                                  <m:ctrlPr>
                                    <a:rPr lang="en-HK" sz="14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n-HK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HK" sz="1400" i="1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HK" sz="1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rad>
                              <m:r>
                                <a:rPr lang="en-HK" sz="1400" i="0">
                                  <a:latin typeface="Cambria Math" panose="02040503050406030204" pitchFamily="18" charset="0"/>
                                </a:rPr>
                                <m:t>,  &amp;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HK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HK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⃑"/>
                                          <m:ctrlPr>
                                            <a:rPr lang="en-HK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HK" sz="1400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HK" sz="1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HK" sz="1400" i="0"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l-GR" sz="1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ad>
                                <m:radPr>
                                  <m:degHide m:val="on"/>
                                  <m:ctrlPr>
                                    <a:rPr lang="en-HK" sz="14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n-HK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HK" sz="1400" i="1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HK" sz="1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rad>
                            </m:e>
                          </m:eqArr>
                        </m:e>
                      </m:d>
                    </m:oMath>
                  </m:oMathPara>
                </a14:m>
                <a:endParaRPr lang="en-HK" sz="1400" dirty="0"/>
              </a:p>
            </p:txBody>
          </p:sp>
        </mc:Choice>
        <mc:Fallback xmlns="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972E1408-4508-4DF2-BB4D-E851591439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151" y="5941326"/>
                <a:ext cx="4247252" cy="7801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8" name="Picture 87">
            <a:extLst>
              <a:ext uri="{FF2B5EF4-FFF2-40B4-BE49-F238E27FC236}">
                <a16:creationId xmlns:a16="http://schemas.microsoft.com/office/drawing/2014/main" id="{912B4602-2B4A-4296-BAF2-D7E9AE1AC0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785" y="1321478"/>
            <a:ext cx="7599235" cy="5171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9426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E64F8E9-1790-4EBE-A235-91FBC5D13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Algorithm 2 – </a:t>
            </a:r>
            <a:br>
              <a:rPr lang="en-GB" dirty="0"/>
            </a:br>
            <a:r>
              <a:rPr lang="en-GB" dirty="0"/>
              <a:t>Neighbour Embedding (LLE)</a:t>
            </a:r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247C75-6596-4223-86C4-9992C1A5F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895D-4DF9-4380-8028-207DE96E9D8E}" type="slidenum">
              <a:rPr lang="en-HK" smtClean="0"/>
              <a:t>13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7790512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9FD24-4A5D-4588-A01B-5627CFB66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Algorithm 2 – Neighbour Embedding [2]</a:t>
            </a:r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D1A9BC-D325-47D8-BECC-45C6BFAC7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895D-4DF9-4380-8028-207DE96E9D8E}" type="slidenum">
              <a:rPr lang="en-HK" smtClean="0"/>
              <a:t>14</a:t>
            </a:fld>
            <a:endParaRPr lang="en-HK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3AB62DB-6E51-40DA-97E7-1FCBBCE386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463" y="2829243"/>
            <a:ext cx="5396443" cy="1749078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57D92C41-3950-46D6-BB2A-69638430ADC4}"/>
                  </a:ext>
                </a:extLst>
              </p:cNvPr>
              <p:cNvSpPr/>
              <p:nvPr/>
            </p:nvSpPr>
            <p:spPr>
              <a:xfrm>
                <a:off x="1222952" y="5088515"/>
                <a:ext cx="6612202" cy="17275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HK" sz="1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HK" sz="160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p>
                          <m:r>
                            <a:rPr lang="en-HK" sz="1600" i="1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</m:sSup>
                      <m:r>
                        <a:rPr lang="en-HK" sz="16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HK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HK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HK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HK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HK" sz="1600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HK" sz="16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  <m:sup>
                                      <m:r>
                                        <a:rPr lang="en-HK" sz="16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sup>
                                  </m:sSubSup>
                                  <m:r>
                                    <a:rPr lang="en-HK" sz="16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nary>
                                    <m:naryPr>
                                      <m:chr m:val="∑"/>
                                      <m:limLoc m:val="undOvr"/>
                                      <m:ctrlPr>
                                        <a:rPr lang="en-HK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HK" sz="1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HK" sz="1600" i="1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HK" sz="16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  <m:e>
                                      <m:sSubSup>
                                        <m:sSubSupPr>
                                          <m:ctrlPr>
                                            <a:rPr lang="en-HK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HK" sz="1600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HK" sz="16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HK" sz="1600" i="1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sup>
                                      </m:sSubSup>
                                      <m:sSubSup>
                                        <m:sSubSupPr>
                                          <m:ctrlPr>
                                            <a:rPr lang="en-HK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HK" sz="1600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HK" sz="16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HK" sz="1600" i="1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sup>
                                      </m:sSubSup>
                                    </m:e>
                                  </m:nary>
                                </m:e>
                              </m:d>
                            </m:e>
                            <m:sub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p>
                          <m:r>
                            <a:rPr lang="en-HK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HK" sz="1600" dirty="0"/>
              </a:p>
              <a:p>
                <a:pPr algn="ctr"/>
                <a:r>
                  <a:rPr lang="en-HK" sz="1600" dirty="0" err="1"/>
                  <a:t>s.t.</a:t>
                </a:r>
                <a:r>
                  <a:rPr lang="en-HK" sz="1600" dirty="0"/>
                  <a:t> </a:t>
                </a:r>
                <a14:m>
                  <m:oMath xmlns:m="http://schemas.openxmlformats.org/officeDocument/2006/math">
                    <m:r>
                      <a:rPr lang="en-HK" sz="1600" i="1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limLoc m:val="undOvr"/>
                        <m:ctrlPr>
                          <a:rPr lang="en-HK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HK" sz="1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HK" sz="16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HK" sz="16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sSubSup>
                          <m:sSubSupPr>
                            <m:ctrlPr>
                              <a:rPr lang="en-HK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HK" sz="16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HK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HK" sz="16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p>
                        </m:sSubSup>
                        <m:r>
                          <a:rPr lang="en-HK" sz="1600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nary>
                  </m:oMath>
                </a14:m>
                <a:endParaRPr lang="en-GB" sz="1600" dirty="0"/>
              </a:p>
              <a:p>
                <a:pPr algn="ctr"/>
                <a:endParaRPr lang="en-HK" sz="1600" dirty="0"/>
              </a:p>
              <a:p>
                <a:pPr algn="ctr"/>
                <a:endParaRPr lang="en-HK" sz="16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57D92C41-3950-46D6-BB2A-69638430AD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2952" y="5088515"/>
                <a:ext cx="6612202" cy="1727524"/>
              </a:xfrm>
              <a:prstGeom prst="rect">
                <a:avLst/>
              </a:prstGeom>
              <a:blipFill>
                <a:blip r:embed="rId3"/>
                <a:stretch>
                  <a:fillRect b="-3887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322728" y="6308080"/>
            <a:ext cx="57497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HK" sz="1200" dirty="0"/>
              <a:t>[2] H. Chang, etc., "Super-resolution through Neighbour Embedding, " </a:t>
            </a:r>
            <a:r>
              <a:rPr lang="en-HK" sz="1200" i="1" dirty="0"/>
              <a:t>IEEE Conference on Computer Vision and Pattern Recognition</a:t>
            </a:r>
            <a:r>
              <a:rPr lang="en-HK" sz="1200" dirty="0"/>
              <a:t>, 2004.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2C18FD-84B1-4CE8-894D-A9BB05B5898E}"/>
              </a:ext>
            </a:extLst>
          </p:cNvPr>
          <p:cNvSpPr txBox="1"/>
          <p:nvPr/>
        </p:nvSpPr>
        <p:spPr>
          <a:xfrm>
            <a:off x="824753" y="1506023"/>
            <a:ext cx="7557247" cy="13291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GB" dirty="0"/>
              <a:t>Locally linear embedding (LLE) is one of the manifold learning (nonlinear dimensionality reduction) methods</a:t>
            </a: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GB" dirty="0"/>
              <a:t>By neighbourhood-preserving embeddings of high-dimensional inputs, the nonlinear structure is recovered from locally linear fits</a:t>
            </a:r>
            <a:endParaRPr lang="en-H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8321866-DD95-413D-A952-ECCC71381AC9}"/>
                  </a:ext>
                </a:extLst>
              </p:cNvPr>
              <p:cNvSpPr txBox="1"/>
              <p:nvPr/>
            </p:nvSpPr>
            <p:spPr>
              <a:xfrm>
                <a:off x="824753" y="4561127"/>
                <a:ext cx="7395882" cy="7119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For each input image patch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HK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HK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HK" i="1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bSup>
                  </m:oMath>
                </a14:m>
                <a:r>
                  <a:rPr lang="en-GB" dirty="0"/>
                  <a:t>, find the optimal weights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HK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HK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HK" i="1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bSup>
                  </m:oMath>
                </a14:m>
                <a:r>
                  <a:rPr lang="en-GB" dirty="0"/>
                  <a:t> for nearest neighbours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HK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HK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HK" i="1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bSup>
                  </m:oMath>
                </a14:m>
                <a:r>
                  <a:rPr lang="en-GB" dirty="0"/>
                  <a:t> that minimize the reconstruction error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HK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p>
                        <m:r>
                          <a:rPr lang="en-HK" i="1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</m:oMath>
                </a14:m>
                <a:endParaRPr lang="en-HK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8321866-DD95-413D-A952-ECCC71381A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753" y="4561127"/>
                <a:ext cx="7395882" cy="711990"/>
              </a:xfrm>
              <a:prstGeom prst="rect">
                <a:avLst/>
              </a:prstGeom>
              <a:blipFill>
                <a:blip r:embed="rId4"/>
                <a:stretch>
                  <a:fillRect l="-494" t="-2564" b="-10256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93399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BDAF8-2CD5-4741-91B4-7381FF4EB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Algorithm 2 – Neighbour Embedding</a:t>
            </a:r>
            <a:endParaRPr lang="en-H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FAF3AC-4043-4E41-B897-349920C583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HK" sz="2600" dirty="0"/>
                  <a:t>Express matrix </a:t>
                </a:r>
                <a14:m>
                  <m:oMath xmlns:m="http://schemas.openxmlformats.org/officeDocument/2006/math">
                    <m:r>
                      <a:rPr lang="en-HK" sz="2600" b="1" i="1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HK" sz="2600" i="1">
                        <a:latin typeface="Cambria Math" panose="02040503050406030204" pitchFamily="18" charset="0"/>
                      </a:rPr>
                      <m:t>=[</m:t>
                    </m:r>
                    <m:sSubSup>
                      <m:sSubSupPr>
                        <m:ctrlPr>
                          <a:rPr lang="en-HK" sz="2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HK" sz="260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HK" sz="2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HK" sz="2600" i="1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bSup>
                    <m:r>
                      <a:rPr lang="en-HK" sz="2600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HK" sz="2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HK" sz="26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HK" sz="2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HK" sz="2600" i="1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bSup>
                    <m:r>
                      <a:rPr lang="en-HK" sz="2600" i="1">
                        <a:latin typeface="Cambria Math" panose="02040503050406030204" pitchFamily="18" charset="0"/>
                      </a:rPr>
                      <m:t>,…,</m:t>
                    </m:r>
                    <m:sSubSup>
                      <m:sSubSupPr>
                        <m:ctrlPr>
                          <a:rPr lang="en-HK" sz="2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HK" sz="26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HK" sz="26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HK" sz="2600" i="1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bSup>
                    <m:r>
                      <a:rPr lang="en-HK" sz="26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HK" sz="2600" dirty="0"/>
                  <a:t>, and the Gram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sz="26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HK" sz="2600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HK" sz="2600" dirty="0"/>
                  <a:t>as: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HK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sz="2600" b="1" i="1"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HK" sz="2600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HK" sz="26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HK" sz="2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HK" sz="2600" i="1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HK" sz="2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HK" sz="26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HK" sz="2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HK" sz="2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en-HK" sz="26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HK" sz="26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sup>
                              <m:r>
                                <a:rPr lang="en-HK" sz="2600" b="1" i="1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  <m:r>
                            <a:rPr lang="en-HK" sz="26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HK" sz="2600" b="1" i="1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HK" sz="2600" b="1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HK" sz="26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HK" sz="2600" i="1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HK" sz="2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HK" sz="26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HK" sz="2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HK" sz="2600" i="1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</m:sSubSup>
                      <m:sSup>
                        <m:sSupPr>
                          <m:ctrlPr>
                            <a:rPr lang="en-HK" sz="26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HK" sz="26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  <m:sup>
                          <m:r>
                            <a:rPr lang="en-HK" sz="2600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HK" sz="2600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HK" sz="2600" b="1" i="1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HK" sz="2600" b="1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HK" sz="2600" dirty="0"/>
              </a:p>
              <a:p>
                <a:pPr marL="0" indent="0">
                  <a:buNone/>
                </a:pPr>
                <a:endParaRPr lang="en-HK" sz="2600" dirty="0"/>
              </a:p>
              <a:p>
                <a:r>
                  <a:rPr lang="en-HK" sz="2600" dirty="0"/>
                  <a:t>The objective function could be solved by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HK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sz="26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HK" sz="2600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HK" sz="2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HK" sz="2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HK" sz="2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HK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600" b="1" i="1">
                                      <a:latin typeface="Cambria Math" panose="02040503050406030204" pitchFamily="18" charset="0"/>
                                    </a:rPr>
                                    <m:t>𝑮</m:t>
                                  </m:r>
                                </m:e>
                                <m:sub>
                                  <m:r>
                                    <a:rPr lang="en-GB" sz="26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GB" sz="26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HK" sz="26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sSup>
                            <m:sSupPr>
                              <m:ctrlPr>
                                <a:rPr lang="en-HK" sz="26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HK" sz="26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sup>
                              <m:r>
                                <a:rPr lang="en-HK" sz="2600" b="1" i="1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HK" sz="2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HK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600" b="1" i="1">
                                      <a:latin typeface="Cambria Math" panose="02040503050406030204" pitchFamily="18" charset="0"/>
                                    </a:rPr>
                                    <m:t>𝑮</m:t>
                                  </m:r>
                                </m:e>
                                <m:sub>
                                  <m:r>
                                    <a:rPr lang="en-GB" sz="26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GB" sz="26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HK" sz="26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den>
                      </m:f>
                    </m:oMath>
                  </m:oMathPara>
                </a14:m>
                <a:endParaRPr lang="en-HK" sz="2600" dirty="0"/>
              </a:p>
              <a:p>
                <a:endParaRPr lang="en-HK" sz="2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FAF3AC-4043-4E41-B897-349920C583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59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19646A-281C-41E5-B268-1214EF9A8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895D-4DF9-4380-8028-207DE96E9D8E}" type="slidenum">
              <a:rPr lang="en-HK" smtClean="0"/>
              <a:t>15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3164270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B3FA7-D51A-49E4-846B-D4D2F4708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GB" dirty="0"/>
              <a:t>Result 2 – Neighbour Embedding</a:t>
            </a:r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4ECE4E-5DFA-4BEF-953B-06A151D5D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895D-4DF9-4380-8028-207DE96E9D8E}" type="slidenum">
              <a:rPr lang="en-HK" smtClean="0"/>
              <a:t>16</a:t>
            </a:fld>
            <a:endParaRPr lang="en-HK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6FFE455-C7A3-48D4-8E1A-25E31856BB6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7769" y="1591423"/>
            <a:ext cx="2947035" cy="17500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00BAC42-9A8B-4A30-93E4-8F177911BD8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3923" y="1606978"/>
            <a:ext cx="1847766" cy="16078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DCE1062-E5DB-4783-906A-6331068545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5222" y="3429000"/>
            <a:ext cx="2565168" cy="2489425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FD081922-7049-408D-93CC-D8646019F25B}"/>
              </a:ext>
            </a:extLst>
          </p:cNvPr>
          <p:cNvSpPr txBox="1"/>
          <p:nvPr/>
        </p:nvSpPr>
        <p:spPr>
          <a:xfrm>
            <a:off x="602415" y="1305884"/>
            <a:ext cx="8412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Effect of the number of nearest neighbours k for different datasets</a:t>
            </a:r>
            <a:endParaRPr lang="en-HK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DDF44435-06CE-4A36-B4D2-C5E8ABDEE9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7769" y="3429000"/>
            <a:ext cx="2833753" cy="2755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3729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E64F8E9-1790-4EBE-A235-91FBC5D13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Algorithm 3 – </a:t>
            </a:r>
            <a:br>
              <a:rPr lang="en-GB" dirty="0"/>
            </a:br>
            <a:r>
              <a:rPr lang="en-GB" dirty="0"/>
              <a:t>Sparse Representation (SR)</a:t>
            </a:r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247C75-6596-4223-86C4-9992C1A5F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895D-4DF9-4380-8028-207DE96E9D8E}" type="slidenum">
              <a:rPr lang="en-HK" smtClean="0"/>
              <a:t>17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5102456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9FD24-4A5D-4588-A01B-5627CFB66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Algorithm 3 – Sparse Representation [3] [4]</a:t>
            </a:r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D1A9BC-D325-47D8-BECC-45C6BFAC7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895D-4DF9-4380-8028-207DE96E9D8E}" type="slidenum">
              <a:rPr lang="en-HK" smtClean="0"/>
              <a:t>18</a:t>
            </a:fld>
            <a:endParaRPr lang="en-H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57D92C41-3950-46D6-BB2A-69638430ADC4}"/>
                  </a:ext>
                </a:extLst>
              </p:cNvPr>
              <p:cNvSpPr/>
              <p:nvPr/>
            </p:nvSpPr>
            <p:spPr>
              <a:xfrm>
                <a:off x="1120805" y="4554304"/>
                <a:ext cx="6902390" cy="19273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HK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HK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p>
                          <m:r>
                            <a:rPr lang="en-HK" i="1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</m:sSup>
                      <m:r>
                        <a:rPr lang="en-HK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HK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H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HK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HK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HK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HK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  <m:sup>
                                      <m:r>
                                        <a:rPr lang="en-HK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sup>
                                  </m:sSubSup>
                                  <m:r>
                                    <a:rPr lang="en-HK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nary>
                                    <m:naryPr>
                                      <m:chr m:val="∑"/>
                                      <m:limLoc m:val="undOvr"/>
                                      <m:ctrlPr>
                                        <a:rPr lang="en-HK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HK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HK" i="1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HK" i="1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sup>
                                    <m:e>
                                      <m:sSubSup>
                                        <m:sSubSupPr>
                                          <m:ctrlPr>
                                            <a:rPr lang="en-HK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HK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HK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HK" i="1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sup>
                                      </m:sSubSup>
                                      <m:sSubSup>
                                        <m:sSubSupPr>
                                          <m:ctrlPr>
                                            <a:rPr lang="en-HK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HK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HK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HK" i="1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sup>
                                      </m:sSubSup>
                                    </m:e>
                                  </m:nary>
                                </m:e>
                              </m:d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p>
                          <m:r>
                            <a:rPr lang="en-HK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HK" dirty="0"/>
              </a:p>
              <a:p>
                <a:pPr algn="ctr"/>
                <a:r>
                  <a:rPr lang="en-HK" dirty="0" err="1"/>
                  <a:t>s.t.</a:t>
                </a:r>
                <a:r>
                  <a:rPr lang="en-HK" dirty="0"/>
                  <a:t> </a:t>
                </a:r>
                <a14:m>
                  <m:oMath xmlns:m="http://schemas.openxmlformats.org/officeDocument/2006/math">
                    <m:r>
                      <a:rPr lang="en-HK" i="1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limLoc m:val="undOvr"/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HK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HK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HK" i="1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  <m:e>
                        <m:sSubSup>
                          <m:sSubSup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HK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HK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HK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p>
                        </m:sSubSup>
                        <m:r>
                          <a:rPr lang="en-HK" i="1">
                            <a:latin typeface="Cambria Math" panose="02040503050406030204" pitchFamily="18" charset="0"/>
                          </a:rPr>
                          <m:t>&lt;</m:t>
                        </m:r>
                        <m:sSub>
                          <m:sSub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HK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HK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HK" dirty="0"/>
                  <a:t> 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HK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HK" i="1">
                            <a:latin typeface="Cambria Math" panose="02040503050406030204" pitchFamily="18" charset="0"/>
                          </a:rPr>
                          <m:t>=2</m:t>
                        </m:r>
                      </m:sub>
                      <m:sup>
                        <m:r>
                          <a:rPr lang="en-HK" i="1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  <m:e>
                        <m:sSubSup>
                          <m:sSubSup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HK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HK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HK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p>
                        </m:sSubSup>
                        <m:r>
                          <a:rPr lang="en-HK" i="1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HK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HK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HK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a:rPr lang="en-HK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p>
                        </m:sSubSup>
                      </m:e>
                    </m:nary>
                    <m:r>
                      <a:rPr lang="en-HK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HK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57D92C41-3950-46D6-BB2A-69638430AD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0805" y="4554304"/>
                <a:ext cx="6902390" cy="1927322"/>
              </a:xfrm>
              <a:prstGeom prst="rect">
                <a:avLst/>
              </a:prstGeom>
              <a:blipFill>
                <a:blip r:embed="rId3"/>
                <a:stretch>
                  <a:fillRect b="-5696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11">
            <a:extLst>
              <a:ext uri="{FF2B5EF4-FFF2-40B4-BE49-F238E27FC236}">
                <a16:creationId xmlns:a16="http://schemas.microsoft.com/office/drawing/2014/main" id="{BC92F3FE-F773-41C7-AAE5-3E5CEAA726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875" y="1972464"/>
            <a:ext cx="6200775" cy="20097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72302" y="5938659"/>
            <a:ext cx="51872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HK" sz="1200" dirty="0"/>
              <a:t>[3] J. Yang, etc., "Image Super-Resolution Via Sparse Representation, " </a:t>
            </a:r>
            <a:r>
              <a:rPr lang="en-HK" sz="1200" i="1" dirty="0"/>
              <a:t>IEEE Transactions on Image Processing</a:t>
            </a:r>
            <a:r>
              <a:rPr lang="en-HK" sz="1200" dirty="0"/>
              <a:t>, May 2010.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397D2C-B151-40B1-90A5-1952B4D65434}"/>
              </a:ext>
            </a:extLst>
          </p:cNvPr>
          <p:cNvSpPr txBox="1"/>
          <p:nvPr/>
        </p:nvSpPr>
        <p:spPr>
          <a:xfrm>
            <a:off x="431761" y="1361609"/>
            <a:ext cx="83805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Sparse representation deals with sparse solutions for systems of linear equations</a:t>
            </a:r>
            <a:endParaRPr lang="en-HK" sz="2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F15BA92-99BE-46CF-B71E-24E49B3305F5}"/>
              </a:ext>
            </a:extLst>
          </p:cNvPr>
          <p:cNvSpPr/>
          <p:nvPr/>
        </p:nvSpPr>
        <p:spPr>
          <a:xfrm>
            <a:off x="272302" y="6396335"/>
            <a:ext cx="58595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HK" sz="1200" dirty="0"/>
              <a:t>[4] J. Jiang, etc., "Noise Robust Face Image Super-Resolution Through Smooth Sparse Representation, “ </a:t>
            </a:r>
            <a:r>
              <a:rPr lang="en-HK" sz="1200" i="1" dirty="0"/>
              <a:t>IEEE Transactions on Cybernetics</a:t>
            </a:r>
            <a:r>
              <a:rPr lang="en-HK" sz="1200" dirty="0"/>
              <a:t>, Nov 2017.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DB93B48-6E82-4B22-8A18-AEA3A5802B14}"/>
                  </a:ext>
                </a:extLst>
              </p:cNvPr>
              <p:cNvSpPr/>
              <p:nvPr/>
            </p:nvSpPr>
            <p:spPr>
              <a:xfrm>
                <a:off x="628650" y="3938835"/>
                <a:ext cx="8058150" cy="78072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2000" dirty="0"/>
                  <a:t>For each input image patch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HK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HK" sz="20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HK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HK" sz="2000" i="1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bSup>
                  </m:oMath>
                </a14:m>
                <a:r>
                  <a:rPr lang="en-GB" sz="2000" dirty="0"/>
                  <a:t>, find the optimal weights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HK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HK" sz="2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HK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HK" sz="2000" i="1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bSup>
                  </m:oMath>
                </a14:m>
                <a:r>
                  <a:rPr lang="en-GB" sz="2000" dirty="0"/>
                  <a:t> for training image patches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HK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HK" sz="20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HK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HK" sz="2000" i="1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bSup>
                  </m:oMath>
                </a14:m>
                <a:r>
                  <a:rPr lang="en-GB" sz="2000" dirty="0"/>
                  <a:t> that minimize the reconstruction error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HK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HK" sz="2000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p>
                        <m:r>
                          <a:rPr lang="en-HK" sz="2000" i="1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</m:oMath>
                </a14:m>
                <a:endParaRPr lang="en-HK" sz="20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DB93B48-6E82-4B22-8A18-AEA3A5802B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3938835"/>
                <a:ext cx="8058150" cy="780727"/>
              </a:xfrm>
              <a:prstGeom prst="rect">
                <a:avLst/>
              </a:prstGeom>
              <a:blipFill>
                <a:blip r:embed="rId5"/>
                <a:stretch>
                  <a:fillRect l="-681" t="-1563" b="-10938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30174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EC6A4-2935-46FA-9017-C5248D3D3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Algorithm 3 – Sparse Representation</a:t>
            </a:r>
            <a:endParaRPr lang="en-H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682EA9-93AC-45F8-A91C-1AFD8A7F66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HK" sz="2200" dirty="0"/>
                  <a:t>Rewrite the optimization problem into the Lagrange multiplier form:</a:t>
                </a:r>
              </a:p>
              <a:p>
                <a:endParaRPr lang="en-HK" sz="2200" dirty="0"/>
              </a:p>
              <a:p>
                <a:pPr marL="0" indent="0" algn="ctr">
                  <a:buNone/>
                </a:pPr>
                <a:r>
                  <a:rPr lang="en-HK" sz="2200" dirty="0"/>
                  <a:t>min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HK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HK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HK" sz="22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HK" sz="22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HK" sz="22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lang="en-HK" sz="2200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sup>
                            </m:sSubSup>
                            <m:r>
                              <a:rPr lang="en-HK" sz="2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nary>
                              <m:naryPr>
                                <m:chr m:val="∑"/>
                                <m:limLoc m:val="undOvr"/>
                                <m:ctrlPr>
                                  <a:rPr lang="en-HK" sz="22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HK" sz="2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HK" sz="2200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HK" sz="2200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p>
                              <m:e>
                                <m:sSubSup>
                                  <m:sSubSupPr>
                                    <m:ctrlPr>
                                      <a:rPr lang="en-HK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HK" sz="22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HK" sz="22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HK" sz="22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p>
                                </m:sSubSup>
                                <m:sSubSup>
                                  <m:sSubSupPr>
                                    <m:ctrlPr>
                                      <a:rPr lang="en-HK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HK" sz="22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HK" sz="22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HK" sz="22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p>
                                </m:sSubSup>
                              </m:e>
                            </m:nary>
                          </m:e>
                        </m:d>
                      </m:e>
                      <m:sup>
                        <m:r>
                          <a:rPr lang="en-HK" sz="2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HK" sz="22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HK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sz="22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HK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HK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HK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HK" sz="2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HK" sz="2200" b="1" i="1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a:rPr lang="en-HK" sz="2200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GB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HK" sz="22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HK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sz="22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HK" sz="2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nary>
                      <m:naryPr>
                        <m:chr m:val="∑"/>
                        <m:limLoc m:val="undOvr"/>
                        <m:ctrlPr>
                          <a:rPr lang="en-HK" sz="2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HK" sz="2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HK" sz="2200" i="1">
                            <a:latin typeface="Cambria Math" panose="02040503050406030204" pitchFamily="18" charset="0"/>
                          </a:rPr>
                          <m:t>=2</m:t>
                        </m:r>
                      </m:sub>
                      <m:sup>
                        <m:r>
                          <a:rPr lang="en-HK" sz="2200" i="1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  <m:e>
                        <m:sSub>
                          <m:sSubPr>
                            <m:ctrlPr>
                              <a:rPr lang="en-HK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HK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HK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HK" sz="22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HK" sz="22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HK" sz="22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p>
                                </m:sSubSup>
                                <m:r>
                                  <a:rPr lang="en-HK" sz="2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HK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HK" sz="22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HK" sz="22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HK" sz="22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  <m:sup>
                                    <m:r>
                                      <a:rPr lang="en-HK" sz="22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p>
                                </m:sSubSup>
                              </m:e>
                            </m:d>
                          </m:e>
                          <m:sub>
                            <m:r>
                              <a:rPr lang="en-GB" sz="2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nary>
                  </m:oMath>
                </a14:m>
                <a:endParaRPr lang="en-HK" sz="2200" dirty="0"/>
              </a:p>
              <a:p>
                <a:pPr marL="0" indent="0">
                  <a:buNone/>
                </a:pPr>
                <a:r>
                  <a:rPr lang="en-HK" sz="2200" dirty="0"/>
                  <a:t>	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sz="22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HK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HK" sz="2200" dirty="0"/>
                  <a:t> and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sz="22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HK" sz="2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HK" sz="2200" dirty="0"/>
                  <a:t> are non-negative parameters</a:t>
                </a:r>
              </a:p>
              <a:p>
                <a:pPr marL="0" indent="0">
                  <a:buNone/>
                </a:pPr>
                <a:endParaRPr lang="en-HK" sz="2200" dirty="0"/>
              </a:p>
              <a:p>
                <a:r>
                  <a:rPr lang="en-HK" sz="2200" dirty="0"/>
                  <a:t>The least square is smooth while the regularized terms are non-smooth</a:t>
                </a:r>
              </a:p>
              <a:p>
                <a:r>
                  <a:rPr lang="en-HK" sz="2200" dirty="0"/>
                  <a:t>It can be solved by the Fast Iterative Shrinkage-Thresholding Algorithm (FISTA) [5]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682EA9-93AC-45F8-A91C-1AFD8A7F66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50" t="-1541" r="-1855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C7F33A-B2E2-4A33-9F73-F87CA55D8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895D-4DF9-4380-8028-207DE96E9D8E}" type="slidenum">
              <a:rPr lang="en-HK" smtClean="0"/>
              <a:t>19</a:t>
            </a:fld>
            <a:endParaRPr lang="en-HK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A642217-65E6-45CC-8C64-B54C345E3757}"/>
              </a:ext>
            </a:extLst>
          </p:cNvPr>
          <p:cNvSpPr/>
          <p:nvPr/>
        </p:nvSpPr>
        <p:spPr>
          <a:xfrm>
            <a:off x="628650" y="6215747"/>
            <a:ext cx="52981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HK" sz="1200" dirty="0"/>
              <a:t>[5] A. Beck, "A Fast Iterative Shrinkage-Thresholding Algorithm for Linear Inverse Problems, " </a:t>
            </a:r>
            <a:r>
              <a:rPr lang="en-HK" sz="1200" i="1" dirty="0"/>
              <a:t>Imaging Sciences</a:t>
            </a:r>
            <a:r>
              <a:rPr lang="en-HK" sz="1200" dirty="0"/>
              <a:t>, 2009.</a:t>
            </a:r>
          </a:p>
          <a:p>
            <a:endParaRPr lang="en-HK" sz="1200" dirty="0"/>
          </a:p>
        </p:txBody>
      </p:sp>
    </p:spTree>
    <p:extLst>
      <p:ext uri="{BB962C8B-B14F-4D97-AF65-F5344CB8AC3E}">
        <p14:creationId xmlns:p14="http://schemas.microsoft.com/office/powerpoint/2010/main" val="1984252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E5701-76AB-45E7-B91D-04F13F740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HK" dirty="0"/>
              <a:t>Image Super-resolution (SR)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2605BD-209D-4F15-A0C7-3D31FB4A5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895D-4DF9-4380-8028-207DE96E9D8E}" type="slidenum">
              <a:rPr lang="en-HK" smtClean="0"/>
              <a:t>2</a:t>
            </a:fld>
            <a:endParaRPr lang="en-HK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BE8EBEB-6ED1-4BDE-B98C-38666018B3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7752" y="2400126"/>
            <a:ext cx="2067598" cy="206759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7D4B3C0-AEFB-4755-883B-4F9CF13096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275" y="2975656"/>
            <a:ext cx="1109879" cy="1109879"/>
          </a:xfrm>
          <a:prstGeom prst="rect">
            <a:avLst/>
          </a:prstGeom>
        </p:spPr>
      </p:pic>
      <p:sp>
        <p:nvSpPr>
          <p:cNvPr id="39" name="Arrow: Right 38">
            <a:extLst>
              <a:ext uri="{FF2B5EF4-FFF2-40B4-BE49-F238E27FC236}">
                <a16:creationId xmlns:a16="http://schemas.microsoft.com/office/drawing/2014/main" id="{2E3A87C3-05B0-481B-A9F2-8FA44D7F6254}"/>
              </a:ext>
            </a:extLst>
          </p:cNvPr>
          <p:cNvSpPr/>
          <p:nvPr/>
        </p:nvSpPr>
        <p:spPr>
          <a:xfrm>
            <a:off x="3447443" y="3200394"/>
            <a:ext cx="2249113" cy="660401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altLang="zh-TW" sz="2200" dirty="0"/>
              <a:t>upscale</a:t>
            </a:r>
            <a:endParaRPr lang="en-HK" sz="22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0E9990A-440F-4274-A2B3-0A0038A6146D}"/>
              </a:ext>
            </a:extLst>
          </p:cNvPr>
          <p:cNvSpPr txBox="1"/>
          <p:nvPr/>
        </p:nvSpPr>
        <p:spPr>
          <a:xfrm>
            <a:off x="628650" y="4467723"/>
            <a:ext cx="192713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00" dirty="0"/>
              <a:t>low-resolution</a:t>
            </a:r>
          </a:p>
          <a:p>
            <a:pPr algn="ctr"/>
            <a:r>
              <a:rPr lang="en-US" altLang="zh-TW" sz="2200" dirty="0"/>
              <a:t>image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42B9A2E-FAF7-43CD-BF9E-0E46A19FFB5C}"/>
              </a:ext>
            </a:extLst>
          </p:cNvPr>
          <p:cNvSpPr txBox="1"/>
          <p:nvPr/>
        </p:nvSpPr>
        <p:spPr>
          <a:xfrm>
            <a:off x="6477613" y="4467724"/>
            <a:ext cx="20377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HK" altLang="zh-TW" sz="2200" dirty="0"/>
              <a:t>high</a:t>
            </a:r>
            <a:r>
              <a:rPr lang="en-US" altLang="zh-TW" sz="2200" dirty="0"/>
              <a:t>-resolution</a:t>
            </a:r>
          </a:p>
          <a:p>
            <a:pPr algn="ctr"/>
            <a:r>
              <a:rPr lang="en-US" altLang="zh-TW" sz="2200" dirty="0"/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23065735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0CC6A-4582-4269-B715-85F3E2A02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 3 – Sparse Representation</a:t>
            </a:r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CBD4A0-F55E-4B6C-823F-E7336BD55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895D-4DF9-4380-8028-207DE96E9D8E}" type="slidenum">
              <a:rPr lang="en-HK" smtClean="0"/>
              <a:t>20</a:t>
            </a:fld>
            <a:endParaRPr lang="en-HK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FD38BF-FA10-4927-A523-0EB6F57D205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730" y="2336357"/>
            <a:ext cx="2763520" cy="2073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D920D0F-C2FD-471F-B2DB-6B8AD3D7EEBC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0962" y="2229605"/>
            <a:ext cx="2752090" cy="2065020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519BC491-5414-454F-8E9C-4E5C33A9DEC1}"/>
                  </a:ext>
                </a:extLst>
              </p:cNvPr>
              <p:cNvSpPr/>
              <p:nvPr/>
            </p:nvSpPr>
            <p:spPr>
              <a:xfrm>
                <a:off x="1057730" y="5328929"/>
                <a:ext cx="5951220" cy="4960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HK" dirty="0"/>
                  <a:t>min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HK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HK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HK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lang="en-HK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sup>
                            </m:sSubSup>
                            <m:r>
                              <a:rPr lang="en-HK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nary>
                              <m:naryPr>
                                <m:chr m:val="∑"/>
                                <m:limLoc m:val="undOvr"/>
                                <m:ctrlPr>
                                  <a:rPr lang="en-HK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HK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HK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HK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p>
                              <m:e>
                                <m:sSubSup>
                                  <m:sSubSupPr>
                                    <m:ctrlPr>
                                      <a:rPr lang="en-HK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HK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HK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HK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p>
                                </m:sSubSup>
                                <m:sSubSup>
                                  <m:sSubSupPr>
                                    <m:ctrlPr>
                                      <a:rPr lang="en-HK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HK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HK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HK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p>
                                </m:sSubSup>
                              </m:e>
                            </m:nary>
                          </m:e>
                        </m:d>
                      </m:e>
                      <m:sup>
                        <m:r>
                          <a:rPr lang="en-HK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HK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HK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HK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HK" b="1" i="1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a:rPr lang="en-HK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HK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HK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HK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nary>
                      <m:naryPr>
                        <m:chr m:val="∑"/>
                        <m:limLoc m:val="undOvr"/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HK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HK" i="1">
                            <a:latin typeface="Cambria Math" panose="02040503050406030204" pitchFamily="18" charset="0"/>
                          </a:rPr>
                          <m:t>=2</m:t>
                        </m:r>
                      </m:sub>
                      <m:sup>
                        <m:r>
                          <a:rPr lang="en-HK" i="1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  <m:e>
                        <m:sSub>
                          <m:sSub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HK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HK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HK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HK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HK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p>
                                </m:sSubSup>
                                <m:r>
                                  <a:rPr lang="en-HK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HK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HK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HK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HK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  <m:sup>
                                    <m:r>
                                      <a:rPr lang="en-HK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p>
                                </m:sSubSup>
                              </m:e>
                            </m:d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nary>
                  </m:oMath>
                </a14:m>
                <a:endParaRPr lang="en-HK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519BC491-5414-454F-8E9C-4E5C33A9DE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730" y="5328929"/>
                <a:ext cx="5951220" cy="496098"/>
              </a:xfrm>
              <a:prstGeom prst="rect">
                <a:avLst/>
              </a:prstGeom>
              <a:blipFill>
                <a:blip r:embed="rId4"/>
                <a:stretch>
                  <a:fillRect l="-922" t="-73171" b="-126829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91847BBD-3C66-49CD-88AA-4F3FF5F02F52}"/>
              </a:ext>
            </a:extLst>
          </p:cNvPr>
          <p:cNvSpPr txBox="1"/>
          <p:nvPr/>
        </p:nvSpPr>
        <p:spPr>
          <a:xfrm>
            <a:off x="1443064" y="4294625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Noiseless images</a:t>
            </a:r>
            <a:endParaRPr lang="en-HK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5BE481-5B1A-4239-9175-747B97BC34FE}"/>
              </a:ext>
            </a:extLst>
          </p:cNvPr>
          <p:cNvSpPr txBox="1"/>
          <p:nvPr/>
        </p:nvSpPr>
        <p:spPr>
          <a:xfrm>
            <a:off x="5140962" y="4294625"/>
            <a:ext cx="29370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Noisy images</a:t>
            </a:r>
          </a:p>
          <a:p>
            <a:pPr algn="ctr"/>
            <a:r>
              <a:rPr lang="en-GB" dirty="0"/>
              <a:t>with white noise (</a:t>
            </a:r>
            <a:r>
              <a:rPr lang="el-GR" dirty="0"/>
              <a:t>σ</a:t>
            </a:r>
            <a:r>
              <a:rPr lang="en-GB" dirty="0"/>
              <a:t> = 0.05)</a:t>
            </a:r>
            <a:endParaRPr lang="en-H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CC9D124-4F81-4840-A514-67FE81D1A3D6}"/>
                  </a:ext>
                </a:extLst>
              </p:cNvPr>
              <p:cNvSpPr txBox="1"/>
              <p:nvPr/>
            </p:nvSpPr>
            <p:spPr>
              <a:xfrm>
                <a:off x="586139" y="1560900"/>
                <a:ext cx="27227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Effect of parameter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HK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HK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CC9D124-4F81-4840-A514-67FE81D1A3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139" y="1560900"/>
                <a:ext cx="2722797" cy="369332"/>
              </a:xfrm>
              <a:prstGeom prst="rect">
                <a:avLst/>
              </a:prstGeom>
              <a:blipFill>
                <a:blip r:embed="rId5"/>
                <a:stretch>
                  <a:fillRect l="-1342" t="-8197" b="-24590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86971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E64F8E9-1790-4EBE-A235-91FBC5D13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>
            <a:normAutofit/>
          </a:bodyPr>
          <a:lstStyle/>
          <a:p>
            <a:r>
              <a:rPr lang="en-GB" sz="3600" dirty="0"/>
              <a:t>Algorithm 4 – </a:t>
            </a:r>
            <a:br>
              <a:rPr lang="en-GB" sz="3600" dirty="0"/>
            </a:br>
            <a:r>
              <a:rPr lang="en-GB" sz="3600" dirty="0"/>
              <a:t>Convolutional Neural Network (CNN)</a:t>
            </a:r>
            <a:endParaRPr lang="en-HK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247C75-6596-4223-86C4-9992C1A5F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895D-4DF9-4380-8028-207DE96E9D8E}" type="slidenum">
              <a:rPr lang="en-HK" smtClean="0"/>
              <a:t>21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0717395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F822B-F7D0-4335-BE8F-35556894C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924" y="364845"/>
            <a:ext cx="8058150" cy="1325563"/>
          </a:xfrm>
        </p:spPr>
        <p:txBody>
          <a:bodyPr>
            <a:normAutofit/>
          </a:bodyPr>
          <a:lstStyle/>
          <a:p>
            <a:r>
              <a:rPr lang="en-GB" sz="2400" dirty="0"/>
              <a:t>Algorithm 4 – Convolutional Neural Network (CNN) [6]</a:t>
            </a:r>
            <a:endParaRPr lang="en-HK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E0A94B-2ED0-4FB1-BE69-AE46D5DD1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895D-4DF9-4380-8028-207DE96E9D8E}" type="slidenum">
              <a:rPr lang="en-HK" smtClean="0"/>
              <a:t>22</a:t>
            </a:fld>
            <a:endParaRPr lang="en-HK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B0B925-B379-4300-9C58-0D259AE32D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1788" y="1615549"/>
            <a:ext cx="6175810" cy="1925962"/>
          </a:xfrm>
          <a:prstGeom prst="rect">
            <a:avLst/>
          </a:prstGeom>
        </p:spPr>
      </p:pic>
      <p:pic>
        <p:nvPicPr>
          <p:cNvPr id="2052" name="Picture 4" descr="Image result for sub pixel super resolution">
            <a:extLst>
              <a:ext uri="{FF2B5EF4-FFF2-40B4-BE49-F238E27FC236}">
                <a16:creationId xmlns:a16="http://schemas.microsoft.com/office/drawing/2014/main" id="{DAB8EDF9-B0B6-4F04-823D-15B4782670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258" y="3652001"/>
            <a:ext cx="6143483" cy="1563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4">
                <a:extLst>
                  <a:ext uri="{FF2B5EF4-FFF2-40B4-BE49-F238E27FC236}">
                    <a16:creationId xmlns:a16="http://schemas.microsoft.com/office/drawing/2014/main" id="{D09B9220-0455-41B8-8A8D-2A8C480D054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5340" y="4954294"/>
                <a:ext cx="4651734" cy="11791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HK" sz="2000" dirty="0">
                    <a:latin typeface="Cambria Math" panose="02040503050406030204" pitchFamily="18" charset="0"/>
                  </a:rPr>
                  <a:t>  MSE-loss: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HK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sz="2000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HK" sz="2000" i="1">
                              <a:latin typeface="Cambria Math" panose="02040503050406030204" pitchFamily="18" charset="0"/>
                            </a:rPr>
                            <m:t>𝑚𝑠𝑒</m:t>
                          </m:r>
                        </m:sub>
                      </m:sSub>
                      <m:r>
                        <a:rPr lang="en-HK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HK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HK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HK" sz="2000" i="1">
                              <a:latin typeface="Cambria Math" panose="02040503050406030204" pitchFamily="18" charset="0"/>
                            </a:rPr>
                            <m:t>𝑊𝐻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HK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HK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HK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HK" sz="2000" i="1">
                              <a:latin typeface="Cambria Math" panose="02040503050406030204" pitchFamily="18" charset="0"/>
                            </a:rPr>
                            <m:t>𝑊</m:t>
                          </m:r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en-HK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HK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HK" sz="20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HK" sz="20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HK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HK" sz="20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Sup>
                                    <m:sSubSupPr>
                                      <m:ctrlPr>
                                        <a:rPr lang="en-HK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HK" sz="2000" i="1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HK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HK" sz="20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HK" sz="20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  <m:sup>
                                      <m:r>
                                        <a:rPr lang="en-HK" sz="2000" i="1">
                                          <a:latin typeface="Cambria Math" panose="02040503050406030204" pitchFamily="18" charset="0"/>
                                        </a:rPr>
                                        <m:t>𝐻𝑅</m:t>
                                      </m:r>
                                    </m:sup>
                                  </m:sSubSup>
                                  <m:r>
                                    <a:rPr lang="en-HK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HK" sz="2000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  <m:d>
                                    <m:dPr>
                                      <m:ctrlPr>
                                        <a:rPr lang="en-HK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HK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HK" sz="2000" i="1">
                                              <a:latin typeface="Cambria Math" panose="02040503050406030204" pitchFamily="18" charset="0"/>
                                            </a:rPr>
                                            <m:t>𝐼</m:t>
                                          </m:r>
                                        </m:e>
                                        <m:sub>
                                          <m:r>
                                            <a:rPr lang="en-HK" sz="20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HK" sz="2000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HK" sz="20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  <m:sup>
                                          <m:r>
                                            <a:rPr lang="en-HK" sz="2000" i="1">
                                              <a:latin typeface="Cambria Math" panose="02040503050406030204" pitchFamily="18" charset="0"/>
                                            </a:rPr>
                                            <m:t>𝐿𝑅</m:t>
                                          </m:r>
                                        </m:sup>
                                      </m:sSubSup>
                                    </m:e>
                                  </m:d>
                                  <m:r>
                                    <a:rPr lang="en-HK" sz="20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HK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HK" sz="2000" dirty="0"/>
              </a:p>
            </p:txBody>
          </p:sp>
        </mc:Choice>
        <mc:Fallback xmlns="">
          <p:sp>
            <p:nvSpPr>
              <p:cNvPr id="6" name="Content Placeholder 4">
                <a:extLst>
                  <a:ext uri="{FF2B5EF4-FFF2-40B4-BE49-F238E27FC236}">
                    <a16:creationId xmlns:a16="http://schemas.microsoft.com/office/drawing/2014/main" id="{D09B9220-0455-41B8-8A8D-2A8C480D05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5340" y="4954294"/>
                <a:ext cx="4651734" cy="1179169"/>
              </a:xfrm>
              <a:prstGeom prst="rect">
                <a:avLst/>
              </a:prstGeom>
              <a:blipFill>
                <a:blip r:embed="rId4"/>
                <a:stretch>
                  <a:fillRect l="-1180" t="-56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A7AA348B-666E-4469-BFB9-8FE014665749}"/>
              </a:ext>
            </a:extLst>
          </p:cNvPr>
          <p:cNvSpPr txBox="1"/>
          <p:nvPr/>
        </p:nvSpPr>
        <p:spPr>
          <a:xfrm>
            <a:off x="815340" y="1431847"/>
            <a:ext cx="2589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Network architecture</a:t>
            </a:r>
            <a:endParaRPr lang="en-HK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2810C6-124A-442E-A941-AC9B55603CE1}"/>
              </a:ext>
            </a:extLst>
          </p:cNvPr>
          <p:cNvSpPr txBox="1"/>
          <p:nvPr/>
        </p:nvSpPr>
        <p:spPr>
          <a:xfrm>
            <a:off x="815340" y="3323725"/>
            <a:ext cx="2089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Upscaling block</a:t>
            </a:r>
            <a:endParaRPr lang="en-HK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8A0E013-71FC-4860-BD5E-746C22ABF10F}"/>
              </a:ext>
            </a:extLst>
          </p:cNvPr>
          <p:cNvCxnSpPr>
            <a:cxnSpLocks/>
          </p:cNvCxnSpPr>
          <p:nvPr/>
        </p:nvCxnSpPr>
        <p:spPr>
          <a:xfrm flipV="1">
            <a:off x="5886725" y="2739027"/>
            <a:ext cx="0" cy="95403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467074" y="5212868"/>
            <a:ext cx="25442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learning rate: 0.0001</a:t>
            </a:r>
          </a:p>
          <a:p>
            <a:r>
              <a:rPr lang="en-US" dirty="0"/>
              <a:t>batch size: 2</a:t>
            </a:r>
          </a:p>
          <a:p>
            <a:r>
              <a:rPr lang="en-US" dirty="0"/>
              <a:t>number of epochs: 200</a:t>
            </a:r>
          </a:p>
        </p:txBody>
      </p:sp>
      <p:sp>
        <p:nvSpPr>
          <p:cNvPr id="10" name="Rectangle 9"/>
          <p:cNvSpPr/>
          <p:nvPr/>
        </p:nvSpPr>
        <p:spPr>
          <a:xfrm>
            <a:off x="304800" y="6130139"/>
            <a:ext cx="54553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HK" sz="1200" dirty="0"/>
              <a:t>[6] B. Lim, etc., "Enhanced Deep Residual Networks for Single Image Super-Resolution, " IEEE Conference on Computer Vision and Pattern Recognition Workshop, 2017.</a:t>
            </a:r>
          </a:p>
        </p:txBody>
      </p:sp>
    </p:spTree>
    <p:extLst>
      <p:ext uri="{BB962C8B-B14F-4D97-AF65-F5344CB8AC3E}">
        <p14:creationId xmlns:p14="http://schemas.microsoft.com/office/powerpoint/2010/main" val="5101745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BBEEA-E76F-4022-8396-29807729F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056210" cy="1325563"/>
          </a:xfrm>
        </p:spPr>
        <p:txBody>
          <a:bodyPr>
            <a:normAutofit/>
          </a:bodyPr>
          <a:lstStyle/>
          <a:p>
            <a:r>
              <a:rPr lang="en-GB" sz="2400" dirty="0"/>
              <a:t>Results 4 – CNN with different down-sampling kernels</a:t>
            </a:r>
            <a:endParaRPr lang="en-HK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798039-47F7-4FDB-A70F-48C944DE1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895D-4DF9-4380-8028-207DE96E9D8E}" type="slidenum">
              <a:rPr lang="en-HK" smtClean="0"/>
              <a:t>23</a:t>
            </a:fld>
            <a:endParaRPr lang="en-HK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9D1ED0-3E05-413F-93A7-F673369F96C7}"/>
              </a:ext>
            </a:extLst>
          </p:cNvPr>
          <p:cNvSpPr txBox="1"/>
          <p:nvPr/>
        </p:nvSpPr>
        <p:spPr>
          <a:xfrm>
            <a:off x="2668485" y="1939507"/>
            <a:ext cx="4939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down-sampling kernels of training images</a:t>
            </a:r>
            <a:endParaRPr lang="en-HK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06F8AF-0E76-4CEB-8B1A-C426DA993DBA}"/>
              </a:ext>
            </a:extLst>
          </p:cNvPr>
          <p:cNvSpPr txBox="1"/>
          <p:nvPr/>
        </p:nvSpPr>
        <p:spPr>
          <a:xfrm>
            <a:off x="-231219" y="2893309"/>
            <a:ext cx="21993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down-sampling </a:t>
            </a:r>
          </a:p>
          <a:p>
            <a:pPr algn="ctr"/>
            <a:r>
              <a:rPr lang="en-GB" sz="1600" dirty="0"/>
              <a:t>kernels of </a:t>
            </a:r>
          </a:p>
          <a:p>
            <a:pPr algn="ctr"/>
            <a:r>
              <a:rPr lang="en-GB" sz="1600" dirty="0"/>
              <a:t>testing images</a:t>
            </a:r>
            <a:endParaRPr lang="en-HK" sz="16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E8B7111-648F-412E-8CDC-3659B623E2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308839"/>
            <a:ext cx="8056210" cy="249843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575FD37-6C9B-4578-879D-93A823BC64E2}"/>
              </a:ext>
            </a:extLst>
          </p:cNvPr>
          <p:cNvSpPr txBox="1"/>
          <p:nvPr/>
        </p:nvSpPr>
        <p:spPr>
          <a:xfrm>
            <a:off x="430306" y="5710020"/>
            <a:ext cx="37497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/>
              <a:t>number of training images: 10, 000</a:t>
            </a:r>
          </a:p>
          <a:p>
            <a:r>
              <a:rPr lang="en-HK" dirty="0"/>
              <a:t>number of testing images: 20</a:t>
            </a:r>
          </a:p>
        </p:txBody>
      </p:sp>
    </p:spTree>
    <p:extLst>
      <p:ext uri="{BB962C8B-B14F-4D97-AF65-F5344CB8AC3E}">
        <p14:creationId xmlns:p14="http://schemas.microsoft.com/office/powerpoint/2010/main" val="2762150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E64F8E9-1790-4EBE-A235-91FBC5D13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>
            <a:normAutofit/>
          </a:bodyPr>
          <a:lstStyle/>
          <a:p>
            <a:r>
              <a:rPr lang="en-GB" sz="3400" dirty="0"/>
              <a:t>Algorithm 5 – </a:t>
            </a:r>
            <a:br>
              <a:rPr lang="en-GB" sz="3400" dirty="0"/>
            </a:br>
            <a:r>
              <a:rPr lang="en-GB" sz="3400" dirty="0"/>
              <a:t>Generative Adversarial Network (GAN)</a:t>
            </a:r>
            <a:endParaRPr lang="en-HK" sz="3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247C75-6596-4223-86C4-9992C1A5F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895D-4DF9-4380-8028-207DE96E9D8E}" type="slidenum">
              <a:rPr lang="en-HK" smtClean="0"/>
              <a:t>24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5866286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A0D004-44A5-438F-B850-00431663F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895D-4DF9-4380-8028-207DE96E9D8E}" type="slidenum">
              <a:rPr lang="en-HK" smtClean="0"/>
              <a:t>25</a:t>
            </a:fld>
            <a:endParaRPr lang="en-HK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5F177F4-07A4-4CC0-A7A3-E2F6A71B89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290" y="1330176"/>
            <a:ext cx="6329978" cy="400690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51F23CB-1ED3-420A-9C80-D2CAC34C7A73}"/>
              </a:ext>
            </a:extLst>
          </p:cNvPr>
          <p:cNvSpPr txBox="1"/>
          <p:nvPr/>
        </p:nvSpPr>
        <p:spPr>
          <a:xfrm>
            <a:off x="218461" y="5628612"/>
            <a:ext cx="9123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discriminator network distinguishes that the image is a natural or generated image</a:t>
            </a:r>
            <a:endParaRPr lang="en-HK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B6E25C-ECE5-4244-ADAD-873E773F90EE}"/>
              </a:ext>
            </a:extLst>
          </p:cNvPr>
          <p:cNvSpPr txBox="1"/>
          <p:nvPr/>
        </p:nvSpPr>
        <p:spPr>
          <a:xfrm>
            <a:off x="218461" y="5259280"/>
            <a:ext cx="8847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generator network fools the discriminator that the generated image is natural</a:t>
            </a:r>
            <a:endParaRPr lang="en-HK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7F822B-F7D0-4335-BE8F-35556894C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223243"/>
            <a:ext cx="8515351" cy="1325563"/>
          </a:xfrm>
        </p:spPr>
        <p:txBody>
          <a:bodyPr>
            <a:normAutofit/>
          </a:bodyPr>
          <a:lstStyle/>
          <a:p>
            <a:r>
              <a:rPr lang="en-GB" sz="2400" dirty="0"/>
              <a:t>Algorithm 5 – Generative Adversarial Network (GAN) [7]</a:t>
            </a:r>
            <a:endParaRPr lang="en-HK" sz="2400" dirty="0"/>
          </a:p>
        </p:txBody>
      </p:sp>
      <p:sp>
        <p:nvSpPr>
          <p:cNvPr id="5" name="Rectangle 4"/>
          <p:cNvSpPr/>
          <p:nvPr/>
        </p:nvSpPr>
        <p:spPr>
          <a:xfrm>
            <a:off x="104795" y="6211669"/>
            <a:ext cx="61401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HK" sz="1200" dirty="0"/>
              <a:t>[7] C. </a:t>
            </a:r>
            <a:r>
              <a:rPr lang="en-HK" sz="1200" dirty="0" err="1"/>
              <a:t>Ledig</a:t>
            </a:r>
            <a:r>
              <a:rPr lang="en-HK" sz="1200" dirty="0"/>
              <a:t>, etc., "Photo-Realistic Single Image Super-Resolution Using a Generative Adversarial Network, " IEEE Conference on Computer Vision and Pattern Recognition, Aug 2017.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4AEA33-E4CC-4E44-9B1D-1412AC007C42}"/>
              </a:ext>
            </a:extLst>
          </p:cNvPr>
          <p:cNvSpPr txBox="1"/>
          <p:nvPr/>
        </p:nvSpPr>
        <p:spPr>
          <a:xfrm>
            <a:off x="7055268" y="4570530"/>
            <a:ext cx="201369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learning rate</a:t>
            </a:r>
            <a:r>
              <a:rPr lang="en-GB" sz="1400" dirty="0"/>
              <a:t>s</a:t>
            </a:r>
            <a:r>
              <a:rPr lang="en-US" altLang="zh-TW" sz="1400" dirty="0"/>
              <a:t>:</a:t>
            </a:r>
            <a:r>
              <a:rPr lang="en-US" sz="1400" dirty="0"/>
              <a:t> 0.0001</a:t>
            </a:r>
          </a:p>
          <a:p>
            <a:r>
              <a:rPr lang="en-US" sz="1400" dirty="0"/>
              <a:t>batch size</a:t>
            </a:r>
            <a:r>
              <a:rPr lang="en-US" altLang="zh-TW" sz="1400" dirty="0"/>
              <a:t>:</a:t>
            </a:r>
            <a:r>
              <a:rPr lang="en-US" sz="1400" dirty="0"/>
              <a:t> 2</a:t>
            </a:r>
          </a:p>
          <a:p>
            <a:r>
              <a:rPr lang="en-US" sz="1400" dirty="0"/>
              <a:t>number of epochs</a:t>
            </a:r>
            <a:r>
              <a:rPr lang="en-US" altLang="zh-TW" sz="1400" dirty="0"/>
              <a:t>:</a:t>
            </a:r>
            <a:r>
              <a:rPr lang="en-US" sz="1400" dirty="0"/>
              <a:t> 200</a:t>
            </a:r>
          </a:p>
        </p:txBody>
      </p:sp>
    </p:spTree>
    <p:extLst>
      <p:ext uri="{BB962C8B-B14F-4D97-AF65-F5344CB8AC3E}">
        <p14:creationId xmlns:p14="http://schemas.microsoft.com/office/powerpoint/2010/main" val="31976608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DBAF8-4EB1-44AA-A096-D769CA1A9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9050"/>
            <a:ext cx="8429626" cy="1325563"/>
          </a:xfrm>
        </p:spPr>
        <p:txBody>
          <a:bodyPr>
            <a:normAutofit/>
          </a:bodyPr>
          <a:lstStyle/>
          <a:p>
            <a:r>
              <a:rPr lang="en-GB" sz="2400" dirty="0"/>
              <a:t>Algorithm 5 – Generative Adversarial Network (GAN) </a:t>
            </a:r>
            <a:endParaRPr lang="en-HK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2193EE-73DF-4CE5-AD8A-78452724C9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sz="2200" dirty="0">
                    <a:latin typeface="Cambria Math" panose="02040503050406030204" pitchFamily="18" charset="0"/>
                  </a:rPr>
                  <a:t>Perceptual loss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HK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sz="18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HK" sz="1800" i="1">
                            <a:latin typeface="Cambria Math" panose="02040503050406030204" pitchFamily="18" charset="0"/>
                          </a:rPr>
                          <m:t>𝑡𝑜𝑡𝑎𝑙</m:t>
                        </m:r>
                      </m:sub>
                    </m:sSub>
                    <m:r>
                      <a:rPr lang="en-HK" sz="1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HK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sz="18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𝑣𝑔𝑔</m:t>
                        </m:r>
                      </m:sub>
                    </m:sSub>
                    <m:r>
                      <a:rPr lang="en-HK" sz="1800" i="1">
                        <a:latin typeface="Cambria Math" panose="02040503050406030204" pitchFamily="18" charset="0"/>
                      </a:rPr>
                      <m:t>+0.006 </m:t>
                    </m:r>
                    <m:sSub>
                      <m:sSubPr>
                        <m:ctrlPr>
                          <a:rPr lang="en-HK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sz="18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HK" sz="1800" i="1">
                            <a:latin typeface="Cambria Math" panose="02040503050406030204" pitchFamily="18" charset="0"/>
                          </a:rPr>
                          <m:t>𝑎𝑑𝑣𝑒𝑟𝑠𝑎𝑖𝑟𝑎𝑙</m:t>
                        </m:r>
                      </m:sub>
                    </m:sSub>
                  </m:oMath>
                </a14:m>
                <a:endParaRPr lang="en-HK" sz="1800" dirty="0"/>
              </a:p>
              <a:p>
                <a:endParaRPr lang="en-HK" sz="2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HK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sz="1800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HK" sz="1800" i="1">
                              <a:latin typeface="Cambria Math" panose="02040503050406030204" pitchFamily="18" charset="0"/>
                            </a:rPr>
                            <m:t>𝑣𝑔𝑔</m:t>
                          </m:r>
                        </m:sub>
                      </m:sSub>
                      <m:r>
                        <a:rPr lang="en-HK" sz="1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HK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HK" sz="18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HK" sz="1800" i="1">
                              <a:latin typeface="Cambria Math" panose="02040503050406030204" pitchFamily="18" charset="0"/>
                            </a:rPr>
                            <m:t>𝑊𝐻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HK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HK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HK" sz="18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HK" sz="1800" i="1">
                              <a:latin typeface="Cambria Math" panose="02040503050406030204" pitchFamily="18" charset="0"/>
                            </a:rPr>
                            <m:t>𝑊</m:t>
                          </m:r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en-HK" sz="1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HK" sz="1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HK" sz="18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HK" sz="18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HK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HK" sz="18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HK" sz="18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  <m:d>
                                    <m:dPr>
                                      <m:ctrlPr>
                                        <a:rPr lang="en-HK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HK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HK" sz="1800" i="1">
                                              <a:latin typeface="Cambria Math" panose="02040503050406030204" pitchFamily="18" charset="0"/>
                                            </a:rPr>
                                            <m:t>𝐼</m:t>
                                          </m:r>
                                        </m:e>
                                        <m:sub>
                                          <m:r>
                                            <a:rPr lang="en-HK" sz="18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HK" sz="1800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HK" sz="18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  <m:sup>
                                          <m:r>
                                            <a:rPr lang="en-HK" sz="1800" i="1">
                                              <a:latin typeface="Cambria Math" panose="02040503050406030204" pitchFamily="18" charset="0"/>
                                            </a:rPr>
                                            <m:t>𝐻𝑅</m:t>
                                          </m:r>
                                        </m:sup>
                                      </m:sSubSup>
                                    </m:e>
                                  </m:d>
                                  <m:r>
                                    <a:rPr lang="en-HK" sz="18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HK" sz="18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  <m:d>
                                    <m:dPr>
                                      <m:ctrlPr>
                                        <a:rPr lang="en-HK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HK" sz="1800" i="1"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  <m:d>
                                        <m:dPr>
                                          <m:ctrlPr>
                                            <a:rPr lang="en-HK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HK" sz="1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HK" sz="1800" i="1">
                                                  <a:latin typeface="Cambria Math" panose="02040503050406030204" pitchFamily="18" charset="0"/>
                                                </a:rPr>
                                                <m:t>𝐼</m:t>
                                              </m:r>
                                            </m:e>
                                            <m:sub>
                                              <m:r>
                                                <a:rPr lang="en-HK" sz="18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  <m:r>
                                                <a:rPr lang="en-HK" sz="1800" i="1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HK" sz="1800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HK" sz="1800" i="1">
                                                  <a:latin typeface="Cambria Math" panose="02040503050406030204" pitchFamily="18" charset="0"/>
                                                </a:rPr>
                                                <m:t>𝐿𝑅</m:t>
                                              </m:r>
                                            </m:sup>
                                          </m:sSubSup>
                                        </m:e>
                                      </m:d>
                                    </m:e>
                                  </m:d>
                                  <m:r>
                                    <a:rPr lang="en-HK" sz="18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HK" sz="1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HK" sz="1800" dirty="0"/>
              </a:p>
              <a:p>
                <a:pPr marL="0" indent="0">
                  <a:buNone/>
                </a:pPr>
                <a:r>
                  <a:rPr lang="en-HK" sz="1800" dirty="0"/>
                  <a:t>    where V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HK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  <m:r>
                      <a:rPr lang="en-HK" sz="1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HK" sz="1800" dirty="0"/>
                  <a:t>is the output of the middle of the VGG-network</a:t>
                </a:r>
              </a:p>
              <a:p>
                <a:pPr marL="0" indent="0">
                  <a:buNone/>
                </a:pPr>
                <a:endParaRPr lang="en-HK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HK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sz="18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HK" sz="1800" i="1">
                              <a:latin typeface="Cambria Math" panose="02040503050406030204" pitchFamily="18" charset="0"/>
                            </a:rPr>
                            <m:t>𝑎𝑑𝑣𝑒𝑟𝑠𝑎𝑖𝑟𝑎𝑙</m:t>
                          </m:r>
                        </m:sub>
                      </m:sSub>
                      <m:r>
                        <a:rPr lang="en-HK" sz="18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HK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HK" sz="1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HK" sz="18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HK" sz="18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HK" sz="18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HK" sz="1800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HK" sz="1800">
                              <a:latin typeface="Cambria Math" panose="02040503050406030204" pitchFamily="18" charset="0"/>
                            </a:rPr>
                            <m:t>⁡</m:t>
                          </m:r>
                          <m:r>
                            <a:rPr lang="en-HK" sz="1800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HK" sz="1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HK" sz="1800" i="1"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HK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HK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HK" sz="18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p>
                                  <m:r>
                                    <a:rPr lang="en-HK" sz="1800" i="1">
                                      <a:latin typeface="Cambria Math" panose="02040503050406030204" pitchFamily="18" charset="0"/>
                                    </a:rPr>
                                    <m:t>𝐿𝑅</m:t>
                                  </m:r>
                                </m:sup>
                              </m:sSup>
                            </m:e>
                          </m:d>
                          <m:r>
                            <a:rPr lang="en-HK" sz="1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GB" sz="18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HK" sz="1800" dirty="0"/>
                  <a:t>    where </a:t>
                </a:r>
                <a14:m>
                  <m:oMath xmlns:m="http://schemas.openxmlformats.org/officeDocument/2006/math">
                    <m:r>
                      <a:rPr lang="en-HK" sz="1800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HK" sz="1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HK" sz="1800" i="1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HK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HK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HK" sz="18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p>
                            <m:r>
                              <a:rPr lang="en-HK" sz="1800" i="1">
                                <a:latin typeface="Cambria Math" panose="02040503050406030204" pitchFamily="18" charset="0"/>
                              </a:rPr>
                              <m:t>𝐿𝑅</m:t>
                            </m:r>
                          </m:sup>
                        </m:sSup>
                      </m:e>
                    </m:d>
                    <m:r>
                      <a:rPr lang="en-HK" sz="1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HK" sz="1800" dirty="0"/>
                  <a:t> is the probability that the discriminator predicts the    </a:t>
                </a:r>
              </a:p>
              <a:p>
                <a:pPr marL="0" indent="0">
                  <a:buNone/>
                </a:pPr>
                <a:r>
                  <a:rPr lang="en-HK" sz="1800" dirty="0"/>
                  <a:t>    generated image is a natural image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2193EE-73DF-4CE5-AD8A-78452724C9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50" t="-1681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506509-C99A-4D41-A25A-38A5DF9A1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895D-4DF9-4380-8028-207DE96E9D8E}" type="slidenum">
              <a:rPr lang="en-HK" smtClean="0"/>
              <a:t>26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7232791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A8CD6-BC28-418F-B725-D8E34DEE1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GB" dirty="0"/>
              <a:t>Overall Results – upscaling factor 8</a:t>
            </a:r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7972F5-0A9A-41DB-A095-B435CA441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895D-4DF9-4380-8028-207DE96E9D8E}" type="slidenum">
              <a:rPr lang="en-HK" smtClean="0"/>
              <a:t>27</a:t>
            </a:fld>
            <a:endParaRPr lang="en-HK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0A0E2598-E3DA-41E4-903A-24EDFD83CA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033" y="2113991"/>
            <a:ext cx="7797317" cy="38190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B891BF6-648B-4AE5-BD19-8E251E797AFB}"/>
              </a:ext>
            </a:extLst>
          </p:cNvPr>
          <p:cNvSpPr txBox="1"/>
          <p:nvPr/>
        </p:nvSpPr>
        <p:spPr>
          <a:xfrm>
            <a:off x="430306" y="5710020"/>
            <a:ext cx="33650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/>
              <a:t>number of training images: 200</a:t>
            </a:r>
          </a:p>
          <a:p>
            <a:r>
              <a:rPr lang="en-HK" dirty="0"/>
              <a:t>number of testing images: 20</a:t>
            </a:r>
          </a:p>
        </p:txBody>
      </p:sp>
    </p:spTree>
    <p:extLst>
      <p:ext uri="{BB962C8B-B14F-4D97-AF65-F5344CB8AC3E}">
        <p14:creationId xmlns:p14="http://schemas.microsoft.com/office/powerpoint/2010/main" val="153040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7890E-E5ED-4EB2-82CC-C82D7F54D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Overall Results – upscaling factor 4</a:t>
            </a:r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3FBD33-B9BB-47E7-88BC-992222ECA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895D-4DF9-4380-8028-207DE96E9D8E}" type="slidenum">
              <a:rPr lang="en-HK" smtClean="0"/>
              <a:t>28</a:t>
            </a:fld>
            <a:endParaRPr lang="en-HK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A4986CF-03B5-415E-86BF-11400B944A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033" y="2113991"/>
            <a:ext cx="7797317" cy="38190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32F18A3-DD9F-4864-AB4A-AB9DCA89BC0B}"/>
              </a:ext>
            </a:extLst>
          </p:cNvPr>
          <p:cNvSpPr txBox="1"/>
          <p:nvPr/>
        </p:nvSpPr>
        <p:spPr>
          <a:xfrm>
            <a:off x="430306" y="5710020"/>
            <a:ext cx="33650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/>
              <a:t>number of training images: 200</a:t>
            </a:r>
          </a:p>
          <a:p>
            <a:r>
              <a:rPr lang="en-HK" dirty="0"/>
              <a:t>number of testing images: 20</a:t>
            </a:r>
          </a:p>
        </p:txBody>
      </p:sp>
    </p:spTree>
    <p:extLst>
      <p:ext uri="{BB962C8B-B14F-4D97-AF65-F5344CB8AC3E}">
        <p14:creationId xmlns:p14="http://schemas.microsoft.com/office/powerpoint/2010/main" val="30961944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A8CD6-BC28-418F-B725-D8E34DEE1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Overall Results – unconstrainted dataset</a:t>
            </a:r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7972F5-0A9A-41DB-A095-B435CA441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895D-4DF9-4380-8028-207DE96E9D8E}" type="slidenum">
              <a:rPr lang="en-HK" smtClean="0"/>
              <a:t>29</a:t>
            </a:fld>
            <a:endParaRPr lang="en-HK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50D494-9E95-4718-9003-E543DC808B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571" y="2198864"/>
            <a:ext cx="8002858" cy="36493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9E72D53-94CB-4BA0-AA17-F05F07333592}"/>
              </a:ext>
            </a:extLst>
          </p:cNvPr>
          <p:cNvSpPr txBox="1"/>
          <p:nvPr/>
        </p:nvSpPr>
        <p:spPr>
          <a:xfrm>
            <a:off x="430306" y="5710020"/>
            <a:ext cx="37497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/>
              <a:t>number of training images: 10, 000</a:t>
            </a:r>
          </a:p>
          <a:p>
            <a:r>
              <a:rPr lang="en-HK" dirty="0"/>
              <a:t>number of testing images: 20</a:t>
            </a:r>
          </a:p>
        </p:txBody>
      </p:sp>
    </p:spTree>
    <p:extLst>
      <p:ext uri="{BB962C8B-B14F-4D97-AF65-F5344CB8AC3E}">
        <p14:creationId xmlns:p14="http://schemas.microsoft.com/office/powerpoint/2010/main" val="2221743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7B10C-0EAE-4EA2-9A36-71B1995E8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Polynomial-based interpolation</a:t>
            </a:r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A2F455-A677-4FA5-80EE-8551DA549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895D-4DF9-4380-8028-207DE96E9D8E}" type="slidenum">
              <a:rPr lang="en-HK" smtClean="0"/>
              <a:t>3</a:t>
            </a:fld>
            <a:endParaRPr lang="en-HK"/>
          </a:p>
        </p:txBody>
      </p:sp>
      <p:pic>
        <p:nvPicPr>
          <p:cNvPr id="5" name="Content Placeholder 4" descr="interpolation bicubic bilinearçåçæå°çµæ">
            <a:extLst>
              <a:ext uri="{FF2B5EF4-FFF2-40B4-BE49-F238E27FC236}">
                <a16:creationId xmlns:a16="http://schemas.microsoft.com/office/drawing/2014/main" id="{12CC1826-DB84-4ED4-A966-2076CF0555E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0122" y="1276656"/>
            <a:ext cx="6283878" cy="186225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4" name="Picture 2" descr="Image result for nearest bilinear bicubic interpolation">
            <a:extLst>
              <a:ext uri="{FF2B5EF4-FFF2-40B4-BE49-F238E27FC236}">
                <a16:creationId xmlns:a16="http://schemas.microsoft.com/office/drawing/2014/main" id="{F09D66E8-28EA-411F-BE34-C81DF23DBC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171" y="1605280"/>
            <a:ext cx="3053593" cy="2033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77127CE-61E8-4FE0-9328-975DE61E4585}"/>
              </a:ext>
            </a:extLst>
          </p:cNvPr>
          <p:cNvSpPr txBox="1"/>
          <p:nvPr/>
        </p:nvSpPr>
        <p:spPr>
          <a:xfrm>
            <a:off x="520117" y="4413560"/>
            <a:ext cx="7995233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dirty="0"/>
              <a:t>Interpolation is the simplest method of upscaling an image using known data points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dirty="0"/>
              <a:t>Higher-order polynomial Interpolation maintains the continuity of adjacent pixels, but smooths the image</a:t>
            </a:r>
            <a:endParaRPr lang="en-HK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103CEF8-976C-4357-A498-8AB2C0BFA7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9231" y="3138915"/>
            <a:ext cx="914400" cy="12192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A73E533-2DF9-4249-8128-5169A22E72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9198" y="3138915"/>
            <a:ext cx="914400" cy="12192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2968ACB-85C6-4C8B-A763-00FBE41A4E7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9165" y="3166637"/>
            <a:ext cx="9144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2828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64ACC-866D-4CF3-A0E4-77446F0DD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Overall Results – noise performance</a:t>
            </a:r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1531F1-3046-4761-98C0-F995BF070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895D-4DF9-4380-8028-207DE96E9D8E}" type="slidenum">
              <a:rPr lang="en-HK" smtClean="0"/>
              <a:t>30</a:t>
            </a:fld>
            <a:endParaRPr lang="en-HK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A8985A-A3F2-42FE-A56D-93AC3C32AF8F}"/>
              </a:ext>
            </a:extLst>
          </p:cNvPr>
          <p:cNvSpPr/>
          <p:nvPr/>
        </p:nvSpPr>
        <p:spPr>
          <a:xfrm>
            <a:off x="7019365" y="5845621"/>
            <a:ext cx="1575087" cy="522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Noiseless image</a:t>
            </a:r>
          </a:p>
          <a:p>
            <a:pPr algn="ctr"/>
            <a:r>
              <a:rPr lang="en-GB" sz="1400" dirty="0"/>
              <a:t>HR</a:t>
            </a:r>
            <a:endParaRPr lang="en-HK" sz="14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66BC2F3-7AF1-4EF8-A141-A156315172CD}"/>
              </a:ext>
            </a:extLst>
          </p:cNvPr>
          <p:cNvCxnSpPr>
            <a:cxnSpLocks/>
            <a:stCxn id="13" idx="3"/>
            <a:endCxn id="8" idx="1"/>
          </p:cNvCxnSpPr>
          <p:nvPr/>
        </p:nvCxnSpPr>
        <p:spPr>
          <a:xfrm>
            <a:off x="5531163" y="6094130"/>
            <a:ext cx="1488202" cy="1249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01A775F-239D-4B4D-8EAD-AD6A3CA4253E}"/>
                  </a:ext>
                </a:extLst>
              </p:cNvPr>
              <p:cNvSpPr/>
              <p:nvPr/>
            </p:nvSpPr>
            <p:spPr>
              <a:xfrm>
                <a:off x="549548" y="5844400"/>
                <a:ext cx="1189605" cy="523221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dirty="0"/>
                  <a:t>Noisy Image </a:t>
                </a:r>
                <a:endParaRPr lang="en-GB" sz="140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dirty="0" smtClean="0">
                          <a:latin typeface="Cambria Math" panose="02040503050406030204" pitchFamily="18" charset="0"/>
                        </a:rPr>
                        <m:t>𝐿𝑅</m:t>
                      </m:r>
                    </m:oMath>
                  </m:oMathPara>
                </a14:m>
                <a:endParaRPr lang="en-HK" sz="1400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01A775F-239D-4B4D-8EAD-AD6A3CA425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548" y="5844400"/>
                <a:ext cx="1189605" cy="523221"/>
              </a:xfrm>
              <a:prstGeom prst="rect">
                <a:avLst/>
              </a:prstGeom>
              <a:blipFill>
                <a:blip r:embed="rId3"/>
                <a:stretch>
                  <a:fillRect t="-1136" r="-4569"/>
                </a:stretch>
              </a:blip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21161DE-104A-4349-9576-5236E671D86E}"/>
              </a:ext>
            </a:extLst>
          </p:cNvPr>
          <p:cNvCxnSpPr>
            <a:cxnSpLocks/>
            <a:stCxn id="11" idx="3"/>
            <a:endCxn id="13" idx="1"/>
          </p:cNvCxnSpPr>
          <p:nvPr/>
        </p:nvCxnSpPr>
        <p:spPr>
          <a:xfrm flipV="1">
            <a:off x="1739153" y="6094130"/>
            <a:ext cx="2017060" cy="1188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89399CBE-DFC3-42DB-A038-9D0EE3EDADB3}"/>
              </a:ext>
            </a:extLst>
          </p:cNvPr>
          <p:cNvSpPr/>
          <p:nvPr/>
        </p:nvSpPr>
        <p:spPr>
          <a:xfrm>
            <a:off x="3756213" y="5833130"/>
            <a:ext cx="1774950" cy="522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Image denoising&amp;</a:t>
            </a:r>
          </a:p>
          <a:p>
            <a:pPr algn="ctr"/>
            <a:r>
              <a:rPr lang="en-GB" sz="1400" dirty="0"/>
              <a:t>super-resolution</a:t>
            </a:r>
            <a:endParaRPr lang="en-HK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D1857E-A624-4436-932E-7585E1FB8043}"/>
              </a:ext>
            </a:extLst>
          </p:cNvPr>
          <p:cNvSpPr txBox="1"/>
          <p:nvPr/>
        </p:nvSpPr>
        <p:spPr>
          <a:xfrm>
            <a:off x="414111" y="5309300"/>
            <a:ext cx="26500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400" dirty="0"/>
              <a:t>number of training images: 200</a:t>
            </a:r>
          </a:p>
          <a:p>
            <a:r>
              <a:rPr lang="en-HK" sz="1400" dirty="0"/>
              <a:t>number of testing images: 20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1901ED-C42D-4300-B1AF-130AA612A3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6420" y="1393556"/>
            <a:ext cx="6834915" cy="26065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729B534-81BC-4D48-BD35-41EB72E469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6420" y="3767067"/>
            <a:ext cx="6823366" cy="1935258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CEDACDEA-0846-4C32-A03F-CC7BC3DC6ADE}"/>
              </a:ext>
            </a:extLst>
          </p:cNvPr>
          <p:cNvSpPr/>
          <p:nvPr/>
        </p:nvSpPr>
        <p:spPr>
          <a:xfrm>
            <a:off x="597502" y="1762218"/>
            <a:ext cx="9589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HK" dirty="0">
                <a:latin typeface="Times New Roman" panose="02020603050405020304" pitchFamily="18" charset="0"/>
                <a:ea typeface="PMingLiU" panose="02020500000000000000" pitchFamily="18" charset="-120"/>
              </a:rPr>
              <a:t>σ = 0.01</a:t>
            </a:r>
            <a:endParaRPr lang="en-HK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82AE812-5CAB-4B8A-955A-F87ACCEF8A6B}"/>
              </a:ext>
            </a:extLst>
          </p:cNvPr>
          <p:cNvSpPr/>
          <p:nvPr/>
        </p:nvSpPr>
        <p:spPr>
          <a:xfrm>
            <a:off x="597502" y="3005930"/>
            <a:ext cx="9589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HK" dirty="0">
                <a:latin typeface="Times New Roman" panose="02020603050405020304" pitchFamily="18" charset="0"/>
                <a:ea typeface="PMingLiU" panose="02020500000000000000" pitchFamily="18" charset="-120"/>
              </a:rPr>
              <a:t>σ = 0.05</a:t>
            </a: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7605597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47851"/>
            <a:ext cx="7886700" cy="4351338"/>
          </a:xfrm>
        </p:spPr>
        <p:txBody>
          <a:bodyPr/>
          <a:lstStyle/>
          <a:p>
            <a:r>
              <a:rPr lang="en-US" dirty="0"/>
              <a:t>Convolutional Neural Networks (CNNs) achieve the best performance in terms of PSNR and SSIM.</a:t>
            </a:r>
          </a:p>
          <a:p>
            <a:endParaRPr lang="en-US" dirty="0"/>
          </a:p>
          <a:p>
            <a:r>
              <a:rPr lang="en-US" dirty="0"/>
              <a:t>CNNs are very sensitive to the down-sampling kernels used to generate the input LR images.</a:t>
            </a:r>
          </a:p>
          <a:p>
            <a:endParaRPr lang="en-US" dirty="0"/>
          </a:p>
          <a:p>
            <a:r>
              <a:rPr lang="en-US" dirty="0"/>
              <a:t>Sparse representation has less dB drops in terms PSNR when noise increases.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895D-4DF9-4380-8028-207DE96E9D8E}" type="slidenum">
              <a:rPr lang="en-HK" smtClean="0"/>
              <a:t>31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7949200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05BAD-2D1C-4786-9671-AF32A9F8F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Future work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99D6D-0366-4082-91CC-A07252136E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1. Image super-resolution for noisy inputs</a:t>
            </a:r>
          </a:p>
          <a:p>
            <a:r>
              <a:rPr lang="en-GB" dirty="0"/>
              <a:t>My current approach: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Other possible approaches:</a:t>
            </a:r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1252E0-D06F-47C4-865C-367248218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895D-4DF9-4380-8028-207DE96E9D8E}" type="slidenum">
              <a:rPr lang="en-HK" smtClean="0"/>
              <a:t>32</a:t>
            </a:fld>
            <a:endParaRPr lang="en-H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01A775F-239D-4B4D-8EAD-AD6A3CA4253E}"/>
                  </a:ext>
                </a:extLst>
              </p:cNvPr>
              <p:cNvSpPr/>
              <p:nvPr/>
            </p:nvSpPr>
            <p:spPr>
              <a:xfrm>
                <a:off x="877639" y="2793971"/>
                <a:ext cx="1343608" cy="87707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Noisy</a:t>
                </a:r>
              </a:p>
              <a:p>
                <a:pPr algn="ctr"/>
                <a:r>
                  <a:rPr lang="en-GB" dirty="0"/>
                  <a:t>Image </a:t>
                </a:r>
                <a:endParaRPr lang="en-GB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𝐿𝑅</m:t>
                      </m:r>
                    </m:oMath>
                  </m:oMathPara>
                </a14:m>
                <a:endParaRPr lang="en-HK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01A775F-239D-4B4D-8EAD-AD6A3CA425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639" y="2793971"/>
                <a:ext cx="1343608" cy="877076"/>
              </a:xfrm>
              <a:prstGeom prst="rect">
                <a:avLst/>
              </a:prstGeom>
              <a:blipFill>
                <a:blip r:embed="rId2"/>
                <a:stretch>
                  <a:fillRect t="-4795"/>
                </a:stretch>
              </a:blip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21161DE-104A-4349-9576-5236E671D86E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2221247" y="3232509"/>
            <a:ext cx="1431133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89399CBE-DFC3-42DB-A038-9D0EE3EDADB3}"/>
              </a:ext>
            </a:extLst>
          </p:cNvPr>
          <p:cNvSpPr/>
          <p:nvPr/>
        </p:nvSpPr>
        <p:spPr>
          <a:xfrm>
            <a:off x="3652380" y="2810544"/>
            <a:ext cx="1950608" cy="8439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Image denoising&amp;</a:t>
            </a:r>
          </a:p>
          <a:p>
            <a:pPr algn="ctr"/>
            <a:r>
              <a:rPr lang="en-GB" sz="1600" dirty="0"/>
              <a:t>super-resolution</a:t>
            </a:r>
            <a:endParaRPr lang="en-HK" sz="1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A8985A-A3F2-42FE-A56D-93AC3C32AF8F}"/>
              </a:ext>
            </a:extLst>
          </p:cNvPr>
          <p:cNvSpPr/>
          <p:nvPr/>
        </p:nvSpPr>
        <p:spPr>
          <a:xfrm>
            <a:off x="7277820" y="2777397"/>
            <a:ext cx="1343608" cy="87707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Noiseless image</a:t>
            </a:r>
          </a:p>
          <a:p>
            <a:pPr algn="ctr"/>
            <a:r>
              <a:rPr lang="en-GB" dirty="0"/>
              <a:t>HR</a:t>
            </a:r>
            <a:endParaRPr lang="en-HK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66BC2F3-7AF1-4EF8-A141-A156315172CD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5602988" y="3232509"/>
            <a:ext cx="1674832" cy="6919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5CB3D4A1-D728-41F0-BC1B-3EE6E925EDA6}"/>
                  </a:ext>
                </a:extLst>
              </p:cNvPr>
              <p:cNvSpPr/>
              <p:nvPr/>
            </p:nvSpPr>
            <p:spPr>
              <a:xfrm>
                <a:off x="753678" y="4302643"/>
                <a:ext cx="1343608" cy="87707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Noisy</a:t>
                </a:r>
              </a:p>
              <a:p>
                <a:pPr algn="ctr"/>
                <a:r>
                  <a:rPr lang="en-GB" dirty="0"/>
                  <a:t>Image </a:t>
                </a:r>
                <a:endParaRPr lang="en-GB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𝐿𝑅</m:t>
                      </m:r>
                    </m:oMath>
                  </m:oMathPara>
                </a14:m>
                <a:endParaRPr lang="en-HK" dirty="0"/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5CB3D4A1-D728-41F0-BC1B-3EE6E925ED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678" y="4302643"/>
                <a:ext cx="1343608" cy="877076"/>
              </a:xfrm>
              <a:prstGeom prst="rect">
                <a:avLst/>
              </a:prstGeom>
              <a:blipFill>
                <a:blip r:embed="rId3"/>
                <a:stretch>
                  <a:fillRect t="-5479"/>
                </a:stretch>
              </a:blip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CAAEB10-65E7-4C90-83E3-7B1011B20FEB}"/>
              </a:ext>
            </a:extLst>
          </p:cNvPr>
          <p:cNvCxnSpPr>
            <a:cxnSpLocks/>
            <a:stCxn id="23" idx="3"/>
          </p:cNvCxnSpPr>
          <p:nvPr/>
        </p:nvCxnSpPr>
        <p:spPr>
          <a:xfrm flipV="1">
            <a:off x="2097286" y="4741180"/>
            <a:ext cx="601090" cy="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2FB98A5F-6F73-40D2-B086-32BAE87CD8D3}"/>
              </a:ext>
            </a:extLst>
          </p:cNvPr>
          <p:cNvSpPr/>
          <p:nvPr/>
        </p:nvSpPr>
        <p:spPr>
          <a:xfrm>
            <a:off x="2698376" y="4341785"/>
            <a:ext cx="1796640" cy="83793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Image denoising</a:t>
            </a:r>
            <a:endParaRPr lang="en-HK" sz="16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F77BF79-2805-4910-92D3-5499A1F6D518}"/>
              </a:ext>
            </a:extLst>
          </p:cNvPr>
          <p:cNvSpPr/>
          <p:nvPr/>
        </p:nvSpPr>
        <p:spPr>
          <a:xfrm>
            <a:off x="7282523" y="4302642"/>
            <a:ext cx="1343608" cy="87707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Noiseless image</a:t>
            </a:r>
          </a:p>
          <a:p>
            <a:pPr algn="ctr"/>
            <a:r>
              <a:rPr lang="en-GB" dirty="0"/>
              <a:t>HR</a:t>
            </a:r>
            <a:endParaRPr lang="en-HK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B018AEC-69DA-4541-AD99-81AB12EA154F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4495016" y="4760752"/>
            <a:ext cx="568989" cy="2997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C08357BE-ED5C-4531-AC5E-54BD7B0605D7}"/>
              </a:ext>
            </a:extLst>
          </p:cNvPr>
          <p:cNvSpPr/>
          <p:nvPr/>
        </p:nvSpPr>
        <p:spPr>
          <a:xfrm>
            <a:off x="5064005" y="4376493"/>
            <a:ext cx="1674832" cy="80322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Image super-resolution</a:t>
            </a:r>
            <a:endParaRPr lang="en-HK" sz="1600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F11D4BF-3353-4B27-BFD3-CFCB60921FE6}"/>
              </a:ext>
            </a:extLst>
          </p:cNvPr>
          <p:cNvCxnSpPr>
            <a:cxnSpLocks/>
          </p:cNvCxnSpPr>
          <p:nvPr/>
        </p:nvCxnSpPr>
        <p:spPr>
          <a:xfrm>
            <a:off x="6738837" y="4778106"/>
            <a:ext cx="538983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24673A13-D0D2-453C-8A14-ABBE73D06A7B}"/>
                  </a:ext>
                </a:extLst>
              </p:cNvPr>
              <p:cNvSpPr/>
              <p:nvPr/>
            </p:nvSpPr>
            <p:spPr>
              <a:xfrm>
                <a:off x="753678" y="5285255"/>
                <a:ext cx="1343608" cy="87707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Noisy</a:t>
                </a:r>
              </a:p>
              <a:p>
                <a:pPr algn="ctr"/>
                <a:r>
                  <a:rPr lang="en-GB" dirty="0"/>
                  <a:t>Image </a:t>
                </a:r>
                <a:endParaRPr lang="en-GB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𝐿𝑅</m:t>
                      </m:r>
                    </m:oMath>
                  </m:oMathPara>
                </a14:m>
                <a:endParaRPr lang="en-HK" dirty="0"/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24673A13-D0D2-453C-8A14-ABBE73D06A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678" y="5285255"/>
                <a:ext cx="1343608" cy="877076"/>
              </a:xfrm>
              <a:prstGeom prst="rect">
                <a:avLst/>
              </a:prstGeom>
              <a:blipFill>
                <a:blip r:embed="rId4"/>
                <a:stretch>
                  <a:fillRect t="-5479"/>
                </a:stretch>
              </a:blip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04D4934-B20D-44BD-AC45-63D900562508}"/>
              </a:ext>
            </a:extLst>
          </p:cNvPr>
          <p:cNvCxnSpPr>
            <a:cxnSpLocks/>
            <a:stCxn id="36" idx="3"/>
          </p:cNvCxnSpPr>
          <p:nvPr/>
        </p:nvCxnSpPr>
        <p:spPr>
          <a:xfrm flipV="1">
            <a:off x="2097286" y="5723792"/>
            <a:ext cx="601090" cy="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E3EB7931-400D-41C2-9911-85D37BF25977}"/>
              </a:ext>
            </a:extLst>
          </p:cNvPr>
          <p:cNvSpPr/>
          <p:nvPr/>
        </p:nvSpPr>
        <p:spPr>
          <a:xfrm>
            <a:off x="2688453" y="5324398"/>
            <a:ext cx="1796640" cy="83793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Image super-resolution</a:t>
            </a:r>
            <a:endParaRPr lang="en-HK" sz="16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06003E1-E6C6-4A9B-8E9E-3653F1B0BCCC}"/>
              </a:ext>
            </a:extLst>
          </p:cNvPr>
          <p:cNvSpPr/>
          <p:nvPr/>
        </p:nvSpPr>
        <p:spPr>
          <a:xfrm>
            <a:off x="7272600" y="5285255"/>
            <a:ext cx="1343608" cy="87707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Noiseless image</a:t>
            </a:r>
          </a:p>
          <a:p>
            <a:pPr algn="ctr"/>
            <a:r>
              <a:rPr lang="en-GB" dirty="0"/>
              <a:t>HR</a:t>
            </a:r>
            <a:endParaRPr lang="en-HK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9C1D7CD-622D-49AA-BE3A-636C745A85C9}"/>
              </a:ext>
            </a:extLst>
          </p:cNvPr>
          <p:cNvCxnSpPr>
            <a:cxnSpLocks/>
            <a:stCxn id="38" idx="3"/>
          </p:cNvCxnSpPr>
          <p:nvPr/>
        </p:nvCxnSpPr>
        <p:spPr>
          <a:xfrm>
            <a:off x="4485093" y="5743365"/>
            <a:ext cx="568989" cy="2997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EE918309-5337-4A8F-B93E-9B8A36A1B841}"/>
              </a:ext>
            </a:extLst>
          </p:cNvPr>
          <p:cNvSpPr/>
          <p:nvPr/>
        </p:nvSpPr>
        <p:spPr>
          <a:xfrm>
            <a:off x="5054082" y="5359106"/>
            <a:ext cx="1674832" cy="80322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Image denoising</a:t>
            </a:r>
            <a:endParaRPr lang="en-HK" sz="1600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07903AC-3C2D-482E-B620-B693E2597528}"/>
              </a:ext>
            </a:extLst>
          </p:cNvPr>
          <p:cNvCxnSpPr>
            <a:cxnSpLocks/>
          </p:cNvCxnSpPr>
          <p:nvPr/>
        </p:nvCxnSpPr>
        <p:spPr>
          <a:xfrm>
            <a:off x="6728914" y="5760719"/>
            <a:ext cx="538983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301A775F-239D-4B4D-8EAD-AD6A3CA4253E}"/>
                  </a:ext>
                </a:extLst>
              </p:cNvPr>
              <p:cNvSpPr/>
              <p:nvPr/>
            </p:nvSpPr>
            <p:spPr>
              <a:xfrm>
                <a:off x="867716" y="2777397"/>
                <a:ext cx="1343608" cy="87707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Noisy</a:t>
                </a:r>
              </a:p>
              <a:p>
                <a:pPr algn="ctr"/>
                <a:r>
                  <a:rPr lang="en-GB" dirty="0"/>
                  <a:t>Image </a:t>
                </a:r>
                <a:endParaRPr lang="en-GB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𝐿𝑅</m:t>
                      </m:r>
                    </m:oMath>
                  </m:oMathPara>
                </a14:m>
                <a:endParaRPr lang="en-HK" dirty="0"/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301A775F-239D-4B4D-8EAD-AD6A3CA425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716" y="2777397"/>
                <a:ext cx="1343608" cy="877076"/>
              </a:xfrm>
              <a:prstGeom prst="rect">
                <a:avLst/>
              </a:prstGeom>
              <a:blipFill>
                <a:blip r:embed="rId5"/>
                <a:stretch>
                  <a:fillRect t="-5517"/>
                </a:stretch>
              </a:blip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21161DE-104A-4349-9576-5236E671D86E}"/>
              </a:ext>
            </a:extLst>
          </p:cNvPr>
          <p:cNvCxnSpPr>
            <a:cxnSpLocks/>
            <a:stCxn id="29" idx="3"/>
            <a:endCxn id="31" idx="1"/>
          </p:cNvCxnSpPr>
          <p:nvPr/>
        </p:nvCxnSpPr>
        <p:spPr>
          <a:xfrm>
            <a:off x="2211324" y="3215935"/>
            <a:ext cx="1431133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89399CBE-DFC3-42DB-A038-9D0EE3EDADB3}"/>
              </a:ext>
            </a:extLst>
          </p:cNvPr>
          <p:cNvSpPr/>
          <p:nvPr/>
        </p:nvSpPr>
        <p:spPr>
          <a:xfrm>
            <a:off x="3642457" y="2793970"/>
            <a:ext cx="1950608" cy="8439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Image denoising&amp;</a:t>
            </a:r>
          </a:p>
          <a:p>
            <a:pPr algn="ctr"/>
            <a:r>
              <a:rPr lang="en-GB" sz="1600" dirty="0"/>
              <a:t>super-resolution</a:t>
            </a:r>
            <a:endParaRPr lang="en-HK" sz="1600" dirty="0"/>
          </a:p>
        </p:txBody>
      </p:sp>
    </p:spTree>
    <p:extLst>
      <p:ext uri="{BB962C8B-B14F-4D97-AF65-F5344CB8AC3E}">
        <p14:creationId xmlns:p14="http://schemas.microsoft.com/office/powerpoint/2010/main" val="11691565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B7B46-F2EE-4F49-877F-2AA140428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Future work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B9252E-2F2C-48BF-9C09-39C99A5637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2. Image degradation in real case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D87DE7-61BE-4DD9-B83E-5C9DE3053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895D-4DF9-4380-8028-207DE96E9D8E}" type="slidenum">
              <a:rPr lang="en-HK" smtClean="0"/>
              <a:t>33</a:t>
            </a:fld>
            <a:endParaRPr lang="en-H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192ED6A-3951-47E3-BFE2-EA0133C33866}"/>
                  </a:ext>
                </a:extLst>
              </p:cNvPr>
              <p:cNvSpPr/>
              <p:nvPr/>
            </p:nvSpPr>
            <p:spPr>
              <a:xfrm>
                <a:off x="1040531" y="2663444"/>
                <a:ext cx="1343608" cy="87707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Image </a:t>
                </a:r>
                <a:endParaRPr lang="en-GB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GB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GB" i="1" dirty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HK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192ED6A-3951-47E3-BFE2-EA0133C338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531" y="2663444"/>
                <a:ext cx="1343608" cy="87707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6C274F5-9C1B-427C-9A78-83EC9F029CD9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2384139" y="3101982"/>
            <a:ext cx="1371600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9E4C55BC-9CB9-407C-B0DC-4F6AE560945F}"/>
              </a:ext>
            </a:extLst>
          </p:cNvPr>
          <p:cNvSpPr/>
          <p:nvPr/>
        </p:nvSpPr>
        <p:spPr>
          <a:xfrm>
            <a:off x="3762530" y="2673731"/>
            <a:ext cx="1734379" cy="8439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1600" dirty="0"/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ACB5E7E-1994-4023-BEC0-8708C0A7847E}"/>
                  </a:ext>
                </a:extLst>
              </p:cNvPr>
              <p:cNvSpPr/>
              <p:nvPr/>
            </p:nvSpPr>
            <p:spPr>
              <a:xfrm>
                <a:off x="7171742" y="2663444"/>
                <a:ext cx="1343608" cy="87707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Image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num>
                        <m:den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GB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GB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num>
                        <m:den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HK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ACB5E7E-1994-4023-BEC0-8708C0A784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1742" y="2663444"/>
                <a:ext cx="1343608" cy="877076"/>
              </a:xfrm>
              <a:prstGeom prst="rect">
                <a:avLst/>
              </a:prstGeom>
              <a:blipFill>
                <a:blip r:embed="rId3"/>
                <a:stretch>
                  <a:fillRect t="-3425"/>
                </a:stretch>
              </a:blip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F533AD1-FB2A-4F39-8D7D-020BEF6708F6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5496909" y="3095696"/>
            <a:ext cx="1674833" cy="6919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40677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DF1A5-5DAC-4E66-AEAF-4808D4CC6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13915-27A2-4CDA-879B-470B6BC421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HK" sz="1800" dirty="0"/>
              <a:t>[1] X. Wang&amp; X. Tang, "Hallucinating face by </a:t>
            </a:r>
            <a:r>
              <a:rPr lang="en-HK" sz="1800" dirty="0" err="1"/>
              <a:t>eigentransformation</a:t>
            </a:r>
            <a:r>
              <a:rPr lang="en-HK" sz="1800" dirty="0"/>
              <a:t>, " </a:t>
            </a:r>
            <a:r>
              <a:rPr lang="en-HK" sz="1800" i="1" dirty="0"/>
              <a:t>IEEE Transactions on Systems, Man, and Cybernetics</a:t>
            </a:r>
            <a:r>
              <a:rPr lang="en-HK" sz="1800" dirty="0"/>
              <a:t>, Jul 2005.</a:t>
            </a:r>
          </a:p>
          <a:p>
            <a:r>
              <a:rPr lang="en-HK" sz="1800" dirty="0"/>
              <a:t>[2] H. Chang, D. Yeung&amp; Y. </a:t>
            </a:r>
            <a:r>
              <a:rPr lang="en-HK" sz="1800" dirty="0" err="1"/>
              <a:t>Xiong</a:t>
            </a:r>
            <a:r>
              <a:rPr lang="en-HK" sz="1800" dirty="0"/>
              <a:t>, "Super-resolution through Neighbour Embedding, " </a:t>
            </a:r>
            <a:r>
              <a:rPr lang="en-HK" sz="1800" i="1" dirty="0"/>
              <a:t>IEEE Conference on Computer Vision and Pattern Recognition</a:t>
            </a:r>
            <a:r>
              <a:rPr lang="en-HK" sz="1800" dirty="0"/>
              <a:t>, 2004.</a:t>
            </a:r>
          </a:p>
          <a:p>
            <a:r>
              <a:rPr lang="en-HK" sz="1800" dirty="0"/>
              <a:t>[3] J. Yang, J. Wright&amp; T. S. Huang, "Image Super-Resolution Via Sparse Representation, “ </a:t>
            </a:r>
            <a:r>
              <a:rPr lang="en-HK" sz="1800" i="1" dirty="0"/>
              <a:t>IEEE Transactions on Image Processing</a:t>
            </a:r>
            <a:r>
              <a:rPr lang="en-HK" sz="1800" dirty="0"/>
              <a:t>, May 2010.</a:t>
            </a:r>
          </a:p>
          <a:p>
            <a:r>
              <a:rPr lang="en-HK" sz="1800" dirty="0"/>
              <a:t>[4] J. Jiang, J. Ma&amp; C. Chen, "Noise Robust Face Image Super-Resolution Through Smooth Sparse Representation, “ </a:t>
            </a:r>
            <a:r>
              <a:rPr lang="en-HK" sz="1800" i="1" dirty="0"/>
              <a:t>IEEE Transactions on Cybernetics</a:t>
            </a:r>
            <a:r>
              <a:rPr lang="en-HK" sz="1800" dirty="0"/>
              <a:t>, Nov 2017.</a:t>
            </a:r>
          </a:p>
          <a:p>
            <a:r>
              <a:rPr lang="en-HK" sz="1800" dirty="0"/>
              <a:t>[5] A. Beck and M. </a:t>
            </a:r>
            <a:r>
              <a:rPr lang="en-HK" sz="1800" dirty="0" err="1"/>
              <a:t>Teboulle</a:t>
            </a:r>
            <a:r>
              <a:rPr lang="en-HK" sz="1800" dirty="0"/>
              <a:t>, "A Fast Iterative Shrinkage-Thresholding Algorithm for Linear Inverse Problems, " </a:t>
            </a:r>
            <a:r>
              <a:rPr lang="en-HK" sz="1800" i="1" dirty="0"/>
              <a:t>Imaging Sciences</a:t>
            </a:r>
            <a:r>
              <a:rPr lang="en-HK" sz="1800" dirty="0"/>
              <a:t>, 2009.</a:t>
            </a:r>
          </a:p>
          <a:p>
            <a:endParaRPr lang="en-HK" sz="1800" dirty="0"/>
          </a:p>
          <a:p>
            <a:endParaRPr lang="en-HK" sz="1800" dirty="0"/>
          </a:p>
          <a:p>
            <a:endParaRPr lang="en-HK" sz="1800" dirty="0"/>
          </a:p>
          <a:p>
            <a:endParaRPr lang="en-HK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C28397-F1FC-4B62-87A3-81FB9F859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895D-4DF9-4380-8028-207DE96E9D8E}" type="slidenum">
              <a:rPr lang="en-HK" smtClean="0"/>
              <a:t>34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6587128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7320A-C4EF-4AE3-9960-4C43430AA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40A63-DDA3-4290-A042-313743672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HK" sz="1800" dirty="0"/>
              <a:t>[6] B. Lim, S. Son, H. Kim, S. Nah, K. Mu Lee, "Enhanced Deep Residual Networks for Single Image Super-Resolution, " IEEE Conference on Computer Vision and Pattern Recognition Workshop, 2017.</a:t>
            </a:r>
          </a:p>
          <a:p>
            <a:r>
              <a:rPr lang="en-HK" sz="1800" dirty="0"/>
              <a:t>[7] C. </a:t>
            </a:r>
            <a:r>
              <a:rPr lang="en-HK" sz="1800" dirty="0" err="1"/>
              <a:t>Ledig</a:t>
            </a:r>
            <a:r>
              <a:rPr lang="en-HK" sz="1800" dirty="0"/>
              <a:t>, L. </a:t>
            </a:r>
            <a:r>
              <a:rPr lang="en-HK" sz="1800" dirty="0" err="1"/>
              <a:t>Theis</a:t>
            </a:r>
            <a:r>
              <a:rPr lang="en-HK" sz="1800" dirty="0"/>
              <a:t>, F. </a:t>
            </a:r>
            <a:r>
              <a:rPr lang="en-HK" sz="1800" dirty="0" err="1"/>
              <a:t>Huszar</a:t>
            </a:r>
            <a:r>
              <a:rPr lang="en-HK" sz="1800" dirty="0"/>
              <a:t>, "Photo-Realistic Single Image Super-Resolution Using a Generative Adversarial Network, " IEEE Conference on Computer Vision and Pattern Recognition, Aug 2017.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DE4667-F0CA-4003-85A2-BB243FF8F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895D-4DF9-4380-8028-207DE96E9D8E}" type="slidenum">
              <a:rPr lang="en-HK" smtClean="0"/>
              <a:t>35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898198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937E9-0EC6-4D17-9923-F61EB81CF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Example-based super-resolution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1B5A3D-8896-4048-B215-955075CF9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895D-4DF9-4380-8028-207DE96E9D8E}" type="slidenum">
              <a:rPr lang="en-HK" smtClean="0"/>
              <a:t>4</a:t>
            </a:fld>
            <a:endParaRPr lang="en-HK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EBAED753-20C5-4135-8E7B-B823A42E16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3665" y="1501455"/>
            <a:ext cx="5400675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223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12171-6E1A-4B8B-8C5A-579611BED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Contributions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84DA0-4822-4455-BACD-E92EA1C8C1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GB" sz="2400" dirty="0"/>
              <a:t>Implementation of machine learning and deep learning algorithms for facial image super-resolution using C++ with </a:t>
            </a:r>
            <a:r>
              <a:rPr lang="en-GB" sz="2400" dirty="0" err="1"/>
              <a:t>OpenCV</a:t>
            </a:r>
            <a:r>
              <a:rPr lang="en-GB" sz="2400" dirty="0"/>
              <a:t> library and Python with </a:t>
            </a:r>
            <a:r>
              <a:rPr lang="en-GB" sz="2400" dirty="0" err="1"/>
              <a:t>Pytorch</a:t>
            </a:r>
            <a:r>
              <a:rPr lang="en-GB" sz="2400" dirty="0"/>
              <a:t> library</a:t>
            </a:r>
          </a:p>
          <a:p>
            <a:pPr>
              <a:lnSpc>
                <a:spcPct val="120000"/>
              </a:lnSpc>
            </a:pPr>
            <a:endParaRPr lang="en-GB" sz="2400" dirty="0"/>
          </a:p>
          <a:p>
            <a:pPr>
              <a:lnSpc>
                <a:spcPct val="120000"/>
              </a:lnSpc>
            </a:pPr>
            <a:r>
              <a:rPr lang="en-HK" sz="2400" dirty="0"/>
              <a:t>Modification and retraining the existing deep learning models for facial image super resolution</a:t>
            </a:r>
          </a:p>
          <a:p>
            <a:pPr>
              <a:lnSpc>
                <a:spcPct val="120000"/>
              </a:lnSpc>
            </a:pPr>
            <a:endParaRPr lang="en-HK" sz="2400" dirty="0"/>
          </a:p>
          <a:p>
            <a:pPr>
              <a:lnSpc>
                <a:spcPct val="120000"/>
              </a:lnSpc>
            </a:pPr>
            <a:r>
              <a:rPr lang="en-HK" sz="2400" dirty="0"/>
              <a:t>Evaluation and comparison of the performance of different methods on different datasets, with different upscaling factors, down-sampling kernels, and noise levels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F4C471-2D23-4E33-A8B0-DB0708A59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895D-4DF9-4380-8028-207DE96E9D8E}" type="slidenum">
              <a:rPr lang="en-HK" smtClean="0"/>
              <a:t>5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594102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414F8-C4E2-4843-AAE2-54A98E004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GB" dirty="0"/>
              <a:t>Problem formulation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36372-CB03-4D5F-B819-1CEABD445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20850"/>
            <a:ext cx="7886700" cy="4351338"/>
          </a:xfrm>
        </p:spPr>
        <p:txBody>
          <a:bodyPr/>
          <a:lstStyle/>
          <a:p>
            <a:r>
              <a:rPr lang="en-GB" sz="2400" dirty="0"/>
              <a:t>General Approach: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HK" sz="2400" dirty="0"/>
              <a:t>Practical Approach:</a:t>
            </a:r>
          </a:p>
          <a:p>
            <a:endParaRPr lang="en-HK" sz="2400" dirty="0"/>
          </a:p>
          <a:p>
            <a:endParaRPr lang="en-HK" sz="2400" dirty="0"/>
          </a:p>
          <a:p>
            <a:r>
              <a:rPr lang="en-HK" sz="2400" dirty="0"/>
              <a:t>Kernels: nearest neighbour, bilinear &amp; bicubic kernels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2D2A12-EC3D-404E-B010-3474F0997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895D-4DF9-4380-8028-207DE96E9D8E}" type="slidenum">
              <a:rPr lang="en-HK" smtClean="0"/>
              <a:t>6</a:t>
            </a:fld>
            <a:endParaRPr lang="en-H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B562374-0072-486D-B067-A69F7D264B49}"/>
                  </a:ext>
                </a:extLst>
              </p:cNvPr>
              <p:cNvSpPr/>
              <p:nvPr/>
            </p:nvSpPr>
            <p:spPr>
              <a:xfrm>
                <a:off x="914400" y="1803769"/>
                <a:ext cx="1343608" cy="87707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Image </a:t>
                </a:r>
                <a:endParaRPr lang="en-GB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GB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GB" i="1" dirty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HK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B562374-0072-486D-B067-A69F7D264B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1803769"/>
                <a:ext cx="1343608" cy="87707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1CEBA66-3704-4197-89DC-4110DECFA814}"/>
              </a:ext>
            </a:extLst>
          </p:cNvPr>
          <p:cNvCxnSpPr/>
          <p:nvPr/>
        </p:nvCxnSpPr>
        <p:spPr>
          <a:xfrm>
            <a:off x="2258008" y="2242307"/>
            <a:ext cx="699796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CFF18D7D-66F4-4A8D-B74E-50D65B24A658}"/>
              </a:ext>
            </a:extLst>
          </p:cNvPr>
          <p:cNvSpPr/>
          <p:nvPr/>
        </p:nvSpPr>
        <p:spPr>
          <a:xfrm>
            <a:off x="2957804" y="1819862"/>
            <a:ext cx="1343608" cy="8439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LPF</a:t>
            </a:r>
            <a:endParaRPr lang="en-HK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2745AF6-3C3C-4565-A2C6-EAE0F3DEE789}"/>
              </a:ext>
            </a:extLst>
          </p:cNvPr>
          <p:cNvSpPr/>
          <p:nvPr/>
        </p:nvSpPr>
        <p:spPr>
          <a:xfrm>
            <a:off x="4842589" y="1843138"/>
            <a:ext cx="1734379" cy="8439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Down-sampler</a:t>
            </a:r>
          </a:p>
          <a:p>
            <a:pPr algn="ctr"/>
            <a:r>
              <a:rPr lang="en-GB" dirty="0"/>
              <a:t>↓N</a:t>
            </a:r>
            <a:endParaRPr lang="en-H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8113990-A195-4DEF-825B-E2105EBABC8C}"/>
                  </a:ext>
                </a:extLst>
              </p:cNvPr>
              <p:cNvSpPr/>
              <p:nvPr/>
            </p:nvSpPr>
            <p:spPr>
              <a:xfrm>
                <a:off x="7038820" y="1803769"/>
                <a:ext cx="1343608" cy="87707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Image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num>
                        <m:den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GB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GB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num>
                        <m:den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HK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8113990-A195-4DEF-825B-E2105EBABC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8820" y="1803769"/>
                <a:ext cx="1343608" cy="877076"/>
              </a:xfrm>
              <a:prstGeom prst="rect">
                <a:avLst/>
              </a:prstGeom>
              <a:blipFill>
                <a:blip r:embed="rId3"/>
                <a:stretch>
                  <a:fillRect t="-3425"/>
                </a:stretch>
              </a:blip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49EA7BF-56EA-4CA5-B9C3-5EA296CFABE2}"/>
              </a:ext>
            </a:extLst>
          </p:cNvPr>
          <p:cNvCxnSpPr>
            <a:cxnSpLocks/>
          </p:cNvCxnSpPr>
          <p:nvPr/>
        </p:nvCxnSpPr>
        <p:spPr>
          <a:xfrm>
            <a:off x="6523628" y="2241826"/>
            <a:ext cx="46764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FDC5B05-EEB1-4F48-BA41-4ED0B9D77A4A}"/>
              </a:ext>
            </a:extLst>
          </p:cNvPr>
          <p:cNvCxnSpPr>
            <a:cxnSpLocks/>
          </p:cNvCxnSpPr>
          <p:nvPr/>
        </p:nvCxnSpPr>
        <p:spPr>
          <a:xfrm>
            <a:off x="4259328" y="2248009"/>
            <a:ext cx="583261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E00D829B-37E2-4E30-9E8C-C016EC1888EC}"/>
                  </a:ext>
                </a:extLst>
              </p:cNvPr>
              <p:cNvSpPr/>
              <p:nvPr/>
            </p:nvSpPr>
            <p:spPr>
              <a:xfrm>
                <a:off x="900818" y="3165467"/>
                <a:ext cx="1343608" cy="87707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Image </a:t>
                </a:r>
                <a:endParaRPr lang="en-GB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GB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GB" i="1" dirty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HK" dirty="0"/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E00D829B-37E2-4E30-9E8C-C016EC1888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818" y="3165467"/>
                <a:ext cx="1343608" cy="8770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2AE3C44-3E45-4017-AC2B-801124C33F9F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2244426" y="3604005"/>
            <a:ext cx="1371600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3B099F75-E3FE-46DA-B4E9-2C925877AB00}"/>
              </a:ext>
            </a:extLst>
          </p:cNvPr>
          <p:cNvSpPr/>
          <p:nvPr/>
        </p:nvSpPr>
        <p:spPr>
          <a:xfrm>
            <a:off x="3622817" y="3175754"/>
            <a:ext cx="1734379" cy="8439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Down-sampling</a:t>
            </a:r>
          </a:p>
          <a:p>
            <a:pPr algn="ctr"/>
            <a:r>
              <a:rPr lang="en-GB" sz="1600" dirty="0"/>
              <a:t>kernel</a:t>
            </a:r>
            <a:endParaRPr lang="en-HK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2CFD2F6E-E5E7-4134-85B1-075B917E4B8F}"/>
                  </a:ext>
                </a:extLst>
              </p:cNvPr>
              <p:cNvSpPr/>
              <p:nvPr/>
            </p:nvSpPr>
            <p:spPr>
              <a:xfrm>
                <a:off x="7032029" y="3165467"/>
                <a:ext cx="1343608" cy="87707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Image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num>
                        <m:den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GB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GB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num>
                        <m:den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HK" dirty="0"/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2CFD2F6E-E5E7-4134-85B1-075B917E4B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2029" y="3165467"/>
                <a:ext cx="1343608" cy="877076"/>
              </a:xfrm>
              <a:prstGeom prst="rect">
                <a:avLst/>
              </a:prstGeom>
              <a:blipFill>
                <a:blip r:embed="rId5"/>
                <a:stretch>
                  <a:fillRect t="-2740"/>
                </a:stretch>
              </a:blip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8F7C536-DD9A-4C33-98B7-A868DFBA1D8F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5357196" y="3597719"/>
            <a:ext cx="1674833" cy="6919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>
            <a:extLst>
              <a:ext uri="{FF2B5EF4-FFF2-40B4-BE49-F238E27FC236}">
                <a16:creationId xmlns:a16="http://schemas.microsoft.com/office/drawing/2014/main" id="{892AFA1D-ED0C-47D5-8EBB-C49F096BD2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65831" y="4589061"/>
            <a:ext cx="5848350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185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B4A6D-D639-419D-87A2-63440F10E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GB" dirty="0"/>
              <a:t>Datasets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C8CC9-421D-4BE3-9E71-2AB9B597F5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55134"/>
            <a:ext cx="7886700" cy="4351338"/>
          </a:xfrm>
        </p:spPr>
        <p:txBody>
          <a:bodyPr>
            <a:normAutofit/>
          </a:bodyPr>
          <a:lstStyle/>
          <a:p>
            <a:r>
              <a:rPr lang="en-GB" sz="2000" dirty="0"/>
              <a:t>Chicago face database</a:t>
            </a:r>
          </a:p>
          <a:p>
            <a:pPr lvl="1"/>
            <a:r>
              <a:rPr lang="en-HK" sz="2000" dirty="0"/>
              <a:t>200 images for training, 20 images for testing</a:t>
            </a:r>
          </a:p>
          <a:p>
            <a:pPr lvl="1"/>
            <a:r>
              <a:rPr lang="en-HK" sz="2000" dirty="0"/>
              <a:t>Face alignment is done using </a:t>
            </a:r>
            <a:r>
              <a:rPr lang="en-HK" sz="2000" dirty="0" err="1"/>
              <a:t>dlib</a:t>
            </a:r>
            <a:r>
              <a:rPr lang="en-HK" sz="2000" dirty="0"/>
              <a:t> and cropped into the size of 96x128</a:t>
            </a:r>
          </a:p>
          <a:p>
            <a:endParaRPr lang="en-GB" sz="2000" dirty="0"/>
          </a:p>
          <a:p>
            <a:pPr marL="0" indent="0">
              <a:buNone/>
            </a:pPr>
            <a:endParaRPr lang="en-GB" sz="2000" dirty="0"/>
          </a:p>
          <a:p>
            <a:r>
              <a:rPr lang="en-GB" sz="2000" dirty="0"/>
              <a:t> LFW face database</a:t>
            </a:r>
          </a:p>
          <a:p>
            <a:pPr lvl="1"/>
            <a:r>
              <a:rPr lang="en-HK" sz="2000" dirty="0"/>
              <a:t>10, 000 images for training, 20 images for testing</a:t>
            </a:r>
          </a:p>
          <a:p>
            <a:pPr lvl="1"/>
            <a:r>
              <a:rPr lang="en-HK" sz="2000" dirty="0"/>
              <a:t>Face alignment is done using </a:t>
            </a:r>
            <a:r>
              <a:rPr lang="en-HK" sz="2000" dirty="0" err="1"/>
              <a:t>dlib</a:t>
            </a:r>
            <a:r>
              <a:rPr lang="en-HK" sz="2000" dirty="0"/>
              <a:t> </a:t>
            </a:r>
            <a:r>
              <a:rPr lang="en-HK" sz="2000"/>
              <a:t>and cropped </a:t>
            </a:r>
            <a:r>
              <a:rPr lang="en-HK" sz="2000" dirty="0"/>
              <a:t>into the size of 128x128</a:t>
            </a:r>
          </a:p>
          <a:p>
            <a:pPr lvl="1"/>
            <a:endParaRPr lang="en-HK" sz="2200" dirty="0"/>
          </a:p>
          <a:p>
            <a:pPr marL="342900" lvl="1" indent="0"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315006-F947-41A6-A909-53E259A64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895D-4DF9-4380-8028-207DE96E9D8E}" type="slidenum">
              <a:rPr lang="en-HK" smtClean="0"/>
              <a:t>7</a:t>
            </a:fld>
            <a:endParaRPr lang="en-HK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EB8EFDD-3E24-433F-963C-B7B8F955F0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5840" y="2444586"/>
            <a:ext cx="2732319" cy="120560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98F87C6-49B2-4972-9C13-D868931232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3288" y="4798917"/>
            <a:ext cx="3577423" cy="1298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184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CDC7E-E103-4B2E-8EFD-249599AF7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Measurements</a:t>
            </a:r>
            <a:endParaRPr lang="en-H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926DC111-4AF9-4CC2-BCC0-8571124ED21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1530" y="1368425"/>
                <a:ext cx="7886700" cy="4351338"/>
              </a:xfrm>
            </p:spPr>
            <p:txBody>
              <a:bodyPr>
                <a:normAutofit lnSpcReduction="1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HK" sz="2200" dirty="0"/>
                  <a:t> Peak signal to noise Ratio (PSNR) 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HK" sz="2200" i="1">
                          <a:latin typeface="Cambria Math" panose="02040503050406030204" pitchFamily="18" charset="0"/>
                        </a:rPr>
                        <m:t>𝑃𝑆𝑁𝑅</m:t>
                      </m:r>
                      <m:r>
                        <a:rPr lang="en-HK" sz="2200" i="1">
                          <a:latin typeface="Cambria Math" panose="02040503050406030204" pitchFamily="18" charset="0"/>
                        </a:rPr>
                        <m:t>=10</m:t>
                      </m:r>
                      <m:sSub>
                        <m:sSubPr>
                          <m:ctrlPr>
                            <a:rPr lang="en-HK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sz="2200" i="1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n-HK" sz="2200" i="1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d>
                        <m:dPr>
                          <m:ctrlPr>
                            <a:rPr lang="en-HK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HK" sz="2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HK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HK" sz="2200" i="1">
                                      <a:latin typeface="Cambria Math" panose="02040503050406030204" pitchFamily="18" charset="0"/>
                                    </a:rPr>
                                    <m:t>𝑀𝐴𝑋</m:t>
                                  </m:r>
                                </m:e>
                                <m:sup>
                                  <m:r>
                                    <a:rPr lang="en-HK" sz="2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HK" sz="2200" i="1">
                                  <a:latin typeface="Cambria Math" panose="02040503050406030204" pitchFamily="18" charset="0"/>
                                </a:rPr>
                                <m:t>𝑀𝑆𝐸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HK" sz="2200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HK" sz="2200" dirty="0"/>
                  <a:t>	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HK" sz="2200">
                        <a:latin typeface="Cambria Math" panose="02040503050406030204" pitchFamily="18" charset="0"/>
                      </a:rPr>
                      <m:t>MSE</m:t>
                    </m:r>
                    <m:r>
                      <a:rPr lang="en-HK" sz="22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HK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HK" sz="22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HK" sz="2200">
                            <a:latin typeface="Cambria Math" panose="02040503050406030204" pitchFamily="18" charset="0"/>
                          </a:rPr>
                          <m:t>mn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ctrlPr>
                          <a:rPr lang="en-HK" sz="2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HK" sz="220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HK" sz="220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HK" sz="2200">
                            <a:latin typeface="Cambria Math" panose="02040503050406030204" pitchFamily="18" charset="0"/>
                          </a:rPr>
                          <m:t>m</m:t>
                        </m:r>
                        <m:r>
                          <a:rPr lang="en-HK" sz="22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HK" sz="220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nary>
                          <m:naryPr>
                            <m:chr m:val="∑"/>
                            <m:limLoc m:val="undOvr"/>
                            <m:ctrlPr>
                              <a:rPr lang="en-HK" sz="2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sty m:val="p"/>
                              </m:rPr>
                              <a:rPr lang="en-HK" sz="2200">
                                <a:latin typeface="Cambria Math" panose="02040503050406030204" pitchFamily="18" charset="0"/>
                              </a:rPr>
                              <m:t>j</m:t>
                            </m:r>
                            <m:r>
                              <a:rPr lang="en-HK" sz="220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HK" sz="2200">
                                <a:latin typeface="Cambria Math" panose="02040503050406030204" pitchFamily="18" charset="0"/>
                              </a:rPr>
                              <m:t>n</m:t>
                            </m:r>
                            <m:r>
                              <a:rPr lang="en-HK" sz="2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HK" sz="22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HK" sz="2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HK" sz="220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m:rPr>
                                    <m:sty m:val="p"/>
                                  </m:rPr>
                                  <a:rPr lang="en-HK" sz="2200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  <m:d>
                                  <m:dPr>
                                    <m:ctrlPr>
                                      <a:rPr lang="en-HK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HK" sz="2200"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  <m:r>
                                      <a:rPr lang="en-HK" sz="220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HK" sz="2200">
                                        <a:latin typeface="Cambria Math" panose="02040503050406030204" pitchFamily="18" charset="0"/>
                                      </a:rPr>
                                      <m:t>j</m:t>
                                    </m:r>
                                  </m:e>
                                </m:d>
                                <m:r>
                                  <a:rPr lang="en-HK" sz="2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HK" sz="2200"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  <m:d>
                                  <m:dPr>
                                    <m:ctrlPr>
                                      <a:rPr lang="en-HK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HK" sz="2200"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  <m:r>
                                      <a:rPr lang="en-HK" sz="220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HK" sz="2200">
                                        <a:latin typeface="Cambria Math" panose="02040503050406030204" pitchFamily="18" charset="0"/>
                                      </a:rPr>
                                      <m:t>j</m:t>
                                    </m:r>
                                  </m:e>
                                </m:d>
                                <m:r>
                                  <a:rPr lang="en-HK" sz="220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e>
                              <m:sup>
                                <m:r>
                                  <a:rPr lang="en-HK" sz="22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nary>
                  </m:oMath>
                </a14:m>
                <a:endParaRPr lang="en-HK" sz="2200" dirty="0"/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HK" sz="2200" dirty="0"/>
              </a:p>
              <a:p>
                <a:pPr>
                  <a:lnSpc>
                    <a:spcPct val="120000"/>
                  </a:lnSpc>
                </a:pPr>
                <a:r>
                  <a:rPr lang="en-HK" sz="2200" dirty="0"/>
                  <a:t>Structural Similarity index (SSIM)</a:t>
                </a:r>
              </a:p>
              <a:p>
                <a:pPr>
                  <a:lnSpc>
                    <a:spcPct val="120000"/>
                  </a:lnSpc>
                </a:pPr>
                <a:endParaRPr lang="en-HK" sz="2200" dirty="0"/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2200">
                          <a:latin typeface="Cambria Math" panose="02040503050406030204" pitchFamily="18" charset="0"/>
                        </a:rPr>
                        <m:t>SSIM</m:t>
                      </m:r>
                      <m:r>
                        <a:rPr lang="en-GB" sz="2200">
                          <a:latin typeface="Cambria Math" panose="02040503050406030204" pitchFamily="18" charset="0"/>
                        </a:rPr>
                        <m:t> (</m:t>
                      </m:r>
                      <m:r>
                        <m:rPr>
                          <m:sty m:val="p"/>
                        </m:rPr>
                        <a:rPr lang="en-GB" sz="220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GB" sz="220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GB" sz="2200"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GB" sz="220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HK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200" i="1">
                              <a:latin typeface="Cambria Math" panose="02040503050406030204" pitchFamily="18" charset="0"/>
                            </a:rPr>
                            <m:t>2(</m:t>
                          </m:r>
                          <m:sSub>
                            <m:sSubPr>
                              <m:ctrlPr>
                                <a:rPr lang="en-HK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2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GB" sz="2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HK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2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GB" sz="2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GB" sz="22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HK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2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GB" sz="2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sz="2200" i="1">
                              <a:latin typeface="Cambria Math" panose="02040503050406030204" pitchFamily="18" charset="0"/>
                            </a:rPr>
                            <m:t>)(2</m:t>
                          </m:r>
                          <m:sSub>
                            <m:sSubPr>
                              <m:ctrlPr>
                                <a:rPr lang="en-HK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2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GB" sz="2200" i="1">
                                  <a:latin typeface="Cambria Math" panose="02040503050406030204" pitchFamily="18" charset="0"/>
                                </a:rPr>
                                <m:t>𝑥𝑦</m:t>
                              </m:r>
                            </m:sub>
                          </m:sSub>
                          <m:r>
                            <a:rPr lang="en-GB" sz="22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HK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2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GB" sz="2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sz="22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d>
                            <m:dPr>
                              <m:ctrlPr>
                                <a:rPr lang="en-HK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HK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HK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2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GB" sz="22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GB" sz="2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GB" sz="22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HK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HK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2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GB" sz="22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GB" sz="2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GB" sz="22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HK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2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GB" sz="2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HK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HK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HK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200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GB" sz="22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GB" sz="2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GB" sz="22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HK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HK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200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GB" sz="22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GB" sz="2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GB" sz="22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HK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2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GB" sz="2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HK" sz="2200" dirty="0"/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HK" sz="2200" dirty="0"/>
              </a:p>
              <a:p>
                <a:pPr>
                  <a:lnSpc>
                    <a:spcPct val="120000"/>
                  </a:lnSpc>
                </a:pPr>
                <a:endParaRPr lang="en-HK" sz="2200" dirty="0"/>
              </a:p>
              <a:p>
                <a:pPr>
                  <a:lnSpc>
                    <a:spcPct val="120000"/>
                  </a:lnSpc>
                </a:pPr>
                <a:endParaRPr lang="en-HK" sz="2200" dirty="0"/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926DC111-4AF9-4CC2-BCC0-8571124ED2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1530" y="1368425"/>
                <a:ext cx="7886700" cy="4351338"/>
              </a:xfrm>
              <a:blipFill>
                <a:blip r:embed="rId2"/>
                <a:stretch>
                  <a:fillRect l="-850" t="-700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890E84-1CDB-4CCD-94CA-9C947B784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895D-4DF9-4380-8028-207DE96E9D8E}" type="slidenum">
              <a:rPr lang="en-HK" smtClean="0"/>
              <a:t>8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721484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E64F8E9-1790-4EBE-A235-91FBC5D13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Algorithm 1 – Eigentransformation (PCA)</a:t>
            </a:r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247C75-6596-4223-86C4-9992C1A5F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895D-4DF9-4380-8028-207DE96E9D8E}" type="slidenum">
              <a:rPr lang="en-HK" smtClean="0"/>
              <a:t>9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405960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">
      <a:majorFont>
        <a:latin typeface="Helvetica"/>
        <a:ea typeface="新細明體"/>
        <a:cs typeface=""/>
      </a:majorFont>
      <a:minorFont>
        <a:latin typeface="Helvetica"/>
        <a:ea typeface="PMingLiU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7072</TotalTime>
  <Words>1494</Words>
  <Application>Microsoft Office PowerPoint</Application>
  <PresentationFormat>On-screen Show (4:3)</PresentationFormat>
  <Paragraphs>282</Paragraphs>
  <Slides>35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Calibri</vt:lpstr>
      <vt:lpstr>Cambria Math</vt:lpstr>
      <vt:lpstr>Helvetica</vt:lpstr>
      <vt:lpstr>Times New Roman</vt:lpstr>
      <vt:lpstr>Office Theme</vt:lpstr>
      <vt:lpstr>Machine Learning for Facial Image Super-resolution</vt:lpstr>
      <vt:lpstr>Image Super-resolution (SR)</vt:lpstr>
      <vt:lpstr>Polynomial-based interpolation</vt:lpstr>
      <vt:lpstr>Example-based super-resolution</vt:lpstr>
      <vt:lpstr>Contributions</vt:lpstr>
      <vt:lpstr>Problem formulation</vt:lpstr>
      <vt:lpstr>Datasets</vt:lpstr>
      <vt:lpstr>Measurements</vt:lpstr>
      <vt:lpstr>Algorithm 1 – Eigentransformation (PCA)</vt:lpstr>
      <vt:lpstr>Algorithm 1 – Eigentransformation [1]</vt:lpstr>
      <vt:lpstr>Algorithm 1 – Eigentransformation</vt:lpstr>
      <vt:lpstr>Result 1 – Eigentransformation</vt:lpstr>
      <vt:lpstr>Algorithm 2 –  Neighbour Embedding (LLE)</vt:lpstr>
      <vt:lpstr>Algorithm 2 – Neighbour Embedding [2]</vt:lpstr>
      <vt:lpstr>Algorithm 2 – Neighbour Embedding</vt:lpstr>
      <vt:lpstr>Result 2 – Neighbour Embedding</vt:lpstr>
      <vt:lpstr>Algorithm 3 –  Sparse Representation (SR)</vt:lpstr>
      <vt:lpstr>Algorithm 3 – Sparse Representation [3] [4]</vt:lpstr>
      <vt:lpstr>Algorithm 3 – Sparse Representation</vt:lpstr>
      <vt:lpstr>Result 3 – Sparse Representation</vt:lpstr>
      <vt:lpstr>Algorithm 4 –  Convolutional Neural Network (CNN)</vt:lpstr>
      <vt:lpstr>Algorithm 4 – Convolutional Neural Network (CNN) [6]</vt:lpstr>
      <vt:lpstr>Results 4 – CNN with different down-sampling kernels</vt:lpstr>
      <vt:lpstr>Algorithm 5 –  Generative Adversarial Network (GAN)</vt:lpstr>
      <vt:lpstr>Algorithm 5 – Generative Adversarial Network (GAN) [7]</vt:lpstr>
      <vt:lpstr>Algorithm 5 – Generative Adversarial Network (GAN) </vt:lpstr>
      <vt:lpstr>Overall Results – upscaling factor 8</vt:lpstr>
      <vt:lpstr>Overall Results – upscaling factor 4</vt:lpstr>
      <vt:lpstr>Overall Results – unconstrainted dataset</vt:lpstr>
      <vt:lpstr>Overall Results – noise performance</vt:lpstr>
      <vt:lpstr>Conclusion</vt:lpstr>
      <vt:lpstr>Future work</vt:lpstr>
      <vt:lpstr>Future work</vt:lpstr>
      <vt:lpstr>References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for Facial Image Super-resolution</dc:title>
  <dc:creator>CHEUNG, Tsun Hin [Student]</dc:creator>
  <cp:lastModifiedBy>CHEUNG, Tsun Hin [Student]</cp:lastModifiedBy>
  <cp:revision>548</cp:revision>
  <cp:lastPrinted>2019-01-10T12:41:39Z</cp:lastPrinted>
  <dcterms:created xsi:type="dcterms:W3CDTF">2018-12-14T12:09:32Z</dcterms:created>
  <dcterms:modified xsi:type="dcterms:W3CDTF">2019-04-23T04:56:12Z</dcterms:modified>
</cp:coreProperties>
</file>