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301" r:id="rId10"/>
    <p:sldId id="272" r:id="rId11"/>
    <p:sldId id="265" r:id="rId12"/>
    <p:sldId id="266" r:id="rId13"/>
    <p:sldId id="267" r:id="rId14"/>
    <p:sldId id="269" r:id="rId15"/>
    <p:sldId id="268" r:id="rId16"/>
    <p:sldId id="273" r:id="rId17"/>
    <p:sldId id="271" r:id="rId18"/>
    <p:sldId id="274" r:id="rId19"/>
    <p:sldId id="275" r:id="rId20"/>
    <p:sldId id="278" r:id="rId21"/>
    <p:sldId id="279" r:id="rId22"/>
    <p:sldId id="280" r:id="rId23"/>
    <p:sldId id="292" r:id="rId24"/>
    <p:sldId id="293" r:id="rId25"/>
    <p:sldId id="294" r:id="rId26"/>
    <p:sldId id="295" r:id="rId27"/>
    <p:sldId id="296" r:id="rId28"/>
    <p:sldId id="298" r:id="rId29"/>
    <p:sldId id="283" r:id="rId30"/>
    <p:sldId id="290" r:id="rId31"/>
    <p:sldId id="291" r:id="rId32"/>
    <p:sldId id="299" r:id="rId33"/>
    <p:sldId id="287" r:id="rId34"/>
    <p:sldId id="264" r:id="rId35"/>
    <p:sldId id="300" r:id="rId36"/>
  </p:sldIdLst>
  <p:sldSz cx="9144000" cy="6858000" type="screen4x3"/>
  <p:notesSz cx="10018713" cy="68881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9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1442" cy="345604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4952" y="1"/>
            <a:ext cx="4341442" cy="345604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EE9412B3-86DC-4192-AA30-63BAA255DE23}" type="datetimeFigureOut">
              <a:rPr lang="en-HK" smtClean="0"/>
              <a:t>11/1/2019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59163" y="860425"/>
            <a:ext cx="3100387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872" y="3314928"/>
            <a:ext cx="8014970" cy="2712215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2560"/>
            <a:ext cx="4341442" cy="345603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4952" y="6542560"/>
            <a:ext cx="4341442" cy="345603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EF2B9BA6-5DC0-4C5E-BBFB-EF121B75D34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5937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C009-A262-4C75-9EFA-8AE3C472A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H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61453-25ED-4A5B-A878-BC58B0A27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H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CDCFE-437E-409E-B9FC-57914814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7713-8066-4E36-8E96-C90791C1B61A}" type="datetime1">
              <a:rPr lang="en-HK" smtClean="0"/>
              <a:t>11/1/2019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7D4D0-2C46-4794-992B-A70F9011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F898E-94CC-488C-B691-A397C33F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1933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DD66-9A20-48CB-9EBA-A066E996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4CFFC-F90C-47AB-A9FB-47F6AE3A1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CAFDA-7350-4F93-9D99-568AB0EA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484C-7F36-41A3-974B-FA3CFA58FDEB}" type="datetime1">
              <a:rPr lang="en-HK" smtClean="0"/>
              <a:t>11/1/2019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0471E-D787-4A4A-8C8F-3DC70687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54D6D-F77F-4FC9-9736-1BB32EC2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6428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298996-C88A-4566-8C6A-61FBD26F8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F7B10-E4E4-4BF3-BE17-8382F30F8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DF5DC-27AD-4ECE-8797-BBB1FD81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17EE-EB4E-44BB-A074-4E08F6FEE52A}" type="datetime1">
              <a:rPr lang="en-HK" smtClean="0"/>
              <a:t>11/1/2019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546CB-B03B-423E-A0D5-D569B442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73A1B-D17F-45F8-8F70-5D57EA0E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9179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CBDFF-9CB4-477A-919E-56CFC534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235F-3D88-4534-A6A8-BCF36F770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F1257-79CB-4BFE-9D2C-DCC6995C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56F2-96E9-469A-84E1-4535FB059596}" type="datetime1">
              <a:rPr lang="en-HK" smtClean="0"/>
              <a:t>11/1/2019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0FE76-8D0A-4ED9-8334-6F4BE6D75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EF63B-8427-4848-83D7-C8B528B4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8613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FD05F-3CE1-40C9-9C48-17DD8471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4FE56-5314-4812-982A-69E36EF21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4349D-F0A1-4DE2-92EB-B95C8D05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E38B-CE81-410C-91E1-202DD1965772}" type="datetime1">
              <a:rPr lang="en-HK" smtClean="0"/>
              <a:t>11/1/2019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ED6E8-0AF9-4204-A03F-A7611D9D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670E4-21D0-4D19-B9BE-08C8F226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1397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811B6-E62C-4478-BB38-43BB3555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65580-2884-4B7C-A09C-C0FAFAA30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94E9E-E250-48FB-BACD-A6992295F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A0036-BF2C-4E29-82ED-CD48DFEA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BE5D-7D3D-4162-8670-8E6E4D1EBEF8}" type="datetime1">
              <a:rPr lang="en-HK" smtClean="0"/>
              <a:t>11/1/2019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75862-2A34-4DF6-95E5-9AF3FC08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8C541-97A8-44F7-9252-8BE82A50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4889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C217-B710-45FB-9E46-6E93F03B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AFDD3-4172-4679-90A6-BA9C4B51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6FE30-6206-4BE2-B9FE-7C4FF44F9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5A1980-8B25-4BEE-9E4D-2E6113E5C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6C786-0594-49FC-A729-ACCAAB213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71B90-B425-4CE5-9B7D-F2CA4FC5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1635-9C15-4B9C-BFC9-2C46EB8B3739}" type="datetime1">
              <a:rPr lang="en-HK" smtClean="0"/>
              <a:t>11/1/2019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0DD57E-ED31-47AC-9003-D4357AF6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495465-04D4-4B3D-8E9F-1E1E8927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6938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C4CFB-C65F-49D9-8714-4AAAE086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FC77A-3776-48D3-8C73-A7346689F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B316-9633-46DB-BE36-70900FB0E5AB}" type="datetime1">
              <a:rPr lang="en-HK" smtClean="0"/>
              <a:t>11/1/2019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9EFEF-E928-4754-B012-93E941A78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21BDC-372B-40AC-946D-2F42E854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1578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CE7F04-68C8-4AC0-AA11-C4E7CF0D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E812-A09E-4707-B422-8F2D9458D776}" type="datetime1">
              <a:rPr lang="en-HK" smtClean="0"/>
              <a:t>11/1/2019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33AFC-AEAB-493D-8CC6-5C6C6FFA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9ACEF-F4FF-4BB7-9161-412A5737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7259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2ADF-7A14-4F04-9109-E5160FA3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9A79B-F9F4-453A-B79D-A2316EDDB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AADAC-CCE4-4E0B-A976-520C02EA1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E87B2-B802-46FD-9B5E-0D262406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1627-02E2-4F5C-8440-B417FDD16119}" type="datetime1">
              <a:rPr lang="en-HK" smtClean="0"/>
              <a:t>11/1/2019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2C718-7DE4-473D-A30B-7FE82B49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2E356-A402-43E6-AC57-3481817E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4325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F33E-B866-4A9A-A452-3C20CCBA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A182A2-206B-4B3E-928C-706FA228B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4612A-76C6-4FFC-ACD8-8E2E22BC3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39DD6-25AD-4DC7-A0AC-9BFA487B8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DBD51-C1DE-47F5-8566-E29D217761D2}" type="datetime1">
              <a:rPr lang="en-HK" smtClean="0"/>
              <a:t>11/1/2019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B09B3-2EE9-46CF-B23D-918E2968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56C2A-F9AA-49CB-91D8-4E758FD7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6328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761A50-936A-41B0-B5AD-0B311453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162A8-4B5C-4286-9C24-851E532D7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H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54C4F-59F4-438D-B681-C7587B468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4FDFB-A741-484B-A5EA-BE2A10B47CAB}" type="datetime1">
              <a:rPr lang="en-HK" smtClean="0"/>
              <a:t>11/1/2019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01D36-5AFB-44D0-9F7A-BC77BDD72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DCB22-EFB1-44F1-A5F1-43B843609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8895D-4DF9-4380-8028-207DE96E9D8E}" type="slidenum">
              <a:rPr lang="en-HK" smtClean="0"/>
              <a:pPr/>
              <a:t>‹#›</a:t>
            </a:fld>
            <a:endParaRPr lang="en-HK" dirty="0"/>
          </a:p>
        </p:txBody>
      </p:sp>
      <p:pic>
        <p:nvPicPr>
          <p:cNvPr id="7" name="Picture 2" descr="hong kong polytechnic university logoçåçæå°çµæ">
            <a:extLst>
              <a:ext uri="{FF2B5EF4-FFF2-40B4-BE49-F238E27FC236}">
                <a16:creationId xmlns:a16="http://schemas.microsoft.com/office/drawing/2014/main" id="{5B13E1FC-64F9-48CD-B9D8-3E906BC686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6391801"/>
            <a:ext cx="1899821" cy="36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60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C4FF-E118-4260-B689-709BDBD68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HK" dirty="0"/>
              <a:t>Machine Learning for Facial Image Super-resolution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6CBE9-7896-4B2F-B3EF-558DB8322D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HK" dirty="0"/>
              <a:t>CHEUNG Tsun Hin</a:t>
            </a:r>
          </a:p>
          <a:p>
            <a:r>
              <a:rPr lang="en-HK" dirty="0"/>
              <a:t>Supervisor: Prof. Kenneth LAM</a:t>
            </a:r>
          </a:p>
          <a:p>
            <a:r>
              <a:rPr lang="en-GB" dirty="0"/>
              <a:t>Department of Electronic and Information Engineering</a:t>
            </a:r>
            <a:endParaRPr lang="en-HK" dirty="0"/>
          </a:p>
          <a:p>
            <a:r>
              <a:rPr lang="en-HK" dirty="0"/>
              <a:t>Date: 11 January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0450D-EF94-4B0F-9F30-941AEAA9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7083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E08358-6992-4356-B50E-FE9D1778C6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Algorithm 1</a:t>
            </a:r>
            <a:br>
              <a:rPr lang="en-GB" dirty="0"/>
            </a:br>
            <a:r>
              <a:rPr lang="en-GB" dirty="0"/>
              <a:t>Eigen Transformation</a:t>
            </a:r>
            <a:endParaRPr lang="en-HK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9325D5B-4586-422A-8941-52C1092D3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HK" sz="1800" dirty="0"/>
              <a:t>[1] X. Wang&amp; X. Tang, "Hallucinating face by </a:t>
            </a:r>
            <a:r>
              <a:rPr lang="en-HK" sz="1800" dirty="0" err="1"/>
              <a:t>eigentransformation</a:t>
            </a:r>
            <a:r>
              <a:rPr lang="en-HK" sz="1800" dirty="0"/>
              <a:t>, " </a:t>
            </a:r>
            <a:r>
              <a:rPr lang="en-HK" sz="1800" i="1" dirty="0"/>
              <a:t>IEEE Transactions on Systems, Man, and Cybernetics</a:t>
            </a:r>
            <a:r>
              <a:rPr lang="en-HK" sz="1800" dirty="0"/>
              <a:t>, Jul 2005.</a:t>
            </a:r>
          </a:p>
          <a:p>
            <a:endParaRPr lang="en-HK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BBDC7-9B51-43D1-81D1-65C9D3F0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10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53407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14D3-CF1A-4031-A7F8-016D7FF4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- Eigen transformation</a:t>
            </a:r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72B2AF-0861-4A99-92C7-E1566093B9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Denote each training image as N-dimensional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/>
                  <a:t>and Group them into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GB" sz="2400" dirty="0"/>
                  <a:t> matrix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GB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>
                  <a:solidFill>
                    <a:prstClr val="black"/>
                  </a:solidFill>
                </a:endParaRPr>
              </a:p>
              <a:p>
                <a:pPr marL="342900" lvl="1" indent="0">
                  <a:buNone/>
                </a:pPr>
                <a:r>
                  <a:rPr lang="en-GB" sz="2200" dirty="0"/>
                  <a:t>N is the number of pixels in the image</a:t>
                </a:r>
              </a:p>
              <a:p>
                <a:pPr marL="342900" lvl="1" indent="0">
                  <a:buNone/>
                </a:pPr>
                <a:r>
                  <a:rPr lang="en-GB" sz="2200" dirty="0"/>
                  <a:t>M is the number of training samples</a:t>
                </a:r>
              </a:p>
              <a:p>
                <a:pPr lvl="0"/>
                <a:r>
                  <a:rPr lang="en-GB" sz="2400" dirty="0">
                    <a:solidFill>
                      <a:prstClr val="black"/>
                    </a:solidFill>
                  </a:rPr>
                  <a:t>Compute the mean face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GB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GB" sz="2400" dirty="0">
                    <a:solidFill>
                      <a:prstClr val="black"/>
                    </a:solidFill>
                  </a:rPr>
                  <a:t>Subtract the mean from each of the training image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GB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⃑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GB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>
                  <a:solidFill>
                    <a:prstClr val="black"/>
                  </a:solidFill>
                </a:endParaRPr>
              </a:p>
              <a:p>
                <a:pPr marL="34290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72B2AF-0861-4A99-92C7-E1566093B9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82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D29B8-FECC-4B41-93AE-01B1C695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11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42355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4036-619B-4673-BACB-7BFAEC1A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- Eigen transformation</a:t>
            </a:r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93BABB-3213-4C6C-AD42-8587AC75D5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Compute the eigenvectors of the covariance matrix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GB" sz="2400" b="0" dirty="0"/>
              </a:p>
              <a:p>
                <a:r>
                  <a:rPr lang="en-GB" sz="2400" dirty="0"/>
                  <a:t>Since N &gt;&gt; M and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2400" dirty="0"/>
                  <a:t> has at most M eigenvectors, the eigenvectors of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2400" dirty="0"/>
                  <a:t> could be first computed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GB" sz="2400" dirty="0"/>
              </a:p>
              <a:p>
                <a:r>
                  <a:rPr lang="en-GB" sz="2400" dirty="0"/>
                  <a:t>Multiply both sides by L, we have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𝐿𝑉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GB" sz="2400" dirty="0"/>
              </a:p>
              <a:p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𝐿𝑉</m:t>
                    </m:r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are the orthonormal eigenvectors of the covariance matrix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GB" sz="2400" dirty="0"/>
              </a:p>
              <a:p>
                <a:pPr lvl="0"/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93BABB-3213-4C6C-AD42-8587AC75D5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821" r="-54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B22DD-975F-4866-AEA3-E3AD5719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12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3565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37E-A1B9-4479-86ED-36570C65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- Eigen transformation</a:t>
            </a:r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FE9549-429F-4AEB-9231-B59D65D54D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Compute the weight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HK" dirty="0"/>
                  <a:t> by projecting the input LR image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HK" dirty="0"/>
                  <a:t> onto the eigenvectors: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𝐿𝑉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dirty="0"/>
              </a:p>
              <a:p>
                <a:r>
                  <a:rPr lang="en-GB" dirty="0"/>
                  <a:t>The reconstructed LR image is:</a:t>
                </a:r>
              </a:p>
              <a:p>
                <a:pPr marL="0" lv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𝐿𝑉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FE9549-429F-4AEB-9231-B59D65D54D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 r="-131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1EC4F-BBE0-4F78-BA8A-C4A337D7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13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78619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0013-2E70-4382-83C5-60858BA6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- Eigen transformation</a:t>
            </a:r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D6989C-9D83-40F4-96EA-B448425D9B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GB" dirty="0">
                    <a:solidFill>
                      <a:prstClr val="black"/>
                    </a:solidFill>
                  </a:rPr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HK" dirty="0"/>
                  <a:t>, we have</a:t>
                </a:r>
              </a:p>
              <a:p>
                <a:pPr marL="0" lv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  <a:p>
                <a:pPr marL="0" lvl="0" indent="0">
                  <a:lnSpc>
                    <a:spcPct val="150000"/>
                  </a:lnSpc>
                  <a:buNone/>
                </a:pPr>
                <a:endParaRPr lang="en-HK" dirty="0"/>
              </a:p>
              <a:p>
                <a:pPr lvl="0"/>
                <a:r>
                  <a:rPr lang="en-GB" dirty="0">
                    <a:solidFill>
                      <a:prstClr val="black"/>
                    </a:solidFill>
                  </a:rPr>
                  <a:t>Express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GB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GB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GB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HK" dirty="0">
                    <a:solidFill>
                      <a:prstClr val="black"/>
                    </a:solidFill>
                  </a:rPr>
                  <a:t>, we have</a:t>
                </a:r>
                <a:endParaRPr lang="en-HK" dirty="0"/>
              </a:p>
              <a:p>
                <a:pPr marL="0" lv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D6989C-9D83-40F4-96EA-B448425D9B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E05F5-E709-4221-892F-F22F65F2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14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01410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7693-EAC6-49A6-8292-64D810FD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- Eigen transformation</a:t>
            </a:r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0DAB06-3BBD-4F6B-8178-19A5A6A8C0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Replace each LR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GB" dirty="0"/>
                  <a:t> by HR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and mean face LR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HK" dirty="0"/>
                  <a:t> by </a:t>
                </a:r>
                <a:r>
                  <a:rPr lang="en-GB" dirty="0"/>
                  <a:t>mean face HR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H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HK" dirty="0"/>
                  <a:t> is the output super resolution image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0DAB06-3BBD-4F6B-8178-19A5A6A8C0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12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F8E79-D524-49BE-930F-4F3611E7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15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6051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41C87B-422C-4923-854E-81ED9DD51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Algorithm 2</a:t>
            </a:r>
            <a:br>
              <a:rPr lang="en-GB" dirty="0"/>
            </a:br>
            <a:r>
              <a:rPr lang="en-GB" dirty="0"/>
              <a:t>Neighbour Embedding</a:t>
            </a:r>
            <a:endParaRPr lang="en-HK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78963C5-E480-4D17-8ED6-D587B8E824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HK" sz="2000" dirty="0"/>
              <a:t>[2] H. Chang, D. Yeung&amp; Y. </a:t>
            </a:r>
            <a:r>
              <a:rPr lang="en-HK" sz="2000" dirty="0" err="1"/>
              <a:t>Xiong</a:t>
            </a:r>
            <a:r>
              <a:rPr lang="en-HK" sz="2000" dirty="0"/>
              <a:t>, "Super-resolution through Neighbour Embedding, " </a:t>
            </a:r>
            <a:r>
              <a:rPr lang="en-HK" sz="2000" i="1" dirty="0"/>
              <a:t>IEEE Computer Society Conference on Computer Vision and Pattern Recognition</a:t>
            </a:r>
            <a:r>
              <a:rPr lang="en-HK" sz="2000" dirty="0"/>
              <a:t>, 2004.</a:t>
            </a:r>
          </a:p>
          <a:p>
            <a:endParaRPr lang="en-HK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47175-6F02-41F1-8F67-E329D325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16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78638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CE5A-AAE3-436F-96D3-CE359ED5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– Neighbour Embedding</a:t>
            </a:r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BD837D-978C-4556-A159-ACDD35B638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HK" dirty="0"/>
                  <a:t>Denote the overlapping image patches of input image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en-HK" dirty="0"/>
                  <a:t>and that of training images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en-HK" dirty="0"/>
                  <a:t>.</a:t>
                </a:r>
              </a:p>
              <a:p>
                <a:endParaRPr lang="en-HK" dirty="0"/>
              </a:p>
              <a:p>
                <a:r>
                  <a:rPr lang="en-HK" dirty="0"/>
                  <a:t>Find the k nearest neighbours that have shortest square distance to the input image </a:t>
                </a:r>
              </a:p>
              <a:p>
                <a:pPr marL="0" indent="0">
                  <a:buNone/>
                </a:pPr>
                <a:endParaRPr lang="en-HK" dirty="0"/>
              </a:p>
              <a:p>
                <a:r>
                  <a:rPr lang="en-HK" dirty="0"/>
                  <a:t>Find each weight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en-HK" dirty="0"/>
                  <a:t> that best reconstruct the image patch by minimizing the 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en-H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HK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HK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</m:sSubSup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HK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HK" dirty="0"/>
              </a:p>
              <a:p>
                <a:pPr marL="0" indent="0" algn="ctr">
                  <a:buNone/>
                </a:pPr>
                <a:r>
                  <a:rPr lang="en-HK" dirty="0" err="1"/>
                  <a:t>s.t.</a:t>
                </a:r>
                <a:r>
                  <a:rPr lang="en-HK" dirty="0"/>
                  <a:t> </a:t>
                </a:r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r>
                          <a:rPr lang="en-HK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BD837D-978C-4556-A159-ACDD35B638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336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6D26E-EF4E-43F0-BEA5-8722A4F33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17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47461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DAF8-2CD5-4741-91B4-7381FF4E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– Neighbour Embedding</a:t>
            </a:r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FAF3AC-4043-4E41-B897-349920C583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Express matrix </a:t>
                </a:r>
                <a14:m>
                  <m:oMath xmlns:m="http://schemas.openxmlformats.org/officeDocument/2006/math">
                    <m:r>
                      <a:rPr lang="en-HK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=[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r>
                      <a:rPr lang="en-HK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r>
                      <a:rPr lang="en-HK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r>
                      <a:rPr lang="en-HK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HK" dirty="0"/>
                  <a:t>, and the Gram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HK" dirty="0"/>
                  <a:t>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HK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HK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HK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HK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HK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HK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HK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HK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HK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sSup>
                        <m:sSupPr>
                          <m:ctrlPr>
                            <a:rPr lang="en-HK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p>
                          <m:r>
                            <a:rPr lang="en-HK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HK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HK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HK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dirty="0"/>
              </a:p>
              <a:p>
                <a:pPr marL="0" indent="0">
                  <a:buNone/>
                </a:pPr>
                <a:endParaRPr lang="en-HK" dirty="0"/>
              </a:p>
              <a:p>
                <a:r>
                  <a:rPr lang="en-HK" dirty="0"/>
                  <a:t>The objective function could be solved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HK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HK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HK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HK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HK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HK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HK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FAF3AC-4043-4E41-B897-349920C583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96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9646A-281C-41E5-B268-1214EF9A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18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4293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C60EE-27E9-4585-B389-7C2E5885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– Neighbour Embedding</a:t>
            </a:r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E2C352-84BC-41C8-92D2-EFDA530577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HK" sz="2600" dirty="0"/>
                  <a:t>The reconstructed LR image patch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en-HK" sz="2600" dirty="0"/>
                  <a:t>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HK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HK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r>
                        <a:rPr lang="en-GB" sz="2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HK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HK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HK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HK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HK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HK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HK" sz="2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HK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HK" sz="2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HK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HK" sz="2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HK" sz="2600" dirty="0"/>
              </a:p>
              <a:p>
                <a:pPr marL="0" indent="0">
                  <a:buNone/>
                </a:pPr>
                <a:endParaRPr lang="en-HK" sz="2600" dirty="0"/>
              </a:p>
              <a:p>
                <a:r>
                  <a:rPr lang="en-HK" sz="2600" dirty="0"/>
                  <a:t>Replace the LR training patches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HK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HK" sz="26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en-HK" sz="2600" dirty="0"/>
                  <a:t> by HR ones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endParaRPr lang="en-HK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HK" dirty="0"/>
              </a:p>
              <a:p>
                <a:r>
                  <a:rPr lang="en-GB" sz="2600" dirty="0"/>
                  <a:t>Construct the HR image by the patches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en-HK" sz="2600" dirty="0"/>
                  <a:t> using averaging in the overlapping region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E2C352-84BC-41C8-92D2-EFDA530577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24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1E73C-E618-4CB7-A381-D18B88F6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19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4739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E5701-76AB-45E7-B91D-04F13F74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/>
              <a:t>What is Image Super-resolution?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290B9-25CD-4AD1-B372-E511BB3AA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Image super resolution (SR) is the technique that estimates the high resolution (HR) image from a low resolution (LR) image.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605BD-209D-4F15-A0C7-3D31FB4A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2</a:t>
            </a:fld>
            <a:endParaRPr lang="en-HK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9E102B-A72E-499D-A747-68A3EEBFA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7932"/>
            <a:ext cx="9144000" cy="259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73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41C87B-422C-4923-854E-81ED9DD51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Algorithm 3</a:t>
            </a:r>
            <a:br>
              <a:rPr lang="en-GB" dirty="0"/>
            </a:br>
            <a:r>
              <a:rPr lang="en-GB" dirty="0"/>
              <a:t>Sparse Representation</a:t>
            </a:r>
            <a:endParaRPr lang="en-HK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78963C5-E480-4D17-8ED6-D587B8E824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HK" dirty="0"/>
              <a:t>[3] J. Yang, J. Wright&amp; T. S. Huang, "Image Super-Resolution Via Sparse Representation, "</a:t>
            </a:r>
            <a:r>
              <a:rPr lang="en-HK" i="1" dirty="0"/>
              <a:t>IEEE Transactions on Image Processing</a:t>
            </a:r>
            <a:r>
              <a:rPr lang="en-HK" dirty="0"/>
              <a:t>, May 2010.</a:t>
            </a:r>
          </a:p>
          <a:p>
            <a:pPr algn="l"/>
            <a:r>
              <a:rPr lang="en-HK" dirty="0"/>
              <a:t>[4] J. Jiang, J. Ma&amp; C. Chen, "Noise Robust Face Image Super-Resolution Through Smooth Sparse Representation, "</a:t>
            </a:r>
            <a:r>
              <a:rPr lang="en-HK" i="1" dirty="0"/>
              <a:t>IEEE Transactions on Cybernetics</a:t>
            </a:r>
            <a:r>
              <a:rPr lang="en-HK" dirty="0"/>
              <a:t>, Nov 2017.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47175-6F02-41F1-8F67-E329D325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20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19695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A904-8070-4BFB-A62F-E2ECE649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– Sparse Representation</a:t>
            </a:r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D3938-8DA1-4906-B70D-C033304655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Denote the overlapping image patch of input image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en-HK" dirty="0"/>
                  <a:t>and that of training image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en-HK" dirty="0"/>
                  <a:t>.</a:t>
                </a:r>
              </a:p>
              <a:p>
                <a:pPr marL="0" indent="0">
                  <a:buNone/>
                </a:pPr>
                <a:endParaRPr lang="en-HK" dirty="0"/>
              </a:p>
              <a:p>
                <a:r>
                  <a:rPr lang="en-HK" dirty="0"/>
                  <a:t>Find the weight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en-HK" dirty="0"/>
                  <a:t> that best reconstructs the image patch by minimizing the 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en-H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HK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HK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HK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HK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HK" dirty="0"/>
              </a:p>
              <a:p>
                <a:pPr marL="0" indent="0" algn="ctr">
                  <a:buNone/>
                </a:pPr>
                <a:r>
                  <a:rPr lang="en-HK" dirty="0" err="1"/>
                  <a:t>s.t.</a:t>
                </a:r>
                <a:r>
                  <a:rPr lang="en-HK" dirty="0"/>
                  <a:t> </a:t>
                </a:r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r>
                          <a:rPr lang="en-HK" i="1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r>
                          <a:rPr lang="en-HK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</m:e>
                    </m:nary>
                    <m:r>
                      <a:rPr lang="en-HK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D3938-8DA1-4906-B70D-C033304655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2F6A-6AF3-4F7D-BFA1-7EA07114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21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49550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C6A4-2935-46FA-9017-C5248D3D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– Sparse Representation</a:t>
            </a:r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682EA9-93AC-45F8-A91C-1AFD8A7F66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HK" dirty="0"/>
                  <a:t>Rewrite the optimization problem into the Lagrange multiplier form:</a:t>
                </a:r>
              </a:p>
              <a:p>
                <a:endParaRPr lang="en-HK" dirty="0"/>
              </a:p>
              <a:p>
                <a:pPr marL="0" indent="0" algn="ctr">
                  <a:buNone/>
                </a:pPr>
                <a:r>
                  <a:rPr lang="en-HK" sz="2400" dirty="0"/>
                  <a:t>min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H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HK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HK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HK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HK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  <m:r>
                              <a:rPr lang="en-HK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HK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HK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HK" sz="2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HK" sz="24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HK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HK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HK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HK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HK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HK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HK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HK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HK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HK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HK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HK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HK" sz="24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HK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HK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nary>
                      <m:naryPr>
                        <m:chr m:val="∑"/>
                        <m:limLoc m:val="undOvr"/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HK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HK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HK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HK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HK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HK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  <m:r>
                                  <a:rPr lang="en-HK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HK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HK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HK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HK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HK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</m:oMath>
                </a14:m>
                <a:endParaRPr lang="en-HK" sz="2400" dirty="0"/>
              </a:p>
              <a:p>
                <a:pPr marL="0" indent="0" algn="ctr">
                  <a:buNone/>
                </a:pPr>
                <a:endParaRPr lang="en-HK" dirty="0"/>
              </a:p>
              <a:p>
                <a:pPr marL="0" indent="0" algn="ctr">
                  <a:buNone/>
                </a:pPr>
                <a:r>
                  <a:rPr lang="en-HK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HK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HK" dirty="0"/>
                  <a:t> are non-negative parameters.</a:t>
                </a:r>
              </a:p>
              <a:p>
                <a:pPr marL="0" indent="0">
                  <a:buNone/>
                </a:pPr>
                <a:endParaRPr lang="en-HK" dirty="0"/>
              </a:p>
              <a:p>
                <a:r>
                  <a:rPr lang="en-HK" dirty="0"/>
                  <a:t>The least square is smooth while the regularized terms are non-smooth</a:t>
                </a:r>
              </a:p>
              <a:p>
                <a:r>
                  <a:rPr lang="en-HK" dirty="0"/>
                  <a:t>It can be solved by Fast Iterative Shrinkage-Thresholding Algorithm (FISTA) [5]</a:t>
                </a:r>
              </a:p>
              <a:p>
                <a:pPr marL="0" indent="0">
                  <a:buNone/>
                </a:pPr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682EA9-93AC-45F8-A91C-1AFD8A7F66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3922" r="-1855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7F33A-B2E2-4A33-9F73-F87CA55D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22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84252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A19F-3791-4035-9CE0-E012DF949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– Sparse Representation</a:t>
            </a:r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AA06D-57C5-45C4-BD88-7689463462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HK" dirty="0"/>
                  <a:t>The reconstructed LR image patch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en-HK" dirty="0"/>
                  <a:t>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HK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HK" dirty="0"/>
              </a:p>
              <a:p>
                <a:pPr marL="0" indent="0">
                  <a:buNone/>
                </a:pPr>
                <a:endParaRPr lang="en-HK" dirty="0"/>
              </a:p>
              <a:p>
                <a:r>
                  <a:rPr lang="en-HK" dirty="0"/>
                  <a:t>Replace the LR training patches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en-HK" dirty="0"/>
                  <a:t> by HR ones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endParaRPr lang="en-H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HK" dirty="0"/>
              </a:p>
              <a:p>
                <a:r>
                  <a:rPr lang="en-GB" dirty="0"/>
                  <a:t>Construct the HR image by the patches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en-HK" dirty="0"/>
                  <a:t> using averaging in the overlapping region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AA06D-57C5-45C4-BD88-7689463462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1961" b="-224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9E0CD-D116-47EE-B0B1-7566D82F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23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03465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1EB1-224F-4A7C-8286-75B1E892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 – Eigen transformation</a:t>
            </a:r>
            <a:endParaRPr lang="en-HK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C41355D-71AB-4343-872B-820486252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084221"/>
              </p:ext>
            </p:extLst>
          </p:nvPr>
        </p:nvGraphicFramePr>
        <p:xfrm>
          <a:off x="470517" y="2246556"/>
          <a:ext cx="8492770" cy="1686251"/>
        </p:xfrm>
        <a:graphic>
          <a:graphicData uri="http://schemas.openxmlformats.org/drawingml/2006/table">
            <a:tbl>
              <a:tblPr firstRow="1" firstCol="1" bandRow="1"/>
              <a:tblGrid>
                <a:gridCol w="1529398">
                  <a:extLst>
                    <a:ext uri="{9D8B030D-6E8A-4147-A177-3AD203B41FA5}">
                      <a16:colId xmlns:a16="http://schemas.microsoft.com/office/drawing/2014/main" val="1581119536"/>
                    </a:ext>
                  </a:extLst>
                </a:gridCol>
                <a:gridCol w="853024">
                  <a:extLst>
                    <a:ext uri="{9D8B030D-6E8A-4147-A177-3AD203B41FA5}">
                      <a16:colId xmlns:a16="http://schemas.microsoft.com/office/drawing/2014/main" val="3181406059"/>
                    </a:ext>
                  </a:extLst>
                </a:gridCol>
                <a:gridCol w="853024">
                  <a:extLst>
                    <a:ext uri="{9D8B030D-6E8A-4147-A177-3AD203B41FA5}">
                      <a16:colId xmlns:a16="http://schemas.microsoft.com/office/drawing/2014/main" val="4044066736"/>
                    </a:ext>
                  </a:extLst>
                </a:gridCol>
                <a:gridCol w="853024">
                  <a:extLst>
                    <a:ext uri="{9D8B030D-6E8A-4147-A177-3AD203B41FA5}">
                      <a16:colId xmlns:a16="http://schemas.microsoft.com/office/drawing/2014/main" val="4243079339"/>
                    </a:ext>
                  </a:extLst>
                </a:gridCol>
                <a:gridCol w="880860">
                  <a:extLst>
                    <a:ext uri="{9D8B030D-6E8A-4147-A177-3AD203B41FA5}">
                      <a16:colId xmlns:a16="http://schemas.microsoft.com/office/drawing/2014/main" val="2347602762"/>
                    </a:ext>
                  </a:extLst>
                </a:gridCol>
                <a:gridCol w="880860">
                  <a:extLst>
                    <a:ext uri="{9D8B030D-6E8A-4147-A177-3AD203B41FA5}">
                      <a16:colId xmlns:a16="http://schemas.microsoft.com/office/drawing/2014/main" val="3768547446"/>
                    </a:ext>
                  </a:extLst>
                </a:gridCol>
                <a:gridCol w="880860">
                  <a:extLst>
                    <a:ext uri="{9D8B030D-6E8A-4147-A177-3AD203B41FA5}">
                      <a16:colId xmlns:a16="http://schemas.microsoft.com/office/drawing/2014/main" val="780330640"/>
                    </a:ext>
                  </a:extLst>
                </a:gridCol>
                <a:gridCol w="880860">
                  <a:extLst>
                    <a:ext uri="{9D8B030D-6E8A-4147-A177-3AD203B41FA5}">
                      <a16:colId xmlns:a16="http://schemas.microsoft.com/office/drawing/2014/main" val="560583237"/>
                    </a:ext>
                  </a:extLst>
                </a:gridCol>
                <a:gridCol w="880860">
                  <a:extLst>
                    <a:ext uri="{9D8B030D-6E8A-4147-A177-3AD203B41FA5}">
                      <a16:colId xmlns:a16="http://schemas.microsoft.com/office/drawing/2014/main" val="4090095993"/>
                    </a:ext>
                  </a:extLst>
                </a:gridCol>
              </a:tblGrid>
              <a:tr h="53715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200" b="1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M</a:t>
                      </a:r>
                      <a:endParaRPr lang="en-HK" sz="22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200" b="1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25</a:t>
                      </a:r>
                      <a:endParaRPr lang="en-HK" sz="22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200" b="1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50</a:t>
                      </a:r>
                      <a:endParaRPr lang="en-HK" sz="22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200" b="1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75</a:t>
                      </a:r>
                      <a:endParaRPr lang="en-HK" sz="22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200" b="1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100</a:t>
                      </a:r>
                      <a:endParaRPr lang="en-HK" sz="22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200" b="1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125</a:t>
                      </a:r>
                      <a:endParaRPr lang="en-HK" sz="22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200" b="1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150</a:t>
                      </a:r>
                      <a:endParaRPr lang="en-HK" sz="22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200" b="1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175</a:t>
                      </a:r>
                      <a:endParaRPr lang="en-HK" sz="22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200" b="1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200</a:t>
                      </a:r>
                      <a:endParaRPr lang="en-HK" sz="22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912839"/>
                  </a:ext>
                </a:extLst>
              </a:tr>
              <a:tr h="114909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200" b="1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PSNR (dB)</a:t>
                      </a:r>
                      <a:endParaRPr lang="en-HK" sz="22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20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23.73</a:t>
                      </a:r>
                      <a:endParaRPr lang="en-HK" sz="22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20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24.73</a:t>
                      </a:r>
                      <a:endParaRPr lang="en-HK" sz="22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20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25.29</a:t>
                      </a:r>
                      <a:endParaRPr lang="en-HK" sz="22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2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25.76</a:t>
                      </a:r>
                      <a:endParaRPr lang="en-HK" sz="22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2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26.05</a:t>
                      </a:r>
                      <a:endParaRPr lang="en-HK" sz="22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20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26.34</a:t>
                      </a:r>
                      <a:endParaRPr lang="en-HK" sz="22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2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26.41</a:t>
                      </a:r>
                      <a:endParaRPr lang="en-HK" sz="22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2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26.39</a:t>
                      </a:r>
                      <a:endParaRPr lang="en-HK" sz="22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56950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E2AF9-F47D-456C-8402-C852D9B3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24</a:t>
            </a:fld>
            <a:endParaRPr lang="en-H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2BF540-192E-47BB-9D85-195A6555F8BC}"/>
              </a:ext>
            </a:extLst>
          </p:cNvPr>
          <p:cNvSpPr txBox="1"/>
          <p:nvPr/>
        </p:nvSpPr>
        <p:spPr>
          <a:xfrm>
            <a:off x="628650" y="4837979"/>
            <a:ext cx="68443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Too many training samples reduces the performance</a:t>
            </a:r>
            <a:endParaRPr lang="en-HK" sz="2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341470-2994-406C-9118-70FC5E1F889A}"/>
              </a:ext>
            </a:extLst>
          </p:cNvPr>
          <p:cNvSpPr/>
          <p:nvPr/>
        </p:nvSpPr>
        <p:spPr>
          <a:xfrm>
            <a:off x="2188345" y="3826236"/>
            <a:ext cx="4572000" cy="8788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algn="ctr">
              <a:lnSpc>
                <a:spcPct val="150000"/>
              </a:lnSpc>
              <a:spcAft>
                <a:spcPts val="600"/>
              </a:spcAft>
            </a:pPr>
            <a:r>
              <a:rPr lang="en-HK" b="1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Table 1 the results using different number of training samples M</a:t>
            </a:r>
            <a:endParaRPr lang="en-HK" sz="16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09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1F23-76D6-4994-AE38-F9A37920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 – Neighbour Embedding</a:t>
            </a:r>
            <a:endParaRPr lang="en-HK" dirty="0"/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C97FAA2C-982C-4272-A26E-225C1B2A0E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06274"/>
              </p:ext>
            </p:extLst>
          </p:nvPr>
        </p:nvGraphicFramePr>
        <p:xfrm>
          <a:off x="2106116" y="1551888"/>
          <a:ext cx="4869624" cy="1242873"/>
        </p:xfrm>
        <a:graphic>
          <a:graphicData uri="http://schemas.openxmlformats.org/drawingml/2006/table">
            <a:tbl>
              <a:tblPr firstRow="1" firstCol="1" bandRow="1"/>
              <a:tblGrid>
                <a:gridCol w="1659255">
                  <a:extLst>
                    <a:ext uri="{9D8B030D-6E8A-4147-A177-3AD203B41FA5}">
                      <a16:colId xmlns:a16="http://schemas.microsoft.com/office/drawing/2014/main" val="4194765209"/>
                    </a:ext>
                  </a:extLst>
                </a:gridCol>
                <a:gridCol w="1070123">
                  <a:extLst>
                    <a:ext uri="{9D8B030D-6E8A-4147-A177-3AD203B41FA5}">
                      <a16:colId xmlns:a16="http://schemas.microsoft.com/office/drawing/2014/main" val="782893985"/>
                    </a:ext>
                  </a:extLst>
                </a:gridCol>
                <a:gridCol w="1070123">
                  <a:extLst>
                    <a:ext uri="{9D8B030D-6E8A-4147-A177-3AD203B41FA5}">
                      <a16:colId xmlns:a16="http://schemas.microsoft.com/office/drawing/2014/main" val="2104841623"/>
                    </a:ext>
                  </a:extLst>
                </a:gridCol>
                <a:gridCol w="1070123">
                  <a:extLst>
                    <a:ext uri="{9D8B030D-6E8A-4147-A177-3AD203B41FA5}">
                      <a16:colId xmlns:a16="http://schemas.microsoft.com/office/drawing/2014/main" val="1001230278"/>
                    </a:ext>
                  </a:extLst>
                </a:gridCol>
              </a:tblGrid>
              <a:tr h="4142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000" b="1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k</a:t>
                      </a:r>
                      <a:endParaRPr lang="en-HK" sz="20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000" b="1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en-HK" sz="20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000" b="1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en-HK" sz="2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000" b="1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en-HK" sz="2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518871"/>
                  </a:ext>
                </a:extLst>
              </a:tr>
              <a:tr h="4142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000" b="1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PSNR (dB)</a:t>
                      </a:r>
                      <a:endParaRPr lang="en-HK" sz="20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26.73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26.73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26.68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287939"/>
                  </a:ext>
                </a:extLst>
              </a:tr>
              <a:tr h="4142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000" b="1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SSIM</a:t>
                      </a:r>
                      <a:endParaRPr lang="en-HK" sz="20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0.800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0.8027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0.8025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0886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F34AD-971B-44C2-9252-F43E32FA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25</a:t>
            </a:fld>
            <a:endParaRPr lang="en-HK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601F96C-15AA-4134-AFC8-C79863CE9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704070"/>
              </p:ext>
            </p:extLst>
          </p:nvPr>
        </p:nvGraphicFramePr>
        <p:xfrm>
          <a:off x="2137188" y="3747033"/>
          <a:ext cx="4869624" cy="1242873"/>
        </p:xfrm>
        <a:graphic>
          <a:graphicData uri="http://schemas.openxmlformats.org/drawingml/2006/table">
            <a:tbl>
              <a:tblPr firstRow="1" firstCol="1" bandRow="1"/>
              <a:tblGrid>
                <a:gridCol w="1659255">
                  <a:extLst>
                    <a:ext uri="{9D8B030D-6E8A-4147-A177-3AD203B41FA5}">
                      <a16:colId xmlns:a16="http://schemas.microsoft.com/office/drawing/2014/main" val="2299157717"/>
                    </a:ext>
                  </a:extLst>
                </a:gridCol>
                <a:gridCol w="1070123">
                  <a:extLst>
                    <a:ext uri="{9D8B030D-6E8A-4147-A177-3AD203B41FA5}">
                      <a16:colId xmlns:a16="http://schemas.microsoft.com/office/drawing/2014/main" val="528591254"/>
                    </a:ext>
                  </a:extLst>
                </a:gridCol>
                <a:gridCol w="1070123">
                  <a:extLst>
                    <a:ext uri="{9D8B030D-6E8A-4147-A177-3AD203B41FA5}">
                      <a16:colId xmlns:a16="http://schemas.microsoft.com/office/drawing/2014/main" val="2966952585"/>
                    </a:ext>
                  </a:extLst>
                </a:gridCol>
                <a:gridCol w="1070123">
                  <a:extLst>
                    <a:ext uri="{9D8B030D-6E8A-4147-A177-3AD203B41FA5}">
                      <a16:colId xmlns:a16="http://schemas.microsoft.com/office/drawing/2014/main" val="3386794845"/>
                    </a:ext>
                  </a:extLst>
                </a:gridCol>
              </a:tblGrid>
              <a:tr h="4142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000" b="1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k</a:t>
                      </a:r>
                      <a:endParaRPr lang="en-HK" sz="20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000" b="1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en-HK" sz="20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000" b="1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en-HK" sz="2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000" b="1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en-HK" sz="2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068931"/>
                  </a:ext>
                </a:extLst>
              </a:tr>
              <a:tr h="4142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000" b="1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PSNR (dB)</a:t>
                      </a:r>
                      <a:endParaRPr lang="en-HK" sz="20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27.16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27.26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27.24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187988"/>
                  </a:ext>
                </a:extLst>
              </a:tr>
              <a:tr h="4142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000" b="1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SSIM</a:t>
                      </a:r>
                      <a:endParaRPr lang="en-HK" sz="20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0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0.798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0.806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0.809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630159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C2D3841B-A4BA-43A7-A0C0-432F8AFE7A57}"/>
              </a:ext>
            </a:extLst>
          </p:cNvPr>
          <p:cNvSpPr/>
          <p:nvPr/>
        </p:nvSpPr>
        <p:spPr>
          <a:xfrm>
            <a:off x="741284" y="5853338"/>
            <a:ext cx="6556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values of k is optimal at 3 using 3x3 windows</a:t>
            </a:r>
            <a:endParaRPr lang="en-HK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8D3570-33F5-443B-A220-50578534F291}"/>
              </a:ext>
            </a:extLst>
          </p:cNvPr>
          <p:cNvSpPr/>
          <p:nvPr/>
        </p:nvSpPr>
        <p:spPr>
          <a:xfrm>
            <a:off x="2254928" y="2645503"/>
            <a:ext cx="4572000" cy="8788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>
              <a:lnSpc>
                <a:spcPct val="150000"/>
              </a:lnSpc>
              <a:spcAft>
                <a:spcPts val="600"/>
              </a:spcAft>
            </a:pPr>
            <a:r>
              <a:rPr lang="en-HK" b="1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Table 2 the result using windows size of 5x5 and different values of k neighbours</a:t>
            </a:r>
            <a:endParaRPr lang="en-HK" sz="16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B8E75E-34AE-4D02-AA1E-151AE98AD2D3}"/>
              </a:ext>
            </a:extLst>
          </p:cNvPr>
          <p:cNvSpPr/>
          <p:nvPr/>
        </p:nvSpPr>
        <p:spPr>
          <a:xfrm>
            <a:off x="2286000" y="4840763"/>
            <a:ext cx="4572000" cy="8788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>
              <a:lnSpc>
                <a:spcPct val="150000"/>
              </a:lnSpc>
              <a:spcAft>
                <a:spcPts val="600"/>
              </a:spcAft>
            </a:pPr>
            <a:r>
              <a:rPr lang="en-HK" b="1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Table 3 the result using windows size of 3x3 and different values of k neighbours</a:t>
            </a:r>
            <a:endParaRPr lang="en-HK" sz="16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936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9FBE-9808-4632-9359-FB2CCF0E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 – Sparse Representation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47369-FBDB-46B7-9114-ACB7B71D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26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2ED52DC-C160-4AB1-A69E-973B3F04FD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9770052"/>
                  </p:ext>
                </p:extLst>
              </p:nvPr>
            </p:nvGraphicFramePr>
            <p:xfrm>
              <a:off x="1196580" y="1970844"/>
              <a:ext cx="6750840" cy="176259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02398">
                      <a:extLst>
                        <a:ext uri="{9D8B030D-6E8A-4147-A177-3AD203B41FA5}">
                          <a16:colId xmlns:a16="http://schemas.microsoft.com/office/drawing/2014/main" val="1254368110"/>
                        </a:ext>
                      </a:extLst>
                    </a:gridCol>
                    <a:gridCol w="1336443">
                      <a:extLst>
                        <a:ext uri="{9D8B030D-6E8A-4147-A177-3AD203B41FA5}">
                          <a16:colId xmlns:a16="http://schemas.microsoft.com/office/drawing/2014/main" val="1178905498"/>
                        </a:ext>
                      </a:extLst>
                    </a:gridCol>
                    <a:gridCol w="1337333">
                      <a:extLst>
                        <a:ext uri="{9D8B030D-6E8A-4147-A177-3AD203B41FA5}">
                          <a16:colId xmlns:a16="http://schemas.microsoft.com/office/drawing/2014/main" val="791177201"/>
                        </a:ext>
                      </a:extLst>
                    </a:gridCol>
                    <a:gridCol w="1337333">
                      <a:extLst>
                        <a:ext uri="{9D8B030D-6E8A-4147-A177-3AD203B41FA5}">
                          <a16:colId xmlns:a16="http://schemas.microsoft.com/office/drawing/2014/main" val="1540674917"/>
                        </a:ext>
                      </a:extLst>
                    </a:gridCol>
                    <a:gridCol w="1337333">
                      <a:extLst>
                        <a:ext uri="{9D8B030D-6E8A-4147-A177-3AD203B41FA5}">
                          <a16:colId xmlns:a16="http://schemas.microsoft.com/office/drawing/2014/main" val="3767749410"/>
                        </a:ext>
                      </a:extLst>
                    </a:gridCol>
                  </a:tblGrid>
                  <a:tr h="58753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HK" sz="2000" b="1" i="1">
                                        <a:effectLst/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2000" b="1" i="1" smtClean="0">
                                        <a:effectLst/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HK" sz="2000" b="1" i="1" smtClean="0">
                                        <a:effectLst/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HK" sz="2000" b="1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b="1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en-HK" sz="2000" b="1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b="1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0.001</a:t>
                          </a:r>
                          <a:endParaRPr lang="en-HK" sz="200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b="1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0.0001</a:t>
                          </a:r>
                          <a:endParaRPr lang="en-HK" sz="200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b="1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0.00001</a:t>
                          </a:r>
                          <a:endParaRPr lang="en-HK" sz="200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64332348"/>
                      </a:ext>
                    </a:extLst>
                  </a:tr>
                  <a:tr h="58753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b="1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PSNR (dB)</a:t>
                          </a:r>
                          <a:endParaRPr lang="en-HK" sz="2000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26.90</a:t>
                          </a:r>
                          <a:endParaRPr lang="en-HK" sz="2000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27.71</a:t>
                          </a:r>
                          <a:endParaRPr lang="en-HK" sz="2000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28.02</a:t>
                          </a:r>
                          <a:endParaRPr lang="en-HK" sz="2000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28.02</a:t>
                          </a:r>
                          <a:endParaRPr lang="en-HK" sz="2000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4046700"/>
                      </a:ext>
                    </a:extLst>
                  </a:tr>
                  <a:tr h="58753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b="1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SSIM</a:t>
                          </a:r>
                          <a:endParaRPr lang="en-HK" sz="2000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0.793</a:t>
                          </a:r>
                          <a:endParaRPr lang="en-HK" sz="200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0.828</a:t>
                          </a:r>
                          <a:endParaRPr lang="en-HK" sz="200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0.838</a:t>
                          </a:r>
                          <a:endParaRPr lang="en-HK" sz="2000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0.838</a:t>
                          </a:r>
                          <a:endParaRPr lang="en-HK" sz="2000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750372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2ED52DC-C160-4AB1-A69E-973B3F04FD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9770052"/>
                  </p:ext>
                </p:extLst>
              </p:nvPr>
            </p:nvGraphicFramePr>
            <p:xfrm>
              <a:off x="1196580" y="1970844"/>
              <a:ext cx="6750840" cy="176259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02398">
                      <a:extLst>
                        <a:ext uri="{9D8B030D-6E8A-4147-A177-3AD203B41FA5}">
                          <a16:colId xmlns:a16="http://schemas.microsoft.com/office/drawing/2014/main" val="1254368110"/>
                        </a:ext>
                      </a:extLst>
                    </a:gridCol>
                    <a:gridCol w="1336443">
                      <a:extLst>
                        <a:ext uri="{9D8B030D-6E8A-4147-A177-3AD203B41FA5}">
                          <a16:colId xmlns:a16="http://schemas.microsoft.com/office/drawing/2014/main" val="1178905498"/>
                        </a:ext>
                      </a:extLst>
                    </a:gridCol>
                    <a:gridCol w="1337333">
                      <a:extLst>
                        <a:ext uri="{9D8B030D-6E8A-4147-A177-3AD203B41FA5}">
                          <a16:colId xmlns:a16="http://schemas.microsoft.com/office/drawing/2014/main" val="791177201"/>
                        </a:ext>
                      </a:extLst>
                    </a:gridCol>
                    <a:gridCol w="1337333">
                      <a:extLst>
                        <a:ext uri="{9D8B030D-6E8A-4147-A177-3AD203B41FA5}">
                          <a16:colId xmlns:a16="http://schemas.microsoft.com/office/drawing/2014/main" val="1540674917"/>
                        </a:ext>
                      </a:extLst>
                    </a:gridCol>
                    <a:gridCol w="1337333">
                      <a:extLst>
                        <a:ext uri="{9D8B030D-6E8A-4147-A177-3AD203B41FA5}">
                          <a16:colId xmlns:a16="http://schemas.microsoft.com/office/drawing/2014/main" val="3767749410"/>
                        </a:ext>
                      </a:extLst>
                    </a:gridCol>
                  </a:tblGrid>
                  <a:tr h="5875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35" t="-1031" r="-382609" b="-20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b="1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en-HK" sz="2000" b="1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b="1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0.001</a:t>
                          </a:r>
                          <a:endParaRPr lang="en-HK" sz="200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b="1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0.0001</a:t>
                          </a:r>
                          <a:endParaRPr lang="en-HK" sz="200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b="1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0.00001</a:t>
                          </a:r>
                          <a:endParaRPr lang="en-HK" sz="200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64332348"/>
                      </a:ext>
                    </a:extLst>
                  </a:tr>
                  <a:tr h="58753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b="1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PSNR (dB)</a:t>
                          </a:r>
                          <a:endParaRPr lang="en-HK" sz="2000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26.90</a:t>
                          </a:r>
                          <a:endParaRPr lang="en-HK" sz="2000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27.71</a:t>
                          </a:r>
                          <a:endParaRPr lang="en-HK" sz="2000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28.02</a:t>
                          </a:r>
                          <a:endParaRPr lang="en-HK" sz="2000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28.02</a:t>
                          </a:r>
                          <a:endParaRPr lang="en-HK" sz="2000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4046700"/>
                      </a:ext>
                    </a:extLst>
                  </a:tr>
                  <a:tr h="58753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b="1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SSIM</a:t>
                          </a:r>
                          <a:endParaRPr lang="en-HK" sz="2000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0.793</a:t>
                          </a:r>
                          <a:endParaRPr lang="en-HK" sz="200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0.828</a:t>
                          </a:r>
                          <a:endParaRPr lang="en-HK" sz="200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0.838</a:t>
                          </a:r>
                          <a:endParaRPr lang="en-HK" sz="2000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0.838</a:t>
                          </a:r>
                          <a:endParaRPr lang="en-HK" sz="2000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7503727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E997BB5-B916-40A2-9818-23FD654E6DB8}"/>
                  </a:ext>
                </a:extLst>
              </p:cNvPr>
              <p:cNvSpPr/>
              <p:nvPr/>
            </p:nvSpPr>
            <p:spPr>
              <a:xfrm>
                <a:off x="1019267" y="4871132"/>
                <a:ext cx="655615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is optimal at 0.0001</a:t>
                </a:r>
                <a:endParaRPr lang="en-H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E997BB5-B916-40A2-9818-23FD654E6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67" y="4871132"/>
                <a:ext cx="6556159" cy="369332"/>
              </a:xfrm>
              <a:prstGeom prst="rect">
                <a:avLst/>
              </a:prstGeom>
              <a:blipFill>
                <a:blip r:embed="rId3"/>
                <a:stretch>
                  <a:fillRect l="-743" t="-8197" b="-2459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62CF153-6565-49E1-A4FA-85CBDE84CD9A}"/>
                  </a:ext>
                </a:extLst>
              </p:cNvPr>
              <p:cNvSpPr/>
              <p:nvPr/>
            </p:nvSpPr>
            <p:spPr>
              <a:xfrm>
                <a:off x="2286000" y="3615015"/>
                <a:ext cx="4572000" cy="87889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28600" algn="ctr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HK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Table 4 the result using values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1" i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b="1" i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𝝀</m:t>
                        </m:r>
                      </m:e>
                      <m:sub>
                        <m:r>
                          <a:rPr lang="en-HK" b="1" i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HK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1" i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b="1" i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𝝀</m:t>
                        </m:r>
                      </m:e>
                      <m:sub>
                        <m:r>
                          <a:rPr lang="en-HK" b="1" i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HK" b="1" i="1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HK" b="1" i="1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HK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for noiseless images</a:t>
                </a:r>
                <a:endParaRPr lang="en-HK" sz="1600" dirty="0">
                  <a:effectLst/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62CF153-6565-49E1-A4FA-85CBDE84CD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615015"/>
                <a:ext cx="4572000" cy="878895"/>
              </a:xfrm>
              <a:prstGeom prst="rect">
                <a:avLst/>
              </a:prstGeom>
              <a:blipFill>
                <a:blip r:embed="rId4"/>
                <a:stretch>
                  <a:fillRect r="-133" b="-972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63361F2-7471-4969-A5B8-91A98627573C}"/>
                  </a:ext>
                </a:extLst>
              </p:cNvPr>
              <p:cNvSpPr/>
              <p:nvPr/>
            </p:nvSpPr>
            <p:spPr>
              <a:xfrm>
                <a:off x="628650" y="5617686"/>
                <a:ext cx="4572000" cy="108606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HK" dirty="0"/>
                  <a:t>min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HK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HK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HK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HK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HK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nary>
                      <m:naryPr>
                        <m:chr m:val="∑"/>
                        <m:limLoc m:val="undOvr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</m:oMath>
                </a14:m>
                <a:endParaRPr lang="en-HK" dirty="0"/>
              </a:p>
              <a:p>
                <a:pPr algn="ctr"/>
                <a:endParaRPr lang="en-HK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63361F2-7471-4969-A5B8-91A9862757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617686"/>
                <a:ext cx="4572000" cy="1086067"/>
              </a:xfrm>
              <a:prstGeom prst="rect">
                <a:avLst/>
              </a:prstGeom>
              <a:blipFill>
                <a:blip r:embed="rId5"/>
                <a:stretch>
                  <a:fillRect t="-33708" b="-3314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174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B010-DEED-415D-AA2D-38C48384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 – Sparse Representation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55390-5756-4AA9-A50D-02F967F1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27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3B2A218-471B-48B2-8DC6-EDA0A6D6D1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1986671"/>
                  </p:ext>
                </p:extLst>
              </p:nvPr>
            </p:nvGraphicFramePr>
            <p:xfrm>
              <a:off x="1376038" y="1797072"/>
              <a:ext cx="6391924" cy="235617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277704">
                      <a:extLst>
                        <a:ext uri="{9D8B030D-6E8A-4147-A177-3AD203B41FA5}">
                          <a16:colId xmlns:a16="http://schemas.microsoft.com/office/drawing/2014/main" val="1545894678"/>
                        </a:ext>
                      </a:extLst>
                    </a:gridCol>
                    <a:gridCol w="1278555">
                      <a:extLst>
                        <a:ext uri="{9D8B030D-6E8A-4147-A177-3AD203B41FA5}">
                          <a16:colId xmlns:a16="http://schemas.microsoft.com/office/drawing/2014/main" val="654015002"/>
                        </a:ext>
                      </a:extLst>
                    </a:gridCol>
                    <a:gridCol w="1278555">
                      <a:extLst>
                        <a:ext uri="{9D8B030D-6E8A-4147-A177-3AD203B41FA5}">
                          <a16:colId xmlns:a16="http://schemas.microsoft.com/office/drawing/2014/main" val="643999848"/>
                        </a:ext>
                      </a:extLst>
                    </a:gridCol>
                    <a:gridCol w="1278555">
                      <a:extLst>
                        <a:ext uri="{9D8B030D-6E8A-4147-A177-3AD203B41FA5}">
                          <a16:colId xmlns:a16="http://schemas.microsoft.com/office/drawing/2014/main" val="1460881713"/>
                        </a:ext>
                      </a:extLst>
                    </a:gridCol>
                    <a:gridCol w="1278555">
                      <a:extLst>
                        <a:ext uri="{9D8B030D-6E8A-4147-A177-3AD203B41FA5}">
                          <a16:colId xmlns:a16="http://schemas.microsoft.com/office/drawing/2014/main" val="2556792309"/>
                        </a:ext>
                      </a:extLst>
                    </a:gridCol>
                  </a:tblGrid>
                  <a:tr h="87733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HK" sz="2000" b="1" i="1">
                                        <a:effectLst/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2000" b="1" i="1" smtClean="0">
                                        <a:effectLst/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HK" sz="2000" b="1" i="1" smtClean="0">
                                        <a:effectLst/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HK" sz="2000" b="1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b="1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en-HK" sz="2000" b="1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b="1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0.001</a:t>
                          </a:r>
                          <a:endParaRPr lang="en-HK" sz="2000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b="1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0.0001</a:t>
                          </a:r>
                          <a:endParaRPr lang="en-HK" sz="200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b="1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0.00</a:t>
                          </a:r>
                          <a:endParaRPr lang="en-HK" sz="200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9375313"/>
                      </a:ext>
                    </a:extLst>
                  </a:tr>
                  <a:tr h="61333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b="1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PSNR (dB)</a:t>
                          </a:r>
                          <a:endParaRPr lang="en-HK" sz="200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26.99</a:t>
                          </a:r>
                          <a:endParaRPr lang="en-HK" sz="2000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27.78</a:t>
                          </a:r>
                          <a:endParaRPr lang="en-HK" sz="2000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27.98</a:t>
                          </a:r>
                          <a:endParaRPr lang="en-HK" sz="2000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28.02</a:t>
                          </a:r>
                          <a:endParaRPr lang="en-HK" sz="200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2910453"/>
                      </a:ext>
                    </a:extLst>
                  </a:tr>
                  <a:tr h="61333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b="1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SSIM</a:t>
                          </a:r>
                          <a:endParaRPr lang="en-HK" sz="2000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0.806</a:t>
                          </a:r>
                          <a:endParaRPr lang="en-HK" sz="2000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0.831</a:t>
                          </a:r>
                          <a:endParaRPr lang="en-HK" sz="200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0.837</a:t>
                          </a:r>
                          <a:endParaRPr lang="en-HK" sz="2000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0.838</a:t>
                          </a:r>
                          <a:endParaRPr lang="en-HK" sz="2000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09985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3B2A218-471B-48B2-8DC6-EDA0A6D6D1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1986671"/>
                  </p:ext>
                </p:extLst>
              </p:nvPr>
            </p:nvGraphicFramePr>
            <p:xfrm>
              <a:off x="1376038" y="1797072"/>
              <a:ext cx="6391924" cy="235617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277704">
                      <a:extLst>
                        <a:ext uri="{9D8B030D-6E8A-4147-A177-3AD203B41FA5}">
                          <a16:colId xmlns:a16="http://schemas.microsoft.com/office/drawing/2014/main" val="1545894678"/>
                        </a:ext>
                      </a:extLst>
                    </a:gridCol>
                    <a:gridCol w="1278555">
                      <a:extLst>
                        <a:ext uri="{9D8B030D-6E8A-4147-A177-3AD203B41FA5}">
                          <a16:colId xmlns:a16="http://schemas.microsoft.com/office/drawing/2014/main" val="654015002"/>
                        </a:ext>
                      </a:extLst>
                    </a:gridCol>
                    <a:gridCol w="1278555">
                      <a:extLst>
                        <a:ext uri="{9D8B030D-6E8A-4147-A177-3AD203B41FA5}">
                          <a16:colId xmlns:a16="http://schemas.microsoft.com/office/drawing/2014/main" val="643999848"/>
                        </a:ext>
                      </a:extLst>
                    </a:gridCol>
                    <a:gridCol w="1278555">
                      <a:extLst>
                        <a:ext uri="{9D8B030D-6E8A-4147-A177-3AD203B41FA5}">
                          <a16:colId xmlns:a16="http://schemas.microsoft.com/office/drawing/2014/main" val="1460881713"/>
                        </a:ext>
                      </a:extLst>
                    </a:gridCol>
                    <a:gridCol w="1278555">
                      <a:extLst>
                        <a:ext uri="{9D8B030D-6E8A-4147-A177-3AD203B41FA5}">
                          <a16:colId xmlns:a16="http://schemas.microsoft.com/office/drawing/2014/main" val="2556792309"/>
                        </a:ext>
                      </a:extLst>
                    </a:gridCol>
                  </a:tblGrid>
                  <a:tr h="8773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6" t="-694" r="-400952" b="-17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b="1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en-HK" sz="2000" b="1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b="1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0.001</a:t>
                          </a:r>
                          <a:endParaRPr lang="en-HK" sz="2000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b="1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0.0001</a:t>
                          </a:r>
                          <a:endParaRPr lang="en-HK" sz="200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b="1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0.00</a:t>
                          </a:r>
                          <a:endParaRPr lang="en-HK" sz="200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9375313"/>
                      </a:ext>
                    </a:extLst>
                  </a:tr>
                  <a:tr h="86550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b="1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PSNR (dB)</a:t>
                          </a:r>
                          <a:endParaRPr lang="en-HK" sz="200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26.99</a:t>
                          </a:r>
                          <a:endParaRPr lang="en-HK" sz="2000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27.78</a:t>
                          </a:r>
                          <a:endParaRPr lang="en-HK" sz="2000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27.98</a:t>
                          </a:r>
                          <a:endParaRPr lang="en-HK" sz="2000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28.02</a:t>
                          </a:r>
                          <a:endParaRPr lang="en-HK" sz="200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2910453"/>
                      </a:ext>
                    </a:extLst>
                  </a:tr>
                  <a:tr h="61333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b="1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SSIM</a:t>
                          </a:r>
                          <a:endParaRPr lang="en-HK" sz="2000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0.806</a:t>
                          </a:r>
                          <a:endParaRPr lang="en-HK" sz="2000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0.831</a:t>
                          </a:r>
                          <a:endParaRPr lang="en-HK" sz="200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0.837</a:t>
                          </a:r>
                          <a:endParaRPr lang="en-HK" sz="2000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0.838</a:t>
                          </a:r>
                          <a:endParaRPr lang="en-HK" sz="2000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099852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0320DC-D836-4D5A-BC61-00B1C334AAD3}"/>
                  </a:ext>
                </a:extLst>
              </p:cNvPr>
              <p:cNvSpPr/>
              <p:nvPr/>
            </p:nvSpPr>
            <p:spPr>
              <a:xfrm>
                <a:off x="912735" y="5169553"/>
                <a:ext cx="42530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i="1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GB" dirty="0"/>
                  <a:t> is optimal when there is no noise</a:t>
                </a:r>
                <a:endParaRPr lang="en-HK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0320DC-D836-4D5A-BC61-00B1C334A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5" y="5169553"/>
                <a:ext cx="4253024" cy="369332"/>
              </a:xfrm>
              <a:prstGeom prst="rect">
                <a:avLst/>
              </a:prstGeom>
              <a:blipFill>
                <a:blip r:embed="rId3"/>
                <a:stretch>
                  <a:fillRect t="-8197" r="-430" b="-2459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246E718-1D68-4C97-988A-4D199B7DD5A0}"/>
                  </a:ext>
                </a:extLst>
              </p:cNvPr>
              <p:cNvSpPr/>
              <p:nvPr/>
            </p:nvSpPr>
            <p:spPr>
              <a:xfrm>
                <a:off x="2286000" y="4006572"/>
                <a:ext cx="4572000" cy="87889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28600" algn="ctr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HK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Table 5 the result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1" i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b="1" i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𝝀</m:t>
                        </m:r>
                      </m:e>
                      <m:sub>
                        <m:r>
                          <a:rPr lang="en-HK" b="1" i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HK" b="1" i="1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HK" b="1" i="1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HK" b="1" i="1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HK" b="1" i="1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𝟎𝟎𝟎𝟏</m:t>
                    </m:r>
                  </m:oMath>
                </a14:m>
                <a:r>
                  <a:rPr lang="en-HK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and </a:t>
                </a:r>
                <a:r>
                  <a:rPr lang="en-GB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different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1" i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b="1" i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𝝀</m:t>
                        </m:r>
                      </m:e>
                      <m:sub>
                        <m:r>
                          <a:rPr lang="en-HK" b="1" i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HK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for noiseless images</a:t>
                </a:r>
                <a:endParaRPr lang="en-HK" sz="1600" dirty="0">
                  <a:effectLst/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246E718-1D68-4C97-988A-4D199B7DD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006572"/>
                <a:ext cx="4572000" cy="878895"/>
              </a:xfrm>
              <a:prstGeom prst="rect">
                <a:avLst/>
              </a:prstGeom>
              <a:blipFill>
                <a:blip r:embed="rId4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61FAF2-AC39-4277-8DC1-0FB333BC0D2B}"/>
                  </a:ext>
                </a:extLst>
              </p:cNvPr>
              <p:cNvSpPr/>
              <p:nvPr/>
            </p:nvSpPr>
            <p:spPr>
              <a:xfrm>
                <a:off x="628650" y="5617686"/>
                <a:ext cx="4572000" cy="108606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HK" dirty="0"/>
                  <a:t>min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HK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HK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HK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HK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HK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nary>
                      <m:naryPr>
                        <m:chr m:val="∑"/>
                        <m:limLoc m:val="undOvr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</m:oMath>
                </a14:m>
                <a:endParaRPr lang="en-HK" dirty="0"/>
              </a:p>
              <a:p>
                <a:pPr algn="ctr"/>
                <a:endParaRPr lang="en-HK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61FAF2-AC39-4277-8DC1-0FB333BC0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617686"/>
                <a:ext cx="4572000" cy="1086067"/>
              </a:xfrm>
              <a:prstGeom prst="rect">
                <a:avLst/>
              </a:prstGeom>
              <a:blipFill>
                <a:blip r:embed="rId2"/>
                <a:stretch>
                  <a:fillRect t="-33708" b="-3314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345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B010-DEED-415D-AA2D-38C48384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 – Sparse Representation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55390-5756-4AA9-A50D-02F967F1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28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3B2A218-471B-48B2-8DC6-EDA0A6D6D1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6381684"/>
                  </p:ext>
                </p:extLst>
              </p:nvPr>
            </p:nvGraphicFramePr>
            <p:xfrm>
              <a:off x="1376038" y="1797072"/>
              <a:ext cx="6391924" cy="235617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277704">
                      <a:extLst>
                        <a:ext uri="{9D8B030D-6E8A-4147-A177-3AD203B41FA5}">
                          <a16:colId xmlns:a16="http://schemas.microsoft.com/office/drawing/2014/main" val="1545894678"/>
                        </a:ext>
                      </a:extLst>
                    </a:gridCol>
                    <a:gridCol w="1278555">
                      <a:extLst>
                        <a:ext uri="{9D8B030D-6E8A-4147-A177-3AD203B41FA5}">
                          <a16:colId xmlns:a16="http://schemas.microsoft.com/office/drawing/2014/main" val="654015002"/>
                        </a:ext>
                      </a:extLst>
                    </a:gridCol>
                    <a:gridCol w="1278555">
                      <a:extLst>
                        <a:ext uri="{9D8B030D-6E8A-4147-A177-3AD203B41FA5}">
                          <a16:colId xmlns:a16="http://schemas.microsoft.com/office/drawing/2014/main" val="643999848"/>
                        </a:ext>
                      </a:extLst>
                    </a:gridCol>
                    <a:gridCol w="1278555">
                      <a:extLst>
                        <a:ext uri="{9D8B030D-6E8A-4147-A177-3AD203B41FA5}">
                          <a16:colId xmlns:a16="http://schemas.microsoft.com/office/drawing/2014/main" val="1460881713"/>
                        </a:ext>
                      </a:extLst>
                    </a:gridCol>
                    <a:gridCol w="1278555">
                      <a:extLst>
                        <a:ext uri="{9D8B030D-6E8A-4147-A177-3AD203B41FA5}">
                          <a16:colId xmlns:a16="http://schemas.microsoft.com/office/drawing/2014/main" val="2556792309"/>
                        </a:ext>
                      </a:extLst>
                    </a:gridCol>
                  </a:tblGrid>
                  <a:tr h="87733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HK" sz="2000" b="1" i="1">
                                        <a:effectLst/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sz="2000" b="1" i="1" smtClean="0">
                                        <a:effectLst/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HK" sz="2000" b="1" i="1" smtClean="0">
                                        <a:effectLst/>
                                        <a:latin typeface="Cambria Math" panose="02040503050406030204" pitchFamily="18" charset="0"/>
                                        <a:ea typeface="PMingLiU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HK" sz="2000" b="1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b="1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en-HK" sz="2000" b="1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b="1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0.001</a:t>
                          </a:r>
                          <a:endParaRPr lang="en-HK" sz="2000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b="1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0.0001</a:t>
                          </a:r>
                          <a:endParaRPr lang="en-HK" sz="200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b="1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0.00</a:t>
                          </a:r>
                          <a:endParaRPr lang="en-HK" sz="200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9375313"/>
                      </a:ext>
                    </a:extLst>
                  </a:tr>
                  <a:tr h="61333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b="1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PSNR (dB)</a:t>
                          </a:r>
                          <a:endParaRPr lang="en-HK" sz="200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latinLnBrk="0" hangingPunct="1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26.25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latinLnBrk="0" hangingPunct="1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26.22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latinLnBrk="0" hangingPunct="1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kern="12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26.17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latinLnBrk="0" hangingPunct="1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kern="12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26.14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2910453"/>
                      </a:ext>
                    </a:extLst>
                  </a:tr>
                  <a:tr h="61333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b="1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SSIM</a:t>
                          </a:r>
                          <a:endParaRPr lang="en-HK" sz="2000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latinLnBrk="0" hangingPunct="1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kern="12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0.777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latinLnBrk="0" hangingPunct="1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0.771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latinLnBrk="0" hangingPunct="1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0.767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latinLnBrk="0" hangingPunct="1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0.766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09985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3B2A218-471B-48B2-8DC6-EDA0A6D6D1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6381684"/>
                  </p:ext>
                </p:extLst>
              </p:nvPr>
            </p:nvGraphicFramePr>
            <p:xfrm>
              <a:off x="1376038" y="1797072"/>
              <a:ext cx="6391924" cy="235617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277704">
                      <a:extLst>
                        <a:ext uri="{9D8B030D-6E8A-4147-A177-3AD203B41FA5}">
                          <a16:colId xmlns:a16="http://schemas.microsoft.com/office/drawing/2014/main" val="1545894678"/>
                        </a:ext>
                      </a:extLst>
                    </a:gridCol>
                    <a:gridCol w="1278555">
                      <a:extLst>
                        <a:ext uri="{9D8B030D-6E8A-4147-A177-3AD203B41FA5}">
                          <a16:colId xmlns:a16="http://schemas.microsoft.com/office/drawing/2014/main" val="654015002"/>
                        </a:ext>
                      </a:extLst>
                    </a:gridCol>
                    <a:gridCol w="1278555">
                      <a:extLst>
                        <a:ext uri="{9D8B030D-6E8A-4147-A177-3AD203B41FA5}">
                          <a16:colId xmlns:a16="http://schemas.microsoft.com/office/drawing/2014/main" val="643999848"/>
                        </a:ext>
                      </a:extLst>
                    </a:gridCol>
                    <a:gridCol w="1278555">
                      <a:extLst>
                        <a:ext uri="{9D8B030D-6E8A-4147-A177-3AD203B41FA5}">
                          <a16:colId xmlns:a16="http://schemas.microsoft.com/office/drawing/2014/main" val="1460881713"/>
                        </a:ext>
                      </a:extLst>
                    </a:gridCol>
                    <a:gridCol w="1278555">
                      <a:extLst>
                        <a:ext uri="{9D8B030D-6E8A-4147-A177-3AD203B41FA5}">
                          <a16:colId xmlns:a16="http://schemas.microsoft.com/office/drawing/2014/main" val="2556792309"/>
                        </a:ext>
                      </a:extLst>
                    </a:gridCol>
                  </a:tblGrid>
                  <a:tr h="8773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6" t="-694" r="-400952" b="-17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b="1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en-HK" sz="2000" b="1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b="1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0.001</a:t>
                          </a:r>
                          <a:endParaRPr lang="en-HK" sz="2000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b="1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0.0001</a:t>
                          </a:r>
                          <a:endParaRPr lang="en-HK" sz="200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b="1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0.00</a:t>
                          </a:r>
                          <a:endParaRPr lang="en-HK" sz="200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9375313"/>
                      </a:ext>
                    </a:extLst>
                  </a:tr>
                  <a:tr h="86550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b="1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PSNR (dB)</a:t>
                          </a:r>
                          <a:endParaRPr lang="en-HK" sz="200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latinLnBrk="0" hangingPunct="1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26.25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latinLnBrk="0" hangingPunct="1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26.22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latinLnBrk="0" hangingPunct="1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kern="12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26.17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latinLnBrk="0" hangingPunct="1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kern="12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26.14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2910453"/>
                      </a:ext>
                    </a:extLst>
                  </a:tr>
                  <a:tr h="61333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b="1" dirty="0"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SSIM</a:t>
                          </a:r>
                          <a:endParaRPr lang="en-HK" sz="2000" dirty="0">
                            <a:effectLst/>
                            <a:latin typeface="Calibri" panose="020F0502020204030204" pitchFamily="34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latinLnBrk="0" hangingPunct="1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kern="120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0.777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latinLnBrk="0" hangingPunct="1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0.771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latinLnBrk="0" hangingPunct="1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0.767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685800" rtl="0" eaLnBrk="1" latinLnBrk="0" hangingPunct="1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HK" sz="20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PMingLiU" panose="02020500000000000000" pitchFamily="18" charset="-120"/>
                              <a:cs typeface="Times New Roman" panose="02020603050405020304" pitchFamily="18" charset="0"/>
                            </a:rPr>
                            <a:t>0.766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099852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0320DC-D836-4D5A-BC61-00B1C334AAD3}"/>
                  </a:ext>
                </a:extLst>
              </p:cNvPr>
              <p:cNvSpPr/>
              <p:nvPr/>
            </p:nvSpPr>
            <p:spPr>
              <a:xfrm>
                <a:off x="929047" y="5142920"/>
                <a:ext cx="72859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A suitable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HK" dirty="0"/>
                  <a:t> improves the performance when there is noise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0320DC-D836-4D5A-BC61-00B1C334A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47" y="5142920"/>
                <a:ext cx="7285905" cy="369332"/>
              </a:xfrm>
              <a:prstGeom prst="rect">
                <a:avLst/>
              </a:prstGeom>
              <a:blipFill>
                <a:blip r:embed="rId3"/>
                <a:stretch>
                  <a:fillRect l="-669" t="-10000" r="-418" b="-2666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049792E-47EC-4981-9FB9-845A776D2472}"/>
                  </a:ext>
                </a:extLst>
              </p:cNvPr>
              <p:cNvSpPr/>
              <p:nvPr/>
            </p:nvSpPr>
            <p:spPr>
              <a:xfrm>
                <a:off x="2119544" y="4006572"/>
                <a:ext cx="4904912" cy="878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algn="ctr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HK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Table 6 the result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1" i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b="1" i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𝝀</m:t>
                        </m:r>
                      </m:e>
                      <m:sub>
                        <m:r>
                          <a:rPr lang="en-HK" b="1" i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HK" b="1" i="1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HK" b="1" i="1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HK" b="1" i="1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HK" b="1" i="1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𝟎𝟎𝟎𝟏</m:t>
                    </m:r>
                  </m:oMath>
                </a14:m>
                <a:r>
                  <a:rPr lang="en-HK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and </a:t>
                </a:r>
                <a:r>
                  <a:rPr lang="en-GB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different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1" i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b="1" i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𝝀</m:t>
                        </m:r>
                      </m:e>
                      <m:sub>
                        <m:r>
                          <a:rPr lang="en-HK" b="1" i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HK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for noisy testing (σ = 0.05)</a:t>
                </a:r>
                <a:endParaRPr lang="en-HK" sz="1600" dirty="0">
                  <a:effectLst/>
                  <a:latin typeface="Calibri" panose="020F0502020204030204" pitchFamily="34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049792E-47EC-4981-9FB9-845A776D24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544" y="4006572"/>
                <a:ext cx="4904912" cy="878895"/>
              </a:xfrm>
              <a:prstGeom prst="rect">
                <a:avLst/>
              </a:prstGeom>
              <a:blipFill>
                <a:blip r:embed="rId4"/>
                <a:stretch>
                  <a:fillRect r="-746" b="-972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9BA819-E4E0-43BF-85C0-A9EBE5CFC41C}"/>
                  </a:ext>
                </a:extLst>
              </p:cNvPr>
              <p:cNvSpPr/>
              <p:nvPr/>
            </p:nvSpPr>
            <p:spPr>
              <a:xfrm>
                <a:off x="628650" y="5617686"/>
                <a:ext cx="4572000" cy="108606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en-HK" dirty="0"/>
                  <a:t>min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HK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HK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HK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HK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HK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nary>
                      <m:naryPr>
                        <m:chr m:val="∑"/>
                        <m:limLoc m:val="undOvr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</m:oMath>
                </a14:m>
                <a:endParaRPr lang="en-HK" dirty="0"/>
              </a:p>
              <a:p>
                <a:pPr algn="ctr"/>
                <a:endParaRPr lang="en-HK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9BA819-E4E0-43BF-85C0-A9EBE5CFC4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617686"/>
                <a:ext cx="4572000" cy="1086067"/>
              </a:xfrm>
              <a:prstGeom prst="rect">
                <a:avLst/>
              </a:prstGeom>
              <a:blipFill>
                <a:blip r:embed="rId5"/>
                <a:stretch>
                  <a:fillRect t="-33708" b="-3314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140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95818-40C1-4B95-8865-69965EDA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Result</a:t>
            </a:r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D6CB65D0-033E-48E9-BAB1-A60D61B3FC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800673"/>
              </p:ext>
            </p:extLst>
          </p:nvPr>
        </p:nvGraphicFramePr>
        <p:xfrm>
          <a:off x="834521" y="2208784"/>
          <a:ext cx="7474957" cy="3789860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850957">
                  <a:extLst>
                    <a:ext uri="{9D8B030D-6E8A-4147-A177-3AD203B41FA5}">
                      <a16:colId xmlns:a16="http://schemas.microsoft.com/office/drawing/2014/main" val="648364158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1292037034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95535053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1053831939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37488627"/>
                    </a:ext>
                  </a:extLst>
                </a:gridCol>
              </a:tblGrid>
              <a:tr h="1051826">
                <a:tc>
                  <a:txBody>
                    <a:bodyPr/>
                    <a:lstStyle/>
                    <a:p>
                      <a:pPr algn="ctr"/>
                      <a:r>
                        <a:rPr lang="en-HK" sz="2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endParaRPr lang="en-HK" sz="2100" dirty="0"/>
                    </a:p>
                  </a:txBody>
                  <a:tcPr marL="87652" marR="87652" marT="43826" marB="438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600" dirty="0"/>
                        <a:t>Bicubic</a:t>
                      </a:r>
                    </a:p>
                  </a:txBody>
                  <a:tcPr marL="87652" marR="87652" marT="43826" marB="438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E</a:t>
                      </a:r>
                      <a:r>
                        <a:rPr lang="en-HK" altLang="zh-TW" sz="1600" dirty="0" err="1"/>
                        <a:t>igen</a:t>
                      </a:r>
                      <a:endParaRPr lang="en-HK" altLang="zh-TW" sz="1600" dirty="0"/>
                    </a:p>
                    <a:p>
                      <a:pPr algn="ctr"/>
                      <a:r>
                        <a:rPr lang="en-HK" altLang="zh-TW" sz="1600" dirty="0"/>
                        <a:t>Transformation</a:t>
                      </a:r>
                      <a:endParaRPr lang="en-HK" sz="1600" dirty="0"/>
                    </a:p>
                  </a:txBody>
                  <a:tcPr marL="87652" marR="87652" marT="43826" marB="438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600" dirty="0"/>
                        <a:t>Neighbour</a:t>
                      </a:r>
                    </a:p>
                    <a:p>
                      <a:pPr algn="ctr"/>
                      <a:r>
                        <a:rPr lang="en-HK" sz="1600" dirty="0"/>
                        <a:t>Embedding</a:t>
                      </a:r>
                    </a:p>
                  </a:txBody>
                  <a:tcPr marL="87652" marR="87652" marT="43826" marB="438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600" dirty="0"/>
                        <a:t>Sparse</a:t>
                      </a:r>
                    </a:p>
                    <a:p>
                      <a:pPr algn="ctr"/>
                      <a:r>
                        <a:rPr lang="en-HK" sz="1600" dirty="0"/>
                        <a:t>Representation</a:t>
                      </a:r>
                    </a:p>
                  </a:txBody>
                  <a:tcPr marL="87652" marR="87652" marT="43826" marB="43826"/>
                </a:tc>
                <a:extLst>
                  <a:ext uri="{0D108BD9-81ED-4DB2-BD59-A6C34878D82A}">
                    <a16:rowId xmlns:a16="http://schemas.microsoft.com/office/drawing/2014/main" val="2613374151"/>
                  </a:ext>
                </a:extLst>
              </a:tr>
              <a:tr h="912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/>
                        <a:t>0.02</a:t>
                      </a:r>
                      <a:endParaRPr lang="en-HK" sz="2100" dirty="0"/>
                    </a:p>
                  </a:txBody>
                  <a:tcPr marL="87652" marR="87652" marT="43826" marB="438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1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25.29 / 0.729</a:t>
                      </a:r>
                      <a:endParaRPr lang="en-HK" sz="2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5739" marR="657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1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25.38 / 0.706</a:t>
                      </a:r>
                      <a:endParaRPr lang="en-HK" sz="2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5739" marR="657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1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25.76 / 0.763</a:t>
                      </a:r>
                      <a:endParaRPr lang="en-HK" sz="2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5739" marR="657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1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26.60 / 0.779</a:t>
                      </a:r>
                      <a:endParaRPr lang="en-HK" sz="2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5739" marR="65739" marT="0" marB="0" anchor="ctr"/>
                </a:tc>
                <a:extLst>
                  <a:ext uri="{0D108BD9-81ED-4DB2-BD59-A6C34878D82A}">
                    <a16:rowId xmlns:a16="http://schemas.microsoft.com/office/drawing/2014/main" val="2309434541"/>
                  </a:ext>
                </a:extLst>
              </a:tr>
              <a:tr h="912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/>
                        <a:t>0.05</a:t>
                      </a:r>
                      <a:endParaRPr lang="en-HK" sz="2100" dirty="0"/>
                    </a:p>
                  </a:txBody>
                  <a:tcPr marL="87652" marR="87652" marT="43826" marB="438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1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23.86 / 0.665</a:t>
                      </a:r>
                      <a:endParaRPr lang="en-HK" sz="2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5739" marR="657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1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24.94 / 0.707</a:t>
                      </a:r>
                      <a:endParaRPr lang="en-HK" sz="2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5739" marR="657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1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25.04 / 0.747</a:t>
                      </a:r>
                      <a:endParaRPr lang="en-HK" sz="2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5739" marR="657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1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26.46 / 0.778</a:t>
                      </a:r>
                      <a:endParaRPr lang="en-HK" sz="2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5739" marR="65739" marT="0" marB="0" anchor="ctr"/>
                </a:tc>
                <a:extLst>
                  <a:ext uri="{0D108BD9-81ED-4DB2-BD59-A6C34878D82A}">
                    <a16:rowId xmlns:a16="http://schemas.microsoft.com/office/drawing/2014/main" val="1452719994"/>
                  </a:ext>
                </a:extLst>
              </a:tr>
              <a:tr h="912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/>
                        <a:t>0.1</a:t>
                      </a:r>
                      <a:endParaRPr lang="en-HK" sz="2100" dirty="0"/>
                    </a:p>
                  </a:txBody>
                  <a:tcPr marL="87652" marR="87652" marT="43826" marB="438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1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20.00 / 0.500</a:t>
                      </a:r>
                      <a:endParaRPr lang="en-HK" sz="2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5739" marR="657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1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23.90 / 0.708</a:t>
                      </a:r>
                      <a:endParaRPr lang="en-HK" sz="2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5739" marR="657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1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22.85 / 0.691</a:t>
                      </a:r>
                      <a:endParaRPr lang="en-HK" sz="2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5739" marR="657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HK" sz="21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24.78 </a:t>
                      </a:r>
                      <a:r>
                        <a:rPr lang="en-US" altLang="zh-TW" sz="21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/ 0.750</a:t>
                      </a:r>
                      <a:endParaRPr lang="en-HK" sz="2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5739" marR="65739" marT="0" marB="0" anchor="ctr"/>
                </a:tc>
                <a:extLst>
                  <a:ext uri="{0D108BD9-81ED-4DB2-BD59-A6C34878D82A}">
                    <a16:rowId xmlns:a16="http://schemas.microsoft.com/office/drawing/2014/main" val="409888482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417DA-09EC-46EC-939B-EA3736B9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29</a:t>
            </a:fld>
            <a:endParaRPr lang="en-HK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8BC612-EF51-4700-A01A-B7B9C26A65D5}"/>
              </a:ext>
            </a:extLst>
          </p:cNvPr>
          <p:cNvSpPr txBox="1"/>
          <p:nvPr/>
        </p:nvSpPr>
        <p:spPr>
          <a:xfrm>
            <a:off x="720090" y="1690689"/>
            <a:ext cx="7707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b="1" dirty="0"/>
              <a:t>PSNR (d</a:t>
            </a:r>
            <a:r>
              <a:rPr lang="en-US" altLang="zh-TW" b="1" dirty="0"/>
              <a:t>B) </a:t>
            </a:r>
            <a:r>
              <a:rPr lang="en-HK" b="1" dirty="0"/>
              <a:t>/ SSIM Using Different algorithms with varying values of σ</a:t>
            </a:r>
          </a:p>
          <a:p>
            <a:r>
              <a:rPr lang="en-HK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9265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4385-F2F2-4F2F-BC11-2CE927A8F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Why do we need Super-resolution?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FA440-0617-4652-BB1F-54BDB103B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Medical usage</a:t>
            </a:r>
          </a:p>
          <a:p>
            <a:pPr lvl="1"/>
            <a:r>
              <a:rPr lang="en-HK" dirty="0"/>
              <a:t>example: computed tomography (CT) </a:t>
            </a:r>
          </a:p>
          <a:p>
            <a:endParaRPr lang="en-HK" dirty="0"/>
          </a:p>
          <a:p>
            <a:r>
              <a:rPr lang="en-HK" dirty="0"/>
              <a:t>Video surveillance</a:t>
            </a:r>
          </a:p>
          <a:p>
            <a:pPr lvl="1"/>
            <a:r>
              <a:rPr lang="en-HK" dirty="0"/>
              <a:t>example: low resolution face recognition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C9292-39C8-41A6-A117-23C7F0A7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17329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E592-F953-44FF-8E64-9A6193B7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0A316-17EA-4CE9-BB58-2917218A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30</a:t>
            </a:fld>
            <a:endParaRPr lang="en-HK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F12726F5-F9FB-4676-A76A-8D0C8BECE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97204"/>
            <a:ext cx="7886700" cy="400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89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0CC1-32B7-4B6F-877A-DB227EFA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A34DD-F197-42AE-9CAC-3BFC4663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31</a:t>
            </a:fld>
            <a:endParaRPr lang="en-HK"/>
          </a:p>
        </p:txBody>
      </p:sp>
      <p:pic>
        <p:nvPicPr>
          <p:cNvPr id="5" name="Content Placeholder 26">
            <a:extLst>
              <a:ext uri="{FF2B5EF4-FFF2-40B4-BE49-F238E27FC236}">
                <a16:creationId xmlns:a16="http://schemas.microsoft.com/office/drawing/2014/main" id="{57F135B6-9757-409F-BD79-9AC2CC0E0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97204"/>
            <a:ext cx="7886700" cy="400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00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4330-7E23-4AD0-BE01-FE769E28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601E7-5820-4B3C-9603-DBB8AE300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Sparse representation achieves the best result whenever there is noise.</a:t>
            </a:r>
          </a:p>
          <a:p>
            <a:endParaRPr lang="en-GB" dirty="0"/>
          </a:p>
          <a:p>
            <a:r>
              <a:rPr lang="en-GB" dirty="0"/>
              <a:t>Eigen transformation is more robust to noise than neighbour embedding</a:t>
            </a:r>
          </a:p>
          <a:p>
            <a:endParaRPr lang="en-GB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C6969-2371-4E72-B4C3-40153BEE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32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71258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0E68-192F-48B0-BECC-DB4DC293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en-HK" altLang="zh-TW" dirty="0"/>
              <a:t>conclusion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8AB0-0366-4F31-A719-31B1EEB87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Interpolation is not robust to noise and makes the image unclear </a:t>
            </a:r>
          </a:p>
          <a:p>
            <a:endParaRPr lang="en-HK" dirty="0"/>
          </a:p>
          <a:p>
            <a:r>
              <a:rPr lang="en-HK" dirty="0"/>
              <a:t>Examples-based algorithm recovers more details of the input image by learning the training samples</a:t>
            </a:r>
          </a:p>
          <a:p>
            <a:endParaRPr lang="en-HK" dirty="0"/>
          </a:p>
          <a:p>
            <a:r>
              <a:rPr lang="en-HK" dirty="0"/>
              <a:t>Sparse representation achieves the best performance</a:t>
            </a:r>
            <a:r>
              <a:rPr lang="en-HK" b="1" dirty="0"/>
              <a:t>	</a:t>
            </a:r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46140-81EF-4B14-BD33-39D0F2B3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33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55368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B0B6-F772-4567-9BCE-2CEF1B8F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Plan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D3A04-E190-43F4-B134-7001D870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34</a:t>
            </a:fld>
            <a:endParaRPr lang="en-HK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6F055CAF-436A-4E8E-828C-F18C201477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528831"/>
              </p:ext>
            </p:extLst>
          </p:nvPr>
        </p:nvGraphicFramePr>
        <p:xfrm>
          <a:off x="628650" y="1685743"/>
          <a:ext cx="7886700" cy="4053934"/>
        </p:xfrm>
        <a:graphic>
          <a:graphicData uri="http://schemas.openxmlformats.org/drawingml/2006/table">
            <a:tbl>
              <a:tblPr firstRow="1" firstCol="1" bandRow="1"/>
              <a:tblGrid>
                <a:gridCol w="6227871">
                  <a:extLst>
                    <a:ext uri="{9D8B030D-6E8A-4147-A177-3AD203B41FA5}">
                      <a16:colId xmlns:a16="http://schemas.microsoft.com/office/drawing/2014/main" val="4065973467"/>
                    </a:ext>
                  </a:extLst>
                </a:gridCol>
                <a:gridCol w="1658829">
                  <a:extLst>
                    <a:ext uri="{9D8B030D-6E8A-4147-A177-3AD203B41FA5}">
                      <a16:colId xmlns:a16="http://schemas.microsoft.com/office/drawing/2014/main" val="764158150"/>
                    </a:ext>
                  </a:extLst>
                </a:gridCol>
              </a:tblGrid>
              <a:tr h="7538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3474720" algn="l"/>
                        </a:tabLst>
                      </a:pPr>
                      <a:r>
                        <a:rPr lang="en-HK" sz="2400" b="1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Work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3474720" algn="l"/>
                        </a:tabLst>
                      </a:pPr>
                      <a:r>
                        <a:rPr lang="en-HK" sz="2400" b="1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235553"/>
                  </a:ext>
                </a:extLst>
              </a:tr>
              <a:tr h="7538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3474720" algn="l"/>
                        </a:tabLst>
                      </a:pPr>
                      <a:r>
                        <a:rPr lang="en-HK" sz="2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Measurement of deep learning approaches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3474720" algn="l"/>
                        </a:tabLst>
                      </a:pPr>
                      <a:r>
                        <a:rPr lang="en-HK" sz="240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Jan 2019</a:t>
                      </a:r>
                      <a:endParaRPr lang="en-HK" sz="24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801010"/>
                  </a:ext>
                </a:extLst>
              </a:tr>
              <a:tr h="7538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3474720" algn="l"/>
                        </a:tabLst>
                      </a:pPr>
                      <a:r>
                        <a:rPr lang="en-HK" sz="2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Implementation of GUI system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3474720" algn="l"/>
                        </a:tabLst>
                      </a:pPr>
                      <a:r>
                        <a:rPr lang="en-HK" sz="2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Feb 2019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031917"/>
                  </a:ext>
                </a:extLst>
              </a:tr>
              <a:tr h="7538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3474720" algn="l"/>
                        </a:tabLst>
                      </a:pPr>
                      <a:r>
                        <a:rPr lang="en-HK" sz="2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Discovering the effects of super resolution to face recognition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3474720" algn="l"/>
                        </a:tabLst>
                      </a:pPr>
                      <a:r>
                        <a:rPr lang="en-HK" sz="2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Mar 2019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458197"/>
                  </a:ext>
                </a:extLst>
              </a:tr>
              <a:tr h="7538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3474720" algn="l"/>
                        </a:tabLst>
                      </a:pPr>
                      <a:r>
                        <a:rPr lang="en-HK" sz="2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Finalizing the project and report writing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3474720" algn="l"/>
                        </a:tabLst>
                      </a:pPr>
                      <a:r>
                        <a:rPr lang="en-HK" sz="2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Apr 2019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200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410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F1A5-5DAC-4E66-AEAF-4808D4CC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13915-27A2-4CDA-879B-470B6BC42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sz="2000" dirty="0"/>
              <a:t>[1] X. Wang&amp; X. Tang, "Hallucinating face by </a:t>
            </a:r>
            <a:r>
              <a:rPr lang="en-HK" sz="2000" dirty="0" err="1"/>
              <a:t>eigentransformation</a:t>
            </a:r>
            <a:r>
              <a:rPr lang="en-HK" sz="2000" dirty="0"/>
              <a:t>, " </a:t>
            </a:r>
            <a:r>
              <a:rPr lang="en-HK" sz="2000" i="1" dirty="0"/>
              <a:t>IEEE Transactions on Systems, Man, and Cybernetics</a:t>
            </a:r>
            <a:r>
              <a:rPr lang="en-HK" sz="2000" dirty="0"/>
              <a:t>, Jul 2005.</a:t>
            </a:r>
          </a:p>
          <a:p>
            <a:r>
              <a:rPr lang="en-HK" sz="2000" dirty="0"/>
              <a:t>[2] H. Chang, D. Yeung&amp; Y. </a:t>
            </a:r>
            <a:r>
              <a:rPr lang="en-HK" sz="2000" dirty="0" err="1"/>
              <a:t>Xiong</a:t>
            </a:r>
            <a:r>
              <a:rPr lang="en-HK" sz="2000" dirty="0"/>
              <a:t>, "Super-resolution through Neighbour Embedding, " </a:t>
            </a:r>
            <a:r>
              <a:rPr lang="en-HK" sz="2000" i="1" dirty="0"/>
              <a:t>IEEE Computer Society Conference on Computer Vision and Pattern Recognition</a:t>
            </a:r>
            <a:r>
              <a:rPr lang="en-HK" sz="2000" dirty="0"/>
              <a:t>, 2004.</a:t>
            </a:r>
          </a:p>
          <a:p>
            <a:r>
              <a:rPr lang="en-HK" sz="2000" dirty="0"/>
              <a:t>[3] J. Yang, J. Wright&amp; T. S. Huang, "Image Super-Resolution Via Sparse Representation, "</a:t>
            </a:r>
            <a:r>
              <a:rPr lang="en-HK" sz="2000" i="1" dirty="0"/>
              <a:t>IEEE Transactions on Image Processing</a:t>
            </a:r>
            <a:r>
              <a:rPr lang="en-HK" sz="2000" dirty="0"/>
              <a:t>, May 2010.</a:t>
            </a:r>
          </a:p>
          <a:p>
            <a:r>
              <a:rPr lang="en-HK" sz="2000" dirty="0"/>
              <a:t>[4] J. Jiang, J. Ma&amp; C. Chen, "Noise Robust Face Image Super-Resolution Through Smooth Sparse Representation, "</a:t>
            </a:r>
            <a:r>
              <a:rPr lang="en-HK" sz="2000" i="1" dirty="0"/>
              <a:t>IEEE Transactions on Cybernetics</a:t>
            </a:r>
            <a:r>
              <a:rPr lang="en-HK" sz="2000" dirty="0"/>
              <a:t>, Nov 2017.</a:t>
            </a:r>
          </a:p>
          <a:p>
            <a:r>
              <a:rPr lang="en-HK" sz="2000" dirty="0"/>
              <a:t>[5] A. Beck and M. </a:t>
            </a:r>
            <a:r>
              <a:rPr lang="en-HK" sz="2000" dirty="0" err="1"/>
              <a:t>Teboulle</a:t>
            </a:r>
            <a:r>
              <a:rPr lang="en-HK" sz="2000" dirty="0"/>
              <a:t>, "A Fast Iterative Shrinkage-Thresholding Algorithm for Linear Inverse Problems, " </a:t>
            </a:r>
            <a:r>
              <a:rPr lang="en-HK" sz="2000" i="1" dirty="0"/>
              <a:t>Imaging Sciences</a:t>
            </a:r>
            <a:r>
              <a:rPr lang="en-HK" sz="2000" dirty="0"/>
              <a:t>, 2009.</a:t>
            </a:r>
          </a:p>
          <a:p>
            <a:endParaRPr lang="en-HK" sz="2000" dirty="0"/>
          </a:p>
          <a:p>
            <a:endParaRPr lang="en-HK" sz="2000" dirty="0"/>
          </a:p>
          <a:p>
            <a:endParaRPr lang="en-HK" sz="2000" dirty="0"/>
          </a:p>
          <a:p>
            <a:endParaRPr lang="en-HK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28397-F1FC-4B62-87A3-81FB9F85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35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5871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DC12-40CD-48D0-A82F-85FFDABF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Methods of Super-resolution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6B265-C66D-4D26-A1FC-3C201BBF6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Interpolation-based</a:t>
            </a:r>
          </a:p>
          <a:p>
            <a:pPr lvl="1"/>
            <a:r>
              <a:rPr lang="en-HK" dirty="0"/>
              <a:t>Upscaling the image by using the known data points </a:t>
            </a:r>
            <a:r>
              <a:rPr lang="en-HK" b="1" dirty="0"/>
              <a:t>without prior knowledge</a:t>
            </a:r>
            <a:r>
              <a:rPr lang="en-HK" dirty="0"/>
              <a:t>.</a:t>
            </a:r>
          </a:p>
          <a:p>
            <a:pPr lvl="1"/>
            <a:r>
              <a:rPr lang="en-HK" dirty="0"/>
              <a:t>Example: Bicubic interpolation</a:t>
            </a:r>
          </a:p>
          <a:p>
            <a:pPr lvl="1"/>
            <a:endParaRPr lang="en-HK" dirty="0"/>
          </a:p>
          <a:p>
            <a:r>
              <a:rPr lang="en-HK" dirty="0"/>
              <a:t>Example-based</a:t>
            </a:r>
          </a:p>
          <a:p>
            <a:pPr lvl="1"/>
            <a:r>
              <a:rPr lang="en-US" altLang="zh-TW" dirty="0"/>
              <a:t>Estimating the HR image by </a:t>
            </a:r>
            <a:r>
              <a:rPr lang="en-US" altLang="zh-TW" b="1" dirty="0"/>
              <a:t>learning the training pairs</a:t>
            </a:r>
            <a:r>
              <a:rPr lang="en-US" altLang="zh-TW" dirty="0"/>
              <a:t> of LR and HR samples.</a:t>
            </a:r>
            <a:endParaRPr lang="en-HK" dirty="0"/>
          </a:p>
          <a:p>
            <a:endParaRPr lang="en-H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58D15-1D83-4C1D-B1B5-478C8A2C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7464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8E91C-DEB8-4F26-8C0F-AEFB294A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Formulation</a:t>
            </a:r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033D8-3C13-4CC4-A365-2CCB94B0B9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The LR image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HK" dirty="0"/>
                  <a:t> is generated from the HR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HK" dirty="0"/>
                  <a:t>one by the linear model:</a:t>
                </a:r>
              </a:p>
              <a:p>
                <a:endParaRPr lang="en-H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HK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HK" dirty="0"/>
              </a:p>
              <a:p>
                <a:pPr marL="0" indent="0">
                  <a:buNone/>
                </a:pPr>
                <a:endParaRPr lang="en-HK" dirty="0"/>
              </a:p>
              <a:p>
                <a:pPr marL="342900" lvl="1" indent="0">
                  <a:buNone/>
                </a:pPr>
                <a:r>
                  <a:rPr lang="en-GB" dirty="0">
                    <a:solidFill>
                      <a:prstClr val="black"/>
                    </a:solidFill>
                  </a:rPr>
                  <a:t>where </a:t>
                </a:r>
                <a:r>
                  <a:rPr lang="en-GB" i="1" dirty="0">
                    <a:solidFill>
                      <a:prstClr val="black"/>
                    </a:solidFill>
                  </a:rPr>
                  <a:t>H</a:t>
                </a:r>
                <a:r>
                  <a:rPr lang="en-GB" dirty="0">
                    <a:solidFill>
                      <a:prstClr val="black"/>
                    </a:solidFill>
                  </a:rPr>
                  <a:t> is the operation matrix involving blurring and downsampling.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GB" dirty="0">
                    <a:solidFill>
                      <a:prstClr val="black"/>
                    </a:solidFill>
                  </a:rPr>
                  <a:t> is the random distribution added during image acquisition.</a:t>
                </a:r>
              </a:p>
              <a:p>
                <a:pPr marL="0" indent="0">
                  <a:buNone/>
                </a:pPr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033D8-3C13-4CC4-A365-2CCB94B0B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401" r="-7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3234C-7256-4A54-84E4-37143CBF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7814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4A1C-0CF9-413D-B3DE-679E096E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Equipment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D43D0-58C9-463F-8BB1-7C09D9B0A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Windows 10 64bit</a:t>
            </a:r>
          </a:p>
          <a:p>
            <a:pPr lvl="1"/>
            <a:r>
              <a:rPr lang="en-HK" dirty="0"/>
              <a:t>Microsoft Visual C++ 2017 </a:t>
            </a:r>
            <a:r>
              <a:rPr lang="en-GB" dirty="0"/>
              <a:t>with OPENCV library</a:t>
            </a:r>
          </a:p>
          <a:p>
            <a:pPr lvl="1"/>
            <a:r>
              <a:rPr lang="en-GB" dirty="0"/>
              <a:t>MATLAB R2017b</a:t>
            </a:r>
          </a:p>
          <a:p>
            <a:pPr lvl="1"/>
            <a:endParaRPr lang="en-GB" dirty="0"/>
          </a:p>
          <a:p>
            <a:r>
              <a:rPr lang="en-GB" dirty="0"/>
              <a:t>U</a:t>
            </a:r>
            <a:r>
              <a:rPr lang="en-HK" dirty="0"/>
              <a:t>buntu 18.04</a:t>
            </a:r>
          </a:p>
          <a:p>
            <a:pPr lvl="1"/>
            <a:r>
              <a:rPr lang="en-GB" dirty="0"/>
              <a:t>Python 3.6</a:t>
            </a:r>
            <a:r>
              <a:rPr lang="en-HK" dirty="0"/>
              <a:t> with PYTORCH library</a:t>
            </a:r>
          </a:p>
          <a:p>
            <a:pPr lvl="1"/>
            <a:endParaRPr lang="en-H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9F77A-9862-4531-9B38-0F0E98A0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101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4A6D-D639-419D-87A2-63440F10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C8CC9-421D-4BE3-9E71-2AB9B597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Face image database</a:t>
            </a:r>
          </a:p>
          <a:p>
            <a:pPr lvl="1"/>
            <a:r>
              <a:rPr lang="en-HK" dirty="0"/>
              <a:t>Chicago </a:t>
            </a:r>
            <a:r>
              <a:rPr lang="en-GB" dirty="0"/>
              <a:t>face database</a:t>
            </a:r>
          </a:p>
          <a:p>
            <a:pPr lvl="1"/>
            <a:r>
              <a:rPr lang="en-HK" dirty="0"/>
              <a:t>This dataset consists of 597 facial images </a:t>
            </a:r>
          </a:p>
          <a:p>
            <a:pPr lvl="1"/>
            <a:r>
              <a:rPr lang="en-HK" dirty="0"/>
              <a:t>200 for training and 20 for testing</a:t>
            </a:r>
          </a:p>
          <a:p>
            <a:pPr lvl="1"/>
            <a:endParaRPr lang="en-GB" dirty="0"/>
          </a:p>
          <a:p>
            <a:r>
              <a:rPr lang="en-GB" dirty="0"/>
              <a:t>Face alignment </a:t>
            </a:r>
          </a:p>
          <a:p>
            <a:pPr lvl="1"/>
            <a:r>
              <a:rPr lang="en-GB" dirty="0"/>
              <a:t>A</a:t>
            </a:r>
            <a:r>
              <a:rPr lang="en-HK" dirty="0"/>
              <a:t>ll face images have been detected and aligned according to the eyes position using </a:t>
            </a:r>
            <a:r>
              <a:rPr lang="en-HK" dirty="0" err="1"/>
              <a:t>opencv</a:t>
            </a:r>
            <a:r>
              <a:rPr lang="en-HK" dirty="0"/>
              <a:t> and </a:t>
            </a:r>
            <a:r>
              <a:rPr lang="en-HK" dirty="0" err="1"/>
              <a:t>dlib</a:t>
            </a:r>
            <a:r>
              <a:rPr lang="en-HK" dirty="0"/>
              <a:t> before experiments. </a:t>
            </a:r>
            <a:r>
              <a:rPr lang="en-GB" dirty="0"/>
              <a:t>Then, the images are cropped into size of 168x200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15006-F947-41A6-A909-53E259A6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9218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3317-336C-4AFC-876D-E5B954D29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D1BE5-F88E-4691-9F98-0BD9B85A0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Conventional machine learning algorithms</a:t>
            </a:r>
          </a:p>
          <a:p>
            <a:pPr lvl="1"/>
            <a:r>
              <a:rPr lang="en-GB" dirty="0"/>
              <a:t>Eigen transformation (Principal component analysis)</a:t>
            </a:r>
          </a:p>
          <a:p>
            <a:pPr lvl="1"/>
            <a:r>
              <a:rPr lang="en-GB" dirty="0"/>
              <a:t>Neighbour embedding (Locally linear embedding)</a:t>
            </a:r>
          </a:p>
          <a:p>
            <a:pPr lvl="1"/>
            <a:r>
              <a:rPr lang="en-GB" dirty="0"/>
              <a:t>Sparse representation</a:t>
            </a:r>
          </a:p>
          <a:p>
            <a:pPr marL="342900" lvl="1" indent="0">
              <a:buNone/>
            </a:pPr>
            <a:endParaRPr lang="en-GB" dirty="0"/>
          </a:p>
          <a:p>
            <a:r>
              <a:rPr lang="en-GB" dirty="0"/>
              <a:t>Deep learning algorithms</a:t>
            </a:r>
          </a:p>
          <a:p>
            <a:pPr lvl="1"/>
            <a:r>
              <a:rPr lang="en-GB" dirty="0"/>
              <a:t>Convolutional neutral network (CNN) </a:t>
            </a:r>
          </a:p>
          <a:p>
            <a:pPr lvl="1"/>
            <a:r>
              <a:rPr lang="en-GB" dirty="0"/>
              <a:t>Generative adversarial network (GAN)</a:t>
            </a:r>
          </a:p>
          <a:p>
            <a:endParaRPr lang="en-GB" dirty="0"/>
          </a:p>
          <a:p>
            <a:pPr marL="342900" lvl="1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1515D-7F53-4DAF-9AD6-98BDF1D5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52365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E18D-7F7B-4405-AB3A-A2A600A0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DFAA1-9070-4E9B-BD7E-ED06F3E0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895D-4DF9-4380-8028-207DE96E9D8E}" type="slidenum">
              <a:rPr lang="en-HK" smtClean="0"/>
              <a:t>9</a:t>
            </a:fld>
            <a:endParaRPr lang="en-HK"/>
          </a:p>
        </p:txBody>
      </p:sp>
      <p:graphicFrame>
        <p:nvGraphicFramePr>
          <p:cNvPr id="5" name="Content Placeholder 12">
            <a:extLst>
              <a:ext uri="{FF2B5EF4-FFF2-40B4-BE49-F238E27FC236}">
                <a16:creationId xmlns:a16="http://schemas.microsoft.com/office/drawing/2014/main" id="{E2E1FFAC-2B01-43E9-A8AA-4530963FF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420471"/>
              </p:ext>
            </p:extLst>
          </p:nvPr>
        </p:nvGraphicFramePr>
        <p:xfrm>
          <a:off x="628650" y="1825625"/>
          <a:ext cx="7886700" cy="4338788"/>
        </p:xfrm>
        <a:graphic>
          <a:graphicData uri="http://schemas.openxmlformats.org/drawingml/2006/table">
            <a:tbl>
              <a:tblPr firstRow="1" firstCol="1" bandRow="1"/>
              <a:tblGrid>
                <a:gridCol w="6227871">
                  <a:extLst>
                    <a:ext uri="{9D8B030D-6E8A-4147-A177-3AD203B41FA5}">
                      <a16:colId xmlns:a16="http://schemas.microsoft.com/office/drawing/2014/main" val="4065973467"/>
                    </a:ext>
                  </a:extLst>
                </a:gridCol>
                <a:gridCol w="1658829">
                  <a:extLst>
                    <a:ext uri="{9D8B030D-6E8A-4147-A177-3AD203B41FA5}">
                      <a16:colId xmlns:a16="http://schemas.microsoft.com/office/drawing/2014/main" val="764158150"/>
                    </a:ext>
                  </a:extLst>
                </a:gridCol>
              </a:tblGrid>
              <a:tr h="7538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3474720" algn="l"/>
                        </a:tabLst>
                      </a:pPr>
                      <a:r>
                        <a:rPr lang="en-HK" sz="2400" b="1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Work Done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3474720" algn="l"/>
                        </a:tabLst>
                      </a:pPr>
                      <a:r>
                        <a:rPr lang="en-HK" sz="2400" b="1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Time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235553"/>
                  </a:ext>
                </a:extLst>
              </a:tr>
              <a:tr h="7538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3474720" algn="l"/>
                        </a:tabLst>
                      </a:pPr>
                      <a:r>
                        <a:rPr lang="en-HK" sz="2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Implementation of Eigen transformation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3474720" algn="l"/>
                        </a:tabLst>
                      </a:pPr>
                      <a:r>
                        <a:rPr lang="en-HK" sz="2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Sep 2018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801010"/>
                  </a:ext>
                </a:extLst>
              </a:tr>
              <a:tr h="7538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3474720" algn="l"/>
                        </a:tabLst>
                      </a:pPr>
                      <a:r>
                        <a:rPr lang="en-HK" sz="2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Implementation of Neighbour Embedding and Sparse Representation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3474720" algn="l"/>
                        </a:tabLst>
                      </a:pPr>
                      <a:r>
                        <a:rPr lang="en-HK" sz="2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Oct 2018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031917"/>
                  </a:ext>
                </a:extLst>
              </a:tr>
              <a:tr h="7538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3474720" algn="l"/>
                        </a:tabLst>
                      </a:pPr>
                      <a:r>
                        <a:rPr lang="en-HK" sz="2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Measurements on the Eigen transformation, Neighbour Embedding and Sparse Representation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3474720" algn="l"/>
                        </a:tabLst>
                      </a:pPr>
                      <a:r>
                        <a:rPr lang="en-HK" sz="2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Nov 2018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458197"/>
                  </a:ext>
                </a:extLst>
              </a:tr>
              <a:tr h="7538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3474720" algn="l"/>
                        </a:tabLst>
                      </a:pPr>
                      <a:r>
                        <a:rPr lang="en-HK" sz="2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Implementation of deep learning approaches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3474720" algn="l"/>
                        </a:tabLst>
                      </a:pPr>
                      <a:r>
                        <a:rPr lang="en-HK" sz="2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Dec 2018</a:t>
                      </a:r>
                      <a:endParaRPr lang="en-HK" sz="24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200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87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">
      <a:majorFont>
        <a:latin typeface="Helvetica"/>
        <a:ea typeface="新細明體"/>
        <a:cs typeface=""/>
      </a:majorFont>
      <a:minorFont>
        <a:latin typeface="Helvetica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2958</TotalTime>
  <Words>1628</Words>
  <Application>Microsoft Office PowerPoint</Application>
  <PresentationFormat>On-screen Show (4:3)</PresentationFormat>
  <Paragraphs>340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Cambria Math</vt:lpstr>
      <vt:lpstr>Helvetica</vt:lpstr>
      <vt:lpstr>Times New Roman</vt:lpstr>
      <vt:lpstr>Office Theme</vt:lpstr>
      <vt:lpstr>Machine Learning for Facial Image Super-resolution</vt:lpstr>
      <vt:lpstr>What is Image Super-resolution?</vt:lpstr>
      <vt:lpstr>Why do we need Super-resolution? </vt:lpstr>
      <vt:lpstr>Methods of Super-resolution</vt:lpstr>
      <vt:lpstr>Problem Formulation</vt:lpstr>
      <vt:lpstr>Equipment</vt:lpstr>
      <vt:lpstr>Datasets</vt:lpstr>
      <vt:lpstr>Algorithms</vt:lpstr>
      <vt:lpstr>Progress</vt:lpstr>
      <vt:lpstr>Algorithm 1 Eigen Transformation</vt:lpstr>
      <vt:lpstr>Algorithm - Eigen transformation</vt:lpstr>
      <vt:lpstr>Algorithm - Eigen transformation</vt:lpstr>
      <vt:lpstr>Algorithm - Eigen transformation</vt:lpstr>
      <vt:lpstr>Algorithm - Eigen transformation</vt:lpstr>
      <vt:lpstr>Algorithm - Eigen transformation</vt:lpstr>
      <vt:lpstr>Algorithm 2 Neighbour Embedding</vt:lpstr>
      <vt:lpstr>Algorithm – Neighbour Embedding</vt:lpstr>
      <vt:lpstr>Algorithm – Neighbour Embedding</vt:lpstr>
      <vt:lpstr>Algorithm – Neighbour Embedding</vt:lpstr>
      <vt:lpstr>Algorithm 3 Sparse Representation</vt:lpstr>
      <vt:lpstr>Algorithm – Sparse Representation</vt:lpstr>
      <vt:lpstr>Algorithm – Sparse Representation</vt:lpstr>
      <vt:lpstr>Algorithm – Sparse Representation</vt:lpstr>
      <vt:lpstr>Result – Eigen transformation</vt:lpstr>
      <vt:lpstr>Result – Neighbour Embedding</vt:lpstr>
      <vt:lpstr>Result – Sparse Representation</vt:lpstr>
      <vt:lpstr>Result – Sparse Representation</vt:lpstr>
      <vt:lpstr>Result – Sparse Representation</vt:lpstr>
      <vt:lpstr>Result</vt:lpstr>
      <vt:lpstr>Result</vt:lpstr>
      <vt:lpstr>Result</vt:lpstr>
      <vt:lpstr>Result</vt:lpstr>
      <vt:lpstr>Cconclusion</vt:lpstr>
      <vt:lpstr>Future Plan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Facial Image Super-resolution</dc:title>
  <dc:creator>CHEUNG, Tsun Hin [Student]</dc:creator>
  <cp:lastModifiedBy>CHEUNG, Tsun Hin [Student]</cp:lastModifiedBy>
  <cp:revision>235</cp:revision>
  <cp:lastPrinted>2019-01-10T12:41:39Z</cp:lastPrinted>
  <dcterms:created xsi:type="dcterms:W3CDTF">2018-12-14T12:09:32Z</dcterms:created>
  <dcterms:modified xsi:type="dcterms:W3CDTF">2019-01-11T04:47:28Z</dcterms:modified>
</cp:coreProperties>
</file>