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94660"/>
  </p:normalViewPr>
  <p:slideViewPr>
    <p:cSldViewPr snapToGrid="0">
      <p:cViewPr>
        <p:scale>
          <a:sx n="50" d="100"/>
          <a:sy n="50" d="100"/>
        </p:scale>
        <p:origin x="36" y="-2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994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52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2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006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799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25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483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6677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310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7384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684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773B-0384-401D-980A-4759B1464277}" type="datetimeFigureOut">
              <a:rPr lang="en-HK" smtClean="0"/>
              <a:t>14/5/2019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5104-6B57-4759-BBD3-EB4BF494036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11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1">
            <a:extLst>
              <a:ext uri="{FF2B5EF4-FFF2-40B4-BE49-F238E27FC236}">
                <a16:creationId xmlns:a16="http://schemas.microsoft.com/office/drawing/2014/main" id="{1C16BB04-D45B-4EE7-8452-A2AA89A66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651" y="462534"/>
            <a:ext cx="27689910" cy="370870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39736" tIns="19867" rIns="39736" bIns="19867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2728" b="1" i="1" u="sng">
              <a:solidFill>
                <a:schemeClr val="bg1"/>
              </a:solidFill>
              <a:ea typeface="SimSun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5B55725-1CA0-435F-BDB8-79A2F8D60BAE}"/>
              </a:ext>
            </a:extLst>
          </p:cNvPr>
          <p:cNvSpPr txBox="1"/>
          <p:nvPr/>
        </p:nvSpPr>
        <p:spPr>
          <a:xfrm>
            <a:off x="3223116" y="822422"/>
            <a:ext cx="23759583" cy="1908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443201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Facial Image Super-resolution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9F914-5628-4C55-9D6B-6DB682CB73CB}"/>
              </a:ext>
            </a:extLst>
          </p:cNvPr>
          <p:cNvSpPr txBox="1"/>
          <p:nvPr/>
        </p:nvSpPr>
        <p:spPr>
          <a:xfrm>
            <a:off x="3223116" y="2016565"/>
            <a:ext cx="23759583" cy="19034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CHEUNG Tsun Hin, 15083269D</a:t>
            </a:r>
            <a:r>
              <a:rPr lang="en-HK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@connect.polyu.hk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Kenneth LAM</a:t>
            </a:r>
          </a:p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and Information Engineering, The Hong Kong Polytechnic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0863D-7DAF-46A5-89D3-82E20338A300}"/>
              </a:ext>
            </a:extLst>
          </p:cNvPr>
          <p:cNvSpPr/>
          <p:nvPr/>
        </p:nvSpPr>
        <p:spPr>
          <a:xfrm>
            <a:off x="8310199" y="4993559"/>
            <a:ext cx="6533885" cy="15787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23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76387E2-C8BA-4B38-9867-378DEF05E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8" y="4391543"/>
            <a:ext cx="6531926" cy="607489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 smtId="4294967295"/>
            </a:defPPr>
          </a:lstStyle>
          <a:p>
            <a:pPr defTabSz="3054801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337BB-A928-44B2-B522-8C7C9445938A}"/>
              </a:ext>
            </a:extLst>
          </p:cNvPr>
          <p:cNvSpPr/>
          <p:nvPr/>
        </p:nvSpPr>
        <p:spPr>
          <a:xfrm>
            <a:off x="15360303" y="17713927"/>
            <a:ext cx="6517438" cy="3067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23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DFD24E6-DFE0-4297-9892-425B43D4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303" y="17183459"/>
            <a:ext cx="6517438" cy="532906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 smtId="4294967295"/>
            </a:defPPr>
          </a:lstStyle>
          <a:p>
            <a:pPr defTabSz="3054801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BE45F3-81AB-48FD-ABC2-5EADBAEC0A76}"/>
              </a:ext>
            </a:extLst>
          </p:cNvPr>
          <p:cNvSpPr/>
          <p:nvPr/>
        </p:nvSpPr>
        <p:spPr>
          <a:xfrm>
            <a:off x="22448675" y="16914789"/>
            <a:ext cx="6533885" cy="386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23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A1A7A81-4EDA-4F8E-81DF-3F6DB6BF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8675" y="16347497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</a:schemeClr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 smtId="4294967295"/>
            </a:defPPr>
          </a:lstStyle>
          <a:p>
            <a:pPr defTabSz="3054801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90ED4-6D41-4832-A80F-D9153261198D}"/>
              </a:ext>
            </a:extLst>
          </p:cNvPr>
          <p:cNvSpPr/>
          <p:nvPr/>
        </p:nvSpPr>
        <p:spPr>
          <a:xfrm>
            <a:off x="1311701" y="5004722"/>
            <a:ext cx="6533885" cy="1113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623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62A181E-CB39-4ED5-9B91-31B99234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01" y="4426267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</a:schemeClr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 smtId="4294967295"/>
            </a:defPPr>
          </a:lstStyle>
          <a:p>
            <a:pPr defTabSz="3054801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26" name="Picture 2" descr="Image result for polyu logo">
            <a:extLst>
              <a:ext uri="{FF2B5EF4-FFF2-40B4-BE49-F238E27FC236}">
                <a16:creationId xmlns:a16="http://schemas.microsoft.com/office/drawing/2014/main" id="{98FF1797-D845-4FA4-B558-578994BB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11" y="860981"/>
            <a:ext cx="2368514" cy="236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C8DA6-CE5A-4167-BC0E-5B0A0887D23A}"/>
              </a:ext>
            </a:extLst>
          </p:cNvPr>
          <p:cNvSpPr txBox="1"/>
          <p:nvPr/>
        </p:nvSpPr>
        <p:spPr>
          <a:xfrm>
            <a:off x="1468260" y="5647679"/>
            <a:ext cx="6182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super-resolution (SR) is to generate a high resolution (HR) image from a low resolution (LR) one. 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AF4BF3-8232-45FD-80A0-53CB9AB80F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85" y="691084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8B22F7-BEA0-4683-9780-5FBC7339E2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186" y="6550841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0013DEE-9FB4-488C-82E3-3E4A88A97753}"/>
              </a:ext>
            </a:extLst>
          </p:cNvPr>
          <p:cNvSpPr/>
          <p:nvPr/>
        </p:nvSpPr>
        <p:spPr>
          <a:xfrm>
            <a:off x="3041879" y="6940640"/>
            <a:ext cx="2249113" cy="66040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upscale</a:t>
            </a:r>
            <a:endParaRPr lang="en-H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31F68-AC34-420B-9E95-95ECFC5E8FC9}"/>
              </a:ext>
            </a:extLst>
          </p:cNvPr>
          <p:cNvSpPr txBox="1"/>
          <p:nvPr/>
        </p:nvSpPr>
        <p:spPr>
          <a:xfrm>
            <a:off x="1468260" y="7935477"/>
            <a:ext cx="1846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low-resolution</a:t>
            </a:r>
          </a:p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47E6D-83AC-4E1C-89CC-513E9A544FE8}"/>
              </a:ext>
            </a:extLst>
          </p:cNvPr>
          <p:cNvSpPr txBox="1"/>
          <p:nvPr/>
        </p:nvSpPr>
        <p:spPr>
          <a:xfrm>
            <a:off x="5281481" y="7988179"/>
            <a:ext cx="1925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-resolution</a:t>
            </a:r>
          </a:p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7F3C65-D65E-4C34-A270-EE0B74EA0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69" y="11935115"/>
            <a:ext cx="4776217" cy="4077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0A8E0-2A3B-45B2-8044-816796EDCCF1}"/>
              </a:ext>
            </a:extLst>
          </p:cNvPr>
          <p:cNvSpPr txBox="1"/>
          <p:nvPr/>
        </p:nvSpPr>
        <p:spPr>
          <a:xfrm>
            <a:off x="1468260" y="5163688"/>
            <a:ext cx="3271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Super-resolution</a:t>
            </a:r>
            <a:endParaRPr lang="en-H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1C8875-618F-43C1-A1EA-DF856145E528}"/>
              </a:ext>
            </a:extLst>
          </p:cNvPr>
          <p:cNvSpPr txBox="1"/>
          <p:nvPr/>
        </p:nvSpPr>
        <p:spPr>
          <a:xfrm>
            <a:off x="1440089" y="10277612"/>
            <a:ext cx="407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22AF9-203F-4B04-93F7-A6ACBEED275C}"/>
              </a:ext>
            </a:extLst>
          </p:cNvPr>
          <p:cNvSpPr txBox="1"/>
          <p:nvPr/>
        </p:nvSpPr>
        <p:spPr>
          <a:xfrm>
            <a:off x="1440089" y="8869619"/>
            <a:ext cx="6454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ill-posed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of information during the down-sampling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LR images corresponding to a single HR image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6218B-793C-46A2-A0B8-EEDD172DAA04}"/>
              </a:ext>
            </a:extLst>
          </p:cNvPr>
          <p:cNvSpPr txBox="1"/>
          <p:nvPr/>
        </p:nvSpPr>
        <p:spPr>
          <a:xfrm>
            <a:off x="14643326" y="98234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05EF5-D75B-4593-A4C3-89532A73A5BE}"/>
              </a:ext>
            </a:extLst>
          </p:cNvPr>
          <p:cNvSpPr txBox="1"/>
          <p:nvPr/>
        </p:nvSpPr>
        <p:spPr>
          <a:xfrm>
            <a:off x="1468260" y="10759861"/>
            <a:ext cx="6182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 for image super-resolution is to generate a high-resolution image by learning from training pairs of low and high-resolution images.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ED0DA350-A8F1-45DC-9D45-83D5CD0E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651" y="16585899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 smtId="4294967295"/>
            </a:defPPr>
          </a:lstStyle>
          <a:p>
            <a:pPr defTabSz="3054801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58F09-8D32-4CDD-81C1-6CC02E09F3E6}"/>
              </a:ext>
            </a:extLst>
          </p:cNvPr>
          <p:cNvSpPr/>
          <p:nvPr/>
        </p:nvSpPr>
        <p:spPr>
          <a:xfrm>
            <a:off x="1292651" y="17152923"/>
            <a:ext cx="6533885" cy="3628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23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84A39-8947-4619-B0C1-3C5CBF1A674D}"/>
              </a:ext>
            </a:extLst>
          </p:cNvPr>
          <p:cNvSpPr txBox="1"/>
          <p:nvPr/>
        </p:nvSpPr>
        <p:spPr>
          <a:xfrm>
            <a:off x="1440089" y="17258550"/>
            <a:ext cx="569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degradation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E51018-E41B-48F4-BD6D-C2CC594701A0}"/>
                  </a:ext>
                </a:extLst>
              </p:cNvPr>
              <p:cNvSpPr txBox="1"/>
              <p:nvPr/>
            </p:nvSpPr>
            <p:spPr>
              <a:xfrm>
                <a:off x="1444975" y="17701682"/>
                <a:ext cx="6205516" cy="782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low-resolution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H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generated from its high-resolution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H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the following linear model: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E51018-E41B-48F4-BD6D-C2CC5947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75" y="17701682"/>
                <a:ext cx="6205516" cy="782650"/>
              </a:xfrm>
              <a:prstGeom prst="rect">
                <a:avLst/>
              </a:prstGeom>
              <a:blipFill>
                <a:blip r:embed="rId6"/>
                <a:stretch>
                  <a:fillRect l="-982" t="-2344" b="-132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547AF07E-B336-4FD4-B49A-6A59294E5DBC}"/>
                  </a:ext>
                </a:extLst>
              </p:cNvPr>
              <p:cNvSpPr/>
              <p:nvPr/>
            </p:nvSpPr>
            <p:spPr>
              <a:xfrm>
                <a:off x="3552760" y="18708116"/>
                <a:ext cx="146867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HK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HK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547AF07E-B336-4FD4-B49A-6A59294E5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60" y="18708116"/>
                <a:ext cx="1468671" cy="402931"/>
              </a:xfrm>
              <a:prstGeom prst="rect">
                <a:avLst/>
              </a:prstGeom>
              <a:blipFill>
                <a:blip r:embed="rId7"/>
                <a:stretch>
                  <a:fillRect t="-6061" b="-303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B82BFD17-AEE3-4E17-9FBE-AA4A4C989284}"/>
                  </a:ext>
                </a:extLst>
              </p:cNvPr>
              <p:cNvSpPr txBox="1"/>
              <p:nvPr/>
            </p:nvSpPr>
            <p:spPr>
              <a:xfrm>
                <a:off x="1469000" y="19334831"/>
                <a:ext cx="61814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HK" sz="2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operation matrix involving blurring and down-sampling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H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HK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random distribution added during image acquisition. 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B82BFD17-AEE3-4E17-9FBE-AA4A4C98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00" y="19334831"/>
                <a:ext cx="6181491" cy="1015663"/>
              </a:xfrm>
              <a:prstGeom prst="rect">
                <a:avLst/>
              </a:prstGeom>
              <a:blipFill>
                <a:blip r:embed="rId8"/>
                <a:stretch>
                  <a:fillRect l="-1085" t="-3614" b="-10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TextBox 1026">
            <a:extLst>
              <a:ext uri="{FF2B5EF4-FFF2-40B4-BE49-F238E27FC236}">
                <a16:creationId xmlns:a16="http://schemas.microsoft.com/office/drawing/2014/main" id="{84D63191-65CB-4F98-9E0D-7D30737ADAC2}"/>
              </a:ext>
            </a:extLst>
          </p:cNvPr>
          <p:cNvSpPr txBox="1"/>
          <p:nvPr/>
        </p:nvSpPr>
        <p:spPr>
          <a:xfrm>
            <a:off x="8713714" y="5221362"/>
            <a:ext cx="603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– Eigentransformation (PCA)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437DF9D-F6BA-4F13-89C0-238889BD42C4}"/>
              </a:ext>
            </a:extLst>
          </p:cNvPr>
          <p:cNvSpPr txBox="1"/>
          <p:nvPr/>
        </p:nvSpPr>
        <p:spPr>
          <a:xfrm>
            <a:off x="8381023" y="5651054"/>
            <a:ext cx="6332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HK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igentransformation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transformation based on mapping between LR and HR groups of training samples.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Principal Component Analysis (PCA), an input LR image can be represented as a linear combination of LR training samples.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all the coefficients unchanged, but replace the LR training samples with the corresponding HR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2" descr="Image result for eigentransformation face haullcination diagram">
            <a:extLst>
              <a:ext uri="{FF2B5EF4-FFF2-40B4-BE49-F238E27FC236}">
                <a16:creationId xmlns:a16="http://schemas.microsoft.com/office/drawing/2014/main" id="{2169CFDF-826E-43E2-AC7D-011E686C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14" y="7630841"/>
            <a:ext cx="5716199" cy="19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E94248-D373-499E-ACD5-2F658E5FEDA6}"/>
              </a:ext>
            </a:extLst>
          </p:cNvPr>
          <p:cNvSpPr txBox="1"/>
          <p:nvPr/>
        </p:nvSpPr>
        <p:spPr>
          <a:xfrm>
            <a:off x="8692917" y="9685325"/>
            <a:ext cx="603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 – Neighbour Embedding (LLE) 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BE95E60-95AA-4602-841E-3C1D06DD8A3D}"/>
              </a:ext>
            </a:extLst>
          </p:cNvPr>
          <p:cNvSpPr txBox="1"/>
          <p:nvPr/>
        </p:nvSpPr>
        <p:spPr>
          <a:xfrm>
            <a:off x="8381023" y="10089832"/>
            <a:ext cx="6168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linear embedding (LLE) is one of the manifold learning methods.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neighbourhood-preserving embeddings of high-dimensional inputs, the nonlinear structure is recovered from locally linear fits.</a:t>
            </a:r>
          </a:p>
        </p:txBody>
      </p:sp>
      <p:pic>
        <p:nvPicPr>
          <p:cNvPr id="43" name="Content Placeholder 7">
            <a:extLst>
              <a:ext uri="{FF2B5EF4-FFF2-40B4-BE49-F238E27FC236}">
                <a16:creationId xmlns:a16="http://schemas.microsoft.com/office/drawing/2014/main" id="{D61A48F6-416F-4BDD-9953-9CBC9EDA0B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7" y="11553735"/>
            <a:ext cx="4389159" cy="142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E3479D-69A8-4B09-A7E6-883C61EABA32}"/>
                  </a:ext>
                </a:extLst>
              </p:cNvPr>
              <p:cNvSpPr txBox="1"/>
              <p:nvPr/>
            </p:nvSpPr>
            <p:spPr>
              <a:xfrm>
                <a:off x="8664840" y="12963556"/>
                <a:ext cx="5649944" cy="98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input image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the optimal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k nearest neighbours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the reconstruction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E3479D-69A8-4B09-A7E6-883C61EA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40" y="12963556"/>
                <a:ext cx="5649944" cy="985526"/>
              </a:xfrm>
              <a:prstGeom prst="rect">
                <a:avLst/>
              </a:prstGeom>
              <a:blipFill>
                <a:blip r:embed="rId11"/>
                <a:stretch>
                  <a:fillRect l="-863" t="-2484" b="-93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12E80B-FDFF-4452-B784-939B484DFB3A}"/>
                  </a:ext>
                </a:extLst>
              </p:cNvPr>
              <p:cNvSpPr/>
              <p:nvPr/>
            </p:nvSpPr>
            <p:spPr>
              <a:xfrm>
                <a:off x="8608634" y="13738873"/>
                <a:ext cx="5891145" cy="1736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HK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HK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HK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HK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12E80B-FDFF-4452-B784-939B484DF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34" y="13738873"/>
                <a:ext cx="5891145" cy="1736245"/>
              </a:xfrm>
              <a:prstGeom prst="rect">
                <a:avLst/>
              </a:prstGeom>
              <a:blipFill>
                <a:blip r:embed="rId12"/>
                <a:stretch>
                  <a:fillRect b="-38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B1A95F6-CD1F-4540-8108-79D09EDB48A2}"/>
              </a:ext>
            </a:extLst>
          </p:cNvPr>
          <p:cNvSpPr txBox="1"/>
          <p:nvPr/>
        </p:nvSpPr>
        <p:spPr>
          <a:xfrm>
            <a:off x="8630231" y="15702145"/>
            <a:ext cx="603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3 – Sparse Representation (SR)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14209903-FF1D-4026-AEA8-46503FF6824C}"/>
              </a:ext>
            </a:extLst>
          </p:cNvPr>
          <p:cNvSpPr txBox="1"/>
          <p:nvPr/>
        </p:nvSpPr>
        <p:spPr>
          <a:xfrm>
            <a:off x="8671934" y="16120795"/>
            <a:ext cx="575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representation (SR) deals with sparse solutions for systems of linear equations.</a:t>
            </a:r>
          </a:p>
        </p:txBody>
      </p:sp>
      <p:pic>
        <p:nvPicPr>
          <p:cNvPr id="49" name="Content Placeholder 11">
            <a:extLst>
              <a:ext uri="{FF2B5EF4-FFF2-40B4-BE49-F238E27FC236}">
                <a16:creationId xmlns:a16="http://schemas.microsoft.com/office/drawing/2014/main" id="{4BBB0987-71E9-461A-9138-37D030E11E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79" y="16745428"/>
            <a:ext cx="4596880" cy="1489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DFEC1AC-55FB-407A-8F3A-A01DEFD6F3E6}"/>
                  </a:ext>
                </a:extLst>
              </p:cNvPr>
              <p:cNvSpPr/>
              <p:nvPr/>
            </p:nvSpPr>
            <p:spPr>
              <a:xfrm>
                <a:off x="8632926" y="18262263"/>
                <a:ext cx="5891145" cy="97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input image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the optimal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training image patches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the reconstruction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DFEC1AC-55FB-407A-8F3A-A01DEFD6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926" y="18262263"/>
                <a:ext cx="5891145" cy="979564"/>
              </a:xfrm>
              <a:prstGeom prst="rect">
                <a:avLst/>
              </a:prstGeom>
              <a:blipFill>
                <a:blip r:embed="rId14"/>
                <a:stretch>
                  <a:fillRect l="-827" t="-2500" b="-1062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FD2965C-DCF2-4145-98D7-C345C3049135}"/>
                  </a:ext>
                </a:extLst>
              </p:cNvPr>
              <p:cNvSpPr/>
              <p:nvPr/>
            </p:nvSpPr>
            <p:spPr>
              <a:xfrm>
                <a:off x="8777060" y="18920177"/>
                <a:ext cx="5951327" cy="1732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HK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HK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sz="1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HK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HK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HK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HK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HK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HK" sz="16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FD2965C-DCF2-4145-98D7-C345C3049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060" y="18920177"/>
                <a:ext cx="5951327" cy="1732141"/>
              </a:xfrm>
              <a:prstGeom prst="rect">
                <a:avLst/>
              </a:prstGeom>
              <a:blipFill>
                <a:blip r:embed="rId15"/>
                <a:stretch>
                  <a:fillRect b="-387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10">
            <a:extLst>
              <a:ext uri="{FF2B5EF4-FFF2-40B4-BE49-F238E27FC236}">
                <a16:creationId xmlns:a16="http://schemas.microsoft.com/office/drawing/2014/main" id="{2BA7BA2D-EC01-4F15-8798-4BE4067E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575" y="4391543"/>
            <a:ext cx="6544775" cy="634240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 smtId="4294967295"/>
            </a:defPPr>
          </a:lstStyle>
          <a:p>
            <a:pPr defTabSz="3054801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(Deep Learning approaches)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BB7B93-2F38-4E7B-9B79-B3D6DAC35A18}"/>
              </a:ext>
            </a:extLst>
          </p:cNvPr>
          <p:cNvSpPr/>
          <p:nvPr/>
        </p:nvSpPr>
        <p:spPr>
          <a:xfrm>
            <a:off x="15387576" y="4993559"/>
            <a:ext cx="6544774" cy="1194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23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272F45-1213-4E3C-ABA4-D30F57AC22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068" y="6764658"/>
            <a:ext cx="5001374" cy="155970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F59AE17-6C5D-4A6B-9340-A4AA18BDF6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345" y="11303247"/>
            <a:ext cx="5300097" cy="335498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15F0839-35CA-4361-A1D2-E1293BFB5716}"/>
              </a:ext>
            </a:extLst>
          </p:cNvPr>
          <p:cNvSpPr txBox="1"/>
          <p:nvPr/>
        </p:nvSpPr>
        <p:spPr>
          <a:xfrm>
            <a:off x="15583260" y="5114114"/>
            <a:ext cx="619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4 – Convolutional Neural Network</a:t>
            </a:r>
          </a:p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(CNN)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CBABB0-E3B9-4C5F-9606-E6D047B75DB6}"/>
              </a:ext>
            </a:extLst>
          </p:cNvPr>
          <p:cNvSpPr txBox="1"/>
          <p:nvPr/>
        </p:nvSpPr>
        <p:spPr>
          <a:xfrm>
            <a:off x="15547763" y="9273477"/>
            <a:ext cx="6329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5 – Generative Adversarial Network</a:t>
            </a:r>
          </a:p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(GAN)</a:t>
            </a:r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D2DE73A3-3B77-4972-B5A0-A32A8B0D3832}"/>
              </a:ext>
            </a:extLst>
          </p:cNvPr>
          <p:cNvSpPr txBox="1">
            <a:spLocks/>
          </p:cNvSpPr>
          <p:nvPr/>
        </p:nvSpPr>
        <p:spPr>
          <a:xfrm>
            <a:off x="15718342" y="8224264"/>
            <a:ext cx="573861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712798" indent="-712798" algn="l" defTabSz="2851191" rtl="0" eaLnBrk="1" latinLnBrk="0" hangingPunct="1">
              <a:lnSpc>
                <a:spcPct val="90000"/>
              </a:lnSpc>
              <a:spcBef>
                <a:spcPts val="3118"/>
              </a:spcBef>
              <a:buFont typeface="Arial" panose="020B0604020202020204" pitchFamily="34" charset="0"/>
              <a:buChar char="•"/>
              <a:defRPr sz="8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38393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74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3988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6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89584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56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15179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56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40774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56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66370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56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91965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56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7560" indent="-712798" algn="l" defTabSz="2851191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56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None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MSE-loss: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658281C-3E2C-42C7-A1DA-74BCFED0BC6F}"/>
              </a:ext>
            </a:extLst>
          </p:cNvPr>
          <p:cNvSpPr txBox="1"/>
          <p:nvPr/>
        </p:nvSpPr>
        <p:spPr>
          <a:xfrm>
            <a:off x="15787198" y="14680260"/>
            <a:ext cx="564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loss: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id="{458BDFE2-3BCA-4CEE-9288-A7F69325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9880" y="4369178"/>
            <a:ext cx="6532680" cy="634240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 smtId="4294967295"/>
            </a:defPPr>
          </a:lstStyle>
          <a:p>
            <a:pPr defTabSz="3054801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2EA0D1-5BF0-48C6-9C9C-BDBCD335DF9F}"/>
              </a:ext>
            </a:extLst>
          </p:cNvPr>
          <p:cNvSpPr/>
          <p:nvPr/>
        </p:nvSpPr>
        <p:spPr>
          <a:xfrm>
            <a:off x="22452639" y="4993559"/>
            <a:ext cx="6534000" cy="1070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23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43CC44A-FE44-4A89-B1DD-A564D8A730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642563" y="18230871"/>
            <a:ext cx="5952917" cy="291568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0C127CC-80DF-4B26-8A06-FFD2605494F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723830" y="5536624"/>
            <a:ext cx="5983573" cy="293070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A799456-AF50-4325-A3BC-DFA043AA79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779821" y="8609151"/>
            <a:ext cx="5983573" cy="272851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EC5DB3D-81F9-4225-B4C7-F470F16480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737463" y="11713312"/>
            <a:ext cx="6000092" cy="2288171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910CF8F5-81E9-49D2-928E-011368279979}"/>
              </a:ext>
            </a:extLst>
          </p:cNvPr>
          <p:cNvSpPr txBox="1"/>
          <p:nvPr/>
        </p:nvSpPr>
        <p:spPr>
          <a:xfrm>
            <a:off x="22523622" y="17025486"/>
            <a:ext cx="6389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some machine learning algorithms for facial image super-resolution are implemented and their performances are measured.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deep learning methods outperform all the conventional machine learning methods in terms of PSNR and SSIM.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are efficient because no optimization is needed.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machine learning methods, such as sparse representation, enjoy the noise-robust characteristics for face hallucination.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E20BF-B26A-41DD-82DE-F69C40DCD4A8}"/>
              </a:ext>
            </a:extLst>
          </p:cNvPr>
          <p:cNvSpPr txBox="1"/>
          <p:nvPr/>
        </p:nvSpPr>
        <p:spPr>
          <a:xfrm>
            <a:off x="8662431" y="14923006"/>
            <a:ext cx="595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all the weights unchanged, the LR patches are replaced by the corresponding HR ones.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8BBF01-FC43-4846-BF34-44BCA961E1D9}"/>
              </a:ext>
            </a:extLst>
          </p:cNvPr>
          <p:cNvSpPr txBox="1"/>
          <p:nvPr/>
        </p:nvSpPr>
        <p:spPr>
          <a:xfrm>
            <a:off x="8575683" y="20101637"/>
            <a:ext cx="595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all the weights unchanged, the LR patches are replaced by the corresponding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ones.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C89A78-9E36-4CA0-B12D-AA8CE952CA1A}"/>
                  </a:ext>
                </a:extLst>
              </p:cNvPr>
              <p:cNvSpPr txBox="1"/>
              <p:nvPr/>
            </p:nvSpPr>
            <p:spPr>
              <a:xfrm>
                <a:off x="16282600" y="8364454"/>
                <a:ext cx="4610100" cy="90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𝑊𝐻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sup>
                                  </m:sSub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𝐿𝑅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C89A78-9E36-4CA0-B12D-AA8CE952C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2600" y="8364454"/>
                <a:ext cx="4610100" cy="9021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23F006-E504-47D4-964D-F6F7F084738C}"/>
                  </a:ext>
                </a:extLst>
              </p:cNvPr>
              <p:cNvSpPr txBox="1"/>
              <p:nvPr/>
            </p:nvSpPr>
            <p:spPr>
              <a:xfrm>
                <a:off x="15902023" y="15066834"/>
                <a:ext cx="5606856" cy="201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HK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𝑣𝑔𝑔</m:t>
                          </m:r>
                        </m:sub>
                      </m:sSub>
                      <m:r>
                        <a:rPr lang="en-HK" sz="1600" i="1">
                          <a:latin typeface="Cambria Math" panose="02040503050406030204" pitchFamily="18" charset="0"/>
                        </a:rPr>
                        <m:t>+0.006 </m:t>
                      </m:r>
                      <m:sSub>
                        <m:sSub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𝑎𝑑𝑣𝑒𝑟𝑠𝑎𝑖𝑟𝑎𝑙</m:t>
                          </m:r>
                        </m:sub>
                      </m:sSub>
                    </m:oMath>
                  </m:oMathPara>
                </a14:m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𝑣𝑔𝑔</m:t>
                          </m:r>
                        </m:sub>
                      </m:sSub>
                      <m:r>
                        <a:rPr lang="en-HK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𝑊𝐻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HK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HK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  <m:t>𝐻𝑅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HK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HK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HK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HK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HK" sz="16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HK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HK" sz="1600" i="1">
                                                  <a:latin typeface="Cambria Math" panose="02040503050406030204" pitchFamily="18" charset="0"/>
                                                </a:rPr>
                                                <m:t>𝐿𝑅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𝑎𝑑𝑣𝑒𝑟𝑠𝑎𝑖𝑟𝑎𝑙</m:t>
                          </m:r>
                        </m:sub>
                      </m:sSub>
                      <m:r>
                        <a:rPr lang="en-HK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HK" sz="16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HK" sz="16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HK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HK" sz="1600" i="1">
                                      <a:latin typeface="Cambria Math" panose="02040503050406030204" pitchFamily="18" charset="0"/>
                                    </a:rPr>
                                    <m:t>𝐿𝑅</m:t>
                                  </m:r>
                                </m:sup>
                              </m:sSup>
                            </m:e>
                          </m:d>
                          <m:r>
                            <a:rPr lang="en-HK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23F006-E504-47D4-964D-F6F7F0847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023" y="15066834"/>
                <a:ext cx="5606856" cy="20168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2EBDA97-CECD-4F26-B317-70BEA7433FDA}"/>
              </a:ext>
            </a:extLst>
          </p:cNvPr>
          <p:cNvSpPr txBox="1"/>
          <p:nvPr/>
        </p:nvSpPr>
        <p:spPr>
          <a:xfrm>
            <a:off x="15602372" y="5965519"/>
            <a:ext cx="6329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 is a deep learning method that learns an end-to-end mapping from LR input to HR output by back propagation.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AA359C-3711-4334-B5E4-3CEDB86FF2B1}"/>
              </a:ext>
            </a:extLst>
          </p:cNvPr>
          <p:cNvSpPr txBox="1"/>
          <p:nvPr/>
        </p:nvSpPr>
        <p:spPr>
          <a:xfrm>
            <a:off x="15622067" y="10070424"/>
            <a:ext cx="6152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(GAN) is another deep learning method that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pair of networks, a generator network and a discriminator network. The generator network fools the discriminator that the generated images are real HR images. 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C7192B-794E-4BA6-A0DC-644449AFC2B2}"/>
              </a:ext>
            </a:extLst>
          </p:cNvPr>
          <p:cNvSpPr txBox="1"/>
          <p:nvPr/>
        </p:nvSpPr>
        <p:spPr>
          <a:xfrm>
            <a:off x="15583260" y="1777368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Upscaling factor 8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02800-83E9-4400-AA77-B68F38CE5C25}"/>
              </a:ext>
            </a:extLst>
          </p:cNvPr>
          <p:cNvSpPr/>
          <p:nvPr/>
        </p:nvSpPr>
        <p:spPr>
          <a:xfrm>
            <a:off x="22594721" y="5114114"/>
            <a:ext cx="2206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Upscaling factor 4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1BA97D-4356-461F-A9C6-DD259725EAF3}"/>
              </a:ext>
            </a:extLst>
          </p:cNvPr>
          <p:cNvSpPr/>
          <p:nvPr/>
        </p:nvSpPr>
        <p:spPr>
          <a:xfrm>
            <a:off x="22688235" y="8308378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Unconstrained dataset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A504EF-FD2E-4D59-8337-C06CBFCB3133}"/>
              </a:ext>
            </a:extLst>
          </p:cNvPr>
          <p:cNvSpPr/>
          <p:nvPr/>
        </p:nvSpPr>
        <p:spPr>
          <a:xfrm>
            <a:off x="22550959" y="11292394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Noise Performance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20895A0-22C2-4AB5-A781-77B4085CDE9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688235" y="14059387"/>
            <a:ext cx="6076876" cy="17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595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CHEUNG, Tsun Hin [Student]</dc:creator>
  <cp:lastModifiedBy>CHEUNG, Tsun Hin [Student]</cp:lastModifiedBy>
  <cp:revision>63</cp:revision>
  <dcterms:created xsi:type="dcterms:W3CDTF">2019-05-08T12:30:46Z</dcterms:created>
  <dcterms:modified xsi:type="dcterms:W3CDTF">2019-05-14T03:05:35Z</dcterms:modified>
</cp:coreProperties>
</file>