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9" r:id="rId6"/>
    <p:sldId id="260"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6A504-8EB3-452A-98D0-9F946B298832}"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A26F6-AC47-4D2A-8C6F-B74EB619C86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4292" y="470887"/>
            <a:ext cx="9144000" cy="848895"/>
          </a:xfrm>
        </p:spPr>
        <p:txBody>
          <a:bodyPr>
            <a:normAutofit fontScale="90000"/>
          </a:bodyPr>
          <a:lstStyle/>
          <a:p>
            <a:r>
              <a:rPr lang="en-US" altLang="zh-CN" b="1" dirty="0">
                <a:effectLst>
                  <a:outerShdw blurRad="38100" dist="38100" dir="2700000" algn="tl">
                    <a:srgbClr val="000000">
                      <a:alpha val="43137"/>
                    </a:srgbClr>
                  </a:outerShdw>
                </a:effectLst>
              </a:rPr>
              <a:t>Book </a:t>
            </a:r>
            <a:r>
              <a:rPr lang="en-US" altLang="zh-CN" b="1" i="1" dirty="0">
                <a:effectLst>
                  <a:outerShdw blurRad="38100" dist="38100" dir="2700000" algn="tl">
                    <a:srgbClr val="000000">
                      <a:alpha val="43137"/>
                    </a:srgbClr>
                  </a:outerShdw>
                </a:effectLst>
              </a:rPr>
              <a:t>Exchange</a:t>
            </a:r>
            <a:endParaRPr lang="zh-CN" altLang="en-US" b="1"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58294" y="1734910"/>
            <a:ext cx="9144000" cy="564779"/>
          </a:xfrm>
        </p:spPr>
        <p:txBody>
          <a:bodyPr/>
          <a:lstStyle/>
          <a:p>
            <a:r>
              <a:rPr lang="en-US" altLang="zh-CN" dirty="0"/>
              <a:t>A web service for exchanging second-hand books</a:t>
            </a:r>
            <a:endParaRPr lang="zh-CN" altLang="en-US" dirty="0"/>
          </a:p>
        </p:txBody>
      </p:sp>
      <p:sp>
        <p:nvSpPr>
          <p:cNvPr id="5" name="TextBox 4"/>
          <p:cNvSpPr txBox="1"/>
          <p:nvPr/>
        </p:nvSpPr>
        <p:spPr>
          <a:xfrm>
            <a:off x="1225131" y="3059668"/>
            <a:ext cx="6096912" cy="369332"/>
          </a:xfrm>
          <a:prstGeom prst="rect">
            <a:avLst/>
          </a:prstGeom>
          <a:noFill/>
        </p:spPr>
        <p:txBody>
          <a:bodyPr wrap="square">
            <a:spAutoFit/>
          </a:bodyPr>
          <a:lstStyle/>
          <a:p>
            <a:r>
              <a:rPr lang="en-US" altLang="zh-CN" sz="1800" dirty="0"/>
              <a:t>Motivation &amp; Main Functions: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794044"/>
          </a:xfrm>
        </p:spPr>
        <p:txBody>
          <a:bodyPr>
            <a:noAutofit/>
          </a:bodyPr>
          <a:lstStyle/>
          <a:p>
            <a:r>
              <a:rPr lang="en-US" altLang="zh-CN" sz="4000" dirty="0"/>
              <a:t>Structure Overview-</a:t>
            </a:r>
            <a:r>
              <a:rPr lang="en-US" altLang="zh-CN" sz="4000" dirty="0" err="1"/>
              <a:t>Dantong</a:t>
            </a:r>
            <a:endParaRPr lang="zh-CN" alt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1023908"/>
          </a:xfrm>
        </p:spPr>
        <p:txBody>
          <a:bodyPr>
            <a:normAutofit/>
          </a:bodyPr>
          <a:lstStyle/>
          <a:p>
            <a:r>
              <a:rPr lang="en-US" altLang="zh-CN" sz="4000" dirty="0"/>
              <a:t>Front-End-</a:t>
            </a:r>
            <a:r>
              <a:rPr lang="en-US" altLang="zh-CN" sz="4000" dirty="0" err="1"/>
              <a:t>Dantong</a:t>
            </a:r>
            <a:endParaRPr lang="zh-CN" altLang="en-US" sz="4000" dirty="0"/>
          </a:p>
        </p:txBody>
      </p:sp>
      <p:sp>
        <p:nvSpPr>
          <p:cNvPr id="3" name="TextBox 2"/>
          <p:cNvSpPr txBox="1"/>
          <p:nvPr/>
        </p:nvSpPr>
        <p:spPr>
          <a:xfrm>
            <a:off x="1242927" y="1259353"/>
            <a:ext cx="9669643" cy="646331"/>
          </a:xfrm>
          <a:prstGeom prst="rect">
            <a:avLst/>
          </a:prstGeom>
          <a:noFill/>
        </p:spPr>
        <p:txBody>
          <a:bodyPr wrap="square" rtlCol="0">
            <a:spAutoFit/>
          </a:bodyPr>
          <a:lstStyle/>
          <a:p>
            <a:r>
              <a:rPr lang="en-US" altLang="zh-CN" dirty="0"/>
              <a:t>Login/Registration Panel</a:t>
            </a:r>
            <a:endParaRPr lang="en-US" altLang="zh-CN" dirty="0"/>
          </a:p>
          <a:p>
            <a:r>
              <a:rPr lang="en-US" altLang="zh-CN" dirty="0"/>
              <a:t>Donation Panel: The user can only donate a book when they have logged in.</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840531" y="947358"/>
            <a:ext cx="5130496" cy="565055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1158875" y="0"/>
            <a:ext cx="9874885" cy="947420"/>
          </a:xfrm>
        </p:spPr>
        <p:txBody>
          <a:bodyPr>
            <a:normAutofit/>
          </a:bodyPr>
          <a:lstStyle/>
          <a:p>
            <a:r>
              <a:rPr lang="en-US" altLang="zh-CN" sz="4000" dirty="0"/>
              <a:t>Donate &amp; Request a second-hand book</a:t>
            </a:r>
            <a:endParaRPr lang="zh-CN" altLang="en-US" sz="4000" dirty="0"/>
          </a:p>
        </p:txBody>
      </p:sp>
      <p:sp>
        <p:nvSpPr>
          <p:cNvPr id="3" name="TextBox 2"/>
          <p:cNvSpPr txBox="1"/>
          <p:nvPr/>
        </p:nvSpPr>
        <p:spPr>
          <a:xfrm>
            <a:off x="1007532" y="5161123"/>
            <a:ext cx="4796494"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solidFill>
                  <a:schemeClr val="bg1"/>
                </a:solidFill>
              </a:rPr>
              <a:t>Using API Gateway to pass the photos directly to a S3 bucket</a:t>
            </a:r>
            <a:endParaRPr lang="en-US" altLang="zh-CN" sz="1200" dirty="0">
              <a:solidFill>
                <a:schemeClr val="bg1"/>
              </a:solidFill>
            </a:endParaRPr>
          </a:p>
          <a:p>
            <a:pPr marL="285750" indent="-285750">
              <a:buFont typeface="Arial" panose="020B0604020202020204" pitchFamily="34" charset="0"/>
              <a:buChar char="•"/>
            </a:pPr>
            <a:r>
              <a:rPr lang="en-US" altLang="zh-CN" sz="1200" dirty="0">
                <a:solidFill>
                  <a:schemeClr val="bg1"/>
                </a:solidFill>
              </a:rPr>
              <a:t>Using a Lambda Function to add the donation information to DynamoDB and OpenSearch.</a:t>
            </a:r>
            <a:endParaRPr lang="en-US" altLang="zh-CN" sz="1200" dirty="0">
              <a:solidFill>
                <a:schemeClr val="bg1"/>
              </a:solidFill>
            </a:endParaRPr>
          </a:p>
          <a:p>
            <a:pPr marL="285750" indent="-285750">
              <a:buFont typeface="Arial" panose="020B0604020202020204" pitchFamily="34" charset="0"/>
              <a:buChar char="•"/>
            </a:pPr>
            <a:r>
              <a:rPr lang="en-US" altLang="zh-CN" sz="1200" dirty="0">
                <a:solidFill>
                  <a:schemeClr val="bg1"/>
                </a:solidFill>
              </a:rPr>
              <a:t>The lambda function automatically generates the genre information for the donated book by using Open Library API. This can</a:t>
            </a:r>
            <a:r>
              <a:rPr lang="zh-CN" altLang="en-US" sz="1200" dirty="0">
                <a:solidFill>
                  <a:schemeClr val="bg1"/>
                </a:solidFill>
              </a:rPr>
              <a:t> </a:t>
            </a:r>
            <a:r>
              <a:rPr lang="en-US" altLang="zh-CN" sz="1200" dirty="0">
                <a:solidFill>
                  <a:schemeClr val="bg1"/>
                </a:solidFill>
              </a:rPr>
              <a:t>help other users find the book they want by genre.</a:t>
            </a:r>
            <a:endParaRPr lang="zh-CN" altLang="en-US" sz="1200" dirty="0">
              <a:solidFill>
                <a:schemeClr val="bg1"/>
              </a:solidFill>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34507" y="1918131"/>
            <a:ext cx="2968417" cy="3096309"/>
          </a:xfrm>
          <a:prstGeom prst="rect">
            <a:avLst/>
          </a:prstGeom>
        </p:spPr>
      </p:pic>
      <p:sp>
        <p:nvSpPr>
          <p:cNvPr id="7" name="TextBox 6"/>
          <p:cNvSpPr txBox="1"/>
          <p:nvPr/>
        </p:nvSpPr>
        <p:spPr>
          <a:xfrm>
            <a:off x="2281399" y="1087358"/>
            <a:ext cx="2248585" cy="830997"/>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Donate-</a:t>
            </a:r>
            <a:r>
              <a:rPr lang="en-US" altLang="zh-CN" sz="2400" dirty="0" err="1">
                <a:solidFill>
                  <a:schemeClr val="bg1"/>
                </a:solidFill>
                <a:latin typeface="Arial Black" panose="020B0A04020102020204" pitchFamily="34" charset="0"/>
              </a:rPr>
              <a:t>Tianhang</a:t>
            </a:r>
            <a:endParaRPr lang="zh-CN" altLang="en-US" sz="2400" dirty="0">
              <a:solidFill>
                <a:schemeClr val="bg1"/>
              </a:solidFill>
              <a:latin typeface="Arial Black" panose="020B0A04020102020204" pitchFamily="34" charset="0"/>
            </a:endParaRPr>
          </a:p>
        </p:txBody>
      </p:sp>
      <p:sp>
        <p:nvSpPr>
          <p:cNvPr id="8" name="Rectangle: Rounded Corners 7"/>
          <p:cNvSpPr/>
          <p:nvPr/>
        </p:nvSpPr>
        <p:spPr>
          <a:xfrm>
            <a:off x="6306854" y="947358"/>
            <a:ext cx="5130496" cy="565055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965003" y="1274790"/>
            <a:ext cx="1822412" cy="830997"/>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Request-Anni</a:t>
            </a:r>
            <a:endParaRPr lang="zh-CN" altLang="en-US" sz="2400" dirty="0">
              <a:solidFill>
                <a:schemeClr val="bg1"/>
              </a:solidFill>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947357"/>
          </a:xfrm>
        </p:spPr>
        <p:txBody>
          <a:bodyPr>
            <a:normAutofit/>
          </a:bodyPr>
          <a:lstStyle/>
          <a:p>
            <a:r>
              <a:rPr lang="en-US" altLang="zh-CN" sz="4000" dirty="0"/>
              <a:t>Search for a donated book-</a:t>
            </a:r>
            <a:r>
              <a:rPr lang="en-US" altLang="zh-CN" sz="4000" dirty="0" err="1"/>
              <a:t>Zhenrui</a:t>
            </a:r>
            <a:endParaRPr lang="zh-CN" altLang="en-US" sz="4000" dirty="0"/>
          </a:p>
        </p:txBody>
      </p:sp>
      <p:sp>
        <p:nvSpPr>
          <p:cNvPr id="8" name="Rectangle: Rounded Corners 7"/>
          <p:cNvSpPr/>
          <p:nvPr/>
        </p:nvSpPr>
        <p:spPr>
          <a:xfrm>
            <a:off x="1172879" y="947358"/>
            <a:ext cx="5130496" cy="565055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8"/>
          <p:cNvSpPr txBox="1"/>
          <p:nvPr/>
        </p:nvSpPr>
        <p:spPr>
          <a:xfrm>
            <a:off x="2827218" y="1095720"/>
            <a:ext cx="1822412" cy="829945"/>
          </a:xfrm>
          <a:prstGeom prst="rect">
            <a:avLst/>
          </a:prstGeom>
          <a:noFill/>
        </p:spPr>
        <p:txBody>
          <a:bodyPr wrap="square" rtlCol="0">
            <a:spAutoFit/>
          </a:bodyPr>
          <a:p>
            <a:r>
              <a:rPr lang="en-US" altLang="zh-CN" sz="2400" dirty="0">
                <a:solidFill>
                  <a:schemeClr val="bg1"/>
                </a:solidFill>
                <a:latin typeface="Arial Black" panose="020B0A04020102020204" pitchFamily="34" charset="0"/>
              </a:rPr>
              <a:t>Search-Zhenrui</a:t>
            </a:r>
            <a:endParaRPr lang="zh-CN" altLang="en-US" sz="2400" dirty="0">
              <a:solidFill>
                <a:schemeClr val="bg1"/>
              </a:solidFill>
              <a:latin typeface="Arial Black" panose="020B0A04020102020204" pitchFamily="34" charset="0"/>
            </a:endParaRPr>
          </a:p>
        </p:txBody>
      </p:sp>
      <p:sp>
        <p:nvSpPr>
          <p:cNvPr id="3" name="Text Box 2"/>
          <p:cNvSpPr txBox="1"/>
          <p:nvPr/>
        </p:nvSpPr>
        <p:spPr>
          <a:xfrm>
            <a:off x="3890645" y="1998345"/>
            <a:ext cx="2199640" cy="3969385"/>
          </a:xfrm>
          <a:prstGeom prst="rect">
            <a:avLst/>
          </a:prstGeom>
          <a:noFill/>
        </p:spPr>
        <p:txBody>
          <a:bodyPr wrap="square" rtlCol="0" anchor="t">
            <a:spAutoFit/>
          </a:bodyPr>
          <a:p>
            <a:pPr marL="285750" indent="-285750">
              <a:buFont typeface="Arial" panose="020B0604020202020204" pitchFamily="34" charset="0"/>
              <a:buChar char="•"/>
            </a:pPr>
            <a:r>
              <a:rPr lang="en-US" altLang="zh-CN" sz="1200" dirty="0">
                <a:solidFill>
                  <a:schemeClr val="bg1"/>
                </a:solidFill>
                <a:sym typeface="+mn-ea"/>
              </a:rPr>
              <a:t>Using API Gateway to pass the query infomation from frontend input to lambda function</a:t>
            </a:r>
            <a:endParaRPr lang="en-US" altLang="zh-CN" sz="1200" dirty="0">
              <a:solidFill>
                <a:schemeClr val="bg1"/>
              </a:solidFill>
              <a:sym typeface="+mn-ea"/>
            </a:endParaRPr>
          </a:p>
          <a:p>
            <a:pPr marL="285750" indent="-285750">
              <a:buFont typeface="Arial" panose="020B0604020202020204" pitchFamily="34" charset="0"/>
              <a:buChar char="•"/>
            </a:pPr>
            <a:endParaRPr lang="en-US" altLang="zh-CN" sz="1200" dirty="0">
              <a:solidFill>
                <a:schemeClr val="bg1"/>
              </a:solidFill>
              <a:sym typeface="+mn-ea"/>
            </a:endParaRPr>
          </a:p>
          <a:p>
            <a:pPr marL="285750" indent="-285750">
              <a:buFont typeface="Arial" panose="020B0604020202020204" pitchFamily="34" charset="0"/>
              <a:buChar char="•"/>
            </a:pPr>
            <a:r>
              <a:rPr lang="en-US" altLang="zh-CN" sz="1200" dirty="0">
                <a:solidFill>
                  <a:schemeClr val="bg1"/>
                </a:solidFill>
                <a:sym typeface="+mn-ea"/>
              </a:rPr>
              <a:t>Using a lambda function to query corrsponding available donation books ftom DynamoDB through OpenSearch.</a:t>
            </a:r>
            <a:endParaRPr lang="en-US" altLang="zh-CN" sz="1200" dirty="0">
              <a:solidFill>
                <a:schemeClr val="bg1"/>
              </a:solidFill>
              <a:sym typeface="+mn-ea"/>
            </a:endParaRPr>
          </a:p>
          <a:p>
            <a:pPr marL="285750" indent="-285750">
              <a:buFont typeface="Arial" panose="020B0604020202020204" pitchFamily="34" charset="0"/>
              <a:buChar char="•"/>
            </a:pPr>
            <a:endParaRPr lang="en-US" altLang="zh-CN" sz="1200" dirty="0">
              <a:solidFill>
                <a:schemeClr val="bg1"/>
              </a:solidFill>
              <a:sym typeface="+mn-ea"/>
            </a:endParaRPr>
          </a:p>
          <a:p>
            <a:pPr marL="285750" indent="-285750">
              <a:buFont typeface="Arial" panose="020B0604020202020204" pitchFamily="34" charset="0"/>
              <a:buChar char="•"/>
            </a:pPr>
            <a:r>
              <a:rPr lang="en-US" altLang="zh-CN" sz="1200" dirty="0">
                <a:solidFill>
                  <a:schemeClr val="bg1"/>
                </a:solidFill>
                <a:sym typeface="+mn-ea"/>
              </a:rPr>
              <a:t>The lambda function also automatically get the book cover by using Open Library API and upload pic from S3</a:t>
            </a:r>
            <a:endParaRPr lang="en-US" altLang="zh-CN" sz="1200" dirty="0">
              <a:solidFill>
                <a:schemeClr val="bg1"/>
              </a:solidFill>
              <a:sym typeface="+mn-ea"/>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rPr>
              <a:t>Frontend get the response from the image and display it under the search bar</a:t>
            </a:r>
            <a:endParaRPr lang="en-US" sz="1200">
              <a:solidFill>
                <a:schemeClr val="bg1"/>
              </a:solidFill>
            </a:endParaRPr>
          </a:p>
        </p:txBody>
      </p:sp>
      <p:pic>
        <p:nvPicPr>
          <p:cNvPr id="5" name="Picture 4"/>
          <p:cNvPicPr>
            <a:picLocks noChangeAspect="1"/>
          </p:cNvPicPr>
          <p:nvPr/>
        </p:nvPicPr>
        <p:blipFill>
          <a:blip r:embed="rId1"/>
          <a:stretch>
            <a:fillRect/>
          </a:stretch>
        </p:blipFill>
        <p:spPr>
          <a:xfrm>
            <a:off x="6726555" y="1096010"/>
            <a:ext cx="4578350" cy="1983740"/>
          </a:xfrm>
          <a:prstGeom prst="rect">
            <a:avLst/>
          </a:prstGeom>
        </p:spPr>
      </p:pic>
      <p:pic>
        <p:nvPicPr>
          <p:cNvPr id="6" name="Picture 5"/>
          <p:cNvPicPr>
            <a:picLocks noChangeAspect="1"/>
          </p:cNvPicPr>
          <p:nvPr/>
        </p:nvPicPr>
        <p:blipFill>
          <a:blip r:embed="rId2"/>
          <a:stretch>
            <a:fillRect/>
          </a:stretch>
        </p:blipFill>
        <p:spPr>
          <a:xfrm>
            <a:off x="6726555" y="3719195"/>
            <a:ext cx="4576445" cy="2248535"/>
          </a:xfrm>
          <a:prstGeom prst="rect">
            <a:avLst/>
          </a:prstGeom>
        </p:spPr>
      </p:pic>
      <p:pic>
        <p:nvPicPr>
          <p:cNvPr id="11" name="Picture 10" descr="SearchService.drawio"/>
          <p:cNvPicPr>
            <a:picLocks noChangeAspect="1"/>
          </p:cNvPicPr>
          <p:nvPr/>
        </p:nvPicPr>
        <p:blipFill>
          <a:blip r:embed="rId3"/>
          <a:stretch>
            <a:fillRect/>
          </a:stretch>
        </p:blipFill>
        <p:spPr>
          <a:xfrm>
            <a:off x="1492885" y="2074545"/>
            <a:ext cx="2397760" cy="37585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163" y="224493"/>
            <a:ext cx="9144000" cy="947357"/>
          </a:xfrm>
        </p:spPr>
        <p:txBody>
          <a:bodyPr>
            <a:normAutofit fontScale="90000"/>
          </a:bodyPr>
          <a:lstStyle/>
          <a:p>
            <a:r>
              <a:rPr lang="en-US" altLang="zh-CN" sz="4000" dirty="0"/>
              <a:t>Show user’s</a:t>
            </a:r>
            <a:r>
              <a:rPr lang="zh-CN" altLang="en-US" sz="4000" dirty="0"/>
              <a:t> </a:t>
            </a:r>
            <a:r>
              <a:rPr lang="en-US" altLang="zh-CN" sz="4000" dirty="0"/>
              <a:t>information &amp; add a book to a user’s favorite list-Anni</a:t>
            </a:r>
            <a:endParaRPr lang="zh-CN" alt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163" y="224493"/>
            <a:ext cx="9144000" cy="947357"/>
          </a:xfrm>
        </p:spPr>
        <p:txBody>
          <a:bodyPr>
            <a:normAutofit/>
          </a:bodyPr>
          <a:lstStyle/>
          <a:p>
            <a:r>
              <a:rPr lang="en-US" altLang="zh-CN" sz="4000" dirty="0"/>
              <a:t>Some Design Choice-</a:t>
            </a:r>
            <a:r>
              <a:rPr lang="en-US" altLang="zh-CN" sz="4000" dirty="0" err="1"/>
              <a:t>Tianhang</a:t>
            </a:r>
            <a:endParaRPr lang="zh-CN" altLang="en-US" sz="4000" dirty="0"/>
          </a:p>
        </p:txBody>
      </p:sp>
      <p:sp>
        <p:nvSpPr>
          <p:cNvPr id="3" name="TextBox 2"/>
          <p:cNvSpPr txBox="1"/>
          <p:nvPr/>
        </p:nvSpPr>
        <p:spPr>
          <a:xfrm>
            <a:off x="574922" y="1242927"/>
            <a:ext cx="10184335" cy="1785104"/>
          </a:xfrm>
          <a:prstGeom prst="rect">
            <a:avLst/>
          </a:prstGeom>
          <a:noFill/>
        </p:spPr>
        <p:txBody>
          <a:bodyPr wrap="square" rtlCol="0">
            <a:spAutoFit/>
          </a:bodyPr>
          <a:lstStyle/>
          <a:p>
            <a:r>
              <a:rPr lang="en-US" altLang="zh-CN" dirty="0"/>
              <a:t>Although we can link user’s account and their information directly in Cognito (which is convenient and good for keeping user’s information secure!), we decided to use DynamoDB to store the users’ non-sensitive information, rather than storing them in Cognito.</a:t>
            </a:r>
            <a:endParaRPr lang="en-US" altLang="zh-CN" dirty="0"/>
          </a:p>
          <a:p>
            <a:r>
              <a:rPr lang="en-US" altLang="zh-CN" sz="1400" dirty="0"/>
              <a:t>-   The attributes stored in Cognito has to be key-value(string) pair, not good for complicated data structures.</a:t>
            </a:r>
            <a:endParaRPr lang="en-US" altLang="zh-CN" sz="1400" dirty="0"/>
          </a:p>
          <a:p>
            <a:pPr marL="285750" indent="-285750">
              <a:buFontTx/>
              <a:buChar char="-"/>
            </a:pPr>
            <a:r>
              <a:rPr lang="en-US" altLang="zh-CN" sz="1400" dirty="0"/>
              <a:t>We need to store many users’ requested/donate books, this list could be large and Cognito is not scalable as the DynamoDB.</a:t>
            </a:r>
            <a:endParaRPr lang="en-US" altLang="zh-CN" sz="1400" dirty="0"/>
          </a:p>
          <a:p>
            <a:pPr marL="285750" indent="-285750">
              <a:buFontTx/>
              <a:buChar char="-"/>
            </a:pPr>
            <a:r>
              <a:rPr lang="en-US" altLang="zh-CN" sz="1400" dirty="0"/>
              <a:t>The DynamoDB can handle query much more efficient than Cognito</a:t>
            </a:r>
            <a:endParaRPr lang="en-US" altLang="zh-CN" sz="1400" dirty="0"/>
          </a:p>
          <a:p>
            <a:pPr marL="285750" indent="-285750">
              <a:buFontTx/>
              <a:buChar char="-"/>
            </a:pPr>
            <a:r>
              <a:rPr lang="en-US" altLang="zh-CN" sz="1400" dirty="0"/>
              <a:t>We realized this is the pattern often done in the industry after searching the online information</a:t>
            </a:r>
            <a:endParaRPr lang="en-US" altLang="zh-C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1769</Words>
  <Application>WPS Presentation</Application>
  <PresentationFormat>Widescreen</PresentationFormat>
  <Paragraphs>45</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Arial Black</vt:lpstr>
      <vt:lpstr>等线 Light</vt:lpstr>
      <vt:lpstr>等线</vt:lpstr>
      <vt:lpstr>微软雅黑</vt:lpstr>
      <vt:lpstr>Arial Unicode MS</vt:lpstr>
      <vt:lpstr>Calibri</vt:lpstr>
      <vt:lpstr>Office Theme</vt:lpstr>
      <vt:lpstr>Book Exchange</vt:lpstr>
      <vt:lpstr>Structure Overview-Dantong</vt:lpstr>
      <vt:lpstr>Front-End-Dantong</vt:lpstr>
      <vt:lpstr>Donate &amp; Request a second-hand book</vt:lpstr>
      <vt:lpstr>Search for a donated book-Zhenrui</vt:lpstr>
      <vt:lpstr>Show user’s information &amp; add a book to a user’s favorite list-Anni</vt:lpstr>
      <vt:lpstr>Some Design Choice-Tianhang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Exchange</dc:title>
  <dc:creator>AAA Albert</dc:creator>
  <cp:lastModifiedBy>Jeffrey Chen</cp:lastModifiedBy>
  <cp:revision>11</cp:revision>
  <dcterms:created xsi:type="dcterms:W3CDTF">2022-05-10T08:50:00Z</dcterms:created>
  <dcterms:modified xsi:type="dcterms:W3CDTF">2022-05-10T09:27:56Z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EB211CA4B6D54E399C9976AE124E9C65</vt:lpwstr>
  </property>
</Properties>
</file>