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30" r:id="rId1"/>
  </p:sldMasterIdLst>
  <p:notesMasterIdLst>
    <p:notesMasterId r:id="rId10"/>
  </p:notesMasterIdLst>
  <p:sldIdLst>
    <p:sldId id="256" r:id="rId2"/>
    <p:sldId id="261" r:id="rId3"/>
    <p:sldId id="262" r:id="rId4"/>
    <p:sldId id="264" r:id="rId5"/>
    <p:sldId id="263" r:id="rId6"/>
    <p:sldId id="268" r:id="rId7"/>
    <p:sldId id="265" r:id="rId8"/>
    <p:sldId id="267" r:id="rId9"/>
  </p:sldIdLst>
  <p:sldSz cx="12192000" cy="6858000"/>
  <p:notesSz cx="7010400" cy="9296400"/>
  <p:embeddedFontLst>
    <p:embeddedFont>
      <p:font typeface="Corbel" panose="020B0503020204020204" pitchFamily="34" charset="0"/>
      <p:regular r:id="rId11"/>
      <p:bold r:id="rId12"/>
      <p:italic r:id="rId13"/>
      <p:boldItalic r:id="rId14"/>
    </p:embeddedFont>
    <p:embeddedFont>
      <p:font typeface="Wingdings 3" panose="05040102010807070707" pitchFamily="18" charset="2"/>
      <p:regular r:id="rId15"/>
    </p:embeddedFont>
  </p:embeddedFontLst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47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7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79abe891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79abe8913_0_16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1279abe8913_0_16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50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  <a:t>1</a:t>
            </a:fld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210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773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1214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048318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0908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42920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5284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394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85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98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3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74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82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30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8395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764DE79-268F-4C1A-8933-263129D2AF90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5537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7461" y="0"/>
            <a:ext cx="5794348" cy="848895"/>
          </a:xfrm>
        </p:spPr>
        <p:txBody>
          <a:bodyPr>
            <a:normAutofit/>
          </a:bodyPr>
          <a:lstStyle/>
          <a:p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 Exchange</a:t>
            </a:r>
            <a:endParaRPr lang="zh-CN" alt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112906" y="762149"/>
            <a:ext cx="9144000" cy="564779"/>
          </a:xfrm>
        </p:spPr>
        <p:txBody>
          <a:bodyPr/>
          <a:lstStyle/>
          <a:p>
            <a:pPr marL="25400" indent="0" algn="ctr">
              <a:buNone/>
            </a:pPr>
            <a:r>
              <a:rPr lang="en-US" altLang="zh-CN" sz="1800" i="1" dirty="0">
                <a:solidFill>
                  <a:schemeClr val="tx1"/>
                </a:solidFill>
              </a:rPr>
              <a:t>A web service for exchanging second-hand books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3823" y="6164694"/>
            <a:ext cx="1198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ym typeface="+mn-ea"/>
              </a:rPr>
              <a:t>Group member: </a:t>
            </a:r>
            <a:r>
              <a:rPr lang="en-US" altLang="zh-CN" dirty="0" err="1">
                <a:sym typeface="+mn-ea"/>
              </a:rPr>
              <a:t>Dantong</a:t>
            </a:r>
            <a:r>
              <a:rPr lang="en-US" altLang="zh-CN" dirty="0">
                <a:sym typeface="+mn-ea"/>
              </a:rPr>
              <a:t> Zhu(dz2451), </a:t>
            </a:r>
            <a:r>
              <a:rPr lang="en-US" altLang="zh-CN" dirty="0" err="1"/>
              <a:t>Tianhang</a:t>
            </a:r>
            <a:r>
              <a:rPr lang="en-US" altLang="zh-CN" dirty="0"/>
              <a:t> Cui(tc3158), Anni Chen(ac4779), </a:t>
            </a:r>
            <a:r>
              <a:rPr lang="en-US" altLang="zh-CN" dirty="0" err="1"/>
              <a:t>Zhenrui</a:t>
            </a:r>
            <a:r>
              <a:rPr lang="en-US" altLang="zh-CN" dirty="0"/>
              <a:t> Chen(zc2569)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302B9AE-F63F-BB74-CDC8-B32E69B74D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38"/>
          <a:stretch/>
        </p:blipFill>
        <p:spPr>
          <a:xfrm>
            <a:off x="922007" y="1604467"/>
            <a:ext cx="6099123" cy="4364583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C3BB181-9417-0A98-15C2-CCE79D72DD45}"/>
              </a:ext>
            </a:extLst>
          </p:cNvPr>
          <p:cNvSpPr txBox="1">
            <a:spLocks/>
          </p:cNvSpPr>
          <p:nvPr/>
        </p:nvSpPr>
        <p:spPr>
          <a:xfrm>
            <a:off x="7629349" y="1736093"/>
            <a:ext cx="4218581" cy="3900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A platform encourages people to exchange books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Save money to buy new books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The more books you donate, the more books you can request from others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Welcome users with similar interests to contact each other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15415" y="0"/>
            <a:ext cx="9144000" cy="794044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Structure Overview</a:t>
            </a:r>
            <a:endParaRPr lang="zh-CN" alt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8FF75D-F908-471D-FC38-067FEEEBC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076" y="754632"/>
            <a:ext cx="7023490" cy="58110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0" y="-6985"/>
            <a:ext cx="9144000" cy="866775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Front-End Overview</a:t>
            </a:r>
            <a:endParaRPr lang="zh-CN" altLang="en-US" sz="4000" dirty="0"/>
          </a:p>
        </p:txBody>
      </p:sp>
      <p:sp>
        <p:nvSpPr>
          <p:cNvPr id="5" name="TextBox 2"/>
          <p:cNvSpPr txBox="1"/>
          <p:nvPr/>
        </p:nvSpPr>
        <p:spPr>
          <a:xfrm>
            <a:off x="631805" y="1692703"/>
            <a:ext cx="363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Login/Registration Panel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45" y="2318852"/>
            <a:ext cx="2212763" cy="394888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9CDDFA5-D4B7-F36F-61D7-12F58209EE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38"/>
          <a:stretch/>
        </p:blipFill>
        <p:spPr>
          <a:xfrm>
            <a:off x="5059448" y="1625697"/>
            <a:ext cx="6872630" cy="4918111"/>
          </a:xfrm>
          <a:prstGeom prst="rect">
            <a:avLst/>
          </a:prstGeom>
        </p:spPr>
      </p:pic>
      <p:cxnSp>
        <p:nvCxnSpPr>
          <p:cNvPr id="10" name="直接箭头连接符 9"/>
          <p:cNvCxnSpPr>
            <a:cxnSpLocks/>
          </p:cNvCxnSpPr>
          <p:nvPr/>
        </p:nvCxnSpPr>
        <p:spPr>
          <a:xfrm flipH="1">
            <a:off x="2580515" y="1954735"/>
            <a:ext cx="2686867" cy="8894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FE222EE2-A0CF-4CD3-79B4-8D9773F366D1}"/>
              </a:ext>
            </a:extLst>
          </p:cNvPr>
          <p:cNvSpPr/>
          <p:nvPr/>
        </p:nvSpPr>
        <p:spPr>
          <a:xfrm>
            <a:off x="4672976" y="2917104"/>
            <a:ext cx="386471" cy="2535637"/>
          </a:xfrm>
          <a:prstGeom prst="leftBrace">
            <a:avLst/>
          </a:prstGeom>
          <a:ln w="7620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FBD35C-C33A-B069-C9D1-9642AC78EDBD}"/>
              </a:ext>
            </a:extLst>
          </p:cNvPr>
          <p:cNvSpPr txBox="1"/>
          <p:nvPr/>
        </p:nvSpPr>
        <p:spPr>
          <a:xfrm>
            <a:off x="3452723" y="3861756"/>
            <a:ext cx="1413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Function Panel</a:t>
            </a:r>
            <a:endParaRPr lang="zh-CN" altLang="en-US" dirty="0"/>
          </a:p>
        </p:txBody>
      </p:sp>
      <p:cxnSp>
        <p:nvCxnSpPr>
          <p:cNvPr id="14" name="直接箭头连接符 9">
            <a:extLst>
              <a:ext uri="{FF2B5EF4-FFF2-40B4-BE49-F238E27FC236}">
                <a16:creationId xmlns:a16="http://schemas.microsoft.com/office/drawing/2014/main" id="{4BBFEAEC-2A90-7C3E-2B5A-A3E0A501AE38}"/>
              </a:ext>
            </a:extLst>
          </p:cNvPr>
          <p:cNvCxnSpPr>
            <a:cxnSpLocks/>
          </p:cNvCxnSpPr>
          <p:nvPr/>
        </p:nvCxnSpPr>
        <p:spPr>
          <a:xfrm>
            <a:off x="10668000" y="1112085"/>
            <a:ext cx="574071" cy="22684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E5A0F80-0B68-E4F4-C7B6-11E85E929D6D}"/>
              </a:ext>
            </a:extLst>
          </p:cNvPr>
          <p:cNvSpPr txBox="1"/>
          <p:nvPr/>
        </p:nvSpPr>
        <p:spPr>
          <a:xfrm>
            <a:off x="9300139" y="750739"/>
            <a:ext cx="330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Editor’s choice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90C2B9A-CDCC-A93D-645C-3E2E44420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504" y="920115"/>
            <a:ext cx="5315060" cy="289667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0" y="3"/>
            <a:ext cx="9129040" cy="858299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Search for a second-hand book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319760" y="920115"/>
            <a:ext cx="5540020" cy="53759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3478086" y="1749276"/>
            <a:ext cx="2179741" cy="39703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Using API Gateway to pass the query infomation from frontend input to lambda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Using a lambda function to query corrsponding available donation books ftom DynamoDB through OpenSearch.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 lambda function also automatically get the book cover by using Open Library API and upload pic from S3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Frontend get the response from the image and display it under the search bar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703618" y="1041718"/>
            <a:ext cx="4440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Implementation</a:t>
            </a:r>
            <a:r>
              <a:rPr lang="en-US" sz="2400" b="1" i="1" dirty="0">
                <a:solidFill>
                  <a:schemeClr val="tx2"/>
                </a:solidFill>
              </a:rPr>
              <a:t> </a:t>
            </a:r>
            <a:r>
              <a:rPr lang="en-US" sz="2400" b="1" i="1" dirty="0"/>
              <a:t>Detail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882419-3D6B-D62D-9619-7E5EEF478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040" y="4476633"/>
            <a:ext cx="4720508" cy="211741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3D6B89-ECB5-9F1B-7C85-D6313E0CDB7E}"/>
              </a:ext>
            </a:extLst>
          </p:cNvPr>
          <p:cNvCxnSpPr>
            <a:cxnSpLocks/>
          </p:cNvCxnSpPr>
          <p:nvPr/>
        </p:nvCxnSpPr>
        <p:spPr>
          <a:xfrm>
            <a:off x="8431553" y="3264913"/>
            <a:ext cx="948059" cy="1649286"/>
          </a:xfrm>
          <a:prstGeom prst="straightConnector1">
            <a:avLst/>
          </a:prstGeom>
          <a:ln w="76200">
            <a:solidFill>
              <a:schemeClr val="tx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5D370A5-A07F-0D9B-8987-7A48F42E0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618" y="1502093"/>
            <a:ext cx="2700469" cy="41772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3"/>
          <p:cNvSpPr/>
          <p:nvPr/>
        </p:nvSpPr>
        <p:spPr>
          <a:xfrm>
            <a:off x="207901" y="1021723"/>
            <a:ext cx="4706297" cy="564834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2"/>
          <p:cNvSpPr txBox="1"/>
          <p:nvPr/>
        </p:nvSpPr>
        <p:spPr>
          <a:xfrm>
            <a:off x="410587" y="4573413"/>
            <a:ext cx="41950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Using API Gateway to pass the photos directly to a S3 bucket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Using a Lambda Function to add the donation information to DynamoDB and OpenSearch.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The lambda function automatically generates the genre information for the donated book by using Open Library API. This can</a:t>
            </a:r>
            <a:r>
              <a:rPr lang="zh-CN" altLang="en-US" sz="1200" dirty="0"/>
              <a:t> </a:t>
            </a:r>
            <a:r>
              <a:rPr lang="en-US" altLang="zh-CN" sz="1200" dirty="0"/>
              <a:t>help other users find the book they want by genre.</a:t>
            </a:r>
            <a:endParaRPr lang="zh-CN" altLang="en-US" sz="1200" dirty="0"/>
          </a:p>
        </p:txBody>
      </p:sp>
      <p:pic>
        <p:nvPicPr>
          <p:cNvPr id="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26" y="1575312"/>
            <a:ext cx="2798267" cy="29188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992D32-E55A-A401-59B8-DAFB23F91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390" y="1610017"/>
            <a:ext cx="5241074" cy="36379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091E52E-7DE6-8BF5-0042-D6C73F041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988" y="197047"/>
            <a:ext cx="8654580" cy="523360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Donate a second-hand book</a:t>
            </a:r>
            <a:endParaRPr lang="zh-CN" altLang="en-US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C4A19-132C-7547-8CAB-46F4A9FBD732}"/>
              </a:ext>
            </a:extLst>
          </p:cNvPr>
          <p:cNvSpPr txBox="1"/>
          <p:nvPr/>
        </p:nvSpPr>
        <p:spPr>
          <a:xfrm>
            <a:off x="5444390" y="5589075"/>
            <a:ext cx="5660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Donation Panel: The user can only donate a book when they have logged in.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3D24274F-025C-5635-28AE-42A16DE3E39C}"/>
              </a:ext>
            </a:extLst>
          </p:cNvPr>
          <p:cNvSpPr txBox="1"/>
          <p:nvPr/>
        </p:nvSpPr>
        <p:spPr>
          <a:xfrm>
            <a:off x="222281" y="1068330"/>
            <a:ext cx="4440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Implementation</a:t>
            </a:r>
            <a:r>
              <a:rPr lang="en-US" sz="2400" b="1" i="1" dirty="0">
                <a:solidFill>
                  <a:schemeClr val="tx2"/>
                </a:solidFill>
              </a:rPr>
              <a:t> </a:t>
            </a:r>
            <a:r>
              <a:rPr lang="en-US" sz="2400" b="1" i="1" dirty="0"/>
              <a:t>Detail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7"/>
          <p:cNvSpPr/>
          <p:nvPr/>
        </p:nvSpPr>
        <p:spPr>
          <a:xfrm>
            <a:off x="558731" y="1176340"/>
            <a:ext cx="4255770" cy="53308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85090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Request a second-hand book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12401" y="4621420"/>
            <a:ext cx="39484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+mj-lt"/>
                <a:cs typeface="+mj-lt"/>
              </a:rPr>
              <a:t>Determine whether the user has enough credits to make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>
              <a:latin typeface="+mj-lt"/>
              <a:cs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+mj-lt"/>
                <a:cs typeface="+mj-lt"/>
              </a:rPr>
              <a:t>Once successful requested, update user history (add </a:t>
            </a:r>
            <a:r>
              <a:rPr lang="en-US" altLang="zh-CN" sz="1200" dirty="0" err="1">
                <a:latin typeface="+mj-lt"/>
                <a:cs typeface="+mj-lt"/>
              </a:rPr>
              <a:t>book_id</a:t>
            </a:r>
            <a:r>
              <a:rPr lang="en-US" altLang="zh-CN" sz="1200" dirty="0">
                <a:latin typeface="+mj-lt"/>
                <a:cs typeface="+mj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>
              <a:latin typeface="+mj-lt"/>
              <a:cs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+mj-lt"/>
                <a:cs typeface="+mj-lt"/>
              </a:rPr>
              <a:t>Update book information to set status=’unavailable’, so it will no longer be searched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accent1"/>
              </a:solidFill>
              <a:latin typeface="+mj-lt"/>
              <a:cs typeface="+mj-lt"/>
            </a:endParaRPr>
          </a:p>
        </p:txBody>
      </p:sp>
      <p:pic>
        <p:nvPicPr>
          <p:cNvPr id="7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373" y="2383829"/>
            <a:ext cx="4499603" cy="2237591"/>
          </a:xfrm>
          <a:prstGeom prst="rect">
            <a:avLst/>
          </a:prstGeom>
        </p:spPr>
      </p:pic>
      <p:cxnSp>
        <p:nvCxnSpPr>
          <p:cNvPr id="8" name="直接箭头连接符 14"/>
          <p:cNvCxnSpPr/>
          <p:nvPr/>
        </p:nvCxnSpPr>
        <p:spPr>
          <a:xfrm flipV="1">
            <a:off x="9719758" y="4526280"/>
            <a:ext cx="236668" cy="478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文本框 17"/>
          <p:cNvSpPr txBox="1"/>
          <p:nvPr/>
        </p:nvSpPr>
        <p:spPr>
          <a:xfrm>
            <a:off x="8358916" y="5141287"/>
            <a:ext cx="1710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to request the book you want!</a:t>
            </a:r>
            <a:endParaRPr lang="zh-CN" alt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0FBDFA2-7A1F-56C0-3DF0-7DBDDB2A0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359" y="1771481"/>
            <a:ext cx="3346513" cy="2754799"/>
          </a:xfrm>
          <a:prstGeom prst="rect">
            <a:avLst/>
          </a:prstGeom>
        </p:spPr>
      </p:pic>
      <p:sp>
        <p:nvSpPr>
          <p:cNvPr id="14" name="Text Box 5">
            <a:extLst>
              <a:ext uri="{FF2B5EF4-FFF2-40B4-BE49-F238E27FC236}">
                <a16:creationId xmlns:a16="http://schemas.microsoft.com/office/drawing/2014/main" id="{84BD3699-36D8-A5C1-7B83-97FA1669E795}"/>
              </a:ext>
            </a:extLst>
          </p:cNvPr>
          <p:cNvSpPr txBox="1"/>
          <p:nvPr/>
        </p:nvSpPr>
        <p:spPr>
          <a:xfrm>
            <a:off x="512884" y="1215853"/>
            <a:ext cx="4440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Implementation</a:t>
            </a:r>
            <a:r>
              <a:rPr lang="en-US" sz="2400" b="1" i="1" dirty="0">
                <a:solidFill>
                  <a:schemeClr val="tx2"/>
                </a:solidFill>
              </a:rPr>
              <a:t> </a:t>
            </a:r>
            <a:r>
              <a:rPr lang="en-US" sz="2400" b="1" i="1" dirty="0"/>
              <a:t>Detail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3999" y="0"/>
            <a:ext cx="10284663" cy="855980"/>
          </a:xfrm>
        </p:spPr>
        <p:txBody>
          <a:bodyPr>
            <a:normAutofit/>
          </a:bodyPr>
          <a:lstStyle/>
          <a:p>
            <a:r>
              <a:rPr lang="en-US" sz="4000" dirty="0"/>
              <a:t>Show user’s info &amp; add to favorite list</a:t>
            </a:r>
          </a:p>
        </p:txBody>
      </p:sp>
      <p:sp>
        <p:nvSpPr>
          <p:cNvPr id="7" name="Rectangle: Rounded Corners 3"/>
          <p:cNvSpPr/>
          <p:nvPr/>
        </p:nvSpPr>
        <p:spPr>
          <a:xfrm>
            <a:off x="1019427" y="944879"/>
            <a:ext cx="4747463" cy="53717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728" y="1454700"/>
            <a:ext cx="3679190" cy="22453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812" y="941705"/>
            <a:ext cx="5062014" cy="356819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90317" y="3862073"/>
            <a:ext cx="5062013" cy="2368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Every time the user selects a book they like, the system firstly will store this book’s id in Dynamo DB(user information) corresponding to the user. </a:t>
            </a:r>
          </a:p>
          <a:p>
            <a:pPr marL="7429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When the user jumps to the favorite list page and want more information about these books, the system will search it in the DynamoDB(book info) by id</a:t>
            </a:r>
          </a:p>
          <a:p>
            <a:pPr marL="7429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When the user chooses to add a book to their favorite list, the count of favorite’ for that book will increase by 1 and the book is removed when the user double click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F3213083-BA80-D28C-C8DE-6457FE36929C}"/>
              </a:ext>
            </a:extLst>
          </p:cNvPr>
          <p:cNvSpPr txBox="1"/>
          <p:nvPr/>
        </p:nvSpPr>
        <p:spPr>
          <a:xfrm>
            <a:off x="1001045" y="994325"/>
            <a:ext cx="4440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Implementation</a:t>
            </a:r>
            <a:r>
              <a:rPr lang="en-US" sz="2400" b="1" i="1" dirty="0">
                <a:solidFill>
                  <a:schemeClr val="tx2"/>
                </a:solidFill>
              </a:rPr>
              <a:t> </a:t>
            </a:r>
            <a:r>
              <a:rPr lang="en-US" sz="2400" b="1" i="1" dirty="0"/>
              <a:t>Detail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8994A55-C93C-5820-CB0E-8F5153DB6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1440" y="4891422"/>
            <a:ext cx="3835260" cy="17005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7E511F0-A46C-B9FE-5B82-18F3BFFDA1BB}"/>
              </a:ext>
            </a:extLst>
          </p:cNvPr>
          <p:cNvSpPr txBox="1"/>
          <p:nvPr/>
        </p:nvSpPr>
        <p:spPr>
          <a:xfrm>
            <a:off x="9992456" y="5670321"/>
            <a:ext cx="2360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You can add a book to your list here!</a:t>
            </a:r>
            <a:endParaRPr lang="zh-CN" alt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D6AF615-BF76-CDB9-4F85-C7C9317A4C43}"/>
              </a:ext>
            </a:extLst>
          </p:cNvPr>
          <p:cNvCxnSpPr>
            <a:cxnSpLocks/>
            <a:stCxn id="14" idx="0"/>
          </p:cNvCxnSpPr>
          <p:nvPr/>
        </p:nvCxnSpPr>
        <p:spPr>
          <a:xfrm rot="16200000" flipV="1">
            <a:off x="10363031" y="4860778"/>
            <a:ext cx="252470" cy="1366615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8699" y="0"/>
            <a:ext cx="9144000" cy="947357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Some Design Choices</a:t>
            </a:r>
            <a:endParaRPr lang="zh-CN" altLang="en-US" sz="4000" dirty="0"/>
          </a:p>
        </p:txBody>
      </p:sp>
      <p:sp>
        <p:nvSpPr>
          <p:cNvPr id="5" name="TextBox 2"/>
          <p:cNvSpPr txBox="1"/>
          <p:nvPr/>
        </p:nvSpPr>
        <p:spPr>
          <a:xfrm>
            <a:off x="678787" y="924824"/>
            <a:ext cx="1068108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Although we can link user’s account and their information directly in Cognito (which is convenient and good for keeping user’s information secure!), we decided to use</a:t>
            </a:r>
            <a:r>
              <a:rPr lang="en-US" altLang="zh-CN" sz="2400" b="1" i="1" dirty="0"/>
              <a:t> DynamoDB</a:t>
            </a:r>
            <a:r>
              <a:rPr lang="en-US" altLang="zh-CN" sz="2400" dirty="0"/>
              <a:t> to store the users’ non-sensitive information, rather than storing them in</a:t>
            </a:r>
            <a:r>
              <a:rPr lang="en-US" altLang="zh-CN" sz="2400" b="1" i="1" dirty="0"/>
              <a:t> Cognito</a:t>
            </a:r>
            <a:r>
              <a:rPr lang="en-US" altLang="zh-CN" sz="2400" dirty="0"/>
              <a:t>.</a:t>
            </a:r>
          </a:p>
          <a:p>
            <a:endParaRPr lang="en-US" altLang="zh-CN" sz="1600" dirty="0"/>
          </a:p>
          <a:p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</a:rPr>
              <a:t>-   The attributes stored in Cognito has to be key-value(string) pair, not good for complicated data structures.</a:t>
            </a:r>
          </a:p>
          <a:p>
            <a:pPr marL="285750" indent="-285750">
              <a:buFontTx/>
              <a:buChar char="-"/>
            </a:pP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</a:rPr>
              <a:t>We need to store many users’ requested/donate books, this list could be large and Cognito is not scalable as the DynamoDB.</a:t>
            </a:r>
          </a:p>
          <a:p>
            <a:pPr marL="285750" indent="-285750">
              <a:buFontTx/>
              <a:buChar char="-"/>
            </a:pP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</a:rPr>
              <a:t>The DynamoDB can handle query much more efficient than Cognito</a:t>
            </a:r>
          </a:p>
          <a:p>
            <a:pPr marL="285750" indent="-285750">
              <a:buFontTx/>
              <a:buChar char="-"/>
            </a:pP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</a:rPr>
              <a:t>We realized this is the pattern often done in the industry after searching the online information</a:t>
            </a:r>
          </a:p>
          <a:p>
            <a:pPr marL="285750" indent="-285750">
              <a:buFontTx/>
              <a:buChar char="-"/>
            </a:pPr>
            <a:endParaRPr lang="en-US" altLang="zh-CN" sz="1600" dirty="0"/>
          </a:p>
          <a:p>
            <a:r>
              <a:rPr lang="en-US" altLang="zh-CN" sz="2400" dirty="0"/>
              <a:t>We does not use OpenSearch to store the availability of the book (i.e. already rent/available for request)</a:t>
            </a:r>
          </a:p>
          <a:p>
            <a:pPr marL="285750" indent="-285750">
              <a:buFontTx/>
              <a:buChar char="-"/>
            </a:pP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</a:rPr>
              <a:t>We stores the genres, book name, and donation id to the OpenSearch to improve the performance of searching.</a:t>
            </a:r>
          </a:p>
          <a:p>
            <a:pPr marL="285750" indent="-285750">
              <a:buFontTx/>
              <a:buChar char="-"/>
            </a:pP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</a:rPr>
              <a:t>Storing availability can help us filter out those unavailable books for search.</a:t>
            </a:r>
          </a:p>
          <a:p>
            <a:pPr marL="285750" indent="-285750">
              <a:buFontTx/>
              <a:buChar char="-"/>
            </a:pP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</a:rPr>
              <a:t>However, this would requires us to update OpenSearch each time there is a book was requested.</a:t>
            </a:r>
          </a:p>
          <a:p>
            <a:pPr marL="285750" indent="-285750">
              <a:buFontTx/>
              <a:buChar char="-"/>
            </a:pP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</a:rPr>
              <a:t>Given the current expected number of users (~10000 users in total) too large, it seems okay to get all the books fulfilled the search request and then filter out those unavailable.</a:t>
            </a:r>
          </a:p>
          <a:p>
            <a:pPr marL="285750" indent="-285750">
              <a:buFontTx/>
              <a:buChar char="-"/>
            </a:pP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</a:rPr>
              <a:t>This design may need to be changed when the expected number of user become larger.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jAxNWI3YzFlYzE0N2ZkYzBlN2VjYmRmNTNiMjJjYmUifQ=="/>
</p:tagLst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50</TotalTime>
  <Words>647</Words>
  <Application>Microsoft Office PowerPoint</Application>
  <PresentationFormat>Widescreen</PresentationFormat>
  <Paragraphs>59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Corbel</vt:lpstr>
      <vt:lpstr>Arial</vt:lpstr>
      <vt:lpstr>Wingdings 3</vt:lpstr>
      <vt:lpstr>Depth</vt:lpstr>
      <vt:lpstr>Book Exchange</vt:lpstr>
      <vt:lpstr>Structure Overview</vt:lpstr>
      <vt:lpstr>Front-End Overview</vt:lpstr>
      <vt:lpstr>Search for a second-hand book</vt:lpstr>
      <vt:lpstr>Donate a second-hand book</vt:lpstr>
      <vt:lpstr>Request a second-hand book</vt:lpstr>
      <vt:lpstr>Show user’s info &amp; add to favorite list</vt:lpstr>
      <vt:lpstr>Some Design Choices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Exchange</dc:title>
  <dc:creator/>
  <cp:lastModifiedBy>AAA Albert</cp:lastModifiedBy>
  <cp:revision>16</cp:revision>
  <dcterms:created xsi:type="dcterms:W3CDTF">2022-05-10T16:03:00Z</dcterms:created>
  <dcterms:modified xsi:type="dcterms:W3CDTF">2022-05-10T20:30:26Z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E8BEEB51C96748D2A71447A82034886D</vt:lpwstr>
  </property>
  <property fmtid="{D5CDD505-2E9C-101B-9397-08002B2CF9AE}" pid="3" name="KSOProductBuildVer">
    <vt:lpwstr>1033-11.2.0.11074</vt:lpwstr>
  </property>
</Properties>
</file>