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4" r:id="rId4"/>
    <p:sldId id="261" r:id="rId5"/>
    <p:sldId id="262" r:id="rId6"/>
    <p:sldId id="263" r:id="rId7"/>
    <p:sldId id="268" r:id="rId8"/>
    <p:sldId id="264" r:id="rId9"/>
    <p:sldId id="265" r:id="rId10"/>
    <p:sldId id="267" r:id="rId11"/>
  </p:sldIdLst>
  <p:sldSz cx="9144000" cy="6858000" type="screen4x3"/>
  <p:notesSz cx="7010400" cy="9296400"/>
  <p:embeddedFontLst>
    <p:embeddedFont>
      <p:font typeface="Arial Black" panose="020B0A04020102020204" pitchFamily="34" charset="0"/>
      <p:bold r:id="rId13"/>
    </p:embeddedFont>
  </p:embeddedFontLst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9abe89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9abe8913_0_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79abe8913_0_16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3"/>
          </p:nvPr>
        </p:nvSpPr>
        <p:spPr>
          <a:xfrm>
            <a:off x="457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4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 rot="5400000">
            <a:off x="4937850" y="1920150"/>
            <a:ext cx="6126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 rot="5400000">
            <a:off x="289650" y="-289650"/>
            <a:ext cx="61263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 rot="5400000"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86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" name="Google Shape;11;p1" descr="approved_bluegrey.png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81000" y="6330950"/>
            <a:ext cx="2013269" cy="2984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3" y="-14253"/>
            <a:ext cx="9144000" cy="848895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1" y="882105"/>
            <a:ext cx="9144000" cy="564779"/>
          </a:xfrm>
        </p:spPr>
        <p:txBody>
          <a:bodyPr/>
          <a:lstStyle/>
          <a:p>
            <a:pPr marL="25400" indent="0" algn="ctr"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web service for exchanging second-hand books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5749925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Group member: Dantong Zhu(dz2451), </a:t>
            </a:r>
            <a:r>
              <a:rPr lang="en-US" altLang="zh-CN"/>
              <a:t>Tianhang Cui(tc3158), Anni Chen(ac4779), Zhenrui Chen(zc2569)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2B9AE-F63F-BB74-CDC8-B32E69B74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1361306" y="1310810"/>
            <a:ext cx="6099123" cy="43645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678" y="44153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Some Design Choice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301625" y="1412875"/>
            <a:ext cx="854011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Although we can link user’s account and their information directly in Cognito (which is convenient and good for keeping user’s information secure!), we decided to use</a:t>
            </a:r>
            <a:r>
              <a:rPr lang="en-US" altLang="zh-CN" sz="1600" b="1" i="1" dirty="0"/>
              <a:t> DynamoDB</a:t>
            </a:r>
            <a:r>
              <a:rPr lang="en-US" altLang="zh-CN" sz="1600" dirty="0"/>
              <a:t> to store the users’ non-sensitive information, rather than storing them in</a:t>
            </a:r>
            <a:r>
              <a:rPr lang="en-US" altLang="zh-CN" sz="1600" b="1" i="1" dirty="0"/>
              <a:t> Cognito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/>
              <a:t>-   The attributes stored in Cognito has to be key-value(string) pair, not good for complicated data structures.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We need to store many users’ requested/donate books, this list could be large and Cognito is not scalable as the DynamoDB.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The DynamoDB can handle query much more efficient than Cognito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We realized this is the pattern often done in the industry after searching the online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885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56665" y="1756410"/>
            <a:ext cx="6658610" cy="3128645"/>
          </a:xfrm>
        </p:spPr>
        <p:txBody>
          <a:bodyPr/>
          <a:lstStyle/>
          <a:p>
            <a:r>
              <a:rPr lang="en-US"/>
              <a:t>Motivation</a:t>
            </a:r>
          </a:p>
          <a:p>
            <a:r>
              <a:rPr lang="en-US"/>
              <a:t>Structure Overview</a:t>
            </a:r>
          </a:p>
          <a:p>
            <a:r>
              <a:rPr lang="en-US"/>
              <a:t>Implementation Details</a:t>
            </a:r>
          </a:p>
          <a:p>
            <a:r>
              <a:rPr lang="en-US"/>
              <a:t>Some Design Choices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635" cy="299974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1736090"/>
            <a:ext cx="7646670" cy="3900805"/>
          </a:xfrm>
        </p:spPr>
        <p:txBody>
          <a:bodyPr/>
          <a:lstStyle/>
          <a:p>
            <a:r>
              <a:rPr lang="en-US" sz="2000"/>
              <a:t>A platform encourages people to exchange books</a:t>
            </a:r>
          </a:p>
          <a:p>
            <a:r>
              <a:rPr lang="en-US" sz="2000"/>
              <a:t>Save money to buy new books</a:t>
            </a:r>
          </a:p>
          <a:p>
            <a:r>
              <a:rPr lang="en-US" sz="2000"/>
              <a:t>The more books you donate, the more books you can request from others</a:t>
            </a:r>
          </a:p>
          <a:p>
            <a:r>
              <a:rPr lang="en-US" sz="2000"/>
              <a:t>Welcome users with similar interests to contact each 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8585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  <p:pic>
        <p:nvPicPr>
          <p:cNvPr id="2" name="图片 1" descr="StructureDiagram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1304290"/>
            <a:ext cx="7640320" cy="4842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-6985"/>
            <a:ext cx="9144000" cy="8667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0" y="908685"/>
            <a:ext cx="36309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 Panel</a:t>
            </a:r>
          </a:p>
          <a:p>
            <a:r>
              <a:rPr lang="en-US" altLang="zh-CN" dirty="0"/>
              <a:t>Donation Panel: The user can only donate a book when they have logged in.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6" y="1645969"/>
            <a:ext cx="2529253" cy="451368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017520" y="3539266"/>
            <a:ext cx="489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351780" y="946150"/>
            <a:ext cx="3632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chemeClr val="tx2"/>
                </a:solidFill>
              </a:rPr>
              <a:t>Login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CDDFA5-D4B7-F36F-61D7-12F58209E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3574714" y="1732280"/>
            <a:ext cx="5404785" cy="38677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635" y="0"/>
            <a:ext cx="9145270" cy="86550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120015" y="954405"/>
            <a:ext cx="4105910" cy="53403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193675" y="4242435"/>
            <a:ext cx="39585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API Gateway to pass the photos directly to 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 Lambda Function to add the donation information to DynamoDB and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The lambda function automatically generates the genre information for the donated book by using Open Library API. This can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help other users find the book they want by genre.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2" y="1053896"/>
            <a:ext cx="2968417" cy="309630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46" y="1719473"/>
            <a:ext cx="4571436" cy="495532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410710" y="946150"/>
            <a:ext cx="457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chemeClr val="tx2"/>
                </a:solidFill>
              </a:rPr>
              <a:t>Donate a second-hand book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09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2" name="Rectangle: Rounded Corners 7"/>
          <p:cNvSpPr/>
          <p:nvPr/>
        </p:nvSpPr>
        <p:spPr>
          <a:xfrm>
            <a:off x="112395" y="946150"/>
            <a:ext cx="4255770" cy="5330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rcRect l="4856" t="2435" b="12329"/>
          <a:stretch>
            <a:fillRect/>
          </a:stretch>
        </p:blipFill>
        <p:spPr>
          <a:xfrm>
            <a:off x="626745" y="1195070"/>
            <a:ext cx="3227705" cy="26790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7000" y="4107815"/>
            <a:ext cx="3948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accent1"/>
                </a:solidFill>
                <a:latin typeface="+mj-lt"/>
                <a:cs typeface="+mj-lt"/>
              </a:rPr>
              <a:t>Determine whether the user has enough credits to make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accent1"/>
                </a:solidFill>
                <a:latin typeface="+mj-lt"/>
                <a:cs typeface="+mj-lt"/>
              </a:rPr>
              <a:t>Once successful requested, update user history (add book_id)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accent1"/>
                </a:solidFill>
                <a:latin typeface="+mj-lt"/>
                <a:cs typeface="+mj-lt"/>
              </a:rPr>
              <a:t>Update book information to set status=’unavailable’, so it will no longer be searched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43425" y="94615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chemeClr val="tx2"/>
                </a:solidFill>
              </a:rPr>
              <a:t>Request a second-hand book</a:t>
            </a:r>
          </a:p>
        </p:txBody>
      </p:sp>
      <p:pic>
        <p:nvPicPr>
          <p:cNvPr id="7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370" y="2383826"/>
            <a:ext cx="4499603" cy="2237591"/>
          </a:xfrm>
          <a:prstGeom prst="rect">
            <a:avLst/>
          </a:prstGeom>
        </p:spPr>
      </p:pic>
      <p:cxnSp>
        <p:nvCxnSpPr>
          <p:cNvPr id="8" name="直接箭头连接符 14"/>
          <p:cNvCxnSpPr/>
          <p:nvPr/>
        </p:nvCxnSpPr>
        <p:spPr>
          <a:xfrm flipV="1">
            <a:off x="8195758" y="4526280"/>
            <a:ext cx="236668" cy="47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17"/>
          <p:cNvSpPr txBox="1"/>
          <p:nvPr/>
        </p:nvSpPr>
        <p:spPr>
          <a:xfrm>
            <a:off x="6834916" y="5141287"/>
            <a:ext cx="17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to request the book you want!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534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14300" y="920115"/>
            <a:ext cx="4221480" cy="5375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8970" y="920115"/>
            <a:ext cx="3152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</a:rPr>
              <a:t>Search-Zhenrui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46020" y="1380490"/>
            <a:ext cx="188976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API Gateway to pass the query infomation from frontend input to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 lambda function to query corrsponding available donation books ftom DynamoDB through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lambda function also automatically get the book cover by using Open Library API and upload pic from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get the response from the image and display it under the search bar</a:t>
            </a:r>
          </a:p>
        </p:txBody>
      </p:sp>
      <p:pic>
        <p:nvPicPr>
          <p:cNvPr id="11" name="Picture 10" descr="SearchService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" y="1497330"/>
            <a:ext cx="2218690" cy="4221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2754"/>
          <a:stretch>
            <a:fillRect/>
          </a:stretch>
        </p:blipFill>
        <p:spPr>
          <a:xfrm>
            <a:off x="4485005" y="1497330"/>
            <a:ext cx="4555366" cy="2894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070" y="4391771"/>
            <a:ext cx="4531231" cy="2092429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43425" y="94615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chemeClr val="tx2"/>
                </a:solidFill>
              </a:rPr>
              <a:t>Search for a donated 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5980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Details</a:t>
            </a:r>
          </a:p>
        </p:txBody>
      </p:sp>
      <p:sp>
        <p:nvSpPr>
          <p:cNvPr id="7" name="Rectangle: Rounded Corners 3"/>
          <p:cNvSpPr/>
          <p:nvPr/>
        </p:nvSpPr>
        <p:spPr>
          <a:xfrm>
            <a:off x="112507" y="946425"/>
            <a:ext cx="4105910" cy="53403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240155"/>
            <a:ext cx="3679190" cy="224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85" y="1901825"/>
            <a:ext cx="3670935" cy="2587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951" y="4489352"/>
            <a:ext cx="4577616" cy="227638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311785" y="3615055"/>
            <a:ext cx="4594225" cy="236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time the user selects a book they like, the system firstly will store this book’s id in Dynamo DB(user information) corresponding to the user. </a:t>
            </a:r>
            <a:endParaRPr lang="en-US" altLang="zh-CN" sz="1200" b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user jumps to the favorite list page and want more information about these books, the system will search it in the DynamoDB(book info) by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altLang="zh-CN" sz="1200" b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user chooses to add a book to their favorite list, the count of favorite’ for that book will increase by 1 and the book is removed when the user double click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543425" y="946150"/>
            <a:ext cx="4440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chemeClr val="tx2"/>
                </a:solidFill>
              </a:rPr>
              <a:t>Show user’s info &amp; add to favorite list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AxNWI3YzFlYzE0N2ZkYzBlN2VjYmRmNTNiMjJjY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7396}"/>
</p:tagLst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全屏显示(4:3)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Arial Black</vt:lpstr>
      <vt:lpstr>Default Design</vt:lpstr>
      <vt:lpstr>Book Exchange</vt:lpstr>
      <vt:lpstr>Contents</vt:lpstr>
      <vt:lpstr>Motivation</vt:lpstr>
      <vt:lpstr>Structure Overview</vt:lpstr>
      <vt:lpstr>Implementation Details</vt:lpstr>
      <vt:lpstr>Implementation Details</vt:lpstr>
      <vt:lpstr>Implementation Details</vt:lpstr>
      <vt:lpstr>Implementation Details</vt:lpstr>
      <vt:lpstr>Implementation Details</vt:lpstr>
      <vt:lpstr>Some Design Choice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/>
  <cp:lastModifiedBy>Zhu Dantong</cp:lastModifiedBy>
  <cp:revision>13</cp:revision>
  <dcterms:created xsi:type="dcterms:W3CDTF">2022-05-10T16:03:00Z</dcterms:created>
  <dcterms:modified xsi:type="dcterms:W3CDTF">2022-05-10T19:30:56Z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E8BEEB51C96748D2A71447A82034886D</vt:lpwstr>
  </property>
  <property fmtid="{D5CDD505-2E9C-101B-9397-08002B2CF9AE}" pid="3" name="KSOProductBuildVer">
    <vt:lpwstr>1033-11.2.0.11074</vt:lpwstr>
  </property>
</Properties>
</file>